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76" r:id="rId7"/>
    <p:sldId id="266" r:id="rId8"/>
    <p:sldId id="272" r:id="rId9"/>
    <p:sldId id="270" r:id="rId10"/>
    <p:sldId id="277" r:id="rId11"/>
    <p:sldId id="268" r:id="rId12"/>
    <p:sldId id="273" r:id="rId13"/>
    <p:sldId id="271" r:id="rId14"/>
    <p:sldId id="278" r:id="rId15"/>
    <p:sldId id="275" r:id="rId16"/>
    <p:sldId id="279" r:id="rId17"/>
    <p:sldId id="281" r:id="rId18"/>
    <p:sldId id="280" r:id="rId19"/>
    <p:sldId id="285" r:id="rId20"/>
    <p:sldId id="286" r:id="rId21"/>
    <p:sldId id="282" r:id="rId22"/>
    <p:sldId id="274" r:id="rId23"/>
    <p:sldId id="28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9" autoAdjust="0"/>
    <p:restoredTop sz="94660"/>
  </p:normalViewPr>
  <p:slideViewPr>
    <p:cSldViewPr snapToGrid="0">
      <p:cViewPr>
        <p:scale>
          <a:sx n="50" d="100"/>
          <a:sy n="50" d="100"/>
        </p:scale>
        <p:origin x="-17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2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1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0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2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7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6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2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3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7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7E89-CC82-4198-AEF9-B27C1163B81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4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5114" y="1842813"/>
            <a:ext cx="4357386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00B0F0"/>
                </a:solidFill>
              </a:rPr>
              <a:t>Bus Stop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automatic</a:t>
            </a:r>
            <a:endParaRPr lang="ko-KR" altLang="en-US" sz="4800" dirty="0"/>
          </a:p>
        </p:txBody>
      </p: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79528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429499" y="1934988"/>
            <a:ext cx="453872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FF0000"/>
                </a:solidFill>
              </a:rPr>
              <a:t>Waiting line </a:t>
            </a:r>
            <a:r>
              <a:rPr lang="en-US" altLang="ko-KR" sz="4800" dirty="0" smtClean="0"/>
              <a:t>setting system</a:t>
            </a:r>
            <a:endParaRPr lang="ko-KR" altLang="en-US" sz="4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5451676"/>
            <a:ext cx="12191999" cy="1291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dirty="0" smtClean="0"/>
              <a:t>IT’s</a:t>
            </a:r>
          </a:p>
          <a:p>
            <a:pPr>
              <a:lnSpc>
                <a:spcPct val="150000"/>
              </a:lnSpc>
            </a:pPr>
            <a:r>
              <a:rPr lang="en-US" altLang="ko-KR" sz="2800" dirty="0" err="1" smtClean="0"/>
              <a:t>Yeungnam</a:t>
            </a:r>
            <a:r>
              <a:rPr lang="en-US" altLang="ko-KR" sz="2800" dirty="0" smtClean="0"/>
              <a:t> Univ. Lee, Kim, Shin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27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2279" y="-972655"/>
            <a:ext cx="2642886" cy="84533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Index</a:t>
            </a:r>
            <a:endParaRPr lang="ko-KR" altLang="en-US" sz="3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503671" y="2240261"/>
            <a:ext cx="2621494" cy="1901088"/>
            <a:chOff x="528880" y="1736192"/>
            <a:chExt cx="3580133" cy="2596286"/>
          </a:xfrm>
        </p:grpSpPr>
        <p:pic>
          <p:nvPicPr>
            <p:cNvPr id="205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76446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806220" y="2240261"/>
            <a:ext cx="2621494" cy="1901088"/>
            <a:chOff x="4656578" y="1736192"/>
            <a:chExt cx="3580133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204144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3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828660" y="2240261"/>
            <a:ext cx="2621494" cy="1901088"/>
            <a:chOff x="8784276" y="1736192"/>
            <a:chExt cx="3580133" cy="2596286"/>
          </a:xfrm>
        </p:grpSpPr>
        <p:pic>
          <p:nvPicPr>
            <p:cNvPr id="11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060" name="Picture 1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87" y="4141349"/>
            <a:ext cx="2075424" cy="207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9730263" y="2240261"/>
            <a:ext cx="2621494" cy="1901088"/>
            <a:chOff x="8784276" y="1736192"/>
            <a:chExt cx="3580133" cy="2596286"/>
          </a:xfrm>
        </p:grpSpPr>
        <p:pic>
          <p:nvPicPr>
            <p:cNvPr id="2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accent2">
                      <a:lumMod val="50000"/>
                    </a:schemeClr>
                  </a:solidFill>
                </a:rPr>
                <a:t>Last stop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19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L 0.24336 -0.0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6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-594664" y="2073020"/>
            <a:ext cx="476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01. Show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bus congestion</a:t>
            </a:r>
            <a:endParaRPr lang="ko-KR" altLang="en-US" b="1" dirty="0"/>
          </a:p>
        </p:txBody>
      </p:sp>
      <p:pic>
        <p:nvPicPr>
          <p:cNvPr id="12290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60" y="2326640"/>
            <a:ext cx="3065641" cy="38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40401" y="2904017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100</a:t>
            </a:r>
            <a:endParaRPr lang="ko-KR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86278" y="2907144"/>
            <a:ext cx="98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Soon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low floor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586277" y="2907144"/>
            <a:ext cx="106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Soon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low floor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461420" y="3011738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Congestion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669176" y="3165626"/>
            <a:ext cx="139573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08461" y="1826798"/>
            <a:ext cx="22002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 smtClean="0">
                <a:solidFill>
                  <a:srgbClr val="FF0000"/>
                </a:solidFill>
              </a:rPr>
              <a:t>Congestion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>
                <a:solidFill>
                  <a:srgbClr val="00B0F0"/>
                </a:solidFill>
              </a:rPr>
              <a:t>General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</a:rPr>
              <a:t>Composure</a:t>
            </a:r>
          </a:p>
          <a:p>
            <a:pPr>
              <a:lnSpc>
                <a:spcPct val="200000"/>
              </a:lnSpc>
            </a:pPr>
            <a:endParaRPr lang="ko-KR" altLang="en-US" sz="2800" b="1" dirty="0">
              <a:solidFill>
                <a:srgbClr val="00B050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5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1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64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66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6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71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74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V="1">
            <a:off x="3641542" y="2588783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8194223" y="2820524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328" y="45750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390069" y="4570697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100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290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91" y="2961152"/>
            <a:ext cx="2309216" cy="231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76097" y="3239830"/>
            <a:ext cx="58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70654" y="3239830"/>
            <a:ext cx="797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Soon</a:t>
            </a:r>
            <a:br>
              <a:rPr lang="en-US" altLang="ko-KR" sz="1050" b="1" dirty="0" smtClean="0"/>
            </a:br>
            <a:r>
              <a:rPr lang="en-US" altLang="ko-KR" sz="1050" b="1" dirty="0" smtClean="0"/>
              <a:t>low floor</a:t>
            </a:r>
            <a:endParaRPr lang="ko-KR" altLang="en-US" sz="1050" b="1" dirty="0"/>
          </a:p>
        </p:txBody>
      </p:sp>
      <p:pic>
        <p:nvPicPr>
          <p:cNvPr id="3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2" y="338046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93" y="287330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46" y="249314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99" y="207994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70" y="173317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4446311" y="2725300"/>
            <a:ext cx="1350009" cy="1795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9074012" y="2963355"/>
            <a:ext cx="1301218" cy="1874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61538" y="2437314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Second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arrival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675271" y="5704910"/>
            <a:ext cx="476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If both buses go to </a:t>
            </a:r>
          </a:p>
          <a:p>
            <a:pPr algn="ctr"/>
            <a:r>
              <a:rPr lang="en-US" altLang="ko-KR" sz="2400" b="1" dirty="0" smtClean="0"/>
              <a:t>same destination…</a:t>
            </a:r>
            <a:endParaRPr lang="ko-KR" altLang="en-US" b="1" dirty="0"/>
          </a:p>
        </p:txBody>
      </p:sp>
      <p:pic>
        <p:nvPicPr>
          <p:cNvPr id="5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508" y="3741645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339" y="323448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792" y="285432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45" y="244112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98" y="2108443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45865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1260241" y="4582184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162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69611" y="2370153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First</a:t>
            </a:r>
            <a:r>
              <a:rPr lang="en-US" altLang="ko-KR" sz="2400" b="1" dirty="0" smtClean="0"/>
              <a:t> arrival</a:t>
            </a:r>
            <a:endParaRPr lang="ko-KR" altLang="en-US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689554" y="3304259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congestion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67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36" y="2961152"/>
            <a:ext cx="2309216" cy="231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5920077" y="3239830"/>
            <a:ext cx="58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162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401731" y="3304259"/>
            <a:ext cx="797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1minute</a:t>
            </a:r>
            <a:endParaRPr lang="ko-KR" altLang="en-US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06855" y="3265420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composure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7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4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77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79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그룹 80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8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84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87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6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150629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026" y="1728288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40" y="1158281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44791 -0.112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6" y="-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43347 -0.0826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-41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43906 -0.08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-11960" y="2073020"/>
            <a:ext cx="4761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02. Show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At the same time,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getting on/off information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in main stop.</a:t>
            </a:r>
            <a:endParaRPr lang="ko-KR" altLang="en-US" b="1" dirty="0"/>
          </a:p>
        </p:txBody>
      </p:sp>
      <p:pic>
        <p:nvPicPr>
          <p:cNvPr id="12290" name="Picture 2" descr="board icon png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42"/>
          <a:stretch/>
        </p:blipFill>
        <p:spPr bwMode="auto">
          <a:xfrm>
            <a:off x="5079890" y="1823089"/>
            <a:ext cx="3741773" cy="28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89767" y="2262265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100</a:t>
            </a:r>
            <a:endParaRPr lang="ko-KR" altLang="en-US" sz="2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70191" y="2265392"/>
            <a:ext cx="106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Soon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low floor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321688" y="2369986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Congestion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24" name="Picture 2" descr="board icon png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8"/>
          <a:stretch/>
        </p:blipFill>
        <p:spPr bwMode="auto">
          <a:xfrm>
            <a:off x="5447239" y="4592158"/>
            <a:ext cx="3065641" cy="198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179830" y="1979884"/>
            <a:ext cx="345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/>
              <a:t>2017-11-21, </a:t>
            </a:r>
            <a:r>
              <a:rPr lang="en-US" altLang="ko-KR" sz="1400" b="1" dirty="0" smtClean="0"/>
              <a:t>15:00</a:t>
            </a:r>
            <a:endParaRPr lang="ko-KR" altLang="en-US" sz="14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238362" y="2923073"/>
            <a:ext cx="339763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2975" y="3105122"/>
            <a:ext cx="148973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/>
              <a:t>삼각지역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447082" y="3168674"/>
            <a:ext cx="106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12minute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571566" y="3170065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general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22975" y="3830794"/>
            <a:ext cx="148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용산구청</a:t>
            </a:r>
            <a:endParaRPr lang="ko-KR" alt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47081" y="3846560"/>
            <a:ext cx="106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25minute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28731" y="3830794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92D050"/>
                </a:solidFill>
              </a:rPr>
              <a:t>composure</a:t>
            </a:r>
            <a:endParaRPr lang="ko-KR" altLang="en-US" sz="1400" b="1" dirty="0">
              <a:solidFill>
                <a:srgbClr val="92D050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36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8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41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43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46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48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51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1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2279" y="-972655"/>
            <a:ext cx="2642886" cy="84533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Index</a:t>
            </a:r>
            <a:endParaRPr lang="ko-KR" altLang="en-US" sz="3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503671" y="2240261"/>
            <a:ext cx="2621494" cy="1901088"/>
            <a:chOff x="528880" y="1736192"/>
            <a:chExt cx="3580133" cy="2596286"/>
          </a:xfrm>
        </p:grpSpPr>
        <p:pic>
          <p:nvPicPr>
            <p:cNvPr id="205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76446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806220" y="2240261"/>
            <a:ext cx="2621494" cy="1901088"/>
            <a:chOff x="4656578" y="1736192"/>
            <a:chExt cx="3580133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204144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3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828660" y="2240261"/>
            <a:ext cx="2621494" cy="1901088"/>
            <a:chOff x="8784276" y="1736192"/>
            <a:chExt cx="3580133" cy="2596286"/>
          </a:xfrm>
        </p:grpSpPr>
        <p:pic>
          <p:nvPicPr>
            <p:cNvPr id="11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060" name="Picture 1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79" y="4141349"/>
            <a:ext cx="2075424" cy="207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9730263" y="2240261"/>
            <a:ext cx="2621494" cy="1901088"/>
            <a:chOff x="8784276" y="1736192"/>
            <a:chExt cx="3580133" cy="2596286"/>
          </a:xfrm>
        </p:grpSpPr>
        <p:pic>
          <p:nvPicPr>
            <p:cNvPr id="2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accent2">
                      <a:lumMod val="50000"/>
                    </a:schemeClr>
                  </a:solidFill>
                </a:rPr>
                <a:t>Last stop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38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0.24336 -0.0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6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V="1">
            <a:off x="3925839" y="3305634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10125388" y="3379183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63" y="53170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424353" y="5221385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100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859" y="4097318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90" y="3590155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143" y="321000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96" y="2796793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682" y="236462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4730608" y="3442151"/>
            <a:ext cx="1350009" cy="1795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1005177" y="3522014"/>
            <a:ext cx="1301218" cy="1874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17015" y="1878808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Second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arrival</a:t>
            </a:r>
            <a:endParaRPr lang="ko-KR" altLang="en-US" sz="2400" b="1" dirty="0"/>
          </a:p>
        </p:txBody>
      </p:sp>
      <p:pic>
        <p:nvPicPr>
          <p:cNvPr id="5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673" y="430030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504" y="3793141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57" y="3412986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110" y="299977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563" y="266710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660" y="53110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1270401" y="5306711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162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29355" y="1838007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First</a:t>
            </a:r>
            <a:r>
              <a:rPr lang="en-US" altLang="ko-KR" sz="2400" b="1" dirty="0" smtClean="0"/>
              <a:t> arrival</a:t>
            </a:r>
            <a:endParaRPr lang="ko-KR" altLang="en-US" sz="2400" b="1" dirty="0"/>
          </a:p>
        </p:txBody>
      </p:sp>
      <p:pic>
        <p:nvPicPr>
          <p:cNvPr id="44" name="Picture 2" descr="board icon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42"/>
          <a:stretch/>
        </p:blipFill>
        <p:spPr bwMode="auto">
          <a:xfrm>
            <a:off x="397466" y="2375436"/>
            <a:ext cx="3741773" cy="28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07343" y="2814612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100</a:t>
            </a:r>
            <a:endParaRPr lang="ko-KR" altLang="en-US" sz="2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687767" y="2817739"/>
            <a:ext cx="106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Soon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low floor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639264" y="2922333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Congestion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1" name="Picture 2" descr="board icon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8"/>
          <a:stretch/>
        </p:blipFill>
        <p:spPr bwMode="auto">
          <a:xfrm>
            <a:off x="451109" y="5143558"/>
            <a:ext cx="3065641" cy="15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97406" y="2532231"/>
            <a:ext cx="345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/>
              <a:t>2017-11-21, </a:t>
            </a:r>
            <a:r>
              <a:rPr lang="en-US" altLang="ko-KR" sz="1400" b="1" dirty="0" smtClean="0"/>
              <a:t>15:00</a:t>
            </a:r>
            <a:endParaRPr lang="ko-KR" altLang="en-US" sz="1400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555938" y="3475420"/>
            <a:ext cx="339763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551" y="3657469"/>
            <a:ext cx="148973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/>
              <a:t>삼각지역</a:t>
            </a:r>
            <a:endParaRPr lang="ko-KR" altLang="en-US" sz="16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764658" y="3721021"/>
            <a:ext cx="106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12minute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889142" y="3722412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general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51" y="4409897"/>
            <a:ext cx="148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용산구청</a:t>
            </a:r>
            <a:endParaRPr lang="ko-KR" altLang="en-US" sz="16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764657" y="4434900"/>
            <a:ext cx="106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25minute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646307" y="4437712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composure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pic>
        <p:nvPicPr>
          <p:cNvPr id="80" name="Picture 2" descr="board icon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42"/>
          <a:stretch/>
        </p:blipFill>
        <p:spPr bwMode="auto">
          <a:xfrm>
            <a:off x="6271346" y="2375436"/>
            <a:ext cx="3741773" cy="28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6481223" y="2814612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162</a:t>
            </a:r>
            <a:endParaRPr lang="ko-KR" altLang="en-US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561647" y="2887795"/>
            <a:ext cx="106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1minute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8644972" y="2955238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composure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pic>
        <p:nvPicPr>
          <p:cNvPr id="84" name="Picture 2" descr="board icon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8"/>
          <a:stretch/>
        </p:blipFill>
        <p:spPr bwMode="auto">
          <a:xfrm>
            <a:off x="6324989" y="5143558"/>
            <a:ext cx="3065641" cy="15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6371286" y="2532231"/>
            <a:ext cx="345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/>
              <a:t>2017-11-21, </a:t>
            </a:r>
            <a:r>
              <a:rPr lang="en-US" altLang="ko-KR" sz="1400" b="1" dirty="0" smtClean="0"/>
              <a:t>15:00</a:t>
            </a:r>
            <a:endParaRPr lang="ko-KR" altLang="en-US" sz="1400" b="1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6429818" y="3475420"/>
            <a:ext cx="339763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314431" y="3657469"/>
            <a:ext cx="148973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/>
              <a:t>혜화역</a:t>
            </a:r>
            <a:endParaRPr lang="ko-KR" altLang="en-US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638538" y="3721021"/>
            <a:ext cx="106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8</a:t>
            </a:r>
            <a:r>
              <a:rPr lang="en-US" altLang="ko-KR" sz="1400" b="1" dirty="0" smtClean="0"/>
              <a:t>minute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695987" y="3722412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Congestion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14431" y="4402525"/>
            <a:ext cx="148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성신여대입구</a:t>
            </a:r>
            <a:endParaRPr lang="ko-KR" altLang="en-US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638537" y="4434900"/>
            <a:ext cx="106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16minute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676602" y="4425285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composure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65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7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70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94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그룹 95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97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99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그룹 100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10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2">
                      <a:lumMod val="50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2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189218" y="2294992"/>
            <a:ext cx="4741421" cy="2596286"/>
            <a:chOff x="4656578" y="1736192"/>
            <a:chExt cx="4741421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204142" y="2523272"/>
              <a:ext cx="419385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1" dirty="0" smtClean="0"/>
                <a:t>실제 구현</a:t>
              </a:r>
            </a:p>
            <a:p>
              <a:endParaRPr lang="ko-KR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9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1345" y="111791"/>
            <a:ext cx="1264395" cy="746783"/>
            <a:chOff x="528880" y="1736192"/>
            <a:chExt cx="4311729" cy="2596286"/>
          </a:xfrm>
        </p:grpSpPr>
        <p:pic>
          <p:nvPicPr>
            <p:cNvPr id="6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6445" y="2405533"/>
              <a:ext cx="3764164" cy="91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실제 구현</a:t>
              </a:r>
              <a:endParaRPr lang="ko-KR" altLang="en-US" sz="1600" b="1" dirty="0"/>
            </a:p>
          </p:txBody>
        </p:sp>
      </p:grpSp>
      <p:pic>
        <p:nvPicPr>
          <p:cNvPr id="11" name="Picture 2" descr="server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334" y="1042297"/>
            <a:ext cx="1668584" cy="2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arduino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72" y="876330"/>
            <a:ext cx="2708321" cy="238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arduino dot matrix printer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77" y="3611988"/>
            <a:ext cx="2140912" cy="6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arduino lcd png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8012" r="626" b="2078"/>
          <a:stretch/>
        </p:blipFill>
        <p:spPr bwMode="auto">
          <a:xfrm flipV="1">
            <a:off x="1218008" y="5121528"/>
            <a:ext cx="2081048" cy="9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>
            <a:stCxn id="12" idx="1"/>
            <a:endCxn id="14" idx="1"/>
          </p:cNvCxnSpPr>
          <p:nvPr/>
        </p:nvCxnSpPr>
        <p:spPr>
          <a:xfrm rot="10800000" flipH="1" flipV="1">
            <a:off x="904371" y="2068065"/>
            <a:ext cx="283705" cy="1891685"/>
          </a:xfrm>
          <a:prstGeom prst="bentConnector3">
            <a:avLst>
              <a:gd name="adj1" fmla="val -805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1"/>
            <a:endCxn id="15" idx="1"/>
          </p:cNvCxnSpPr>
          <p:nvPr/>
        </p:nvCxnSpPr>
        <p:spPr>
          <a:xfrm rot="10800000" flipH="1" flipV="1">
            <a:off x="904372" y="2068065"/>
            <a:ext cx="313636" cy="3517479"/>
          </a:xfrm>
          <a:prstGeom prst="bentConnector3">
            <a:avLst>
              <a:gd name="adj1" fmla="val -7288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1" idx="2"/>
            <a:endCxn id="30" idx="0"/>
          </p:cNvCxnSpPr>
          <p:nvPr/>
        </p:nvCxnSpPr>
        <p:spPr>
          <a:xfrm rot="5400000">
            <a:off x="7401193" y="2711564"/>
            <a:ext cx="1376163" cy="2140704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1" idx="2"/>
            <a:endCxn id="27" idx="0"/>
          </p:cNvCxnSpPr>
          <p:nvPr/>
        </p:nvCxnSpPr>
        <p:spPr>
          <a:xfrm rot="16200000" flipH="1">
            <a:off x="9485092" y="2768368"/>
            <a:ext cx="1376163" cy="20270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3612693" y="1863210"/>
            <a:ext cx="45171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612695" y="2320409"/>
            <a:ext cx="44283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6" descr="관련 이미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471" y="446999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1109" y="4469998"/>
            <a:ext cx="3095625" cy="914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118617" y="4395900"/>
            <a:ext cx="419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버스 노선 표시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18616" y="6137118"/>
            <a:ext cx="419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 도착 버스의 재차 상황</a:t>
            </a:r>
            <a:endParaRPr lang="en-US" altLang="ko-KR" b="1" dirty="0" smtClean="0"/>
          </a:p>
          <a:p>
            <a:r>
              <a:rPr lang="ko-KR" altLang="en-US" b="1" dirty="0" smtClean="0"/>
              <a:t>주요 정류소 및 예상 혼잡도 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612693" y="1402757"/>
            <a:ext cx="442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데이터 요청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542903" y="491609"/>
            <a:ext cx="123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982099" y="489242"/>
            <a:ext cx="123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612693" y="2446693"/>
            <a:ext cx="451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버스 노선 관련 정보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945439" y="3891002"/>
            <a:ext cx="442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Http </a:t>
            </a:r>
            <a:r>
              <a:rPr lang="ko-KR" altLang="en-US" b="1" dirty="0" smtClean="0"/>
              <a:t>접속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972535" y="6155739"/>
            <a:ext cx="442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정류소 별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버스 도착 정보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804735" y="5538166"/>
            <a:ext cx="442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정류소 별 시간 별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버스 승</a:t>
            </a:r>
            <a:r>
              <a:rPr lang="en-US" altLang="ko-KR" b="1" dirty="0" smtClean="0"/>
              <a:t>·</a:t>
            </a:r>
            <a:r>
              <a:rPr lang="ko-KR" altLang="en-US" b="1" dirty="0" smtClean="0"/>
              <a:t>하차 인원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007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1345" y="111791"/>
            <a:ext cx="1264395" cy="746783"/>
            <a:chOff x="528880" y="1736192"/>
            <a:chExt cx="4311729" cy="2596286"/>
          </a:xfrm>
        </p:grpSpPr>
        <p:pic>
          <p:nvPicPr>
            <p:cNvPr id="6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6444" y="2523273"/>
              <a:ext cx="3764165" cy="915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실제 구현</a:t>
              </a:r>
              <a:endParaRPr lang="ko-KR" altLang="en-US" sz="1600" b="1" dirty="0"/>
            </a:p>
          </p:txBody>
        </p:sp>
      </p:grpSp>
      <p:pic>
        <p:nvPicPr>
          <p:cNvPr id="11" name="Picture 2" descr="server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41" y="1915932"/>
            <a:ext cx="1256492" cy="154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4" y="4525928"/>
            <a:ext cx="1279449" cy="127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85932" y="1370011"/>
            <a:ext cx="123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-1149099" y="5805377"/>
            <a:ext cx="442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정류소 별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버스 도착 정보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11" idx="2"/>
            <a:endCxn id="27" idx="0"/>
          </p:cNvCxnSpPr>
          <p:nvPr/>
        </p:nvCxnSpPr>
        <p:spPr>
          <a:xfrm flipH="1">
            <a:off x="1053609" y="3460799"/>
            <a:ext cx="11478" cy="106512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920A048-F4FC-4FE9-823B-2942EF799030}"/>
              </a:ext>
            </a:extLst>
          </p:cNvPr>
          <p:cNvSpPr txBox="1"/>
          <p:nvPr/>
        </p:nvSpPr>
        <p:spPr>
          <a:xfrm>
            <a:off x="3811400" y="338183"/>
            <a:ext cx="77252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서울특별시 정류소정보조회 서비스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api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  <a:r>
              <a:rPr lang="ko-KR" altLang="ko-KR" kern="10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정류소별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경유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노선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목록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조회</a:t>
            </a:r>
            <a:endParaRPr lang="en-US" altLang="ko-KR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2170467" y="1483662"/>
            <a:ext cx="0" cy="501940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85">
            <a:extLst>
              <a:ext uri="{FF2B5EF4-FFF2-40B4-BE49-F238E27FC236}">
                <a16:creationId xmlns:a16="http://schemas.microsoft.com/office/drawing/2014/main" id="{B7355CB4-9D47-488A-B649-C3E8314391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832" b="1423"/>
          <a:stretch/>
        </p:blipFill>
        <p:spPr>
          <a:xfrm>
            <a:off x="2582520" y="2579053"/>
            <a:ext cx="3522873" cy="2828617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7EA63368-4FE3-4988-9A85-5A8E48C775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3333"/>
          <a:stretch/>
        </p:blipFill>
        <p:spPr>
          <a:xfrm>
            <a:off x="7335509" y="1739343"/>
            <a:ext cx="4591638" cy="4866827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85D3488F-1A08-4E54-A2AC-8A7BE339A6CD}"/>
              </a:ext>
            </a:extLst>
          </p:cNvPr>
          <p:cNvSpPr/>
          <p:nvPr/>
        </p:nvSpPr>
        <p:spPr>
          <a:xfrm>
            <a:off x="7674040" y="1865382"/>
            <a:ext cx="4064072" cy="459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연결선: 꺾임 17">
            <a:extLst>
              <a:ext uri="{FF2B5EF4-FFF2-40B4-BE49-F238E27FC236}">
                <a16:creationId xmlns:a16="http://schemas.microsoft.com/office/drawing/2014/main" id="{358740F3-49CC-4026-A953-FDB9E7C14B5C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 flipV="1">
            <a:off x="6105393" y="2095135"/>
            <a:ext cx="1568647" cy="1898227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73AC60E-E7B0-4D48-A9B5-33032E36F6CE}"/>
              </a:ext>
            </a:extLst>
          </p:cNvPr>
          <p:cNvSpPr/>
          <p:nvPr/>
        </p:nvSpPr>
        <p:spPr>
          <a:xfrm>
            <a:off x="7674040" y="4296175"/>
            <a:ext cx="4064072" cy="459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7321E7C-2C49-436D-BD49-BC58FF892734}"/>
              </a:ext>
            </a:extLst>
          </p:cNvPr>
          <p:cNvCxnSpPr>
            <a:stCxn id="90" idx="1"/>
          </p:cNvCxnSpPr>
          <p:nvPr/>
        </p:nvCxnSpPr>
        <p:spPr>
          <a:xfrm flipH="1">
            <a:off x="6105393" y="4525928"/>
            <a:ext cx="156864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4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1345" y="111791"/>
            <a:ext cx="1264395" cy="746783"/>
            <a:chOff x="528880" y="1736192"/>
            <a:chExt cx="4311729" cy="2596286"/>
          </a:xfrm>
        </p:grpSpPr>
        <p:pic>
          <p:nvPicPr>
            <p:cNvPr id="6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6444" y="2523273"/>
              <a:ext cx="3764165" cy="915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실제 구현</a:t>
              </a:r>
              <a:endParaRPr lang="ko-KR" altLang="en-US" sz="1600" b="1" dirty="0"/>
            </a:p>
          </p:txBody>
        </p:sp>
      </p:grpSp>
      <p:pic>
        <p:nvPicPr>
          <p:cNvPr id="11" name="Picture 2" descr="server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5" y="1915932"/>
            <a:ext cx="1256492" cy="154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85932" y="1370011"/>
            <a:ext cx="123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11" idx="2"/>
            <a:endCxn id="27" idx="0"/>
          </p:cNvCxnSpPr>
          <p:nvPr/>
        </p:nvCxnSpPr>
        <p:spPr>
          <a:xfrm flipH="1">
            <a:off x="1053609" y="3460799"/>
            <a:ext cx="11478" cy="106512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920A048-F4FC-4FE9-823B-2942EF799030}"/>
              </a:ext>
            </a:extLst>
          </p:cNvPr>
          <p:cNvSpPr txBox="1"/>
          <p:nvPr/>
        </p:nvSpPr>
        <p:spPr>
          <a:xfrm>
            <a:off x="2621558" y="338183"/>
            <a:ext cx="95704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서울특별시 </a:t>
            </a:r>
            <a:r>
              <a:rPr lang="ko-KR" altLang="en-US" sz="2400" b="1" dirty="0" err="1" smtClean="0"/>
              <a:t>버스노선별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정류장별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시간내별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승하차</a:t>
            </a:r>
            <a:r>
              <a:rPr lang="ko-KR" altLang="en-US" sz="2400" b="1" dirty="0" smtClean="0"/>
              <a:t> 인원 정보 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/>
              <a:t>api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  <a:r>
              <a:rPr lang="ko-KR" altLang="en-US" kern="10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버스노선별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en-US" kern="10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정류장별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시간대별 </a:t>
            </a:r>
            <a:r>
              <a:rPr lang="ko-KR" altLang="en-US" kern="10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승하차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인원을 나타냄</a:t>
            </a:r>
            <a:endParaRPr lang="en-US" altLang="ko-KR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2170467" y="1483662"/>
            <a:ext cx="0" cy="501940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110" y="4707779"/>
            <a:ext cx="2016940" cy="59577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-450282" y="5679424"/>
            <a:ext cx="288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정류소별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시간별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버스 승</a:t>
            </a:r>
            <a:r>
              <a:rPr lang="en-US" altLang="ko-KR" b="1" dirty="0" smtClean="0"/>
              <a:t>·</a:t>
            </a:r>
            <a:r>
              <a:rPr lang="ko-KR" altLang="en-US" b="1" dirty="0" smtClean="0"/>
              <a:t>하차 인원</a:t>
            </a:r>
            <a:endParaRPr lang="ko-KR" altLang="en-US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05" y="2420549"/>
            <a:ext cx="9663642" cy="340716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D3488F-1A08-4E54-A2AC-8A7BE339A6CD}"/>
              </a:ext>
            </a:extLst>
          </p:cNvPr>
          <p:cNvSpPr/>
          <p:nvPr/>
        </p:nvSpPr>
        <p:spPr>
          <a:xfrm>
            <a:off x="3610040" y="2420549"/>
            <a:ext cx="1283693" cy="378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D3488F-1A08-4E54-A2AC-8A7BE339A6CD}"/>
              </a:ext>
            </a:extLst>
          </p:cNvPr>
          <p:cNvSpPr/>
          <p:nvPr/>
        </p:nvSpPr>
        <p:spPr>
          <a:xfrm>
            <a:off x="6523200" y="2420549"/>
            <a:ext cx="4195600" cy="378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D3488F-1A08-4E54-A2AC-8A7BE339A6CD}"/>
              </a:ext>
            </a:extLst>
          </p:cNvPr>
          <p:cNvSpPr/>
          <p:nvPr/>
        </p:nvSpPr>
        <p:spPr>
          <a:xfrm>
            <a:off x="10718800" y="2420549"/>
            <a:ext cx="1283693" cy="378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771" y="654941"/>
            <a:ext cx="2642886" cy="84533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Index</a:t>
            </a:r>
            <a:endParaRPr lang="ko-KR" altLang="en-US" sz="3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419006" y="2240261"/>
            <a:ext cx="2621494" cy="1901088"/>
            <a:chOff x="528880" y="1736192"/>
            <a:chExt cx="3580133" cy="2596286"/>
          </a:xfrm>
        </p:grpSpPr>
        <p:pic>
          <p:nvPicPr>
            <p:cNvPr id="205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76446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21555" y="2240261"/>
            <a:ext cx="2621494" cy="1901088"/>
            <a:chOff x="4656578" y="1736192"/>
            <a:chExt cx="3580133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204144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3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43995" y="2240261"/>
            <a:ext cx="2621494" cy="1901088"/>
            <a:chOff x="8784276" y="1736192"/>
            <a:chExt cx="3580133" cy="2596286"/>
          </a:xfrm>
        </p:grpSpPr>
        <p:pic>
          <p:nvPicPr>
            <p:cNvPr id="11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060" name="Picture 1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2250" y="4141349"/>
            <a:ext cx="2075424" cy="207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9645598" y="2240261"/>
            <a:ext cx="2621494" cy="1901088"/>
            <a:chOff x="8784276" y="1736192"/>
            <a:chExt cx="3580133" cy="2596286"/>
          </a:xfrm>
        </p:grpSpPr>
        <p:pic>
          <p:nvPicPr>
            <p:cNvPr id="2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accent2">
                      <a:lumMod val="50000"/>
                    </a:schemeClr>
                  </a:solidFill>
                </a:rPr>
                <a:t>Last stop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24375 -0.0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8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1345" y="111791"/>
            <a:ext cx="1264395" cy="746783"/>
            <a:chOff x="528880" y="1736192"/>
            <a:chExt cx="4311729" cy="2596286"/>
          </a:xfrm>
        </p:grpSpPr>
        <p:pic>
          <p:nvPicPr>
            <p:cNvPr id="6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6444" y="2523273"/>
              <a:ext cx="3764165" cy="915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실제 구현</a:t>
              </a:r>
              <a:endParaRPr lang="ko-KR" altLang="en-US" sz="1600" b="1" dirty="0"/>
            </a:p>
          </p:txBody>
        </p:sp>
      </p:grpSp>
      <p:pic>
        <p:nvPicPr>
          <p:cNvPr id="23" name="Picture 6" descr="arduino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727" y="725271"/>
            <a:ext cx="2708321" cy="238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arduino dot matrix printer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32" y="3460929"/>
            <a:ext cx="2140912" cy="6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arduino lcd png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8012" r="626" b="2078"/>
          <a:stretch/>
        </p:blipFill>
        <p:spPr bwMode="auto">
          <a:xfrm flipV="1">
            <a:off x="3890363" y="4970469"/>
            <a:ext cx="2081048" cy="9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732292" y="3624026"/>
            <a:ext cx="419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버스 노선 표시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32291" y="5111320"/>
            <a:ext cx="4193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현재 도착 버스의 재차 상황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주요 정류소 및 예상 혼잡도 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54454" y="338183"/>
            <a:ext cx="123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cxnSp>
        <p:nvCxnSpPr>
          <p:cNvPr id="29" name="꺾인 연결선 28"/>
          <p:cNvCxnSpPr/>
          <p:nvPr/>
        </p:nvCxnSpPr>
        <p:spPr>
          <a:xfrm rot="10800000" flipH="1" flipV="1">
            <a:off x="3576726" y="1917006"/>
            <a:ext cx="283705" cy="1891685"/>
          </a:xfrm>
          <a:prstGeom prst="bentConnector3">
            <a:avLst>
              <a:gd name="adj1" fmla="val -805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0800000" flipH="1" flipV="1">
            <a:off x="3576727" y="1917006"/>
            <a:ext cx="313636" cy="3517479"/>
          </a:xfrm>
          <a:prstGeom prst="bentConnector3">
            <a:avLst>
              <a:gd name="adj1" fmla="val -7288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1345" y="111791"/>
            <a:ext cx="1264395" cy="746783"/>
            <a:chOff x="528880" y="1736192"/>
            <a:chExt cx="4311729" cy="2596286"/>
          </a:xfrm>
        </p:grpSpPr>
        <p:pic>
          <p:nvPicPr>
            <p:cNvPr id="6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6444" y="2523273"/>
              <a:ext cx="3764165" cy="915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실제 구현</a:t>
              </a:r>
              <a:endParaRPr lang="ko-KR" altLang="en-US" sz="16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189218" y="2294992"/>
            <a:ext cx="4741421" cy="2596286"/>
            <a:chOff x="4656578" y="1736192"/>
            <a:chExt cx="4741421" cy="2596286"/>
          </a:xfrm>
        </p:grpSpPr>
        <p:pic>
          <p:nvPicPr>
            <p:cNvPr id="2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5204142" y="2523272"/>
              <a:ext cx="41938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1" dirty="0" smtClean="0"/>
                <a:t>영상</a:t>
              </a:r>
              <a:r>
                <a:rPr lang="en-US" altLang="ko-KR" sz="4800" b="1" dirty="0" smtClean="0"/>
                <a:t>!</a:t>
              </a:r>
              <a:endParaRPr lang="ko-KR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2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189218" y="2294992"/>
            <a:ext cx="4741421" cy="2596286"/>
            <a:chOff x="4656578" y="1736192"/>
            <a:chExt cx="4741421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204142" y="2523272"/>
              <a:ext cx="41938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1" dirty="0" smtClean="0"/>
                <a:t>마무리</a:t>
              </a:r>
              <a:r>
                <a:rPr lang="en-US" altLang="ko-KR" sz="4800" b="1" dirty="0" smtClean="0"/>
                <a:t>!</a:t>
              </a:r>
              <a:endParaRPr lang="ko-KR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308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189218" y="2294992"/>
            <a:ext cx="4741421" cy="2596286"/>
            <a:chOff x="4656578" y="1736192"/>
            <a:chExt cx="4741421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204142" y="2523272"/>
              <a:ext cx="41938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/>
                <a:t>Thank you!</a:t>
              </a:r>
              <a:endParaRPr lang="ko-KR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3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11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076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/>
          <p:cNvCxnSpPr/>
          <p:nvPr/>
        </p:nvCxnSpPr>
        <p:spPr>
          <a:xfrm>
            <a:off x="6065134" y="1647617"/>
            <a:ext cx="0" cy="501940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8" y="341776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52" y="40904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545388" y="1873320"/>
            <a:ext cx="303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No</a:t>
            </a:r>
            <a:r>
              <a:rPr lang="en-US" altLang="ko-KR" sz="2400" b="1" dirty="0" smtClean="0"/>
              <a:t> many People</a:t>
            </a:r>
          </a:p>
          <a:p>
            <a:r>
              <a:rPr lang="en-US" altLang="ko-KR" sz="3200" b="1" dirty="0" smtClean="0">
                <a:solidFill>
                  <a:srgbClr val="FF0000"/>
                </a:solidFill>
              </a:rPr>
              <a:t>No</a:t>
            </a:r>
            <a:r>
              <a:rPr lang="en-US" altLang="ko-KR" sz="2400" b="1" dirty="0" smtClean="0"/>
              <a:t> many Bus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320752" y="5792539"/>
            <a:ext cx="303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00B0F0"/>
                </a:solidFill>
              </a:rPr>
              <a:t>Safe!</a:t>
            </a:r>
            <a:endParaRPr lang="ko-KR" altLang="en-US" sz="40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02717" y="1996430"/>
            <a:ext cx="303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Many People</a:t>
            </a:r>
          </a:p>
          <a:p>
            <a:r>
              <a:rPr lang="en-US" altLang="ko-KR" sz="2400" b="1" dirty="0" smtClean="0"/>
              <a:t>Many Bus</a:t>
            </a:r>
            <a:endParaRPr lang="ko-KR" altLang="en-US" sz="2400" b="1" dirty="0"/>
          </a:p>
        </p:txBody>
      </p:sp>
      <p:pic>
        <p:nvPicPr>
          <p:cNvPr id="39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20" y="3206625"/>
            <a:ext cx="1767682" cy="17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66" y="4259112"/>
            <a:ext cx="1786831" cy="178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787" y="4259112"/>
            <a:ext cx="1786831" cy="178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408" y="4259112"/>
            <a:ext cx="1786831" cy="178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6065134" y="5836021"/>
            <a:ext cx="6126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</a:rPr>
              <a:t>Have a problem!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56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6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Solution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70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73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Service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75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7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717" y="3555939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0" y="3555939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882" y="3530600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54" y="3530600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646" y="3546266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619" y="3530600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590" y="3529535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13334035" y="1726431"/>
            <a:ext cx="0" cy="36420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7524" y="-1905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3164" y="709795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</a:rPr>
              <a:t>Not observed 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33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3118" y="-1785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57" y="1375986"/>
            <a:ext cx="7648938" cy="372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806" y="237226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58" y="140968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434" y="329503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71" y="2424178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53" y="186357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82" y="315616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69" y="327760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349" y="328251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41" y="3001046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95" y="1726431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42" y="318879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405" y="323403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99" y="281818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682" y="159360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64" y="2113931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33" y="1730981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612" y="323403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084" y="1864586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28" y="202303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70" y="325577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91" y="1842405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81" y="47431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769" y="47783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117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TextBox 117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9" name="Picture 4" descr="관련 이미지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4" descr="관련 이미지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" name="그룹 120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12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TextBox 122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Solution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24" name="Picture 4" descr="관련 이미지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4" descr="관련 이미지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그룹 125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127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TextBox 127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Service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29" name="Picture 4" descr="관련 이미지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관련 이미지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1" name="그룹 130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13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" name="TextBox 132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폭발 2 1"/>
          <p:cNvSpPr/>
          <p:nvPr/>
        </p:nvSpPr>
        <p:spPr>
          <a:xfrm>
            <a:off x="3697182" y="1596942"/>
            <a:ext cx="6150682" cy="3529134"/>
          </a:xfrm>
          <a:prstGeom prst="irregularSeal2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Dangerous!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0.03008 0.325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162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03177 0.46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307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0.11432 0.18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9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29857 0.332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166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0.44727 0.436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57" y="218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22643 0.2724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5" y="1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0.03724 0.210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1053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0.14297 0.2231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111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-0.25795 0.238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4" y="119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0.18671 0.433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36" y="2166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36224 0.2416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12" y="1208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-0.02213 0.211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1057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34974 0.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87" y="12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8854 0.4298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214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-0.25221 0.3622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7" y="1810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-0.12539 0.4226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2113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48281 0.2136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41" y="1067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30299 0.3967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1983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41862 0.3738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37" y="1868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022E-16 L -0.27045 0.208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1041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0.18672 0.4201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36" y="2099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-0.21497 -0.005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55" y="-25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-0.27448 -0.00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/>
          <p:cNvCxnSpPr/>
          <p:nvPr/>
        </p:nvCxnSpPr>
        <p:spPr>
          <a:xfrm>
            <a:off x="8532471" y="4325335"/>
            <a:ext cx="0" cy="9642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855" y="368889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/>
          <p:cNvCxnSpPr/>
          <p:nvPr/>
        </p:nvCxnSpPr>
        <p:spPr>
          <a:xfrm>
            <a:off x="6065134" y="1647617"/>
            <a:ext cx="0" cy="36420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42" y="23277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580" y="368889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568649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</a:rPr>
              <a:t>Not observed 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33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214" y="23277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203767" y="4232738"/>
            <a:ext cx="0" cy="9642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102" y="4232738"/>
            <a:ext cx="461665" cy="11494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Stop line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53088" y="4232737"/>
            <a:ext cx="461665" cy="11494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Stop line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43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5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4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Solution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50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5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Service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60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63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700000">
            <a:off x="1978391" y="1969114"/>
            <a:ext cx="77533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9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2279" y="-972655"/>
            <a:ext cx="2642886" cy="84533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Index</a:t>
            </a:r>
            <a:endParaRPr lang="ko-KR" altLang="en-US" sz="3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503671" y="2240261"/>
            <a:ext cx="2621494" cy="1901088"/>
            <a:chOff x="528880" y="1736192"/>
            <a:chExt cx="3580133" cy="2596286"/>
          </a:xfrm>
        </p:grpSpPr>
        <p:pic>
          <p:nvPicPr>
            <p:cNvPr id="205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76446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806220" y="2240261"/>
            <a:ext cx="2621494" cy="1901088"/>
            <a:chOff x="4656578" y="1736192"/>
            <a:chExt cx="3580133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204144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3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828660" y="2240261"/>
            <a:ext cx="2621494" cy="1901088"/>
            <a:chOff x="8784276" y="1736192"/>
            <a:chExt cx="3580133" cy="2596286"/>
          </a:xfrm>
        </p:grpSpPr>
        <p:pic>
          <p:nvPicPr>
            <p:cNvPr id="11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060" name="Picture 1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3" y="4141349"/>
            <a:ext cx="2075424" cy="207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9730263" y="2240261"/>
            <a:ext cx="2621494" cy="1901088"/>
            <a:chOff x="8784276" y="1736192"/>
            <a:chExt cx="3580133" cy="2596286"/>
          </a:xfrm>
        </p:grpSpPr>
        <p:pic>
          <p:nvPicPr>
            <p:cNvPr id="2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accent2">
                      <a:lumMod val="50000"/>
                    </a:schemeClr>
                  </a:solidFill>
                </a:rPr>
                <a:t>Last stop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48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0.27994 -0.00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9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285" y="45268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-65007" y="5212886"/>
            <a:ext cx="4921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Just know</a:t>
            </a:r>
          </a:p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Bus arrive time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3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397" y="308744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관련 이미지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4" b="30256"/>
          <a:stretch/>
        </p:blipFill>
        <p:spPr bwMode="auto">
          <a:xfrm>
            <a:off x="777879" y="2080891"/>
            <a:ext cx="3235750" cy="20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39243"/>
              </p:ext>
            </p:extLst>
          </p:nvPr>
        </p:nvGraphicFramePr>
        <p:xfrm>
          <a:off x="1161862" y="2275542"/>
          <a:ext cx="2488557" cy="1623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309">
                  <a:extLst>
                    <a:ext uri="{9D8B030D-6E8A-4147-A177-3AD203B41FA5}">
                      <a16:colId xmlns:a16="http://schemas.microsoft.com/office/drawing/2014/main" val="2435607053"/>
                    </a:ext>
                  </a:extLst>
                </a:gridCol>
                <a:gridCol w="1068729">
                  <a:extLst>
                    <a:ext uri="{9D8B030D-6E8A-4147-A177-3AD203B41FA5}">
                      <a16:colId xmlns:a16="http://schemas.microsoft.com/office/drawing/2014/main" val="726756689"/>
                    </a:ext>
                  </a:extLst>
                </a:gridCol>
                <a:gridCol w="829519">
                  <a:extLst>
                    <a:ext uri="{9D8B030D-6E8A-4147-A177-3AD203B41FA5}">
                      <a16:colId xmlns:a16="http://schemas.microsoft.com/office/drawing/2014/main" val="3380991484"/>
                    </a:ext>
                  </a:extLst>
                </a:gridCol>
              </a:tblGrid>
              <a:tr h="67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low floor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2786964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577112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92566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451026" y="4522486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100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9166" y="4063280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Bus </a:t>
            </a:r>
            <a:r>
              <a:rPr lang="en-US" altLang="ko-KR" sz="2400" b="1" smtClean="0"/>
              <a:t>arrival board</a:t>
            </a:r>
            <a:endParaRPr lang="ko-KR" altLang="en-US" sz="24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36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1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44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46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4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Service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51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54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7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V="1">
            <a:off x="4892285" y="2588783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8365576" y="2611746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71" y="45750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4" b="30256"/>
          <a:stretch/>
        </p:blipFill>
        <p:spPr bwMode="auto">
          <a:xfrm>
            <a:off x="42491" y="2095463"/>
            <a:ext cx="3235750" cy="20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21160"/>
              </p:ext>
            </p:extLst>
          </p:nvPr>
        </p:nvGraphicFramePr>
        <p:xfrm>
          <a:off x="426474" y="2290114"/>
          <a:ext cx="2488557" cy="1623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994">
                  <a:extLst>
                    <a:ext uri="{9D8B030D-6E8A-4147-A177-3AD203B41FA5}">
                      <a16:colId xmlns:a16="http://schemas.microsoft.com/office/drawing/2014/main" val="2435607053"/>
                    </a:ext>
                  </a:extLst>
                </a:gridCol>
                <a:gridCol w="928044">
                  <a:extLst>
                    <a:ext uri="{9D8B030D-6E8A-4147-A177-3AD203B41FA5}">
                      <a16:colId xmlns:a16="http://schemas.microsoft.com/office/drawing/2014/main" val="726756689"/>
                    </a:ext>
                  </a:extLst>
                </a:gridCol>
                <a:gridCol w="829519">
                  <a:extLst>
                    <a:ext uri="{9D8B030D-6E8A-4147-A177-3AD203B41FA5}">
                      <a16:colId xmlns:a16="http://schemas.microsoft.com/office/drawing/2014/main" val="3380991484"/>
                    </a:ext>
                  </a:extLst>
                </a:gridCol>
              </a:tblGrid>
              <a:tr h="67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Soon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Low floor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2786964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162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577112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152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92566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640812" y="4570697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100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290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32" y="3506061"/>
            <a:ext cx="1765417" cy="176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971" y="3509127"/>
            <a:ext cx="1738605" cy="17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1073" y="3628197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100</a:t>
            </a:r>
            <a:endParaRPr lang="ko-KR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66950" y="3631324"/>
            <a:ext cx="106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Soon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low floor</a:t>
            </a:r>
            <a:endParaRPr lang="ko-KR" altLang="en-US" sz="1400" b="1" dirty="0"/>
          </a:p>
        </p:txBody>
      </p:sp>
      <p:pic>
        <p:nvPicPr>
          <p:cNvPr id="3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05" y="338046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36" y="287330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89" y="249314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742" y="207994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95" y="1747265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5697054" y="2725300"/>
            <a:ext cx="1350009" cy="1795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9245365" y="2754577"/>
            <a:ext cx="1301218" cy="1874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3586" y="4063280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Bus </a:t>
            </a:r>
            <a:r>
              <a:rPr lang="en-US" altLang="ko-KR" sz="2400" b="1" smtClean="0"/>
              <a:t>arrival board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826214" y="2965358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Second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arrival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594664" y="5661765"/>
            <a:ext cx="476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The bus comes </a:t>
            </a:r>
          </a:p>
          <a:p>
            <a:pPr algn="ctr"/>
            <a:r>
              <a:rPr lang="en-US" altLang="ko-KR" sz="2400" b="1" dirty="0" smtClean="0"/>
              <a:t>at similar time</a:t>
            </a:r>
            <a:endParaRPr lang="ko-KR" altLang="en-US" b="1" dirty="0"/>
          </a:p>
        </p:txBody>
      </p:sp>
      <p:pic>
        <p:nvPicPr>
          <p:cNvPr id="5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861" y="353286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92" y="302570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145" y="264554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98" y="223234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751" y="1899665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823513" y="3628197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162</a:t>
            </a:r>
            <a:endParaRPr lang="ko-KR" altLang="en-US" sz="2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569390" y="3807470"/>
            <a:ext cx="106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1minute</a:t>
            </a:r>
            <a:endParaRPr lang="ko-KR" altLang="en-US" sz="1400" b="1" dirty="0"/>
          </a:p>
        </p:txBody>
      </p:sp>
      <p:pic>
        <p:nvPicPr>
          <p:cNvPr id="58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45865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1260241" y="4582184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162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54278" y="2895073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First</a:t>
            </a:r>
            <a:r>
              <a:rPr lang="en-US" altLang="ko-KR" sz="2400" b="1" dirty="0" smtClean="0"/>
              <a:t> arrival</a:t>
            </a:r>
            <a:endParaRPr lang="ko-KR" altLang="en-US" sz="2400" b="1" dirty="0"/>
          </a:p>
        </p:txBody>
      </p:sp>
      <p:grpSp>
        <p:nvGrpSpPr>
          <p:cNvPr id="61" name="그룹 60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6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4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67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69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7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Service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74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77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8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V="1">
            <a:off x="4892285" y="2588783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8365576" y="2611746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71" y="45750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4" b="30256"/>
          <a:stretch/>
        </p:blipFill>
        <p:spPr bwMode="auto">
          <a:xfrm>
            <a:off x="42491" y="2095463"/>
            <a:ext cx="3235750" cy="20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21080"/>
              </p:ext>
            </p:extLst>
          </p:nvPr>
        </p:nvGraphicFramePr>
        <p:xfrm>
          <a:off x="426474" y="2290114"/>
          <a:ext cx="2488557" cy="1623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994">
                  <a:extLst>
                    <a:ext uri="{9D8B030D-6E8A-4147-A177-3AD203B41FA5}">
                      <a16:colId xmlns:a16="http://schemas.microsoft.com/office/drawing/2014/main" val="2435607053"/>
                    </a:ext>
                  </a:extLst>
                </a:gridCol>
                <a:gridCol w="928044">
                  <a:extLst>
                    <a:ext uri="{9D8B030D-6E8A-4147-A177-3AD203B41FA5}">
                      <a16:colId xmlns:a16="http://schemas.microsoft.com/office/drawing/2014/main" val="726756689"/>
                    </a:ext>
                  </a:extLst>
                </a:gridCol>
                <a:gridCol w="829519">
                  <a:extLst>
                    <a:ext uri="{9D8B030D-6E8A-4147-A177-3AD203B41FA5}">
                      <a16:colId xmlns:a16="http://schemas.microsoft.com/office/drawing/2014/main" val="3380991484"/>
                    </a:ext>
                  </a:extLst>
                </a:gridCol>
              </a:tblGrid>
              <a:tr h="67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152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Soon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2786964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1711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577112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7016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92566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640812" y="4570697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92D050"/>
                </a:solidFill>
              </a:rPr>
              <a:t>152</a:t>
            </a:r>
            <a:endParaRPr lang="ko-KR" altLang="en-US" sz="2400" b="1" dirty="0">
              <a:solidFill>
                <a:srgbClr val="92D050"/>
              </a:solidFill>
            </a:endParaRPr>
          </a:p>
        </p:txBody>
      </p:sp>
      <p:pic>
        <p:nvPicPr>
          <p:cNvPr id="12290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32" y="3506061"/>
            <a:ext cx="1765417" cy="176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971" y="3509127"/>
            <a:ext cx="1738605" cy="17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1073" y="3628197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152</a:t>
            </a:r>
            <a:endParaRPr lang="ko-KR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66950" y="3631324"/>
            <a:ext cx="106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Soon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low floor</a:t>
            </a:r>
            <a:endParaRPr lang="ko-KR" altLang="en-US" sz="1400" b="1" dirty="0"/>
          </a:p>
        </p:txBody>
      </p:sp>
      <p:pic>
        <p:nvPicPr>
          <p:cNvPr id="3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05" y="338046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36" y="287330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89" y="249314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742" y="207994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95" y="1747265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485" y="1397623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694" y="161321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783" y="2587683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78" y="1455211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97" y="172243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5697054" y="2725300"/>
            <a:ext cx="1350009" cy="1795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9245365" y="2754577"/>
            <a:ext cx="1301218" cy="1874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3586" y="4063280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Bus </a:t>
            </a:r>
            <a:r>
              <a:rPr lang="en-US" altLang="ko-KR" sz="2400" b="1" smtClean="0"/>
              <a:t>arrival board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301878" y="3036838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92D050"/>
                </a:solidFill>
              </a:rPr>
              <a:t>First</a:t>
            </a:r>
            <a:r>
              <a:rPr lang="en-US" altLang="ko-KR" sz="2400" b="1" dirty="0" smtClean="0"/>
              <a:t> arrival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594664" y="5661765"/>
            <a:ext cx="476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Only display the buses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coming in a minute</a:t>
            </a:r>
            <a:endParaRPr lang="ko-KR" altLang="en-US" b="1" dirty="0"/>
          </a:p>
        </p:txBody>
      </p:sp>
      <p:grpSp>
        <p:nvGrpSpPr>
          <p:cNvPr id="52" name="그룹 51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53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5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5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60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63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Service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65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6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9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358</Words>
  <Application>Microsoft Office PowerPoint</Application>
  <PresentationFormat>와이드스크린</PresentationFormat>
  <Paragraphs>202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굴림</vt:lpstr>
      <vt:lpstr>맑은 고딕</vt:lpstr>
      <vt:lpstr>Arial</vt:lpstr>
      <vt:lpstr>Office 테마</vt:lpstr>
      <vt:lpstr>Bus Stop automatic</vt:lpstr>
      <vt:lpstr>Index</vt:lpstr>
      <vt:lpstr>PowerPoint 프레젠테이션</vt:lpstr>
      <vt:lpstr>PowerPoint 프레젠테이션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LeeChanSeok</dc:creator>
  <cp:lastModifiedBy>LeeChanSeok</cp:lastModifiedBy>
  <cp:revision>55</cp:revision>
  <dcterms:created xsi:type="dcterms:W3CDTF">2017-11-17T06:15:09Z</dcterms:created>
  <dcterms:modified xsi:type="dcterms:W3CDTF">2017-11-20T13:40:16Z</dcterms:modified>
</cp:coreProperties>
</file>