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258" r:id="rId2"/>
    <p:sldId id="276" r:id="rId3"/>
    <p:sldId id="282" r:id="rId4"/>
    <p:sldId id="259" r:id="rId5"/>
    <p:sldId id="260" r:id="rId6"/>
    <p:sldId id="295" r:id="rId7"/>
    <p:sldId id="280" r:id="rId8"/>
    <p:sldId id="262" r:id="rId9"/>
    <p:sldId id="281" r:id="rId10"/>
    <p:sldId id="265" r:id="rId11"/>
    <p:sldId id="283" r:id="rId12"/>
    <p:sldId id="285" r:id="rId13"/>
    <p:sldId id="284" r:id="rId14"/>
    <p:sldId id="287" r:id="rId15"/>
    <p:sldId id="290" r:id="rId16"/>
    <p:sldId id="291" r:id="rId17"/>
    <p:sldId id="319" r:id="rId18"/>
    <p:sldId id="321" r:id="rId19"/>
    <p:sldId id="320" r:id="rId20"/>
    <p:sldId id="263" r:id="rId21"/>
    <p:sldId id="292" r:id="rId22"/>
    <p:sldId id="304" r:id="rId23"/>
    <p:sldId id="293" r:id="rId24"/>
    <p:sldId id="308" r:id="rId25"/>
    <p:sldId id="302" r:id="rId26"/>
    <p:sldId id="310" r:id="rId27"/>
    <p:sldId id="313" r:id="rId28"/>
    <p:sldId id="311" r:id="rId29"/>
    <p:sldId id="314" r:id="rId30"/>
    <p:sldId id="316" r:id="rId31"/>
    <p:sldId id="312" r:id="rId32"/>
    <p:sldId id="315" r:id="rId33"/>
    <p:sldId id="317" r:id="rId34"/>
    <p:sldId id="318" r:id="rId35"/>
    <p:sldId id="274" r:id="rId36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38"/>
      <p:bold r:id="rId39"/>
    </p:embeddedFont>
    <p:embeddedFont>
      <p:font typeface="a하늬바람M" panose="02020600000000000000" pitchFamily="18" charset="-127"/>
      <p:regular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825B"/>
    <a:srgbClr val="E9DA5B"/>
    <a:srgbClr val="EFF197"/>
    <a:srgbClr val="215968"/>
    <a:srgbClr val="4A6A79"/>
    <a:srgbClr val="556080"/>
    <a:srgbClr val="D36E6E"/>
    <a:srgbClr val="747474"/>
    <a:srgbClr val="FFC000"/>
    <a:srgbClr val="F4A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18" autoAdjust="0"/>
  </p:normalViewPr>
  <p:slideViewPr>
    <p:cSldViewPr>
      <p:cViewPr>
        <p:scale>
          <a:sx n="75" d="100"/>
          <a:sy n="75" d="100"/>
        </p:scale>
        <p:origin x="1236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DAA1A-1C51-41A6-9CFA-D480724EF032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4F98A-CC93-4644-903F-C01219333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57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강원대학교 </a:t>
            </a:r>
            <a:r>
              <a:rPr lang="en-US" altLang="ko-KR" dirty="0"/>
              <a:t>2</a:t>
            </a:r>
            <a:r>
              <a:rPr lang="ko-KR" altLang="en-US" dirty="0"/>
              <a:t>팀</a:t>
            </a:r>
            <a:r>
              <a:rPr lang="en-US" altLang="ko-KR" dirty="0"/>
              <a:t>, </a:t>
            </a:r>
            <a:r>
              <a:rPr lang="ko-KR" altLang="en-US" dirty="0" err="1"/>
              <a:t>춘드기입니다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저희 팀의 주제는 </a:t>
            </a:r>
            <a:r>
              <a:rPr lang="en-US" altLang="ko-KR" dirty="0"/>
              <a:t>‘</a:t>
            </a:r>
            <a:r>
              <a:rPr lang="ko-KR" altLang="en-US" dirty="0" err="1"/>
              <a:t>백터매개질병인</a:t>
            </a:r>
            <a:r>
              <a:rPr lang="ko-KR" altLang="en-US" dirty="0"/>
              <a:t> </a:t>
            </a:r>
            <a:r>
              <a:rPr lang="ko-KR" altLang="en-US" dirty="0" err="1"/>
              <a:t>쯔쯔가무시증의</a:t>
            </a:r>
            <a:r>
              <a:rPr lang="ko-KR" altLang="en-US" dirty="0"/>
              <a:t> 중요요인 도출과 </a:t>
            </a:r>
            <a:r>
              <a:rPr lang="en-US" altLang="ko-KR" dirty="0"/>
              <a:t>2017</a:t>
            </a:r>
            <a:r>
              <a:rPr lang="ko-KR" altLang="en-US" dirty="0"/>
              <a:t>년의 위험지역 </a:t>
            </a:r>
            <a:r>
              <a:rPr lang="ko-KR" altLang="en-US" dirty="0" err="1"/>
              <a:t>예측＇입니다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</a:t>
            </a:r>
            <a:r>
              <a:rPr lang="ko-KR" altLang="en-US" dirty="0" err="1"/>
              <a:t>발표시작하겠습니다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271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크게 토지</a:t>
            </a:r>
            <a:r>
              <a:rPr lang="en-US" altLang="ko-KR" dirty="0"/>
              <a:t>, </a:t>
            </a:r>
            <a:r>
              <a:rPr lang="ko-KR" altLang="en-US" dirty="0"/>
              <a:t>기후</a:t>
            </a:r>
            <a:r>
              <a:rPr lang="en-US" altLang="ko-KR" dirty="0"/>
              <a:t>, </a:t>
            </a:r>
            <a:r>
              <a:rPr lang="ko-KR" altLang="en-US" dirty="0"/>
              <a:t>인구</a:t>
            </a:r>
            <a:r>
              <a:rPr lang="en-US" altLang="ko-KR" dirty="0"/>
              <a:t>, </a:t>
            </a:r>
            <a:r>
              <a:rPr lang="ko-KR" altLang="en-US" dirty="0"/>
              <a:t>농가인구에 초점을 맞추어 데이터를 수집하였습니다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316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진드기의 특정환경을 </a:t>
            </a:r>
            <a:r>
              <a:rPr lang="ko-KR" altLang="en-US" dirty="0" err="1"/>
              <a:t>밝혀내보고자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050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030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708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예측 </a:t>
            </a:r>
            <a:r>
              <a:rPr lang="en-US" altLang="ko-KR" dirty="0"/>
              <a:t>-&gt; </a:t>
            </a:r>
            <a:r>
              <a:rPr lang="ko-KR" altLang="en-US" dirty="0"/>
              <a:t>평균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058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평균절대오차</a:t>
            </a:r>
            <a:r>
              <a:rPr lang="en-US" altLang="ko-KR" dirty="0"/>
              <a:t>/</a:t>
            </a:r>
            <a:r>
              <a:rPr lang="ko-KR" altLang="en-US" dirty="0"/>
              <a:t>표준편차</a:t>
            </a:r>
            <a:r>
              <a:rPr lang="en-US" altLang="ko-KR" dirty="0"/>
              <a:t>/</a:t>
            </a:r>
            <a:r>
              <a:rPr lang="ko-KR" altLang="en-US" dirty="0"/>
              <a:t>선형 상관관계</a:t>
            </a:r>
            <a:r>
              <a:rPr lang="en-US" altLang="ko-KR" dirty="0"/>
              <a:t>(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772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평균절대오차</a:t>
            </a:r>
            <a:r>
              <a:rPr lang="en-US" altLang="ko-KR" dirty="0"/>
              <a:t>/</a:t>
            </a:r>
            <a:r>
              <a:rPr lang="ko-KR" altLang="en-US" dirty="0"/>
              <a:t>표준편차</a:t>
            </a:r>
            <a:r>
              <a:rPr lang="en-US" altLang="ko-KR" dirty="0"/>
              <a:t>/</a:t>
            </a:r>
            <a:r>
              <a:rPr lang="ko-KR" altLang="en-US" dirty="0"/>
              <a:t>선형 상관관계</a:t>
            </a:r>
            <a:r>
              <a:rPr lang="en-US" altLang="ko-KR" dirty="0"/>
              <a:t>(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162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평균절대오차</a:t>
            </a:r>
            <a:r>
              <a:rPr lang="en-US" altLang="ko-KR" dirty="0"/>
              <a:t>/</a:t>
            </a:r>
            <a:r>
              <a:rPr lang="ko-KR" altLang="en-US" dirty="0"/>
              <a:t>표준편차</a:t>
            </a:r>
            <a:r>
              <a:rPr lang="en-US" altLang="ko-KR" dirty="0"/>
              <a:t>/</a:t>
            </a:r>
            <a:r>
              <a:rPr lang="ko-KR" altLang="en-US" dirty="0"/>
              <a:t>선형 상관관계</a:t>
            </a:r>
            <a:r>
              <a:rPr lang="en-US" altLang="ko-KR" dirty="0"/>
              <a:t>(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84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평균절대오차</a:t>
            </a:r>
            <a:r>
              <a:rPr lang="en-US" altLang="ko-KR" dirty="0"/>
              <a:t>/</a:t>
            </a:r>
            <a:r>
              <a:rPr lang="ko-KR" altLang="en-US" dirty="0"/>
              <a:t>표준편차</a:t>
            </a:r>
            <a:r>
              <a:rPr lang="en-US" altLang="ko-KR" dirty="0"/>
              <a:t>/</a:t>
            </a:r>
            <a:r>
              <a:rPr lang="ko-KR" altLang="en-US" dirty="0"/>
              <a:t>선형 상관관계</a:t>
            </a:r>
            <a:r>
              <a:rPr lang="en-US" altLang="ko-KR" dirty="0"/>
              <a:t>(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327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평균절대오차</a:t>
            </a:r>
            <a:r>
              <a:rPr lang="en-US" altLang="ko-KR" dirty="0"/>
              <a:t>/</a:t>
            </a:r>
            <a:r>
              <a:rPr lang="ko-KR" altLang="en-US" dirty="0"/>
              <a:t>표준편차</a:t>
            </a:r>
            <a:r>
              <a:rPr lang="en-US" altLang="ko-KR" dirty="0"/>
              <a:t>/</a:t>
            </a:r>
            <a:r>
              <a:rPr lang="ko-KR" altLang="en-US" dirty="0"/>
              <a:t>선형 상관관계</a:t>
            </a:r>
            <a:r>
              <a:rPr lang="en-US" altLang="ko-KR" dirty="0"/>
              <a:t>(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51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프로젝트의 배경과 연구의 필요성을 시작으로</a:t>
            </a:r>
            <a:endParaRPr lang="en-US" altLang="ko-KR" dirty="0"/>
          </a:p>
          <a:p>
            <a:r>
              <a:rPr lang="ko-KR" altLang="en-US" dirty="0"/>
              <a:t>분석방법</a:t>
            </a:r>
            <a:r>
              <a:rPr lang="en-US" altLang="ko-KR" dirty="0"/>
              <a:t>, </a:t>
            </a:r>
            <a:r>
              <a:rPr lang="ko-KR" altLang="en-US" dirty="0"/>
              <a:t>그리고 분석방법을 통한 </a:t>
            </a:r>
            <a:r>
              <a:rPr lang="en-US" altLang="ko-KR" dirty="0"/>
              <a:t>2017</a:t>
            </a:r>
            <a:r>
              <a:rPr lang="ko-KR" altLang="en-US" dirty="0"/>
              <a:t>년의 </a:t>
            </a:r>
            <a:r>
              <a:rPr lang="ko-KR" altLang="en-US" dirty="0" err="1"/>
              <a:t>에측</a:t>
            </a:r>
            <a:endParaRPr lang="en-US" altLang="ko-KR" dirty="0"/>
          </a:p>
          <a:p>
            <a:r>
              <a:rPr lang="ko-KR" altLang="en-US" dirty="0"/>
              <a:t>마지막으로 기대효과와 한계점을 제시하면서</a:t>
            </a:r>
            <a:endParaRPr lang="en-US" altLang="ko-KR" dirty="0"/>
          </a:p>
          <a:p>
            <a:r>
              <a:rPr lang="ko-KR" altLang="en-US" dirty="0" err="1"/>
              <a:t>발표마치도록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271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평균절대오차</a:t>
            </a:r>
            <a:r>
              <a:rPr lang="en-US" altLang="ko-KR" dirty="0"/>
              <a:t>/</a:t>
            </a:r>
            <a:r>
              <a:rPr lang="ko-KR" altLang="en-US" dirty="0"/>
              <a:t>표준편차</a:t>
            </a:r>
            <a:r>
              <a:rPr lang="en-US" altLang="ko-KR" dirty="0"/>
              <a:t>/</a:t>
            </a:r>
            <a:r>
              <a:rPr lang="ko-KR" altLang="en-US" dirty="0"/>
              <a:t>선형 상관관계</a:t>
            </a:r>
            <a:r>
              <a:rPr lang="en-US" altLang="ko-KR" dirty="0"/>
              <a:t>(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956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평균절대오차</a:t>
            </a:r>
            <a:r>
              <a:rPr lang="en-US" altLang="ko-KR" dirty="0"/>
              <a:t>/</a:t>
            </a:r>
            <a:r>
              <a:rPr lang="ko-KR" altLang="en-US" dirty="0"/>
              <a:t>표준편차</a:t>
            </a:r>
            <a:r>
              <a:rPr lang="en-US" altLang="ko-KR" dirty="0"/>
              <a:t>/</a:t>
            </a:r>
            <a:r>
              <a:rPr lang="ko-KR" altLang="en-US" dirty="0"/>
              <a:t>선형 상관관계</a:t>
            </a:r>
            <a:r>
              <a:rPr lang="en-US" altLang="ko-KR" dirty="0"/>
              <a:t>(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278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배경 및 연구의 필요성입니다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161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법정 </a:t>
            </a:r>
            <a:r>
              <a:rPr lang="ko-KR" altLang="en-US" dirty="0" err="1"/>
              <a:t>감염병</a:t>
            </a:r>
            <a:r>
              <a:rPr lang="ko-KR" altLang="en-US" dirty="0"/>
              <a:t> 제 </a:t>
            </a:r>
            <a:r>
              <a:rPr lang="en-US" altLang="ko-KR" dirty="0"/>
              <a:t>3</a:t>
            </a:r>
            <a:r>
              <a:rPr lang="ko-KR" altLang="en-US" dirty="0"/>
              <a:t>군에 속하는 진드기 매개질병인 </a:t>
            </a:r>
            <a:r>
              <a:rPr lang="en-US" altLang="ko-KR" dirty="0"/>
              <a:t>‘</a:t>
            </a:r>
            <a:r>
              <a:rPr lang="ko-KR" altLang="en-US" dirty="0" err="1"/>
              <a:t>쯔쯔가무시증</a:t>
            </a:r>
            <a:r>
              <a:rPr lang="en-US" altLang="ko-KR" dirty="0"/>
              <a:t>’</a:t>
            </a:r>
            <a:r>
              <a:rPr lang="ko-KR" altLang="en-US" dirty="0"/>
              <a:t>은 </a:t>
            </a:r>
            <a:endParaRPr lang="en-US" altLang="ko-KR" dirty="0"/>
          </a:p>
          <a:p>
            <a:r>
              <a:rPr lang="en-US" altLang="ko-KR" dirty="0"/>
              <a:t>1998</a:t>
            </a:r>
            <a:r>
              <a:rPr lang="ko-KR" altLang="en-US" dirty="0"/>
              <a:t>년 이후 수년간을 주기로 계단식 증가 추세를 가지고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도표가 </a:t>
            </a:r>
            <a:r>
              <a:rPr lang="en-US" altLang="ko-KR" dirty="0"/>
              <a:t>1998</a:t>
            </a:r>
            <a:r>
              <a:rPr lang="ko-KR" altLang="en-US" dirty="0"/>
              <a:t>년부터 </a:t>
            </a:r>
            <a:r>
              <a:rPr lang="en-US" altLang="ko-KR" dirty="0"/>
              <a:t>2016</a:t>
            </a:r>
            <a:r>
              <a:rPr lang="ko-KR" altLang="en-US" dirty="0"/>
              <a:t>년의 </a:t>
            </a:r>
            <a:r>
              <a:rPr lang="ko-KR" altLang="en-US" dirty="0" err="1"/>
              <a:t>쯔쯔가무시증</a:t>
            </a:r>
            <a:r>
              <a:rPr lang="ko-KR" altLang="en-US" dirty="0"/>
              <a:t> 발생건수를 그래프로 그린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한눈에 보기에도 발생건수가 점점 증가하는 것을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주황색 실선은 사망자수를 뜻하는 것인데</a:t>
            </a:r>
            <a:r>
              <a:rPr lang="en-US" altLang="ko-KR" dirty="0"/>
              <a:t>, </a:t>
            </a:r>
            <a:r>
              <a:rPr lang="ko-KR" altLang="en-US" dirty="0"/>
              <a:t>사망자수 또한 </a:t>
            </a:r>
            <a:r>
              <a:rPr lang="en-US" altLang="ko-KR" dirty="0"/>
              <a:t>2011</a:t>
            </a:r>
            <a:r>
              <a:rPr lang="ko-KR" altLang="en-US" dirty="0"/>
              <a:t>년부터 꾸준히 발생하고 있음을</a:t>
            </a:r>
            <a:endParaRPr lang="en-US" altLang="ko-KR" dirty="0"/>
          </a:p>
          <a:p>
            <a:r>
              <a:rPr lang="ko-KR" altLang="en-US" dirty="0"/>
              <a:t>확인 할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그렇다면 여기서 의문점을 한가지 가질 수 있습니다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07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발달한 의료기술을 보유하고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질병 </a:t>
            </a:r>
            <a:r>
              <a:rPr lang="ko-KR" altLang="en-US" dirty="0" err="1"/>
              <a:t>감염시</a:t>
            </a:r>
            <a:r>
              <a:rPr lang="ko-KR" altLang="en-US" dirty="0"/>
              <a:t> 우리는 적절한 치료 및 대처가 가능한 현대시대에 살고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왜</a:t>
            </a:r>
            <a:r>
              <a:rPr lang="en-US" altLang="ko-KR" dirty="0"/>
              <a:t>? </a:t>
            </a:r>
            <a:r>
              <a:rPr lang="ko-KR" altLang="en-US" dirty="0" err="1"/>
              <a:t>쯔쯔가무시증은</a:t>
            </a:r>
            <a:r>
              <a:rPr lang="ko-KR" altLang="en-US" dirty="0"/>
              <a:t> 점점 증가를 하는 것일까요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586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질병에 대한 명확한 원인을 알기 위해서 먼저 </a:t>
            </a:r>
            <a:r>
              <a:rPr lang="en-US" altLang="ko-KR" dirty="0"/>
              <a:t>‘</a:t>
            </a:r>
            <a:r>
              <a:rPr lang="ko-KR" altLang="en-US" dirty="0" err="1"/>
              <a:t>쯔쯔가무시증</a:t>
            </a:r>
            <a:r>
              <a:rPr lang="en-US" altLang="ko-KR" dirty="0"/>
              <a:t>’</a:t>
            </a:r>
            <a:r>
              <a:rPr lang="ko-KR" altLang="en-US" dirty="0"/>
              <a:t>이라는 질병에 대한 파악을 할 필요가 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쯔쯔가무시병은</a:t>
            </a:r>
            <a:r>
              <a:rPr lang="ko-KR" altLang="en-US" dirty="0"/>
              <a:t> </a:t>
            </a:r>
            <a:r>
              <a:rPr lang="ko-KR" altLang="en-US" dirty="0" err="1"/>
              <a:t>쯔쯔가무시균에</a:t>
            </a:r>
            <a:r>
              <a:rPr lang="ko-KR" altLang="en-US" dirty="0"/>
              <a:t> 의해 감염된 </a:t>
            </a:r>
            <a:r>
              <a:rPr lang="ko-KR" altLang="en-US" dirty="0" err="1"/>
              <a:t>털진드기의</a:t>
            </a:r>
            <a:r>
              <a:rPr lang="ko-KR" altLang="en-US" dirty="0"/>
              <a:t> 유충에 물렸을 때</a:t>
            </a:r>
            <a:r>
              <a:rPr lang="en-US" altLang="ko-KR" dirty="0"/>
              <a:t>, </a:t>
            </a:r>
            <a:r>
              <a:rPr lang="ko-KR" altLang="en-US" dirty="0"/>
              <a:t>그 균이 혈액을 통해서 전신적으로 </a:t>
            </a:r>
            <a:r>
              <a:rPr lang="ko-KR" altLang="en-US" dirty="0" err="1"/>
              <a:t>혈관염이</a:t>
            </a:r>
            <a:r>
              <a:rPr lang="ko-KR" altLang="en-US" dirty="0"/>
              <a:t> 발생하는 급성 </a:t>
            </a:r>
            <a:r>
              <a:rPr lang="ko-KR" altLang="en-US" dirty="0" err="1"/>
              <a:t>발열성</a:t>
            </a:r>
            <a:r>
              <a:rPr lang="ko-KR" altLang="en-US" dirty="0"/>
              <a:t> 질환입니다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진드기에게 물리게 </a:t>
            </a:r>
            <a:r>
              <a:rPr lang="ko-KR" altLang="en-US" dirty="0" err="1"/>
              <a:t>되었을때</a:t>
            </a:r>
            <a:r>
              <a:rPr lang="en-US" altLang="ko-KR" dirty="0"/>
              <a:t>,</a:t>
            </a:r>
            <a:r>
              <a:rPr lang="ko-KR" altLang="en-US" dirty="0"/>
              <a:t> 피가 </a:t>
            </a:r>
            <a:r>
              <a:rPr lang="ko-KR" altLang="en-US" dirty="0" err="1"/>
              <a:t>빨아먹힌</a:t>
            </a:r>
            <a:r>
              <a:rPr lang="ko-KR" altLang="en-US" dirty="0"/>
              <a:t> 부위에 </a:t>
            </a:r>
            <a:r>
              <a:rPr lang="ko-KR" altLang="en-US" dirty="0" err="1"/>
              <a:t>가피</a:t>
            </a:r>
            <a:r>
              <a:rPr lang="en-US" altLang="ko-KR" dirty="0"/>
              <a:t>, </a:t>
            </a:r>
            <a:r>
              <a:rPr lang="ko-KR" altLang="en-US" dirty="0"/>
              <a:t>즉 딱지라고 하죠</a:t>
            </a:r>
            <a:r>
              <a:rPr lang="en-US" altLang="ko-KR" dirty="0"/>
              <a:t>, </a:t>
            </a:r>
            <a:r>
              <a:rPr lang="ko-KR" altLang="en-US" dirty="0"/>
              <a:t>그 딱지가 나타나는 것이 특징입니다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질병의 증상은 잠복기를 거쳐서 나타나게 되는데요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잠복기는 꽤 깁니다</a:t>
            </a:r>
            <a:r>
              <a:rPr lang="en-US" altLang="ko-KR" dirty="0"/>
              <a:t>. </a:t>
            </a:r>
            <a:r>
              <a:rPr lang="ko-KR" altLang="en-US" dirty="0"/>
              <a:t>사람마다 </a:t>
            </a:r>
            <a:r>
              <a:rPr lang="en-US" altLang="ko-KR" dirty="0"/>
              <a:t>6~21</a:t>
            </a:r>
            <a:r>
              <a:rPr lang="ko-KR" altLang="en-US" dirty="0"/>
              <a:t>일까지 다양하지만</a:t>
            </a:r>
            <a:r>
              <a:rPr lang="en-US" altLang="ko-KR" dirty="0"/>
              <a:t>, </a:t>
            </a:r>
            <a:r>
              <a:rPr lang="ko-KR" altLang="en-US" dirty="0"/>
              <a:t>보통은 </a:t>
            </a:r>
            <a:r>
              <a:rPr lang="en-US" altLang="ko-KR" dirty="0"/>
              <a:t>10~18</a:t>
            </a:r>
            <a:r>
              <a:rPr lang="ko-KR" altLang="en-US" dirty="0"/>
              <a:t>일 정도 후에 증상이 나타난다고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잠복기 지나면 초기증상으로 발열</a:t>
            </a:r>
            <a:r>
              <a:rPr lang="en-US" altLang="ko-KR" dirty="0"/>
              <a:t>, </a:t>
            </a:r>
            <a:r>
              <a:rPr lang="ko-KR" altLang="en-US" dirty="0"/>
              <a:t>오한</a:t>
            </a:r>
            <a:r>
              <a:rPr lang="en-US" altLang="ko-KR" dirty="0"/>
              <a:t>, </a:t>
            </a:r>
            <a:r>
              <a:rPr lang="ko-KR" altLang="en-US" dirty="0"/>
              <a:t>두통 등이 나타나는데</a:t>
            </a:r>
            <a:r>
              <a:rPr lang="en-US" altLang="ko-KR" dirty="0"/>
              <a:t>, </a:t>
            </a:r>
            <a:r>
              <a:rPr lang="ko-KR" altLang="en-US" dirty="0"/>
              <a:t>감기와 비슷한 것이 특징입니다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 때문에</a:t>
            </a:r>
            <a:r>
              <a:rPr lang="en-US" altLang="ko-KR" dirty="0"/>
              <a:t>, </a:t>
            </a:r>
            <a:r>
              <a:rPr lang="ko-KR" altLang="en-US" dirty="0"/>
              <a:t>단순히 감기라고 생각하고 방치해둘 경우 폐질환이나 </a:t>
            </a:r>
            <a:r>
              <a:rPr lang="ko-KR" altLang="en-US" dirty="0" err="1"/>
              <a:t>심근염</a:t>
            </a:r>
            <a:r>
              <a:rPr lang="en-US" altLang="ko-KR" dirty="0"/>
              <a:t>, </a:t>
            </a:r>
            <a:r>
              <a:rPr lang="ko-KR" altLang="en-US" dirty="0" err="1"/>
              <a:t>패혈성</a:t>
            </a:r>
            <a:r>
              <a:rPr lang="ko-KR" altLang="en-US" dirty="0"/>
              <a:t> </a:t>
            </a:r>
            <a:r>
              <a:rPr lang="ko-KR" altLang="en-US" dirty="0" err="1"/>
              <a:t>쇼크드</a:t>
            </a:r>
            <a:r>
              <a:rPr lang="ko-KR" altLang="en-US" dirty="0"/>
              <a:t> 등의 합병증으로 사망에 이를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특징으로는 이 질병은 </a:t>
            </a:r>
            <a:r>
              <a:rPr lang="en-US" altLang="ko-KR" dirty="0"/>
              <a:t>1</a:t>
            </a:r>
            <a:r>
              <a:rPr lang="ko-KR" altLang="en-US" dirty="0" err="1"/>
              <a:t>년내내</a:t>
            </a:r>
            <a:r>
              <a:rPr lang="ko-KR" altLang="en-US" dirty="0"/>
              <a:t> 발생하는 것이 아니라 </a:t>
            </a:r>
            <a:r>
              <a:rPr lang="en-US" altLang="ko-KR" dirty="0"/>
              <a:t>10-12</a:t>
            </a:r>
            <a:r>
              <a:rPr lang="ko-KR" altLang="en-US" dirty="0"/>
              <a:t>월에 매우 </a:t>
            </a:r>
            <a:r>
              <a:rPr lang="ko-KR" altLang="en-US" dirty="0" err="1"/>
              <a:t>호발하는</a:t>
            </a:r>
            <a:r>
              <a:rPr lang="ko-KR" altLang="en-US" dirty="0"/>
              <a:t> 대표적인 가을철 </a:t>
            </a:r>
            <a:r>
              <a:rPr lang="ko-KR" altLang="en-US" dirty="0" err="1"/>
              <a:t>발열성</a:t>
            </a:r>
            <a:r>
              <a:rPr lang="ko-KR" altLang="en-US" dirty="0"/>
              <a:t> 질환이며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 질병을 매개하는 </a:t>
            </a:r>
            <a:r>
              <a:rPr lang="ko-KR" altLang="en-US" dirty="0" err="1"/>
              <a:t>털진드기는</a:t>
            </a:r>
            <a:r>
              <a:rPr lang="ko-KR" altLang="en-US" dirty="0"/>
              <a:t> 성충이 아닌 유충의 시기에만 사람의 몸에 붙어 체액을 섭취하는 것이 특징입니다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04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 질병을 옮기는 </a:t>
            </a:r>
            <a:r>
              <a:rPr lang="ko-KR" altLang="en-US" dirty="0" err="1"/>
              <a:t>쯔쯔가무시증은</a:t>
            </a:r>
            <a:r>
              <a:rPr lang="ko-KR" altLang="en-US" dirty="0"/>
              <a:t> 진드기를 통해 감염이 되는 것인데</a:t>
            </a:r>
            <a:r>
              <a:rPr lang="en-US" altLang="ko-KR" dirty="0"/>
              <a:t>,  </a:t>
            </a:r>
          </a:p>
          <a:p>
            <a:r>
              <a:rPr lang="ko-KR" altLang="en-US" dirty="0" err="1"/>
              <a:t>곤충매개체에</a:t>
            </a:r>
            <a:r>
              <a:rPr lang="ko-KR" altLang="en-US" dirty="0"/>
              <a:t> 의한 전염병은 사람이라는 숙주에 침입하기 까지 다양한 통로를 통해 감염이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여러가지 요인에 의해 영향을 받는 다는 것이지요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환경</a:t>
            </a:r>
            <a:r>
              <a:rPr lang="en-US" altLang="ko-KR" dirty="0"/>
              <a:t>, </a:t>
            </a:r>
            <a:r>
              <a:rPr lang="ko-KR" altLang="en-US" dirty="0"/>
              <a:t>기후</a:t>
            </a:r>
            <a:r>
              <a:rPr lang="en-US" altLang="ko-KR" dirty="0"/>
              <a:t>, </a:t>
            </a:r>
            <a:r>
              <a:rPr lang="ko-KR" altLang="en-US" dirty="0"/>
              <a:t>인구</a:t>
            </a:r>
            <a:r>
              <a:rPr lang="en-US" altLang="ko-KR" dirty="0"/>
              <a:t>, </a:t>
            </a:r>
            <a:r>
              <a:rPr lang="ko-KR" altLang="en-US" dirty="0"/>
              <a:t>토지 등 광역적인 자료들을 통해서 우리는 그 연관성을 찾고</a:t>
            </a:r>
            <a:r>
              <a:rPr lang="en-US" altLang="ko-KR" dirty="0"/>
              <a:t>, </a:t>
            </a:r>
            <a:r>
              <a:rPr lang="ko-KR" altLang="en-US" dirty="0"/>
              <a:t>상호관계를 파악하여</a:t>
            </a:r>
            <a:endParaRPr lang="en-US" altLang="ko-KR" dirty="0"/>
          </a:p>
          <a:p>
            <a:r>
              <a:rPr lang="ko-KR" altLang="en-US" dirty="0" err="1"/>
              <a:t>벡터매개질병의</a:t>
            </a:r>
            <a:r>
              <a:rPr lang="ko-KR" altLang="en-US" dirty="0"/>
              <a:t> </a:t>
            </a:r>
            <a:r>
              <a:rPr lang="ko-KR" altLang="en-US" dirty="0" err="1"/>
              <a:t>시공간적인</a:t>
            </a:r>
            <a:r>
              <a:rPr lang="ko-KR" altLang="en-US" dirty="0"/>
              <a:t> 변화와 요인들의 설명력을 살펴볼 필요가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218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질병이 증가한다는 것은 앞에서 충분한 설명을 드렸지만</a:t>
            </a:r>
            <a:r>
              <a:rPr lang="en-US" altLang="ko-KR" dirty="0"/>
              <a:t>, </a:t>
            </a:r>
            <a:r>
              <a:rPr lang="ko-KR" altLang="en-US" dirty="0"/>
              <a:t>그보다 가장 큰 문제점은</a:t>
            </a:r>
            <a:endParaRPr lang="en-US" altLang="ko-KR" dirty="0"/>
          </a:p>
          <a:p>
            <a:r>
              <a:rPr lang="ko-KR" altLang="en-US" dirty="0"/>
              <a:t>효과적인 항바이러스제나 백신이 없다는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 질병에 걸렸을 경우</a:t>
            </a:r>
            <a:r>
              <a:rPr lang="en-US" altLang="ko-KR" dirty="0"/>
              <a:t> </a:t>
            </a:r>
            <a:r>
              <a:rPr lang="ko-KR" altLang="en-US" dirty="0"/>
              <a:t>의사에 따라 항생제가 투여되긴 하지만</a:t>
            </a:r>
            <a:r>
              <a:rPr lang="en-US" altLang="ko-KR" dirty="0"/>
              <a:t>, </a:t>
            </a:r>
            <a:r>
              <a:rPr lang="ko-KR" altLang="en-US" dirty="0"/>
              <a:t>특별한 치료제가 없어</a:t>
            </a:r>
            <a:r>
              <a:rPr lang="en-US" altLang="ko-KR" dirty="0"/>
              <a:t>, </a:t>
            </a:r>
            <a:r>
              <a:rPr lang="ko-KR" altLang="en-US" dirty="0"/>
              <a:t>예방만이 질병을 막을 수 있는 유일한 길이라는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번째 문제점은</a:t>
            </a:r>
            <a:endParaRPr lang="en-US" altLang="ko-KR" dirty="0"/>
          </a:p>
          <a:p>
            <a:r>
              <a:rPr lang="ko-KR" altLang="en-US" dirty="0"/>
              <a:t>초기증상이 감기증상과 비슷하기 때문에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노인들에게 높은 발병률을 보일 뿐만 아니라 </a:t>
            </a:r>
            <a:r>
              <a:rPr lang="ko-KR" altLang="en-US" dirty="0" err="1"/>
              <a:t>쯔쯔가무시증에</a:t>
            </a:r>
            <a:r>
              <a:rPr lang="ko-KR" altLang="en-US" dirty="0"/>
              <a:t> 정보가 취약한 노인들은</a:t>
            </a:r>
            <a:endParaRPr lang="en-US" altLang="ko-KR" dirty="0"/>
          </a:p>
          <a:p>
            <a:r>
              <a:rPr lang="ko-KR" altLang="en-US" dirty="0"/>
              <a:t>병을 그대로 방치에 두었다가</a:t>
            </a:r>
            <a:r>
              <a:rPr lang="en-US" altLang="ko-KR" dirty="0"/>
              <a:t>, </a:t>
            </a:r>
            <a:r>
              <a:rPr lang="ko-KR" altLang="en-US" dirty="0"/>
              <a:t>폐질환</a:t>
            </a:r>
            <a:r>
              <a:rPr lang="en-US" altLang="ko-KR" dirty="0"/>
              <a:t>, </a:t>
            </a:r>
            <a:r>
              <a:rPr lang="ko-KR" altLang="en-US" dirty="0"/>
              <a:t>급성 신부전과 같은 합병증으로 사망할 수 있다는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질병 취약계층에게 </a:t>
            </a:r>
            <a:r>
              <a:rPr lang="ko-KR" altLang="en-US" dirty="0" err="1"/>
              <a:t>쯔쯔가무시증의</a:t>
            </a:r>
            <a:r>
              <a:rPr lang="ko-KR" altLang="en-US" dirty="0"/>
              <a:t> 위험성을 알리는 것이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질병의 발생을 감소시키는 효과적인 방법인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7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이러한 </a:t>
            </a:r>
            <a:r>
              <a:rPr lang="ko-KR" altLang="en-US" dirty="0" err="1"/>
              <a:t>쯔쯔가무시증의</a:t>
            </a:r>
            <a:r>
              <a:rPr lang="ko-KR" altLang="en-US" dirty="0"/>
              <a:t> 이슈와 질병을 </a:t>
            </a:r>
            <a:r>
              <a:rPr lang="ko-KR" altLang="en-US" dirty="0" err="1"/>
              <a:t>감소시켜야하는</a:t>
            </a:r>
            <a:r>
              <a:rPr lang="ko-KR" altLang="en-US" dirty="0"/>
              <a:t> 문제점에 초점을 </a:t>
            </a:r>
            <a:r>
              <a:rPr lang="ko-KR" altLang="en-US" dirty="0" err="1"/>
              <a:t>맞추워</a:t>
            </a:r>
            <a:endParaRPr lang="en-US" altLang="ko-KR" dirty="0"/>
          </a:p>
          <a:p>
            <a:r>
              <a:rPr lang="ko-KR" altLang="en-US" dirty="0"/>
              <a:t>데이터 수집을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119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72B1-A8FF-4FA8-AE68-A028D8A71B1D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A12C-F4D7-4E5E-979A-96E8BB692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8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72B1-A8FF-4FA8-AE68-A028D8A71B1D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A12C-F4D7-4E5E-979A-96E8BB692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4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72B1-A8FF-4FA8-AE68-A028D8A71B1D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A12C-F4D7-4E5E-979A-96E8BB692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3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72B1-A8FF-4FA8-AE68-A028D8A71B1D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A12C-F4D7-4E5E-979A-96E8BB692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3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72B1-A8FF-4FA8-AE68-A028D8A71B1D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A12C-F4D7-4E5E-979A-96E8BB692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20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72B1-A8FF-4FA8-AE68-A028D8A71B1D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A12C-F4D7-4E5E-979A-96E8BB692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11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72B1-A8FF-4FA8-AE68-A028D8A71B1D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A12C-F4D7-4E5E-979A-96E8BB692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72B1-A8FF-4FA8-AE68-A028D8A71B1D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A12C-F4D7-4E5E-979A-96E8BB692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5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72B1-A8FF-4FA8-AE68-A028D8A71B1D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A12C-F4D7-4E5E-979A-96E8BB692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15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72B1-A8FF-4FA8-AE68-A028D8A71B1D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A12C-F4D7-4E5E-979A-96E8BB692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14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72B1-A8FF-4FA8-AE68-A028D8A71B1D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A12C-F4D7-4E5E-979A-96E8BB692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00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172B1-A8FF-4FA8-AE68-A028D8A71B1D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2A12C-F4D7-4E5E-979A-96E8BB692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03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microsoft.com/office/2007/relationships/hdphoto" Target="../media/hdphoto6.wdp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7.wdp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6.wdp"/><Relationship Id="rId7" Type="http://schemas.microsoft.com/office/2007/relationships/hdphoto" Target="../media/hdphoto8.wdp"/><Relationship Id="rId12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5.png"/><Relationship Id="rId5" Type="http://schemas.microsoft.com/office/2007/relationships/hdphoto" Target="../media/hdphoto7.wdp"/><Relationship Id="rId10" Type="http://schemas.openxmlformats.org/officeDocument/2006/relationships/image" Target="../media/image24.png"/><Relationship Id="rId4" Type="http://schemas.openxmlformats.org/officeDocument/2006/relationships/image" Target="../media/image7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7.png"/><Relationship Id="rId10" Type="http://schemas.openxmlformats.org/officeDocument/2006/relationships/image" Target="../media/image28.png"/><Relationship Id="rId4" Type="http://schemas.microsoft.com/office/2007/relationships/hdphoto" Target="../media/hdphoto6.wdp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7.wdp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microsoft.com/office/2007/relationships/hdphoto" Target="../media/hdphoto6.wdp"/><Relationship Id="rId7" Type="http://schemas.microsoft.com/office/2007/relationships/hdphoto" Target="../media/hdphoto10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microsoft.com/office/2007/relationships/hdphoto" Target="../media/hdphoto9.wdp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6.png"/><Relationship Id="rId7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9.wdp"/><Relationship Id="rId5" Type="http://schemas.openxmlformats.org/officeDocument/2006/relationships/image" Target="../media/image37.png"/><Relationship Id="rId4" Type="http://schemas.microsoft.com/office/2007/relationships/hdphoto" Target="../media/hdphoto6.wdp"/><Relationship Id="rId9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microsoft.com/office/2007/relationships/hdphoto" Target="../media/hdphoto6.wdp"/><Relationship Id="rId7" Type="http://schemas.microsoft.com/office/2007/relationships/hdphoto" Target="../media/hdphoto10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microsoft.com/office/2007/relationships/hdphoto" Target="../media/hdphoto9.wdp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gif"/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7.wdp"/><Relationship Id="rId4" Type="http://schemas.openxmlformats.org/officeDocument/2006/relationships/image" Target="../media/image7.png"/><Relationship Id="rId9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7.wdp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7.png"/><Relationship Id="rId4" Type="http://schemas.microsoft.com/office/2007/relationships/hdphoto" Target="../media/hdphoto6.wdp"/><Relationship Id="rId9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7.png"/><Relationship Id="rId4" Type="http://schemas.microsoft.com/office/2007/relationships/hdphoto" Target="../media/hdphoto6.wdp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7.png"/><Relationship Id="rId10" Type="http://schemas.openxmlformats.org/officeDocument/2006/relationships/image" Target="../media/image44.png"/><Relationship Id="rId4" Type="http://schemas.microsoft.com/office/2007/relationships/hdphoto" Target="../media/hdphoto6.wdp"/><Relationship Id="rId9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11" Type="http://schemas.microsoft.com/office/2007/relationships/hdphoto" Target="../media/hdphoto11.wdp"/><Relationship Id="rId5" Type="http://schemas.openxmlformats.org/officeDocument/2006/relationships/image" Target="../media/image7.png"/><Relationship Id="rId10" Type="http://schemas.openxmlformats.org/officeDocument/2006/relationships/image" Target="../media/image49.png"/><Relationship Id="rId4" Type="http://schemas.microsoft.com/office/2007/relationships/hdphoto" Target="../media/hdphoto6.wdp"/><Relationship Id="rId9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7.png"/><Relationship Id="rId4" Type="http://schemas.microsoft.com/office/2007/relationships/hdphoto" Target="../media/hdphoto6.wdp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13" Type="http://schemas.openxmlformats.org/officeDocument/2006/relationships/image" Target="../media/image14.jp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11" Type="http://schemas.openxmlformats.org/officeDocument/2006/relationships/image" Target="../media/image12.jpeg"/><Relationship Id="rId5" Type="http://schemas.openxmlformats.org/officeDocument/2006/relationships/image" Target="../media/image7.png"/><Relationship Id="rId10" Type="http://schemas.openxmlformats.org/officeDocument/2006/relationships/image" Target="../media/image11.jpeg"/><Relationship Id="rId4" Type="http://schemas.microsoft.com/office/2007/relationships/hdphoto" Target="../media/hdphoto6.wdp"/><Relationship Id="rId9" Type="http://schemas.openxmlformats.org/officeDocument/2006/relationships/image" Target="../media/image51.jpg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7.png"/><Relationship Id="rId10" Type="http://schemas.openxmlformats.org/officeDocument/2006/relationships/image" Target="../media/image53.png"/><Relationship Id="rId4" Type="http://schemas.microsoft.com/office/2007/relationships/hdphoto" Target="../media/hdphoto6.wdp"/><Relationship Id="rId9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7.png"/><Relationship Id="rId4" Type="http://schemas.microsoft.com/office/2007/relationships/hdphoto" Target="../media/hdphoto6.wdp"/><Relationship Id="rId9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7.png"/><Relationship Id="rId4" Type="http://schemas.microsoft.com/office/2007/relationships/hdphoto" Target="../media/hdphoto6.wdp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7.png"/><Relationship Id="rId4" Type="http://schemas.microsoft.com/office/2007/relationships/hdphoto" Target="../media/hdphoto6.wdp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7.png"/><Relationship Id="rId4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microsoft.com/office/2007/relationships/hdphoto" Target="../media/hdphoto6.wdp"/><Relationship Id="rId9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microsoft.com/office/2007/relationships/hdphoto" Target="../media/hdphoto6.wdp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C0B1A9C7-9526-4547-933B-953DDA34320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6758167 w 8058568"/>
              <a:gd name="connsiteY0" fmla="*/ 0 h 5143500"/>
              <a:gd name="connsiteX1" fmla="*/ 8058568 w 8058568"/>
              <a:gd name="connsiteY1" fmla="*/ 0 h 5143500"/>
              <a:gd name="connsiteX2" fmla="*/ 8058568 w 8058568"/>
              <a:gd name="connsiteY2" fmla="*/ 5143500 h 5143500"/>
              <a:gd name="connsiteX3" fmla="*/ 0 w 8058568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58568" h="5143500">
                <a:moveTo>
                  <a:pt x="6758167" y="0"/>
                </a:moveTo>
                <a:lnTo>
                  <a:pt x="8058568" y="0"/>
                </a:lnTo>
                <a:lnTo>
                  <a:pt x="8058568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23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51920" y="1896638"/>
            <a:ext cx="4104456" cy="603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  중요요인 도출</a:t>
            </a:r>
            <a:r>
              <a:rPr lang="ko-KR" altLang="en-US" sz="28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및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87205" y="1869074"/>
            <a:ext cx="3960981" cy="603104"/>
          </a:xfrm>
          <a:custGeom>
            <a:avLst/>
            <a:gdLst/>
            <a:ahLst/>
            <a:cxnLst/>
            <a:rect l="l" t="t" r="r" b="b"/>
            <a:pathLst>
              <a:path w="3221050" h="603104">
                <a:moveTo>
                  <a:pt x="0" y="0"/>
                </a:moveTo>
                <a:lnTo>
                  <a:pt x="3221050" y="0"/>
                </a:lnTo>
                <a:lnTo>
                  <a:pt x="2455517" y="603104"/>
                </a:lnTo>
                <a:lnTo>
                  <a:pt x="0" y="603104"/>
                </a:lnTo>
                <a:close/>
              </a:path>
            </a:pathLst>
          </a:custGeom>
          <a:solidFill>
            <a:srgbClr val="23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쯔쯔가무시증의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59832" y="2499742"/>
            <a:ext cx="489654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  </a:t>
            </a:r>
            <a:r>
              <a:rPr lang="en-US" altLang="ko-K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2017</a:t>
            </a:r>
            <a:r>
              <a:rPr lang="ko-KR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년 위험지역 예측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26128" y="3433512"/>
            <a:ext cx="17700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강원대학교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team 2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- </a:t>
            </a:r>
            <a:r>
              <a:rPr lang="ko-KR" alt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춘드기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-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김시헌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 김다솔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김도훈 류병선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AE7722-AD7A-42E8-A0E2-5CC0B8EA1885}"/>
              </a:ext>
            </a:extLst>
          </p:cNvPr>
          <p:cNvGrpSpPr/>
          <p:nvPr/>
        </p:nvGrpSpPr>
        <p:grpSpPr>
          <a:xfrm>
            <a:off x="2935086" y="3410847"/>
            <a:ext cx="3352119" cy="52267"/>
            <a:chOff x="2889368" y="3661780"/>
            <a:chExt cx="3352119" cy="52267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2925372" y="3684445"/>
              <a:ext cx="329325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2889368" y="36617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6D901BA-8F08-4ACC-B6D5-3B25CDEFA117}"/>
                </a:ext>
              </a:extLst>
            </p:cNvPr>
            <p:cNvSpPr/>
            <p:nvPr/>
          </p:nvSpPr>
          <p:spPr>
            <a:xfrm>
              <a:off x="6195768" y="366832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9DD9A75-5F03-492D-AD04-078ED794F1E8}"/>
              </a:ext>
            </a:extLst>
          </p:cNvPr>
          <p:cNvGrpSpPr/>
          <p:nvPr/>
        </p:nvGrpSpPr>
        <p:grpSpPr>
          <a:xfrm>
            <a:off x="2912227" y="4828870"/>
            <a:ext cx="3352119" cy="45720"/>
            <a:chOff x="2912227" y="4828870"/>
            <a:chExt cx="3352119" cy="4572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2925372" y="4836573"/>
              <a:ext cx="329325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0799F62-BA53-46BA-AA04-DEE6447217D2}"/>
                </a:ext>
              </a:extLst>
            </p:cNvPr>
            <p:cNvSpPr/>
            <p:nvPr/>
          </p:nvSpPr>
          <p:spPr>
            <a:xfrm>
              <a:off x="6218627" y="482887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D7D4BF6-F57D-402F-8B85-09C87EF0DCD3}"/>
                </a:ext>
              </a:extLst>
            </p:cNvPr>
            <p:cNvSpPr/>
            <p:nvPr/>
          </p:nvSpPr>
          <p:spPr>
            <a:xfrm>
              <a:off x="2912227" y="482887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48D3451-0DBB-4EC7-9CF7-EA336987A743}"/>
              </a:ext>
            </a:extLst>
          </p:cNvPr>
          <p:cNvSpPr/>
          <p:nvPr/>
        </p:nvSpPr>
        <p:spPr>
          <a:xfrm>
            <a:off x="987205" y="1308896"/>
            <a:ext cx="4781801" cy="576064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벡터매개질병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(VBDs)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-396552" y="-429120"/>
            <a:ext cx="1899921" cy="1878572"/>
            <a:chOff x="-756592" y="-812626"/>
            <a:chExt cx="2808414" cy="2776858"/>
          </a:xfrm>
        </p:grpSpPr>
        <p:grpSp>
          <p:nvGrpSpPr>
            <p:cNvPr id="15" name="그룹 14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타원 19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09414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A0C461-EDD7-4F07-9D27-02536976028B}"/>
              </a:ext>
            </a:extLst>
          </p:cNvPr>
          <p:cNvSpPr/>
          <p:nvPr/>
        </p:nvSpPr>
        <p:spPr>
          <a:xfrm>
            <a:off x="5151722" y="2065893"/>
            <a:ext cx="3027734" cy="88772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농가인구</a:t>
            </a:r>
            <a:endParaRPr lang="en-US" altLang="ko-KR" sz="16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(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농가인구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50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세 이상 농가인구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65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세 농가인구 남자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여자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25"/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독립변수 수집</a:t>
            </a:r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B577E9-7773-48BA-9D07-738E3B0F996C}"/>
              </a:ext>
            </a:extLst>
          </p:cNvPr>
          <p:cNvSpPr/>
          <p:nvPr/>
        </p:nvSpPr>
        <p:spPr>
          <a:xfrm>
            <a:off x="1119274" y="824792"/>
            <a:ext cx="3027734" cy="88772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토지</a:t>
            </a:r>
            <a:endParaRPr lang="en-US" altLang="ko-KR" sz="16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(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총 면적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밭 면적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논 면적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임야면적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공원면적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묘지면적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3046D9-752F-4EBE-9749-D36F15E23B6D}"/>
              </a:ext>
            </a:extLst>
          </p:cNvPr>
          <p:cNvSpPr/>
          <p:nvPr/>
        </p:nvSpPr>
        <p:spPr>
          <a:xfrm>
            <a:off x="5151722" y="860387"/>
            <a:ext cx="3027734" cy="88772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기후</a:t>
            </a:r>
            <a:endParaRPr lang="en-US" altLang="ko-KR" sz="16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(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각종기후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-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기온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습도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강수량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기상일수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E36F50-F616-4690-A4BF-366D5247551F}"/>
              </a:ext>
            </a:extLst>
          </p:cNvPr>
          <p:cNvSpPr/>
          <p:nvPr/>
        </p:nvSpPr>
        <p:spPr>
          <a:xfrm>
            <a:off x="1122381" y="2035666"/>
            <a:ext cx="3027734" cy="88772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인구</a:t>
            </a:r>
            <a:endParaRPr lang="en-US" altLang="ko-KR" sz="16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(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전체인구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50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세 이상 인구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65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세 이상 인구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50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세 이상 인구 남자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여자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C6B788-E106-4172-8641-5DB02D7A7071}"/>
              </a:ext>
            </a:extLst>
          </p:cNvPr>
          <p:cNvSpPr/>
          <p:nvPr/>
        </p:nvSpPr>
        <p:spPr>
          <a:xfrm>
            <a:off x="1119274" y="3721929"/>
            <a:ext cx="7060182" cy="1041816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진드기의 습성과 진드기의 생활사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질병의 특성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고령 및 남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녀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)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등을 고려하여 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8</a:t>
            </a:r>
            <a:r>
              <a:rPr lang="ko-KR" altLang="en-US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개의 도와 </a:t>
            </a:r>
            <a:r>
              <a:rPr lang="en-US" altLang="ko-KR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6</a:t>
            </a:r>
            <a:r>
              <a:rPr lang="ko-KR" altLang="en-US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개의 광역시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를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2013~2015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년의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년치의</a:t>
            </a:r>
            <a:endParaRPr lang="en-US" altLang="ko-KR" sz="1400" dirty="0">
              <a:solidFill>
                <a:srgbClr val="C00000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데이터 수집</a:t>
            </a: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8163A362-6BF7-4752-A80C-1AC509048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00" y="859181"/>
            <a:ext cx="837399" cy="80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">
            <a:extLst>
              <a:ext uri="{FF2B5EF4-FFF2-40B4-BE49-F238E27FC236}">
                <a16:creationId xmlns:a16="http://schemas.microsoft.com/office/drawing/2014/main" id="{40BDCABE-8B2C-42A5-AED7-9DF8E489F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736" y="866231"/>
            <a:ext cx="864274" cy="86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5">
            <a:extLst>
              <a:ext uri="{FF2B5EF4-FFF2-40B4-BE49-F238E27FC236}">
                <a16:creationId xmlns:a16="http://schemas.microsoft.com/office/drawing/2014/main" id="{030B405E-D862-4D7A-BE89-139C082CC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9" y="2078542"/>
            <a:ext cx="834146" cy="84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317BE8-C579-473F-B389-1DD861FC1BE2}"/>
              </a:ext>
            </a:extLst>
          </p:cNvPr>
          <p:cNvGrpSpPr/>
          <p:nvPr/>
        </p:nvGrpSpPr>
        <p:grpSpPr>
          <a:xfrm>
            <a:off x="4450490" y="3242673"/>
            <a:ext cx="416598" cy="232554"/>
            <a:chOff x="4371426" y="1707654"/>
            <a:chExt cx="416598" cy="232554"/>
          </a:xfrm>
          <a:solidFill>
            <a:srgbClr val="215968"/>
          </a:solidFill>
        </p:grpSpPr>
        <p:sp>
          <p:nvSpPr>
            <p:cNvPr id="30" name="갈매기형 수장 42">
              <a:extLst>
                <a:ext uri="{FF2B5EF4-FFF2-40B4-BE49-F238E27FC236}">
                  <a16:creationId xmlns:a16="http://schemas.microsoft.com/office/drawing/2014/main" id="{10CEE850-D2BF-4A36-8BE7-8FC1196032AF}"/>
                </a:ext>
              </a:extLst>
            </p:cNvPr>
            <p:cNvSpPr/>
            <p:nvPr/>
          </p:nvSpPr>
          <p:spPr>
            <a:xfrm rot="5400000">
              <a:off x="4509604" y="1661789"/>
              <a:ext cx="140241" cy="41659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endParaRPr>
            </a:p>
          </p:txBody>
        </p:sp>
        <p:sp>
          <p:nvSpPr>
            <p:cNvPr id="31" name="갈매기형 수장 43">
              <a:extLst>
                <a:ext uri="{FF2B5EF4-FFF2-40B4-BE49-F238E27FC236}">
                  <a16:creationId xmlns:a16="http://schemas.microsoft.com/office/drawing/2014/main" id="{C87F38EF-114E-4447-9274-211A0FD694DC}"/>
                </a:ext>
              </a:extLst>
            </p:cNvPr>
            <p:cNvSpPr/>
            <p:nvPr/>
          </p:nvSpPr>
          <p:spPr>
            <a:xfrm rot="5400000">
              <a:off x="4509604" y="1569476"/>
              <a:ext cx="140241" cy="41659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endParaRPr>
            </a:p>
          </p:txBody>
        </p:sp>
      </p:grpSp>
      <p:pic>
        <p:nvPicPr>
          <p:cNvPr id="32" name="Picture 4">
            <a:extLst>
              <a:ext uri="{FF2B5EF4-FFF2-40B4-BE49-F238E27FC236}">
                <a16:creationId xmlns:a16="http://schemas.microsoft.com/office/drawing/2014/main" id="{2FCA0C29-D5EB-4595-9D73-50CF5F982F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1" t="5814" r="15306"/>
          <a:stretch/>
        </p:blipFill>
        <p:spPr bwMode="auto">
          <a:xfrm>
            <a:off x="7926416" y="3564842"/>
            <a:ext cx="875405" cy="1343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6CC677E0-1E52-4FA4-A8B3-D4AAD4BAC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09736" y="2047662"/>
            <a:ext cx="902322" cy="860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3EC73CB-071B-4237-953D-D9F728C69FD1}"/>
              </a:ext>
            </a:extLst>
          </p:cNvPr>
          <p:cNvSpPr txBox="1"/>
          <p:nvPr/>
        </p:nvSpPr>
        <p:spPr>
          <a:xfrm>
            <a:off x="5246573" y="107595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(2)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데이터 수집 및 </a:t>
            </a:r>
            <a:r>
              <a:rPr lang="ko-KR" altLang="en-US" sz="14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전처리</a:t>
            </a:r>
            <a:endParaRPr lang="ko-KR" altLang="en-US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D351EF-05A6-43C1-990E-0164D628A86B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42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25"/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독립변수 수집 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– 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토지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·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인구의 비율화</a:t>
            </a:r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0147C9A9-AD27-43EA-9901-9D7FAF7043C6}"/>
              </a:ext>
            </a:extLst>
          </p:cNvPr>
          <p:cNvSpPr/>
          <p:nvPr/>
        </p:nvSpPr>
        <p:spPr>
          <a:xfrm>
            <a:off x="330639" y="1074129"/>
            <a:ext cx="2363190" cy="3513795"/>
          </a:xfrm>
          <a:prstGeom prst="roundRect">
            <a:avLst/>
          </a:prstGeom>
          <a:noFill/>
          <a:ln>
            <a:solidFill>
              <a:srgbClr val="0033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0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전</a:t>
            </a:r>
            <a:r>
              <a:rPr lang="en-US" altLang="ko-KR" sz="10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_P0 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= 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전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 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총 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x 100</a:t>
            </a:r>
            <a:endParaRPr lang="ko-KR" altLang="en-US" sz="105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0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답</a:t>
            </a:r>
            <a:r>
              <a:rPr lang="en-US" altLang="ko-KR" sz="10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_P0 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= 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답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 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총 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x 100</a:t>
            </a:r>
            <a:endParaRPr lang="ko-KR" altLang="en-US" sz="105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0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임야</a:t>
            </a:r>
            <a:r>
              <a:rPr lang="en-US" altLang="ko-KR" sz="10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_P0 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= 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임야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 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총 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x 100</a:t>
            </a:r>
            <a:endParaRPr lang="ko-KR" altLang="en-US" sz="105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0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대지</a:t>
            </a:r>
            <a:r>
              <a:rPr lang="en-US" altLang="ko-KR" sz="10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_P0 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= 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대지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 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총 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x 100</a:t>
            </a:r>
            <a:endParaRPr lang="ko-KR" altLang="en-US" sz="105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0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공원</a:t>
            </a:r>
            <a:r>
              <a:rPr lang="en-US" altLang="ko-KR" sz="10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_P0 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= 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공원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 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총 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x 100</a:t>
            </a:r>
            <a:endParaRPr lang="ko-KR" altLang="en-US" sz="105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0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유원지</a:t>
            </a:r>
            <a:r>
              <a:rPr lang="en-US" altLang="ko-KR" sz="10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_P0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= 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유원지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 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총 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x 100</a:t>
            </a:r>
            <a:endParaRPr lang="ko-KR" altLang="en-US" sz="105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0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묘지</a:t>
            </a:r>
            <a:r>
              <a:rPr lang="en-US" altLang="ko-KR" sz="10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_P0 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= 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묘지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 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총 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x 100</a:t>
            </a:r>
            <a:endParaRPr lang="ko-KR" altLang="en-US" sz="105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1" name="모서리가 둥근 직사각형 22">
            <a:extLst>
              <a:ext uri="{FF2B5EF4-FFF2-40B4-BE49-F238E27FC236}">
                <a16:creationId xmlns:a16="http://schemas.microsoft.com/office/drawing/2014/main" id="{BEC9FC60-8996-4496-B8F8-866D61B8100B}"/>
              </a:ext>
            </a:extLst>
          </p:cNvPr>
          <p:cNvSpPr/>
          <p:nvPr/>
        </p:nvSpPr>
        <p:spPr>
          <a:xfrm>
            <a:off x="2798095" y="943720"/>
            <a:ext cx="3454881" cy="3774615"/>
          </a:xfrm>
          <a:prstGeom prst="roundRect">
            <a:avLst/>
          </a:prstGeom>
          <a:noFill/>
          <a:ln>
            <a:solidFill>
              <a:srgbClr val="0033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남자인구</a:t>
            </a:r>
            <a:r>
              <a:rPr lang="en-US" altLang="ko-KR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_P1 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= 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남자인구 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 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인구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여자인구</a:t>
            </a:r>
            <a:r>
              <a:rPr lang="en-US" altLang="ko-KR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_P1 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= 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여자인구 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 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인구</a:t>
            </a:r>
            <a:endParaRPr lang="en-US" altLang="ko-KR" sz="11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1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50</a:t>
            </a:r>
            <a:r>
              <a:rPr lang="ko-KR" altLang="en-US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이상인구</a:t>
            </a:r>
            <a:r>
              <a:rPr lang="en-US" altLang="ko-KR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_P1 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= 50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이상인구 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 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인구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50</a:t>
            </a:r>
            <a:r>
              <a:rPr lang="ko-KR" altLang="en-US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이상남자</a:t>
            </a:r>
            <a:r>
              <a:rPr lang="en-US" altLang="ko-KR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_P1 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= 50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이상남자 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 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인구</a:t>
            </a:r>
            <a:endParaRPr lang="en-US" altLang="ko-KR" sz="11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50</a:t>
            </a:r>
            <a:r>
              <a:rPr lang="ko-KR" altLang="en-US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이상남자</a:t>
            </a:r>
            <a:r>
              <a:rPr lang="en-US" altLang="ko-KR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_P2 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= 50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이상남자 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 50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이상인구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50</a:t>
            </a:r>
            <a:r>
              <a:rPr lang="ko-KR" altLang="en-US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이상여자</a:t>
            </a:r>
            <a:r>
              <a:rPr lang="en-US" altLang="ko-KR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_P1 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= 50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이상여자 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 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인구</a:t>
            </a:r>
            <a:endParaRPr lang="en-US" altLang="ko-KR" sz="11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50</a:t>
            </a:r>
            <a:r>
              <a:rPr lang="ko-KR" altLang="en-US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이상여자</a:t>
            </a:r>
            <a:r>
              <a:rPr lang="en-US" altLang="ko-KR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_P2 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= 50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이상여자 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 50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이상인구</a:t>
            </a:r>
            <a:endParaRPr lang="en-US" altLang="ko-KR" sz="11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65</a:t>
            </a:r>
            <a:r>
              <a:rPr lang="ko-KR" altLang="en-US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이상인구</a:t>
            </a:r>
            <a:r>
              <a:rPr lang="en-US" altLang="ko-KR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_P1 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= 65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이상인구 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 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인구</a:t>
            </a:r>
            <a:endParaRPr lang="en-US" altLang="ko-KR" sz="11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농가인구</a:t>
            </a:r>
            <a:r>
              <a:rPr lang="en-US" altLang="ko-KR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_P1 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= 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농가인구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인구</a:t>
            </a:r>
            <a:endParaRPr lang="en-US" altLang="ko-KR" sz="11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…</a:t>
            </a:r>
            <a:endParaRPr lang="ko-KR" altLang="en-US" sz="11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94554D-273E-49CE-8F8B-A66D0186828D}"/>
              </a:ext>
            </a:extLst>
          </p:cNvPr>
          <p:cNvSpPr txBox="1"/>
          <p:nvPr/>
        </p:nvSpPr>
        <p:spPr>
          <a:xfrm>
            <a:off x="817753" y="841031"/>
            <a:ext cx="16594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&lt; 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토지 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part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&gt;</a:t>
            </a:r>
            <a:endParaRPr lang="ko-KR" altLang="en-US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38FC10-023B-420B-9B0E-27A5DC8402CA}"/>
              </a:ext>
            </a:extLst>
          </p:cNvPr>
          <p:cNvSpPr txBox="1"/>
          <p:nvPr/>
        </p:nvSpPr>
        <p:spPr>
          <a:xfrm>
            <a:off x="3656821" y="774863"/>
            <a:ext cx="16466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&lt; 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인구 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part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&gt;</a:t>
            </a:r>
            <a:endParaRPr lang="ko-KR" altLang="en-US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416E0E-07C2-47E3-BBA6-0346A8642635}"/>
              </a:ext>
            </a:extLst>
          </p:cNvPr>
          <p:cNvSpPr txBox="1"/>
          <p:nvPr/>
        </p:nvSpPr>
        <p:spPr>
          <a:xfrm rot="20638142">
            <a:off x="6486598" y="1423352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WHY?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118733-F866-463D-A5C3-666E1ADA5394}"/>
              </a:ext>
            </a:extLst>
          </p:cNvPr>
          <p:cNvSpPr txBox="1"/>
          <p:nvPr/>
        </p:nvSpPr>
        <p:spPr>
          <a:xfrm>
            <a:off x="6540006" y="1805211"/>
            <a:ext cx="216437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지역적인 차이와</a:t>
            </a:r>
            <a:endParaRPr lang="en-US" altLang="ko-KR" sz="16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인구구조의 차이가 </a:t>
            </a:r>
            <a:endParaRPr lang="en-US" altLang="ko-KR" sz="16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환자 발생률에 미치는</a:t>
            </a:r>
            <a:endParaRPr lang="en-US" altLang="ko-KR" sz="16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영향을 배제하기 위해</a:t>
            </a:r>
            <a:endParaRPr lang="en-US" altLang="ko-KR" sz="16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시</a:t>
            </a:r>
            <a:r>
              <a:rPr lang="en-US" altLang="ko-KR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·</a:t>
            </a:r>
            <a:r>
              <a:rPr lang="ko-KR" altLang="en-US" sz="16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군구별</a:t>
            </a:r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토지와</a:t>
            </a:r>
            <a:endParaRPr lang="en-US" altLang="ko-KR" sz="16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연령 및 성을 보정하여</a:t>
            </a:r>
            <a:endParaRPr lang="en-US" altLang="ko-KR" sz="16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비율화로 사용</a:t>
            </a:r>
            <a:r>
              <a:rPr lang="en-US" altLang="ko-KR" sz="16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  <a:endParaRPr lang="ko-KR" altLang="en-US" sz="1600" dirty="0">
              <a:solidFill>
                <a:srgbClr val="C00000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5D2DAF-FED0-436C-986D-07DF3CD83E59}"/>
              </a:ext>
            </a:extLst>
          </p:cNvPr>
          <p:cNvSpPr txBox="1"/>
          <p:nvPr/>
        </p:nvSpPr>
        <p:spPr>
          <a:xfrm>
            <a:off x="5246573" y="107595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(2)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데이터 수집 및 </a:t>
            </a:r>
            <a:r>
              <a:rPr lang="ko-KR" altLang="en-US" sz="14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전처리</a:t>
            </a:r>
            <a:endParaRPr lang="ko-KR" altLang="en-US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9439AC5-D286-478C-A28E-BA10DD701945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400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25"/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기후데이터 </a:t>
            </a:r>
            <a:r>
              <a:rPr lang="ko-KR" altLang="en-US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카운팅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기준의 배경</a:t>
            </a:r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5" name="Picture 3">
            <a:extLst>
              <a:ext uri="{FF2B5EF4-FFF2-40B4-BE49-F238E27FC236}">
                <a16:creationId xmlns:a16="http://schemas.microsoft.com/office/drawing/2014/main" id="{B7ACDBC6-A93D-4D25-98EF-A6DC1E2F3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6828" y="2659031"/>
            <a:ext cx="5291276" cy="853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205E0EA-5AC9-4898-92E7-DA24D8E6287D}"/>
              </a:ext>
            </a:extLst>
          </p:cNvPr>
          <p:cNvSpPr txBox="1"/>
          <p:nvPr/>
        </p:nvSpPr>
        <p:spPr>
          <a:xfrm>
            <a:off x="1612384" y="2061693"/>
            <a:ext cx="3958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출처 </a:t>
            </a:r>
            <a:r>
              <a:rPr lang="en-US" altLang="ko-KR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: </a:t>
            </a:r>
            <a:r>
              <a:rPr lang="ko-KR" altLang="en-US" sz="10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권역별</a:t>
            </a:r>
            <a:r>
              <a:rPr lang="ko-KR" altLang="en-US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기후변화 매개체 감시 거점센터 </a:t>
            </a:r>
            <a:r>
              <a:rPr lang="en-US" altLang="ko-KR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</a:t>
            </a:r>
            <a:r>
              <a:rPr lang="ko-KR" altLang="en-US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영남</a:t>
            </a:r>
            <a:r>
              <a:rPr lang="en-US" altLang="ko-KR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) ; </a:t>
            </a:r>
            <a:r>
              <a:rPr lang="ko-KR" altLang="en-US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질병관리본부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96D8E3-6B4C-4C8F-95EB-895905640F53}"/>
              </a:ext>
            </a:extLst>
          </p:cNvPr>
          <p:cNvSpPr txBox="1"/>
          <p:nvPr/>
        </p:nvSpPr>
        <p:spPr>
          <a:xfrm>
            <a:off x="1258476" y="3623753"/>
            <a:ext cx="4318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출처 </a:t>
            </a:r>
            <a:r>
              <a:rPr lang="en-US" altLang="ko-KR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: </a:t>
            </a:r>
            <a:r>
              <a:rPr lang="ko-KR" altLang="en-US" sz="10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쯔쯔가무시증</a:t>
            </a:r>
            <a:r>
              <a:rPr lang="ko-KR" altLang="en-US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매개체인 </a:t>
            </a:r>
            <a:r>
              <a:rPr lang="ko-KR" altLang="en-US" sz="10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털진드기의</a:t>
            </a:r>
            <a:r>
              <a:rPr lang="ko-KR" altLang="en-US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검증발생환경 규명 </a:t>
            </a:r>
            <a:r>
              <a:rPr lang="en-US" altLang="ko-KR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; </a:t>
            </a:r>
            <a:r>
              <a:rPr lang="ko-KR" altLang="en-US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건국대학교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4CE30A4-E57E-4463-83FD-D5536CF4ECA1}"/>
              </a:ext>
            </a:extLst>
          </p:cNvPr>
          <p:cNvGrpSpPr/>
          <p:nvPr/>
        </p:nvGrpSpPr>
        <p:grpSpPr>
          <a:xfrm>
            <a:off x="284660" y="1423575"/>
            <a:ext cx="5227269" cy="574559"/>
            <a:chOff x="894716" y="864331"/>
            <a:chExt cx="7000875" cy="866775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3FFC36E4-11A7-454D-AD10-A14FC3A91A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894716" y="864331"/>
              <a:ext cx="7000875" cy="8667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790A4DD-258A-4692-BBF0-FAE37B839DB8}"/>
                </a:ext>
              </a:extLst>
            </p:cNvPr>
            <p:cNvCxnSpPr/>
            <p:nvPr/>
          </p:nvCxnSpPr>
          <p:spPr>
            <a:xfrm>
              <a:off x="7015396" y="1371066"/>
              <a:ext cx="648072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4A14A09-BD21-4237-9A03-05297E985671}"/>
                </a:ext>
              </a:extLst>
            </p:cNvPr>
            <p:cNvCxnSpPr/>
            <p:nvPr/>
          </p:nvCxnSpPr>
          <p:spPr>
            <a:xfrm>
              <a:off x="1038732" y="1659098"/>
              <a:ext cx="1872208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4">
            <a:extLst>
              <a:ext uri="{FF2B5EF4-FFF2-40B4-BE49-F238E27FC236}">
                <a16:creationId xmlns:a16="http://schemas.microsoft.com/office/drawing/2014/main" id="{BB550F2C-E4CB-433F-BF9F-3D5012E66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921"/>
          <a:stretch>
            <a:fillRect/>
          </a:stretch>
        </p:blipFill>
        <p:spPr bwMode="auto">
          <a:xfrm rot="4003295">
            <a:off x="5707513" y="1652668"/>
            <a:ext cx="1123478" cy="117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D40EEF-7CD5-4257-A923-9F8A0BC4CA74}"/>
              </a:ext>
            </a:extLst>
          </p:cNvPr>
          <p:cNvSpPr/>
          <p:nvPr/>
        </p:nvSpPr>
        <p:spPr>
          <a:xfrm>
            <a:off x="6928062" y="987574"/>
            <a:ext cx="2143929" cy="617521"/>
          </a:xfrm>
          <a:prstGeom prst="rect">
            <a:avLst/>
          </a:prstGeom>
          <a:solidFill>
            <a:srgbClr val="C0000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          활동 적합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CC1E748-26EB-432F-B663-BCEEB10D616E}"/>
              </a:ext>
            </a:extLst>
          </p:cNvPr>
          <p:cNvSpPr/>
          <p:nvPr/>
        </p:nvSpPr>
        <p:spPr>
          <a:xfrm>
            <a:off x="6928062" y="1593753"/>
            <a:ext cx="2143929" cy="617521"/>
          </a:xfrm>
          <a:prstGeom prst="rect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           활동 멈춤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C7AC04-8CA5-4FA7-9617-086633B77410}"/>
              </a:ext>
            </a:extLst>
          </p:cNvPr>
          <p:cNvSpPr txBox="1"/>
          <p:nvPr/>
        </p:nvSpPr>
        <p:spPr>
          <a:xfrm>
            <a:off x="7002017" y="173258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10</a:t>
            </a:r>
            <a:r>
              <a:rPr lang="ko-KR" alt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℃ 이하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D2A44A-7650-4958-8925-BEF64C914754}"/>
              </a:ext>
            </a:extLst>
          </p:cNvPr>
          <p:cNvSpPr txBox="1"/>
          <p:nvPr/>
        </p:nvSpPr>
        <p:spPr>
          <a:xfrm>
            <a:off x="7177512" y="113677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18</a:t>
            </a:r>
            <a:r>
              <a:rPr lang="ko-KR" alt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℃</a:t>
            </a:r>
          </a:p>
        </p:txBody>
      </p:sp>
      <p:pic>
        <p:nvPicPr>
          <p:cNvPr id="39" name="Picture 5">
            <a:extLst>
              <a:ext uri="{FF2B5EF4-FFF2-40B4-BE49-F238E27FC236}">
                <a16:creationId xmlns:a16="http://schemas.microsoft.com/office/drawing/2014/main" id="{C442FF91-BB37-4CD8-BE52-60CCB7D37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56176" y="608094"/>
            <a:ext cx="1194286" cy="2248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9295E3-AFE8-468C-819F-FA5CD366D26D}"/>
              </a:ext>
            </a:extLst>
          </p:cNvPr>
          <p:cNvSpPr/>
          <p:nvPr/>
        </p:nvSpPr>
        <p:spPr>
          <a:xfrm>
            <a:off x="6290512" y="2967462"/>
            <a:ext cx="2088232" cy="1166428"/>
          </a:xfrm>
          <a:prstGeom prst="rect">
            <a:avLst/>
          </a:prstGeom>
          <a:solidFill>
            <a:srgbClr val="C0000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    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피부를 통해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r"/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수분이 날아가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r"/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건조함은 최악</a:t>
            </a:r>
          </a:p>
        </p:txBody>
      </p:sp>
      <p:pic>
        <p:nvPicPr>
          <p:cNvPr id="41" name="Picture 6">
            <a:extLst>
              <a:ext uri="{FF2B5EF4-FFF2-40B4-BE49-F238E27FC236}">
                <a16:creationId xmlns:a16="http://schemas.microsoft.com/office/drawing/2014/main" id="{1731478B-72E8-46C9-8360-F761923E0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26067" y="2705258"/>
            <a:ext cx="1163893" cy="214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84398F9-DBAB-4066-8B27-F735F8ED4FC2}"/>
              </a:ext>
            </a:extLst>
          </p:cNvPr>
          <p:cNvSpPr txBox="1"/>
          <p:nvPr/>
        </p:nvSpPr>
        <p:spPr>
          <a:xfrm>
            <a:off x="6293807" y="3289066"/>
            <a:ext cx="998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50% </a:t>
            </a:r>
            <a:r>
              <a:rPr lang="ko-KR" alt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이하</a:t>
            </a:r>
            <a:endParaRPr lang="en-US" altLang="ko-KR" sz="1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활동 중지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C7D798-E927-4337-8149-914E8E94BBA4}"/>
              </a:ext>
            </a:extLst>
          </p:cNvPr>
          <p:cNvSpPr txBox="1"/>
          <p:nvPr/>
        </p:nvSpPr>
        <p:spPr>
          <a:xfrm>
            <a:off x="5246573" y="107595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(2)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데이터 수집 및 </a:t>
            </a:r>
            <a:r>
              <a:rPr lang="ko-KR" altLang="en-US" sz="14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전처리</a:t>
            </a:r>
            <a:endParaRPr lang="ko-KR" altLang="en-US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CB4B641-6668-43F4-B3B7-E25232FCD0F0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66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17A5D63-63C9-4746-9943-95F83BB2DBCA}"/>
              </a:ext>
            </a:extLst>
          </p:cNvPr>
          <p:cNvSpPr/>
          <p:nvPr/>
        </p:nvSpPr>
        <p:spPr>
          <a:xfrm>
            <a:off x="53752" y="3511116"/>
            <a:ext cx="8999984" cy="11162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25"/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독립변수 수집 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– 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기온의 </a:t>
            </a:r>
            <a:r>
              <a:rPr lang="ko-KR" altLang="en-US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카운팅</a:t>
            </a:r>
            <a:endParaRPr lang="ko-KR" altLang="en-US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2">
            <a:extLst>
              <a:ext uri="{FF2B5EF4-FFF2-40B4-BE49-F238E27FC236}">
                <a16:creationId xmlns:a16="http://schemas.microsoft.com/office/drawing/2014/main" id="{0E82657C-2AA6-4E1F-B8C3-76FBA33DC891}"/>
              </a:ext>
            </a:extLst>
          </p:cNvPr>
          <p:cNvSpPr/>
          <p:nvPr/>
        </p:nvSpPr>
        <p:spPr>
          <a:xfrm>
            <a:off x="5208548" y="1016502"/>
            <a:ext cx="3209826" cy="1819027"/>
          </a:xfrm>
          <a:prstGeom prst="roundRect">
            <a:avLst/>
          </a:prstGeom>
          <a:noFill/>
          <a:ln>
            <a:solidFill>
              <a:srgbClr val="21596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기온</a:t>
            </a:r>
            <a:endParaRPr lang="en-US" altLang="ko-KR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10</a:t>
            </a:r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도 이상 </a:t>
            </a:r>
            <a:r>
              <a:rPr lang="ko-KR" altLang="en-US" sz="12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카운팅</a:t>
            </a:r>
            <a:endParaRPr lang="ko-KR" altLang="en-US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15</a:t>
            </a:r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도 이상 </a:t>
            </a:r>
            <a:r>
              <a:rPr lang="ko-KR" altLang="en-US" sz="12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카운팅</a:t>
            </a:r>
            <a:endParaRPr lang="ko-KR" altLang="en-US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20</a:t>
            </a:r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도 이상 </a:t>
            </a:r>
            <a:r>
              <a:rPr lang="ko-KR" altLang="en-US" sz="12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카운팅</a:t>
            </a:r>
            <a:endParaRPr lang="ko-KR" altLang="en-US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25</a:t>
            </a:r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도 이상 </a:t>
            </a:r>
            <a:r>
              <a:rPr lang="ko-KR" altLang="en-US" sz="12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카운팅</a:t>
            </a:r>
            <a:endParaRPr lang="ko-KR" altLang="en-US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30</a:t>
            </a:r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도 이상 </a:t>
            </a:r>
            <a:r>
              <a:rPr lang="ko-KR" altLang="en-US" sz="12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카운팅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" name="그룹 13">
            <a:extLst>
              <a:ext uri="{FF2B5EF4-FFF2-40B4-BE49-F238E27FC236}">
                <a16:creationId xmlns:a16="http://schemas.microsoft.com/office/drawing/2014/main" id="{C3BD27F3-AE92-4E53-AB1D-9DE4527E7BA8}"/>
              </a:ext>
            </a:extLst>
          </p:cNvPr>
          <p:cNvGrpSpPr/>
          <p:nvPr/>
        </p:nvGrpSpPr>
        <p:grpSpPr>
          <a:xfrm rot="16200000">
            <a:off x="4045725" y="1632067"/>
            <a:ext cx="675481" cy="377068"/>
            <a:chOff x="4371426" y="1707654"/>
            <a:chExt cx="416598" cy="232554"/>
          </a:xfrm>
          <a:solidFill>
            <a:srgbClr val="215968"/>
          </a:solidFill>
        </p:grpSpPr>
        <p:sp>
          <p:nvSpPr>
            <p:cNvPr id="29" name="갈매기형 수장 81">
              <a:extLst>
                <a:ext uri="{FF2B5EF4-FFF2-40B4-BE49-F238E27FC236}">
                  <a16:creationId xmlns:a16="http://schemas.microsoft.com/office/drawing/2014/main" id="{12240729-B055-4A2E-89D7-4BB55D8DC722}"/>
                </a:ext>
              </a:extLst>
            </p:cNvPr>
            <p:cNvSpPr/>
            <p:nvPr/>
          </p:nvSpPr>
          <p:spPr>
            <a:xfrm rot="5400000">
              <a:off x="4509604" y="1661789"/>
              <a:ext cx="140241" cy="41659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endParaRPr>
            </a:p>
          </p:txBody>
        </p:sp>
        <p:sp>
          <p:nvSpPr>
            <p:cNvPr id="30" name="갈매기형 수장 82">
              <a:extLst>
                <a:ext uri="{FF2B5EF4-FFF2-40B4-BE49-F238E27FC236}">
                  <a16:creationId xmlns:a16="http://schemas.microsoft.com/office/drawing/2014/main" id="{9AA1E75A-8580-491B-9392-F94F4B6426F5}"/>
                </a:ext>
              </a:extLst>
            </p:cNvPr>
            <p:cNvSpPr/>
            <p:nvPr/>
          </p:nvSpPr>
          <p:spPr>
            <a:xfrm rot="5400000">
              <a:off x="4509604" y="1569476"/>
              <a:ext cx="140241" cy="41659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endParaRPr>
            </a:p>
          </p:txBody>
        </p:sp>
      </p:grpSp>
      <p:pic>
        <p:nvPicPr>
          <p:cNvPr id="31" name="Picture 4">
            <a:extLst>
              <a:ext uri="{FF2B5EF4-FFF2-40B4-BE49-F238E27FC236}">
                <a16:creationId xmlns:a16="http://schemas.microsoft.com/office/drawing/2014/main" id="{026E6AA9-011F-4325-8124-746815E41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34290" y="699542"/>
            <a:ext cx="798992" cy="793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80A1F0-3585-4B0C-A4D9-A7D5D87D65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4900" y="699542"/>
            <a:ext cx="2817581" cy="224212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8B0EB74-F33A-443C-A312-B4B0ECDE76DF}"/>
              </a:ext>
            </a:extLst>
          </p:cNvPr>
          <p:cNvSpPr txBox="1"/>
          <p:nvPr/>
        </p:nvSpPr>
        <p:spPr>
          <a:xfrm rot="20638142">
            <a:off x="1132924" y="3456072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WHY?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1584D4-172C-4A44-BCEC-8BBA59C561EE}"/>
              </a:ext>
            </a:extLst>
          </p:cNvPr>
          <p:cNvSpPr txBox="1"/>
          <p:nvPr/>
        </p:nvSpPr>
        <p:spPr>
          <a:xfrm>
            <a:off x="1663947" y="3781137"/>
            <a:ext cx="5713424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왜 </a:t>
            </a:r>
            <a:r>
              <a:rPr lang="en-US" altLang="ko-KR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6</a:t>
            </a:r>
            <a:r>
              <a:rPr lang="ko-KR" altLang="en-US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월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부터 </a:t>
            </a:r>
            <a:r>
              <a:rPr lang="en-US" altLang="ko-KR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10</a:t>
            </a:r>
            <a:r>
              <a:rPr lang="ko-KR" altLang="en-US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월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의 기온 데이터만 수집을 하는 것인가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0BB9E9-BF70-4C98-AA9C-563BA9AF11A9}"/>
              </a:ext>
            </a:extLst>
          </p:cNvPr>
          <p:cNvSpPr txBox="1"/>
          <p:nvPr/>
        </p:nvSpPr>
        <p:spPr>
          <a:xfrm>
            <a:off x="5246573" y="107595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(2)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데이터 수집 및 </a:t>
            </a:r>
            <a:r>
              <a:rPr lang="ko-KR" altLang="en-US" sz="14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전처리</a:t>
            </a:r>
            <a:endParaRPr lang="ko-KR" altLang="en-US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262608F-334E-44E2-9431-DECA1AADB4BC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16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25"/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6-12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월의 기후속성만 수집한 이유</a:t>
            </a:r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65D5CB83-D340-4A6D-871C-347E5699E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244013"/>
              </p:ext>
            </p:extLst>
          </p:nvPr>
        </p:nvGraphicFramePr>
        <p:xfrm>
          <a:off x="498049" y="904243"/>
          <a:ext cx="7848872" cy="1883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0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06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0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34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시네마M" pitchFamily="18" charset="-127"/>
                          <a:ea typeface="a시네마M" pitchFamily="18" charset="-127"/>
                        </a:rPr>
                        <a:t>6</a:t>
                      </a:r>
                      <a:r>
                        <a:rPr lang="ko-KR" altLang="en-US" sz="1400" dirty="0">
                          <a:latin typeface="a시네마M" pitchFamily="18" charset="-127"/>
                          <a:ea typeface="a시네마M" pitchFamily="18" charset="-127"/>
                        </a:rPr>
                        <a:t>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시네마M" pitchFamily="18" charset="-127"/>
                          <a:ea typeface="a시네마M" pitchFamily="18" charset="-127"/>
                        </a:rPr>
                        <a:t>7</a:t>
                      </a:r>
                      <a:r>
                        <a:rPr lang="ko-KR" altLang="en-US" sz="1400" dirty="0">
                          <a:latin typeface="a시네마M" pitchFamily="18" charset="-127"/>
                          <a:ea typeface="a시네마M" pitchFamily="18" charset="-127"/>
                        </a:rPr>
                        <a:t>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시네마M" pitchFamily="18" charset="-127"/>
                          <a:ea typeface="a시네마M" pitchFamily="18" charset="-127"/>
                        </a:rPr>
                        <a:t>8</a:t>
                      </a:r>
                      <a:r>
                        <a:rPr lang="ko-KR" altLang="en-US" sz="1400" dirty="0">
                          <a:latin typeface="a시네마M" pitchFamily="18" charset="-127"/>
                          <a:ea typeface="a시네마M" pitchFamily="18" charset="-127"/>
                        </a:rPr>
                        <a:t>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시네마M" pitchFamily="18" charset="-127"/>
                          <a:ea typeface="a시네마M" pitchFamily="18" charset="-127"/>
                        </a:rPr>
                        <a:t>9</a:t>
                      </a:r>
                      <a:r>
                        <a:rPr lang="ko-KR" altLang="en-US" sz="1400" dirty="0">
                          <a:latin typeface="a시네마M" pitchFamily="18" charset="-127"/>
                          <a:ea typeface="a시네마M" pitchFamily="18" charset="-127"/>
                        </a:rPr>
                        <a:t>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시네마M" pitchFamily="18" charset="-127"/>
                          <a:ea typeface="a시네마M" pitchFamily="18" charset="-127"/>
                        </a:rPr>
                        <a:t>10</a:t>
                      </a:r>
                      <a:r>
                        <a:rPr lang="ko-KR" altLang="en-US" sz="1400" dirty="0">
                          <a:latin typeface="a시네마M" pitchFamily="18" charset="-127"/>
                          <a:ea typeface="a시네마M" pitchFamily="18" charset="-127"/>
                        </a:rPr>
                        <a:t>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시네마M" pitchFamily="18" charset="-127"/>
                          <a:ea typeface="a시네마M" pitchFamily="18" charset="-127"/>
                        </a:rPr>
                        <a:t>11</a:t>
                      </a:r>
                      <a:r>
                        <a:rPr lang="ko-KR" altLang="en-US" sz="1400" dirty="0">
                          <a:latin typeface="a시네마M" pitchFamily="18" charset="-127"/>
                          <a:ea typeface="a시네마M" pitchFamily="18" charset="-127"/>
                        </a:rPr>
                        <a:t>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시네마M" pitchFamily="18" charset="-127"/>
                          <a:ea typeface="a시네마M" pitchFamily="18" charset="-127"/>
                        </a:rPr>
                        <a:t>12</a:t>
                      </a:r>
                      <a:r>
                        <a:rPr lang="ko-KR" altLang="en-US" sz="1400" dirty="0">
                          <a:latin typeface="a시네마M" pitchFamily="18" charset="-127"/>
                          <a:ea typeface="a시네마M" pitchFamily="18" charset="-127"/>
                        </a:rPr>
                        <a:t>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6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" dirty="0">
                        <a:latin typeface="a시네마M" pitchFamily="18" charset="-127"/>
                        <a:ea typeface="a시네마M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a시네마M" pitchFamily="18" charset="-127"/>
                          <a:ea typeface="a시네마M" pitchFamily="18" charset="-127"/>
                        </a:rPr>
                        <a:t>진드기 성충의 산란기 </a:t>
                      </a:r>
                      <a:r>
                        <a:rPr lang="en-US" altLang="ko-KR" sz="1000" dirty="0">
                          <a:latin typeface="a시네마M" pitchFamily="18" charset="-127"/>
                          <a:ea typeface="a시네마M" pitchFamily="18" charset="-127"/>
                        </a:rPr>
                        <a:t>(8</a:t>
                      </a:r>
                      <a:r>
                        <a:rPr lang="ko-KR" altLang="en-US" sz="1000" dirty="0">
                          <a:latin typeface="a시네마M" pitchFamily="18" charset="-127"/>
                          <a:ea typeface="a시네마M" pitchFamily="18" charset="-127"/>
                        </a:rPr>
                        <a:t>월이 산란의 정점</a:t>
                      </a:r>
                      <a:r>
                        <a:rPr lang="en-US" altLang="ko-KR" sz="1000" dirty="0">
                          <a:latin typeface="a시네마M" pitchFamily="18" charset="-127"/>
                          <a:ea typeface="a시네마M" pitchFamily="18" charset="-127"/>
                        </a:rPr>
                        <a:t>)</a:t>
                      </a:r>
                      <a:endParaRPr lang="ko-KR" altLang="en-US" sz="1400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664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a시네마M" pitchFamily="18" charset="-127"/>
                          <a:ea typeface="a시네마M" pitchFamily="18" charset="-127"/>
                        </a:rPr>
                        <a:t>진드기 유충</a:t>
                      </a:r>
                      <a:r>
                        <a:rPr lang="en-US" altLang="ko-KR" sz="1400" dirty="0">
                          <a:latin typeface="a시네마M" pitchFamily="18" charset="-127"/>
                          <a:ea typeface="a시네마M" pitchFamily="18" charset="-127"/>
                        </a:rPr>
                        <a:t>*</a:t>
                      </a:r>
                      <a:r>
                        <a:rPr lang="ko-KR" altLang="en-US" sz="1400" dirty="0">
                          <a:latin typeface="a시네마M" pitchFamily="18" charset="-127"/>
                          <a:ea typeface="a시네마M" pitchFamily="18" charset="-127"/>
                        </a:rPr>
                        <a:t>의 활동기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664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latin typeface="a시네마M" pitchFamily="18" charset="-127"/>
                          <a:ea typeface="a시네마M" pitchFamily="18" charset="-127"/>
                        </a:rPr>
                        <a:t>쯔쯔가무시</a:t>
                      </a:r>
                      <a:r>
                        <a:rPr lang="ko-KR" altLang="en-US" sz="1400" dirty="0">
                          <a:latin typeface="a시네마M" pitchFamily="18" charset="-127"/>
                          <a:ea typeface="a시네마M" pitchFamily="18" charset="-127"/>
                        </a:rPr>
                        <a:t> 발생빈도가 꾸준히 있는 시기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336">
                <a:tc gridSpan="7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시네마M" pitchFamily="18" charset="-127"/>
                          <a:ea typeface="a시네마M" pitchFamily="18" charset="-127"/>
                        </a:rPr>
                        <a:t>발생빈도가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a시네마M" pitchFamily="18" charset="-127"/>
                          <a:ea typeface="a시네마M" pitchFamily="18" charset="-127"/>
                        </a:rPr>
                        <a:t>급증</a:t>
                      </a:r>
                      <a:r>
                        <a:rPr lang="ko-KR" altLang="en-US" sz="1100" dirty="0">
                          <a:latin typeface="a시네마M" pitchFamily="18" charset="-127"/>
                          <a:ea typeface="a시네마M" pitchFamily="18" charset="-127"/>
                        </a:rPr>
                        <a:t>하는 시기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시네마M" pitchFamily="18" charset="-127"/>
                          <a:ea typeface="a시네마M" pitchFamily="18" charset="-127"/>
                        </a:rPr>
                        <a:t>발생빈도가</a:t>
                      </a:r>
                      <a:endParaRPr lang="en-US" altLang="ko-KR" sz="1100" dirty="0">
                        <a:latin typeface="a시네마M" pitchFamily="18" charset="-127"/>
                        <a:ea typeface="a시네마M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a시네마M" pitchFamily="18" charset="-127"/>
                          <a:ea typeface="a시네마M" pitchFamily="18" charset="-127"/>
                        </a:rPr>
                        <a:t>정점</a:t>
                      </a:r>
                      <a:r>
                        <a:rPr lang="ko-KR" altLang="en-US" sz="1100" dirty="0">
                          <a:latin typeface="a시네마M" pitchFamily="18" charset="-127"/>
                          <a:ea typeface="a시네마M" pitchFamily="18" charset="-127"/>
                        </a:rPr>
                        <a:t>인 시기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81DC0F21-BF45-48BC-AAEA-9EFDACEB6663}"/>
              </a:ext>
            </a:extLst>
          </p:cNvPr>
          <p:cNvSpPr txBox="1"/>
          <p:nvPr/>
        </p:nvSpPr>
        <p:spPr>
          <a:xfrm>
            <a:off x="5835827" y="4618487"/>
            <a:ext cx="3284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시네마M" pitchFamily="18" charset="-127"/>
                <a:ea typeface="a시네마M" pitchFamily="18" charset="-127"/>
              </a:rPr>
              <a:t>* </a:t>
            </a:r>
            <a:r>
              <a:rPr lang="ko-KR" altLang="en-US" sz="1000" dirty="0" err="1">
                <a:latin typeface="a시네마M" pitchFamily="18" charset="-127"/>
                <a:ea typeface="a시네마M" pitchFamily="18" charset="-127"/>
              </a:rPr>
              <a:t>털진드기는</a:t>
            </a:r>
            <a:r>
              <a:rPr lang="ko-KR" altLang="en-US" sz="1000" dirty="0">
                <a:latin typeface="a시네마M" pitchFamily="18" charset="-127"/>
                <a:ea typeface="a시네마M" pitchFamily="18" charset="-127"/>
              </a:rPr>
              <a:t> 유충이 성충이 될 때에만</a:t>
            </a:r>
            <a:r>
              <a:rPr lang="en-US" altLang="ko-KR" sz="1000" dirty="0">
                <a:latin typeface="a시네마M" pitchFamily="18" charset="-127"/>
                <a:ea typeface="a시네마M" pitchFamily="18" charset="-127"/>
              </a:rPr>
              <a:t>, </a:t>
            </a:r>
            <a:r>
              <a:rPr lang="ko-KR" altLang="en-US" sz="1000" dirty="0">
                <a:latin typeface="a시네마M" pitchFamily="18" charset="-127"/>
                <a:ea typeface="a시네마M" pitchFamily="18" charset="-127"/>
              </a:rPr>
              <a:t>조직액을 필요로 함</a:t>
            </a:r>
            <a:r>
              <a:rPr lang="en-US" altLang="ko-KR" sz="1000" dirty="0">
                <a:latin typeface="a시네마M" pitchFamily="18" charset="-127"/>
                <a:ea typeface="a시네마M" pitchFamily="18" charset="-127"/>
              </a:rPr>
              <a:t>.</a:t>
            </a:r>
          </a:p>
          <a:p>
            <a:r>
              <a:rPr lang="en-US" altLang="ko-KR" sz="1000" dirty="0">
                <a:latin typeface="a시네마M" pitchFamily="18" charset="-127"/>
                <a:ea typeface="a시네마M" pitchFamily="18" charset="-127"/>
              </a:rPr>
              <a:t>  </a:t>
            </a:r>
            <a:r>
              <a:rPr lang="ko-KR" altLang="en-US" sz="1000" dirty="0">
                <a:latin typeface="a시네마M" pitchFamily="18" charset="-127"/>
                <a:ea typeface="a시네마M" pitchFamily="18" charset="-127"/>
              </a:rPr>
              <a:t>이 때</a:t>
            </a:r>
            <a:r>
              <a:rPr lang="en-US" altLang="ko-KR" sz="1000" dirty="0">
                <a:latin typeface="a시네마M" pitchFamily="18" charset="-127"/>
                <a:ea typeface="a시네마M" pitchFamily="18" charset="-127"/>
              </a:rPr>
              <a:t>, </a:t>
            </a:r>
            <a:r>
              <a:rPr lang="ko-KR" altLang="en-US" sz="1000" dirty="0">
                <a:latin typeface="a시네마M" pitchFamily="18" charset="-127"/>
                <a:ea typeface="a시네마M" pitchFamily="18" charset="-127"/>
              </a:rPr>
              <a:t>유충이 사람을 물면</a:t>
            </a:r>
            <a:r>
              <a:rPr lang="en-US" altLang="ko-KR" sz="1000" dirty="0">
                <a:latin typeface="a시네마M" pitchFamily="18" charset="-127"/>
                <a:ea typeface="a시네마M" pitchFamily="18" charset="-127"/>
              </a:rPr>
              <a:t>, </a:t>
            </a:r>
            <a:r>
              <a:rPr lang="ko-KR" altLang="en-US" sz="1000" dirty="0" err="1">
                <a:latin typeface="a시네마M" pitchFamily="18" charset="-127"/>
                <a:ea typeface="a시네마M" pitchFamily="18" charset="-127"/>
              </a:rPr>
              <a:t>쯔쯔가무시증에</a:t>
            </a:r>
            <a:r>
              <a:rPr lang="ko-KR" altLang="en-US" sz="1000" dirty="0">
                <a:latin typeface="a시네마M" pitchFamily="18" charset="-127"/>
                <a:ea typeface="a시네마M" pitchFamily="18" charset="-127"/>
              </a:rPr>
              <a:t> 감염 됨</a:t>
            </a:r>
            <a:r>
              <a:rPr lang="en-US" altLang="ko-KR" sz="1000" dirty="0">
                <a:latin typeface="a시네마M" pitchFamily="18" charset="-127"/>
                <a:ea typeface="a시네마M" pitchFamily="18" charset="-127"/>
              </a:rPr>
              <a:t>.</a:t>
            </a:r>
            <a:endParaRPr lang="ko-KR" altLang="en-US" sz="1000" dirty="0">
              <a:latin typeface="a시네마M" pitchFamily="18" charset="-127"/>
              <a:ea typeface="a시네마M" pitchFamily="18" charset="-127"/>
            </a:endParaRPr>
          </a:p>
        </p:txBody>
      </p:sp>
      <p:grpSp>
        <p:nvGrpSpPr>
          <p:cNvPr id="26" name="그룹 48">
            <a:extLst>
              <a:ext uri="{FF2B5EF4-FFF2-40B4-BE49-F238E27FC236}">
                <a16:creationId xmlns:a16="http://schemas.microsoft.com/office/drawing/2014/main" id="{C7C0AC6F-4C20-4867-BAE5-9D057894A2EF}"/>
              </a:ext>
            </a:extLst>
          </p:cNvPr>
          <p:cNvGrpSpPr/>
          <p:nvPr/>
        </p:nvGrpSpPr>
        <p:grpSpPr>
          <a:xfrm rot="16200000">
            <a:off x="3223267" y="3380224"/>
            <a:ext cx="450395" cy="307777"/>
            <a:chOff x="4371426" y="1707654"/>
            <a:chExt cx="416598" cy="232554"/>
          </a:xfrm>
          <a:solidFill>
            <a:srgbClr val="215968"/>
          </a:solidFill>
        </p:grpSpPr>
        <p:sp>
          <p:nvSpPr>
            <p:cNvPr id="27" name="갈매기형 수장 49">
              <a:extLst>
                <a:ext uri="{FF2B5EF4-FFF2-40B4-BE49-F238E27FC236}">
                  <a16:creationId xmlns:a16="http://schemas.microsoft.com/office/drawing/2014/main" id="{F9380189-42E3-4269-AAFE-2222858F6A28}"/>
                </a:ext>
              </a:extLst>
            </p:cNvPr>
            <p:cNvSpPr/>
            <p:nvPr/>
          </p:nvSpPr>
          <p:spPr>
            <a:xfrm rot="5400000">
              <a:off x="4509604" y="1661789"/>
              <a:ext cx="140241" cy="41659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갈매기형 수장 50">
              <a:extLst>
                <a:ext uri="{FF2B5EF4-FFF2-40B4-BE49-F238E27FC236}">
                  <a16:creationId xmlns:a16="http://schemas.microsoft.com/office/drawing/2014/main" id="{63584BB0-F084-462A-86AD-FB190BAD1C59}"/>
                </a:ext>
              </a:extLst>
            </p:cNvPr>
            <p:cNvSpPr/>
            <p:nvPr/>
          </p:nvSpPr>
          <p:spPr>
            <a:xfrm rot="5400000">
              <a:off x="4509604" y="1569476"/>
              <a:ext cx="140241" cy="41659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3" name="모서리가 둥근 직사각형 51">
            <a:extLst>
              <a:ext uri="{FF2B5EF4-FFF2-40B4-BE49-F238E27FC236}">
                <a16:creationId xmlns:a16="http://schemas.microsoft.com/office/drawing/2014/main" id="{462E175E-3FA4-44E9-8D76-11864EC40EBA}"/>
              </a:ext>
            </a:extLst>
          </p:cNvPr>
          <p:cNvSpPr/>
          <p:nvPr/>
        </p:nvSpPr>
        <p:spPr>
          <a:xfrm>
            <a:off x="721228" y="2989189"/>
            <a:ext cx="2069977" cy="1094729"/>
          </a:xfrm>
          <a:prstGeom prst="roundRect">
            <a:avLst/>
          </a:prstGeom>
          <a:noFill/>
          <a:ln>
            <a:solidFill>
              <a:srgbClr val="21596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a시네마M" pitchFamily="18" charset="-127"/>
                <a:ea typeface="a시네마M" pitchFamily="18" charset="-127"/>
              </a:rPr>
              <a:t>진드기 성충의 산란기</a:t>
            </a:r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는</a:t>
            </a:r>
            <a:endParaRPr lang="en-US" altLang="ko-KR" sz="1400" dirty="0">
              <a:solidFill>
                <a:schemeClr val="tx1"/>
              </a:solidFill>
              <a:latin typeface="a시네마M" pitchFamily="18" charset="-127"/>
              <a:ea typeface="a시네마M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u="sng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여름의 기후요소</a:t>
            </a:r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에</a:t>
            </a:r>
            <a:endParaRPr lang="en-US" altLang="ko-KR" sz="1400" dirty="0">
              <a:solidFill>
                <a:schemeClr val="tx1"/>
              </a:solidFill>
              <a:latin typeface="a시네마M" pitchFamily="18" charset="-127"/>
              <a:ea typeface="a시네마M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영향을 받음</a:t>
            </a:r>
            <a:endParaRPr lang="en-US" altLang="ko-KR" sz="1400" dirty="0">
              <a:solidFill>
                <a:schemeClr val="tx1"/>
              </a:solidFill>
              <a:latin typeface="a시네마M" pitchFamily="18" charset="-127"/>
              <a:ea typeface="a시네마M" pitchFamily="18" charset="-127"/>
            </a:endParaRPr>
          </a:p>
        </p:txBody>
      </p:sp>
      <p:sp>
        <p:nvSpPr>
          <p:cNvPr id="35" name="모서리가 둥근 직사각형 52">
            <a:extLst>
              <a:ext uri="{FF2B5EF4-FFF2-40B4-BE49-F238E27FC236}">
                <a16:creationId xmlns:a16="http://schemas.microsoft.com/office/drawing/2014/main" id="{D930AB84-A2EF-4F3E-9AB4-03F0E3419D18}"/>
              </a:ext>
            </a:extLst>
          </p:cNvPr>
          <p:cNvSpPr/>
          <p:nvPr/>
        </p:nvSpPr>
        <p:spPr>
          <a:xfrm>
            <a:off x="4095350" y="2989188"/>
            <a:ext cx="4149058" cy="1094729"/>
          </a:xfrm>
          <a:prstGeom prst="roundRect">
            <a:avLst/>
          </a:prstGeom>
          <a:noFill/>
          <a:ln>
            <a:solidFill>
              <a:srgbClr val="21596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a시네마M" pitchFamily="18" charset="-127"/>
                <a:ea typeface="a시네마M" pitchFamily="18" charset="-127"/>
              </a:rPr>
              <a:t>진드기 유충의 활동기</a:t>
            </a:r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= </a:t>
            </a:r>
            <a:r>
              <a:rPr lang="ko-KR" altLang="en-US" sz="1400" u="sng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가을의 발생빈도와 거의 일치</a:t>
            </a:r>
            <a:endParaRPr lang="en-US" altLang="ko-KR" sz="1400" u="sng" dirty="0">
              <a:solidFill>
                <a:schemeClr val="tx1"/>
              </a:solidFill>
              <a:latin typeface="a시네마M" pitchFamily="18" charset="-127"/>
              <a:ea typeface="a시네마M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10-12</a:t>
            </a:r>
            <a:r>
              <a:rPr lang="ko-KR" altLang="en-US" sz="12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월의 발생건수가 </a:t>
            </a:r>
            <a:r>
              <a:rPr lang="en-US" altLang="ko-KR" sz="12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1</a:t>
            </a:r>
            <a:r>
              <a:rPr lang="ko-KR" altLang="en-US" sz="12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년의 전체 발생건수의</a:t>
            </a:r>
            <a:endParaRPr lang="en-US" altLang="ko-KR" sz="1200" dirty="0">
              <a:solidFill>
                <a:schemeClr val="tx1"/>
              </a:solidFill>
              <a:latin typeface="a시네마M" pitchFamily="18" charset="-127"/>
              <a:ea typeface="a시네마M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93~99%</a:t>
            </a:r>
            <a:r>
              <a:rPr lang="ko-KR" altLang="en-US" sz="12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를 차지함</a:t>
            </a:r>
            <a:r>
              <a:rPr lang="en-US" altLang="ko-KR" sz="12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(’01~’16</a:t>
            </a:r>
            <a:r>
              <a:rPr lang="ko-KR" altLang="en-US" sz="12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기준</a:t>
            </a:r>
            <a:r>
              <a:rPr lang="en-US" altLang="ko-KR" sz="12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).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76BF840-F894-41B1-9009-458F9F598142}"/>
              </a:ext>
            </a:extLst>
          </p:cNvPr>
          <p:cNvCxnSpPr/>
          <p:nvPr/>
        </p:nvCxnSpPr>
        <p:spPr>
          <a:xfrm>
            <a:off x="4458489" y="1336290"/>
            <a:ext cx="244827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359B1CE-6DB2-434E-A904-A61EEEE51C61}"/>
              </a:ext>
            </a:extLst>
          </p:cNvPr>
          <p:cNvSpPr txBox="1"/>
          <p:nvPr/>
        </p:nvSpPr>
        <p:spPr>
          <a:xfrm>
            <a:off x="4386481" y="1336290"/>
            <a:ext cx="3720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시네마M" pitchFamily="18" charset="-127"/>
                <a:ea typeface="a시네마M" pitchFamily="18" charset="-127"/>
              </a:rPr>
              <a:t>날씨가 고온</a:t>
            </a:r>
            <a:r>
              <a:rPr lang="en-US" altLang="ko-KR" sz="1100" dirty="0">
                <a:latin typeface="a시네마M" pitchFamily="18" charset="-127"/>
                <a:ea typeface="a시네마M" pitchFamily="18" charset="-127"/>
              </a:rPr>
              <a:t>·</a:t>
            </a:r>
            <a:r>
              <a:rPr lang="ko-KR" altLang="en-US" sz="1100" dirty="0">
                <a:latin typeface="a시네마M" pitchFamily="18" charset="-127"/>
                <a:ea typeface="a시네마M" pitchFamily="18" charset="-127"/>
              </a:rPr>
              <a:t>다습한 날이 계속된다면 산란은 계속 될 수 있음</a:t>
            </a:r>
            <a:r>
              <a:rPr lang="en-US" altLang="ko-KR" sz="1100" dirty="0">
                <a:latin typeface="a시네마M" pitchFamily="18" charset="-127"/>
                <a:ea typeface="a시네마M" pitchFamily="18" charset="-127"/>
              </a:rPr>
              <a:t>.</a:t>
            </a:r>
            <a:endParaRPr lang="ko-KR" altLang="en-US" sz="1100" dirty="0">
              <a:latin typeface="a시네마M" pitchFamily="18" charset="-127"/>
              <a:ea typeface="a시네마M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228B9A-4CFA-4066-A4DD-B5AB9591F109}"/>
              </a:ext>
            </a:extLst>
          </p:cNvPr>
          <p:cNvSpPr txBox="1"/>
          <p:nvPr/>
        </p:nvSpPr>
        <p:spPr>
          <a:xfrm>
            <a:off x="5246573" y="107595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(2)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데이터 수집 및 </a:t>
            </a:r>
            <a:r>
              <a:rPr lang="ko-KR" altLang="en-US" sz="14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전처리</a:t>
            </a:r>
            <a:endParaRPr lang="ko-KR" altLang="en-US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126856A-88F1-4CB0-8E6E-AD8BEDB4FF99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8DA170F-8C51-4186-BAE6-4521BBB40DDA}"/>
              </a:ext>
            </a:extLst>
          </p:cNvPr>
          <p:cNvSpPr txBox="1"/>
          <p:nvPr/>
        </p:nvSpPr>
        <p:spPr>
          <a:xfrm>
            <a:off x="2123728" y="4168591"/>
            <a:ext cx="5150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시네마M" pitchFamily="18" charset="-127"/>
                <a:ea typeface="a시네마M" pitchFamily="18" charset="-127"/>
              </a:rPr>
              <a:t>[  </a:t>
            </a:r>
            <a:r>
              <a:rPr lang="ko-KR" altLang="en-US" sz="2000" dirty="0">
                <a:latin typeface="a시네마M" pitchFamily="18" charset="-127"/>
                <a:ea typeface="a시네마M" pitchFamily="18" charset="-127"/>
              </a:rPr>
              <a:t>매개체의 생활사로 인한 시간적인 지연효과  </a:t>
            </a:r>
            <a:r>
              <a:rPr lang="en-US" altLang="ko-KR" sz="2000" dirty="0">
                <a:latin typeface="a시네마M" pitchFamily="18" charset="-127"/>
                <a:ea typeface="a시네마M" pitchFamily="18" charset="-127"/>
              </a:rPr>
              <a:t>]</a:t>
            </a:r>
            <a:endParaRPr lang="ko-KR" altLang="en-US" sz="2000" dirty="0">
              <a:latin typeface="a시네마M" pitchFamily="18" charset="-127"/>
              <a:ea typeface="a시네마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66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25"/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가을의 빈도가 급증하는 이유</a:t>
            </a:r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E9BDE1-56F4-4D29-AFE2-9377647F40E8}"/>
              </a:ext>
            </a:extLst>
          </p:cNvPr>
          <p:cNvSpPr/>
          <p:nvPr/>
        </p:nvSpPr>
        <p:spPr>
          <a:xfrm>
            <a:off x="53752" y="3835651"/>
            <a:ext cx="9024078" cy="1256379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schemeClr val="bg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8538618-4DEA-4AC4-AE94-848D1A9D4E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8148" t="22932" r="15488" b="18934"/>
          <a:stretch/>
        </p:blipFill>
        <p:spPr>
          <a:xfrm>
            <a:off x="8620" y="3391123"/>
            <a:ext cx="1311423" cy="54559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7B38AD5-2C8F-412D-891B-260C516CBE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8148" t="22932" r="15488" b="18934"/>
          <a:stretch/>
        </p:blipFill>
        <p:spPr>
          <a:xfrm>
            <a:off x="1187624" y="3381432"/>
            <a:ext cx="1311423" cy="54559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6B80AFC8-924D-4CB2-BFFE-2DF393871F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8148" t="22932" r="15488" b="18934"/>
          <a:stretch/>
        </p:blipFill>
        <p:spPr>
          <a:xfrm>
            <a:off x="2321496" y="3384821"/>
            <a:ext cx="1311423" cy="54559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2C5701C-4C73-4B0F-8587-8DD821A6B9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8148" t="22932" r="15488" b="18934"/>
          <a:stretch/>
        </p:blipFill>
        <p:spPr>
          <a:xfrm>
            <a:off x="3500500" y="3375130"/>
            <a:ext cx="1311423" cy="54559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A607450-F06F-48BD-BCE4-51A0EF7156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8148" t="22932" r="15488" b="18934"/>
          <a:stretch/>
        </p:blipFill>
        <p:spPr>
          <a:xfrm>
            <a:off x="4634372" y="3385198"/>
            <a:ext cx="1311423" cy="54559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460AE43-82F3-4608-B052-77A7182F494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8148" t="22932" r="15488" b="18934"/>
          <a:stretch/>
        </p:blipFill>
        <p:spPr>
          <a:xfrm>
            <a:off x="5813376" y="3375507"/>
            <a:ext cx="1311423" cy="54559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2F08483-5EB8-4999-AB0D-9E4AA5C93B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8148" t="22932" r="15488" b="18934"/>
          <a:stretch/>
        </p:blipFill>
        <p:spPr>
          <a:xfrm>
            <a:off x="6944769" y="3384821"/>
            <a:ext cx="1311423" cy="54559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842DB2B5-B917-4397-A83D-B83103D729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8148" t="22932" r="15488" b="18934"/>
          <a:stretch/>
        </p:blipFill>
        <p:spPr>
          <a:xfrm>
            <a:off x="7869089" y="3375130"/>
            <a:ext cx="1311423" cy="54559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C688AD85-1E6C-4FE2-8DE4-2804754E530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976441">
            <a:off x="2106462" y="4079844"/>
            <a:ext cx="742751" cy="695443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07517DB5-E68E-4747-B389-5A1DEB18E43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8475639">
            <a:off x="2989193" y="4249888"/>
            <a:ext cx="714942" cy="669404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E1D8460-A4B4-497D-BF29-BAE4DF056FC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976441">
            <a:off x="2542031" y="4576993"/>
            <a:ext cx="475109" cy="444847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657D6042-14B0-4DCE-9707-2FF46617F1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09392" y="4280826"/>
            <a:ext cx="504906" cy="54559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CE5E92E2-887B-4929-A762-0F6062869A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45964" y="4435475"/>
            <a:ext cx="504906" cy="54559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F2E58A8-E80E-486F-AEBD-BF0032A6B30F}"/>
              </a:ext>
            </a:extLst>
          </p:cNvPr>
          <p:cNvSpPr txBox="1"/>
          <p:nvPr/>
        </p:nvSpPr>
        <p:spPr>
          <a:xfrm>
            <a:off x="118169" y="4189486"/>
            <a:ext cx="1449436" cy="5232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[1] 6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월 말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~8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월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성충의 산란기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B103821-F486-4CDF-8A80-A8FA5E0E5B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75656" y="3300809"/>
            <a:ext cx="591432" cy="639093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8EACCCA5-A234-48B0-A5D2-1FB5BBC9C45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6328876">
            <a:off x="2392442" y="3554904"/>
            <a:ext cx="388405" cy="395679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0EF4B900-532D-402E-B022-779E6497C20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7738172">
            <a:off x="2890457" y="3385458"/>
            <a:ext cx="487680" cy="496813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2A4B28F8-3507-4917-B9CE-A849F4E79E26}"/>
              </a:ext>
            </a:extLst>
          </p:cNvPr>
          <p:cNvSpPr txBox="1"/>
          <p:nvPr/>
        </p:nvSpPr>
        <p:spPr>
          <a:xfrm>
            <a:off x="54439" y="3067623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알의 부화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</a:t>
            </a:r>
            <a:r>
              <a:rPr lang="en-US" altLang="ko-KR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3</a:t>
            </a:r>
            <a:r>
              <a:rPr lang="ko-KR" altLang="en-US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주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소요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)</a:t>
            </a:r>
          </a:p>
          <a:p>
            <a:pPr algn="ctr"/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유충의 활동기</a:t>
            </a:r>
            <a:endParaRPr lang="en-US" altLang="ko-KR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0D784D4-E4C9-4C79-BF21-652364DCADD9}"/>
              </a:ext>
            </a:extLst>
          </p:cNvPr>
          <p:cNvSpPr txBox="1"/>
          <p:nvPr/>
        </p:nvSpPr>
        <p:spPr>
          <a:xfrm>
            <a:off x="2404580" y="1881536"/>
            <a:ext cx="2255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숙주에서</a:t>
            </a:r>
            <a:r>
              <a:rPr lang="ko-KR" altLang="en-US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흡혈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</a:t>
            </a:r>
            <a:r>
              <a:rPr lang="en-US" altLang="ko-KR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3~7</a:t>
            </a:r>
            <a:r>
              <a:rPr lang="ko-KR" altLang="en-US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일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소요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)</a:t>
            </a:r>
            <a:endParaRPr lang="en-US" altLang="ko-KR" sz="12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58D85B0-2077-4E30-BD30-43A3C35F2AA7}"/>
              </a:ext>
            </a:extLst>
          </p:cNvPr>
          <p:cNvSpPr txBox="1"/>
          <p:nvPr/>
        </p:nvSpPr>
        <p:spPr>
          <a:xfrm>
            <a:off x="1331640" y="2427734"/>
            <a:ext cx="1407758" cy="5232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[2] 9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월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~11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월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유충의 활동기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pic>
        <p:nvPicPr>
          <p:cNvPr id="83" name="Picture 3">
            <a:extLst>
              <a:ext uri="{FF2B5EF4-FFF2-40B4-BE49-F238E27FC236}">
                <a16:creationId xmlns:a16="http://schemas.microsoft.com/office/drawing/2014/main" id="{E8B73427-361E-4B2F-82B3-7619321C1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8144" y="514931"/>
            <a:ext cx="1266367" cy="1120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82978F8B-086F-46B0-BE4D-AA69E5874214}"/>
              </a:ext>
            </a:extLst>
          </p:cNvPr>
          <p:cNvSpPr txBox="1"/>
          <p:nvPr/>
        </p:nvSpPr>
        <p:spPr>
          <a:xfrm>
            <a:off x="4536644" y="563805"/>
            <a:ext cx="12875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질병의 잠복기</a:t>
            </a:r>
            <a:endParaRPr lang="en-US" altLang="ko-KR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</a:t>
            </a:r>
            <a:r>
              <a:rPr lang="en-US" altLang="ko-KR" sz="12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6~20</a:t>
            </a:r>
            <a:r>
              <a:rPr lang="ko-KR" altLang="en-US" sz="12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일</a:t>
            </a:r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,</a:t>
            </a:r>
          </a:p>
          <a:p>
            <a:pPr algn="ctr"/>
            <a:r>
              <a:rPr lang="ko-KR" altLang="en-US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보통은 </a:t>
            </a:r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10~12</a:t>
            </a:r>
            <a:r>
              <a:rPr lang="ko-KR" altLang="en-US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일</a:t>
            </a:r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53C1A7-68F0-4C06-A080-923E4007CA4B}"/>
              </a:ext>
            </a:extLst>
          </p:cNvPr>
          <p:cNvSpPr txBox="1"/>
          <p:nvPr/>
        </p:nvSpPr>
        <p:spPr>
          <a:xfrm>
            <a:off x="5945795" y="2622027"/>
            <a:ext cx="1209535" cy="5232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[3] 10~11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월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(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증상발생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)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72D6CA-244E-4FBA-B092-C4131B4B6240}"/>
              </a:ext>
            </a:extLst>
          </p:cNvPr>
          <p:cNvSpPr txBox="1"/>
          <p:nvPr/>
        </p:nvSpPr>
        <p:spPr>
          <a:xfrm>
            <a:off x="6137185" y="4203830"/>
            <a:ext cx="2810386" cy="646331"/>
          </a:xfrm>
          <a:prstGeom prst="rect">
            <a:avLst/>
          </a:prstGeom>
          <a:solidFill>
            <a:srgbClr val="D36E6E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이 모든 기간이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최소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1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달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~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최대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3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달 소요</a:t>
            </a:r>
          </a:p>
        </p:txBody>
      </p:sp>
      <p:sp>
        <p:nvSpPr>
          <p:cNvPr id="94" name="화살표: 굽음 93">
            <a:extLst>
              <a:ext uri="{FF2B5EF4-FFF2-40B4-BE49-F238E27FC236}">
                <a16:creationId xmlns:a16="http://schemas.microsoft.com/office/drawing/2014/main" id="{EBC5D5F2-33DC-4AB9-B96D-AF2511392220}"/>
              </a:ext>
            </a:extLst>
          </p:cNvPr>
          <p:cNvSpPr/>
          <p:nvPr/>
        </p:nvSpPr>
        <p:spPr>
          <a:xfrm>
            <a:off x="2797285" y="2280515"/>
            <a:ext cx="1179004" cy="902826"/>
          </a:xfrm>
          <a:prstGeom prst="bentArrow">
            <a:avLst>
              <a:gd name="adj1" fmla="val 8951"/>
              <a:gd name="adj2" fmla="val 18367"/>
              <a:gd name="adj3" fmla="val 38265"/>
              <a:gd name="adj4" fmla="val 43750"/>
            </a:avLst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화살표: 굽음 95">
            <a:extLst>
              <a:ext uri="{FF2B5EF4-FFF2-40B4-BE49-F238E27FC236}">
                <a16:creationId xmlns:a16="http://schemas.microsoft.com/office/drawing/2014/main" id="{742E59A6-18E3-4AD6-9256-1F9168EB893F}"/>
              </a:ext>
            </a:extLst>
          </p:cNvPr>
          <p:cNvSpPr/>
          <p:nvPr/>
        </p:nvSpPr>
        <p:spPr>
          <a:xfrm>
            <a:off x="4712649" y="1186615"/>
            <a:ext cx="1179004" cy="785202"/>
          </a:xfrm>
          <a:prstGeom prst="bentArrow">
            <a:avLst>
              <a:gd name="adj1" fmla="val 8951"/>
              <a:gd name="adj2" fmla="val 18367"/>
              <a:gd name="adj3" fmla="val 38265"/>
              <a:gd name="adj4" fmla="val 43750"/>
            </a:avLst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화살표: 굽음 96">
            <a:extLst>
              <a:ext uri="{FF2B5EF4-FFF2-40B4-BE49-F238E27FC236}">
                <a16:creationId xmlns:a16="http://schemas.microsoft.com/office/drawing/2014/main" id="{F5DAF036-8A78-492F-AAAF-8BE023132339}"/>
              </a:ext>
            </a:extLst>
          </p:cNvPr>
          <p:cNvSpPr/>
          <p:nvPr/>
        </p:nvSpPr>
        <p:spPr>
          <a:xfrm rot="5400000">
            <a:off x="7130024" y="1181389"/>
            <a:ext cx="879729" cy="890180"/>
          </a:xfrm>
          <a:prstGeom prst="bentArrow">
            <a:avLst>
              <a:gd name="adj1" fmla="val 8951"/>
              <a:gd name="adj2" fmla="val 18367"/>
              <a:gd name="adj3" fmla="val 38265"/>
              <a:gd name="adj4" fmla="val 43750"/>
            </a:avLst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87C2D8-1A9E-4048-B48F-EDAF76919F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230" y="2023285"/>
            <a:ext cx="1871958" cy="18719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D40274-6BBD-44FD-81B6-DC113FC988AF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498" y="2130392"/>
            <a:ext cx="1735974" cy="1735974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1DF4B7AF-7871-4957-8436-29B61E181A8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6328876">
            <a:off x="1984621" y="3410731"/>
            <a:ext cx="388405" cy="395679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B95A22C9-C617-494D-9BD6-BBCE83A21C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91536">
            <a:off x="4169322" y="2589513"/>
            <a:ext cx="388405" cy="395679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9DFA76DF-90C7-4A69-BDCF-0D90E668EB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21396712">
            <a:off x="4596165" y="3298239"/>
            <a:ext cx="388405" cy="39567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80ECC5D-C373-4504-A907-BA10AE3F1E34}"/>
              </a:ext>
            </a:extLst>
          </p:cNvPr>
          <p:cNvSpPr txBox="1"/>
          <p:nvPr/>
        </p:nvSpPr>
        <p:spPr>
          <a:xfrm>
            <a:off x="5246573" y="107595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(2)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데이터 수집 및 </a:t>
            </a:r>
            <a:r>
              <a:rPr lang="ko-KR" altLang="en-US" sz="14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전처리</a:t>
            </a:r>
            <a:endParaRPr lang="ko-KR" altLang="en-US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9E1F4F4-8109-4C8E-BA37-7DD9DB6D5CF3}"/>
              </a:ext>
            </a:extLst>
          </p:cNvPr>
          <p:cNvCxnSpPr>
            <a:cxnSpLocks/>
          </p:cNvCxnSpPr>
          <p:nvPr/>
        </p:nvCxnSpPr>
        <p:spPr>
          <a:xfrm flipV="1">
            <a:off x="4893050" y="465097"/>
            <a:ext cx="4160686" cy="1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061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직사각형 35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rot="16200000">
            <a:off x="4475654" y="-453270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-39770" y="41240"/>
            <a:ext cx="9114340" cy="51010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분석방법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(1) ARIMA 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알고리즘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3A0CF18-F99E-4BA5-8F81-21F0031C38C3}"/>
              </a:ext>
            </a:extLst>
          </p:cNvPr>
          <p:cNvGrpSpPr/>
          <p:nvPr/>
        </p:nvGrpSpPr>
        <p:grpSpPr>
          <a:xfrm rot="11567890">
            <a:off x="7170684" y="1777612"/>
            <a:ext cx="807526" cy="798452"/>
            <a:chOff x="-756592" y="-812626"/>
            <a:chExt cx="2808414" cy="2776858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475B6D5-F667-4B12-BB2E-9B800BE1F7ED}"/>
                </a:ext>
              </a:extLst>
            </p:cNvPr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52" name="Picture 3">
                <a:extLst>
                  <a:ext uri="{FF2B5EF4-FFF2-40B4-BE49-F238E27FC236}">
                    <a16:creationId xmlns:a16="http://schemas.microsoft.com/office/drawing/2014/main" id="{15CB12E0-3ADE-4CC9-8E2E-2C0A6B7675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6EFB0FB-E456-4263-8CA8-C0A4A44B0CC1}"/>
                  </a:ext>
                </a:extLst>
              </p:cNvPr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49" name="Picture 4">
              <a:extLst>
                <a:ext uri="{FF2B5EF4-FFF2-40B4-BE49-F238E27FC236}">
                  <a16:creationId xmlns:a16="http://schemas.microsoft.com/office/drawing/2014/main" id="{427A022F-683B-4040-8D79-E1696747AC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C5696C87-120C-4390-BAA5-8EE8130543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4">
              <a:extLst>
                <a:ext uri="{FF2B5EF4-FFF2-40B4-BE49-F238E27FC236}">
                  <a16:creationId xmlns:a16="http://schemas.microsoft.com/office/drawing/2014/main" id="{AF665F86-DCA3-4623-B823-1D6FC994C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9186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평행 사변형 25">
            <a:extLst>
              <a:ext uri="{FF2B5EF4-FFF2-40B4-BE49-F238E27FC236}">
                <a16:creationId xmlns:a16="http://schemas.microsoft.com/office/drawing/2014/main" id="{C6CF1613-59BE-41EE-A02B-DA41F35916E4}"/>
              </a:ext>
            </a:extLst>
          </p:cNvPr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분석방법 </a:t>
            </a:r>
            <a:r>
              <a:rPr lang="en-US" altLang="ko-KR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 : ARIMA Model</a:t>
            </a:r>
            <a:endParaRPr lang="ko-KR" altLang="en-US" sz="2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1B8714-59DA-4D50-9280-73F1D5B5376D}"/>
              </a:ext>
            </a:extLst>
          </p:cNvPr>
          <p:cNvSpPr txBox="1"/>
          <p:nvPr/>
        </p:nvSpPr>
        <p:spPr>
          <a:xfrm>
            <a:off x="5395364" y="107595"/>
            <a:ext cx="2723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(2)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분석방법 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 : ARIMA Model</a:t>
            </a:r>
            <a:endParaRPr lang="ko-KR" altLang="en-US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DBBC5EB-9FC1-4563-AC28-68AA068E28CD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1">
            <a:extLst>
              <a:ext uri="{FF2B5EF4-FFF2-40B4-BE49-F238E27FC236}">
                <a16:creationId xmlns:a16="http://schemas.microsoft.com/office/drawing/2014/main" id="{3AEFD640-A664-42F9-AF47-09E23C8E78A7}"/>
              </a:ext>
            </a:extLst>
          </p:cNvPr>
          <p:cNvSpPr/>
          <p:nvPr/>
        </p:nvSpPr>
        <p:spPr>
          <a:xfrm>
            <a:off x="529872" y="803010"/>
            <a:ext cx="7848872" cy="1401945"/>
          </a:xfrm>
          <a:prstGeom prst="roundRect">
            <a:avLst/>
          </a:prstGeom>
          <a:noFill/>
          <a:ln>
            <a:solidFill>
              <a:srgbClr val="21596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ARIMA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모델은 시간의 흐름에 따라 관찰된 데이터의 분석 기법으로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과거의 </a:t>
            </a:r>
            <a:r>
              <a:rPr lang="ko-KR" altLang="en-US" sz="14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관측값과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오차를 사용해서 현재의 시계열 값을 설명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32D94D22-7031-422C-99DF-89455D252747}"/>
              </a:ext>
            </a:extLst>
          </p:cNvPr>
          <p:cNvSpPr/>
          <p:nvPr/>
        </p:nvSpPr>
        <p:spPr>
          <a:xfrm>
            <a:off x="467544" y="2705704"/>
            <a:ext cx="4176464" cy="2160240"/>
          </a:xfrm>
          <a:prstGeom prst="roundRect">
            <a:avLst/>
          </a:prstGeom>
          <a:noFill/>
          <a:ln>
            <a:solidFill>
              <a:srgbClr val="21596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시계열 자료를 정상 시계열로 변환함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ACF/PACF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차트를 사용하여 최적화된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 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파라미터 측정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ARIMA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모형 생성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미래 추이에 대해 예측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D2D1BCE-BCF9-46DC-A534-05540C443AD5}"/>
              </a:ext>
            </a:extLst>
          </p:cNvPr>
          <p:cNvSpPr/>
          <p:nvPr/>
        </p:nvSpPr>
        <p:spPr>
          <a:xfrm>
            <a:off x="611560" y="2489680"/>
            <a:ext cx="2736304" cy="36004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분석 순서</a:t>
            </a:r>
          </a:p>
        </p:txBody>
      </p:sp>
      <p:sp>
        <p:nvSpPr>
          <p:cNvPr id="29" name="모서리가 둥근 직사각형 34">
            <a:extLst>
              <a:ext uri="{FF2B5EF4-FFF2-40B4-BE49-F238E27FC236}">
                <a16:creationId xmlns:a16="http://schemas.microsoft.com/office/drawing/2014/main" id="{E087E7D5-C5CF-4073-A1B3-6923258D0DAF}"/>
              </a:ext>
            </a:extLst>
          </p:cNvPr>
          <p:cNvSpPr/>
          <p:nvPr/>
        </p:nvSpPr>
        <p:spPr>
          <a:xfrm>
            <a:off x="4897230" y="2705704"/>
            <a:ext cx="3481513" cy="2160240"/>
          </a:xfrm>
          <a:prstGeom prst="roundRect">
            <a:avLst/>
          </a:prstGeom>
          <a:noFill/>
          <a:ln>
            <a:solidFill>
              <a:srgbClr val="21596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endParaRPr lang="en-US" altLang="ko-KR" sz="16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06F452-E5E0-46AA-9797-4881ED727EFD}"/>
              </a:ext>
            </a:extLst>
          </p:cNvPr>
          <p:cNvSpPr/>
          <p:nvPr/>
        </p:nvSpPr>
        <p:spPr>
          <a:xfrm>
            <a:off x="5113255" y="2489680"/>
            <a:ext cx="1296144" cy="36004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예시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396" y="2865446"/>
            <a:ext cx="3161662" cy="1846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992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087279-D7B0-40BD-9148-52561C1F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475" y="2573482"/>
            <a:ext cx="2239421" cy="5743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평행 사변형 25">
            <a:extLst>
              <a:ext uri="{FF2B5EF4-FFF2-40B4-BE49-F238E27FC236}">
                <a16:creationId xmlns:a16="http://schemas.microsoft.com/office/drawing/2014/main" id="{C6CF1613-59BE-41EE-A02B-DA41F35916E4}"/>
              </a:ext>
            </a:extLst>
          </p:cNvPr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분석방법 </a:t>
            </a:r>
            <a:r>
              <a:rPr lang="en-US" altLang="ko-KR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 : ARIMA Model</a:t>
            </a:r>
            <a:endParaRPr lang="ko-KR" altLang="en-US" sz="2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1B8714-59DA-4D50-9280-73F1D5B5376D}"/>
              </a:ext>
            </a:extLst>
          </p:cNvPr>
          <p:cNvSpPr txBox="1"/>
          <p:nvPr/>
        </p:nvSpPr>
        <p:spPr>
          <a:xfrm>
            <a:off x="5246573" y="107595"/>
            <a:ext cx="3021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(3)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분석방법 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 : CART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알고리즘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DBBC5EB-9FC1-4563-AC28-68AA068E28CD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58" y="1292406"/>
            <a:ext cx="4871193" cy="32017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2D1BCE-BCF9-46DC-A534-05540C443AD5}"/>
              </a:ext>
            </a:extLst>
          </p:cNvPr>
          <p:cNvSpPr/>
          <p:nvPr/>
        </p:nvSpPr>
        <p:spPr>
          <a:xfrm>
            <a:off x="395536" y="936104"/>
            <a:ext cx="576064" cy="405251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1</a:t>
            </a:r>
            <a:endParaRPr lang="ko-KR" altLang="en-US" sz="2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2D1BCE-BCF9-46DC-A534-05540C443AD5}"/>
              </a:ext>
            </a:extLst>
          </p:cNvPr>
          <p:cNvSpPr/>
          <p:nvPr/>
        </p:nvSpPr>
        <p:spPr>
          <a:xfrm>
            <a:off x="6373117" y="2208917"/>
            <a:ext cx="404876" cy="403135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</a:t>
            </a:r>
            <a:endParaRPr lang="ko-KR" altLang="en-US" sz="2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77FF37D-C383-4C20-8B72-76188957CA4E}"/>
              </a:ext>
            </a:extLst>
          </p:cNvPr>
          <p:cNvSpPr/>
          <p:nvPr/>
        </p:nvSpPr>
        <p:spPr>
          <a:xfrm>
            <a:off x="971599" y="924359"/>
            <a:ext cx="4356373" cy="405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Trend, </a:t>
            </a:r>
            <a:r>
              <a:rPr lang="en-US" altLang="ko-KR" sz="16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Seasonal,Random</a:t>
            </a:r>
            <a:r>
              <a:rPr lang="en-US" altLang="ko-KR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파악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EB386BC-311A-4633-A201-48E4CD66F51B}"/>
              </a:ext>
            </a:extLst>
          </p:cNvPr>
          <p:cNvSpPr/>
          <p:nvPr/>
        </p:nvSpPr>
        <p:spPr>
          <a:xfrm>
            <a:off x="6770391" y="2216296"/>
            <a:ext cx="1883908" cy="403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ARIMA </a:t>
            </a:r>
            <a:r>
              <a:rPr lang="ko-KR" altLang="en-US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모형 생성</a:t>
            </a:r>
          </a:p>
        </p:txBody>
      </p:sp>
      <p:grpSp>
        <p:nvGrpSpPr>
          <p:cNvPr id="25" name="그룹 48">
            <a:extLst>
              <a:ext uri="{FF2B5EF4-FFF2-40B4-BE49-F238E27FC236}">
                <a16:creationId xmlns:a16="http://schemas.microsoft.com/office/drawing/2014/main" id="{09C7131D-1367-480B-AB6E-6EC2F8158372}"/>
              </a:ext>
            </a:extLst>
          </p:cNvPr>
          <p:cNvGrpSpPr/>
          <p:nvPr/>
        </p:nvGrpSpPr>
        <p:grpSpPr>
          <a:xfrm rot="16200000">
            <a:off x="5624859" y="2563142"/>
            <a:ext cx="450395" cy="307777"/>
            <a:chOff x="4371426" y="1707654"/>
            <a:chExt cx="416598" cy="232554"/>
          </a:xfrm>
          <a:solidFill>
            <a:srgbClr val="215968"/>
          </a:solidFill>
        </p:grpSpPr>
        <p:sp>
          <p:nvSpPr>
            <p:cNvPr id="29" name="갈매기형 수장 49">
              <a:extLst>
                <a:ext uri="{FF2B5EF4-FFF2-40B4-BE49-F238E27FC236}">
                  <a16:creationId xmlns:a16="http://schemas.microsoft.com/office/drawing/2014/main" id="{73D59ACF-B3A8-40A3-AD60-8380A638A415}"/>
                </a:ext>
              </a:extLst>
            </p:cNvPr>
            <p:cNvSpPr/>
            <p:nvPr/>
          </p:nvSpPr>
          <p:spPr>
            <a:xfrm rot="5400000">
              <a:off x="4509604" y="1661789"/>
              <a:ext cx="140241" cy="41659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갈매기형 수장 50">
              <a:extLst>
                <a:ext uri="{FF2B5EF4-FFF2-40B4-BE49-F238E27FC236}">
                  <a16:creationId xmlns:a16="http://schemas.microsoft.com/office/drawing/2014/main" id="{10D32D28-9E07-4A18-9759-9AF1DC01CB84}"/>
                </a:ext>
              </a:extLst>
            </p:cNvPr>
            <p:cNvSpPr/>
            <p:nvPr/>
          </p:nvSpPr>
          <p:spPr>
            <a:xfrm rot="5400000">
              <a:off x="4509604" y="1569476"/>
              <a:ext cx="140241" cy="41659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215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평행 사변형 25">
            <a:extLst>
              <a:ext uri="{FF2B5EF4-FFF2-40B4-BE49-F238E27FC236}">
                <a16:creationId xmlns:a16="http://schemas.microsoft.com/office/drawing/2014/main" id="{C6CF1613-59BE-41EE-A02B-DA41F35916E4}"/>
              </a:ext>
            </a:extLst>
          </p:cNvPr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분석방법 </a:t>
            </a:r>
            <a:r>
              <a:rPr lang="en-US" altLang="ko-KR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 : ARIMA Model</a:t>
            </a:r>
            <a:endParaRPr lang="ko-KR" altLang="en-US" sz="2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1B8714-59DA-4D50-9280-73F1D5B5376D}"/>
              </a:ext>
            </a:extLst>
          </p:cNvPr>
          <p:cNvSpPr txBox="1"/>
          <p:nvPr/>
        </p:nvSpPr>
        <p:spPr>
          <a:xfrm>
            <a:off x="5246573" y="107595"/>
            <a:ext cx="3021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(3)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분석방법 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 : CART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알고리즘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DBBC5EB-9FC1-4563-AC28-68AA068E28CD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1"/>
          <a:stretch/>
        </p:blipFill>
        <p:spPr bwMode="auto">
          <a:xfrm>
            <a:off x="675512" y="1103427"/>
            <a:ext cx="7800848" cy="29456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2D1BCE-BCF9-46DC-A534-05540C443AD5}"/>
              </a:ext>
            </a:extLst>
          </p:cNvPr>
          <p:cNvSpPr/>
          <p:nvPr/>
        </p:nvSpPr>
        <p:spPr>
          <a:xfrm>
            <a:off x="656891" y="894481"/>
            <a:ext cx="530733" cy="403135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3</a:t>
            </a:r>
            <a:endParaRPr lang="ko-KR" altLang="en-US" sz="2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EB386BC-311A-4633-A201-48E4CD66F51B}"/>
              </a:ext>
            </a:extLst>
          </p:cNvPr>
          <p:cNvSpPr/>
          <p:nvPr/>
        </p:nvSpPr>
        <p:spPr>
          <a:xfrm>
            <a:off x="1163050" y="901860"/>
            <a:ext cx="7324059" cy="403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예측 사례 </a:t>
            </a:r>
            <a:r>
              <a:rPr lang="en-US" altLang="ko-KR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부산광역시 진구의 </a:t>
            </a:r>
            <a:r>
              <a:rPr lang="en-US" altLang="ko-KR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2017</a:t>
            </a:r>
            <a:r>
              <a:rPr lang="ko-KR" altLang="en-US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년 </a:t>
            </a:r>
            <a:r>
              <a:rPr lang="ko-KR" altLang="en-US" sz="16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쯔쯔가무시증</a:t>
            </a:r>
            <a:r>
              <a:rPr lang="ko-KR" altLang="en-US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예측건수</a:t>
            </a:r>
          </a:p>
        </p:txBody>
      </p:sp>
    </p:spTree>
    <p:extLst>
      <p:ext uri="{BB962C8B-B14F-4D97-AF65-F5344CB8AC3E}">
        <p14:creationId xmlns:p14="http://schemas.microsoft.com/office/powerpoint/2010/main" val="79622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FE2386E-F30B-41FD-AFF2-5B69790D0CEB}"/>
              </a:ext>
            </a:extLst>
          </p:cNvPr>
          <p:cNvSpPr/>
          <p:nvPr/>
        </p:nvSpPr>
        <p:spPr>
          <a:xfrm>
            <a:off x="1151722" y="4155926"/>
            <a:ext cx="5013830" cy="50405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한계점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직사각형 35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rot="16200000">
            <a:off x="4475654" y="-453270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F0B720-087C-4A0E-AAC4-9C537FEB3E7A}"/>
              </a:ext>
            </a:extLst>
          </p:cNvPr>
          <p:cNvSpPr txBox="1"/>
          <p:nvPr/>
        </p:nvSpPr>
        <p:spPr>
          <a:xfrm>
            <a:off x="642776" y="545502"/>
            <a:ext cx="47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01</a:t>
            </a:r>
            <a:endParaRPr lang="ko-KR" altLang="en-US" sz="2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23DF8A8-C448-49FE-B818-3FF77105092C}"/>
              </a:ext>
            </a:extLst>
          </p:cNvPr>
          <p:cNvSpPr/>
          <p:nvPr/>
        </p:nvSpPr>
        <p:spPr>
          <a:xfrm>
            <a:off x="1116037" y="533599"/>
            <a:ext cx="5013830" cy="50405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프로젝트 배경 및 연구의 필요성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3872BF-D906-4C01-AA7D-A2874F54DAB5}"/>
              </a:ext>
            </a:extLst>
          </p:cNvPr>
          <p:cNvSpPr txBox="1"/>
          <p:nvPr/>
        </p:nvSpPr>
        <p:spPr>
          <a:xfrm>
            <a:off x="955962" y="1163528"/>
            <a:ext cx="51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02</a:t>
            </a:r>
            <a:endParaRPr lang="ko-KR" altLang="en-US" sz="2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DD1626F-19E0-4E70-8E62-298A583BB3CC}"/>
              </a:ext>
            </a:extLst>
          </p:cNvPr>
          <p:cNvSpPr/>
          <p:nvPr/>
        </p:nvSpPr>
        <p:spPr>
          <a:xfrm>
            <a:off x="1521759" y="1112040"/>
            <a:ext cx="4606757" cy="50405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데이터 수집 및 </a:t>
            </a:r>
            <a:r>
              <a:rPr lang="ko-KR" altLang="en-US" sz="14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전처리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E5F314-F1B2-46E4-819C-D0BBC18ED86B}"/>
              </a:ext>
            </a:extLst>
          </p:cNvPr>
          <p:cNvSpPr txBox="1"/>
          <p:nvPr/>
        </p:nvSpPr>
        <p:spPr>
          <a:xfrm>
            <a:off x="1253286" y="1779662"/>
            <a:ext cx="58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03</a:t>
            </a:r>
            <a:endParaRPr lang="ko-KR" altLang="en-US" sz="2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434930A-4114-4036-910A-626A4EC2F5ED}"/>
              </a:ext>
            </a:extLst>
          </p:cNvPr>
          <p:cNvSpPr/>
          <p:nvPr/>
        </p:nvSpPr>
        <p:spPr>
          <a:xfrm>
            <a:off x="1797356" y="1731505"/>
            <a:ext cx="4331160" cy="50405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분석방법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1 : ARIMA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알고리즘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89F5E2-E215-43D3-A3DE-0E2F64F43CBB}"/>
              </a:ext>
            </a:extLst>
          </p:cNvPr>
          <p:cNvSpPr txBox="1"/>
          <p:nvPr/>
        </p:nvSpPr>
        <p:spPr>
          <a:xfrm>
            <a:off x="1616499" y="2399127"/>
            <a:ext cx="530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04</a:t>
            </a:r>
            <a:endParaRPr lang="ko-KR" altLang="en-US" sz="2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A66CD32-1F94-41ED-9DED-BE12C10A0A86}"/>
              </a:ext>
            </a:extLst>
          </p:cNvPr>
          <p:cNvSpPr/>
          <p:nvPr/>
        </p:nvSpPr>
        <p:spPr>
          <a:xfrm>
            <a:off x="2155489" y="2341548"/>
            <a:ext cx="3973027" cy="50405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분석방법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2 : CART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알고리즘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0FDD99-610C-4565-B7D5-01BCCAC43685}"/>
              </a:ext>
            </a:extLst>
          </p:cNvPr>
          <p:cNvSpPr txBox="1"/>
          <p:nvPr/>
        </p:nvSpPr>
        <p:spPr>
          <a:xfrm>
            <a:off x="1325294" y="3003798"/>
            <a:ext cx="58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05</a:t>
            </a:r>
            <a:endParaRPr lang="ko-KR" altLang="en-US" sz="2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911724A3-33DD-4CF6-AC50-9197DE4F42AD}"/>
              </a:ext>
            </a:extLst>
          </p:cNvPr>
          <p:cNvSpPr/>
          <p:nvPr/>
        </p:nvSpPr>
        <p:spPr>
          <a:xfrm>
            <a:off x="1841435" y="2957837"/>
            <a:ext cx="4286812" cy="50405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2017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년 예측 지역 및 발생건수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4F8AF8-4F2F-4376-ADF8-7F4A746597DC}"/>
              </a:ext>
            </a:extLst>
          </p:cNvPr>
          <p:cNvSpPr txBox="1"/>
          <p:nvPr/>
        </p:nvSpPr>
        <p:spPr>
          <a:xfrm>
            <a:off x="873955" y="3604662"/>
            <a:ext cx="587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06</a:t>
            </a:r>
            <a:endParaRPr lang="ko-KR" altLang="en-US" sz="2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72E66C9-1E11-4976-AF03-DA4528290B66}"/>
              </a:ext>
            </a:extLst>
          </p:cNvPr>
          <p:cNvSpPr/>
          <p:nvPr/>
        </p:nvSpPr>
        <p:spPr>
          <a:xfrm>
            <a:off x="1411434" y="3561451"/>
            <a:ext cx="4716813" cy="50405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기대효과 및 제언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084168" y="41240"/>
            <a:ext cx="2990401" cy="51010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INDEX</a:t>
            </a:r>
            <a:endParaRPr lang="ko-KR" altLang="en-US" sz="28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3A0CF18-F99E-4BA5-8F81-21F0031C38C3}"/>
              </a:ext>
            </a:extLst>
          </p:cNvPr>
          <p:cNvGrpSpPr/>
          <p:nvPr/>
        </p:nvGrpSpPr>
        <p:grpSpPr>
          <a:xfrm rot="11567890">
            <a:off x="8032329" y="1815445"/>
            <a:ext cx="807526" cy="798452"/>
            <a:chOff x="-756592" y="-812626"/>
            <a:chExt cx="2808414" cy="2776858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475B6D5-F667-4B12-BB2E-9B800BE1F7ED}"/>
                </a:ext>
              </a:extLst>
            </p:cNvPr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52" name="Picture 3">
                <a:extLst>
                  <a:ext uri="{FF2B5EF4-FFF2-40B4-BE49-F238E27FC236}">
                    <a16:creationId xmlns:a16="http://schemas.microsoft.com/office/drawing/2014/main" id="{15CB12E0-3ADE-4CC9-8E2E-2C0A6B7675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6EFB0FB-E456-4263-8CA8-C0A4A44B0CC1}"/>
                  </a:ext>
                </a:extLst>
              </p:cNvPr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  <a:latin typeface="a하늬바람M" panose="02020600000000000000" pitchFamily="18" charset="-127"/>
                  <a:ea typeface="a하늬바람M" panose="02020600000000000000" pitchFamily="18" charset="-127"/>
                </a:endParaRPr>
              </a:p>
            </p:txBody>
          </p:sp>
        </p:grpSp>
        <p:pic>
          <p:nvPicPr>
            <p:cNvPr id="49" name="Picture 4">
              <a:extLst>
                <a:ext uri="{FF2B5EF4-FFF2-40B4-BE49-F238E27FC236}">
                  <a16:creationId xmlns:a16="http://schemas.microsoft.com/office/drawing/2014/main" id="{427A022F-683B-4040-8D79-E1696747AC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C5696C87-120C-4390-BAA5-8EE8130543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4">
              <a:extLst>
                <a:ext uri="{FF2B5EF4-FFF2-40B4-BE49-F238E27FC236}">
                  <a16:creationId xmlns:a16="http://schemas.microsoft.com/office/drawing/2014/main" id="{AF665F86-DCA3-4623-B823-1D6FC994C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8226ACE-A522-4234-BB68-FD3EAB465DC2}"/>
              </a:ext>
            </a:extLst>
          </p:cNvPr>
          <p:cNvSpPr txBox="1"/>
          <p:nvPr/>
        </p:nvSpPr>
        <p:spPr>
          <a:xfrm>
            <a:off x="599450" y="4205359"/>
            <a:ext cx="54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07</a:t>
            </a:r>
            <a:endParaRPr lang="ko-KR" altLang="en-US" sz="2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391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평행 사변형 25">
            <a:extLst>
              <a:ext uri="{FF2B5EF4-FFF2-40B4-BE49-F238E27FC236}">
                <a16:creationId xmlns:a16="http://schemas.microsoft.com/office/drawing/2014/main" id="{C6CF1613-59BE-41EE-A02B-DA41F35916E4}"/>
              </a:ext>
            </a:extLst>
          </p:cNvPr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분석방법 </a:t>
            </a:r>
            <a:r>
              <a:rPr lang="en-US" altLang="ko-KR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1 : ARIMA</a:t>
            </a:r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알고리즘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A5C125-C291-4A82-96FB-E9C816F186A6}"/>
              </a:ext>
            </a:extLst>
          </p:cNvPr>
          <p:cNvSpPr txBox="1"/>
          <p:nvPr/>
        </p:nvSpPr>
        <p:spPr>
          <a:xfrm>
            <a:off x="5246573" y="107595"/>
            <a:ext cx="300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(3)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분석방법 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1 : ARIMA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알고리즘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9ED9636-09FC-4E65-9CC9-C986577CDE05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4E33F6-A2CC-4024-AA4C-AFD214872002}"/>
              </a:ext>
            </a:extLst>
          </p:cNvPr>
          <p:cNvSpPr txBox="1"/>
          <p:nvPr/>
        </p:nvSpPr>
        <p:spPr>
          <a:xfrm>
            <a:off x="352284" y="4482731"/>
            <a:ext cx="3865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&lt; </a:t>
            </a:r>
            <a:r>
              <a:rPr lang="ko-KR" altLang="en-US" sz="14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쯔쯔가무시증의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2005-2016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년의 발병행태 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83FB02-0AAB-4FEC-B8EF-65D5222168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84" y="628800"/>
            <a:ext cx="3795886" cy="37958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10EB1E8-44BC-42F9-8AB5-F44F6BF1F2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9324" y="621831"/>
            <a:ext cx="3543257" cy="37900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C7AE35-53DD-46DB-9EDB-BB739D8DDDB8}"/>
              </a:ext>
            </a:extLst>
          </p:cNvPr>
          <p:cNvSpPr txBox="1"/>
          <p:nvPr/>
        </p:nvSpPr>
        <p:spPr>
          <a:xfrm>
            <a:off x="7234622" y="3975687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2017</a:t>
            </a:r>
            <a:r>
              <a:rPr lang="ko-KR" altLang="en-US" sz="2400" dirty="0"/>
              <a:t>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FFE498-656E-4BDA-8AE9-69FFE8BEBC6F}"/>
              </a:ext>
            </a:extLst>
          </p:cNvPr>
          <p:cNvSpPr txBox="1"/>
          <p:nvPr/>
        </p:nvSpPr>
        <p:spPr>
          <a:xfrm>
            <a:off x="5091545" y="4482731"/>
            <a:ext cx="3164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&lt; </a:t>
            </a:r>
            <a:r>
              <a:rPr lang="ko-KR" altLang="en-US" sz="14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쯔쯔가무시증의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2017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년 예측 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Set &gt;</a:t>
            </a:r>
          </a:p>
        </p:txBody>
      </p:sp>
      <p:grpSp>
        <p:nvGrpSpPr>
          <p:cNvPr id="26" name="그룹 48">
            <a:extLst>
              <a:ext uri="{FF2B5EF4-FFF2-40B4-BE49-F238E27FC236}">
                <a16:creationId xmlns:a16="http://schemas.microsoft.com/office/drawing/2014/main" id="{C02FD07C-AE94-46B4-998A-F105213FAEDE}"/>
              </a:ext>
            </a:extLst>
          </p:cNvPr>
          <p:cNvGrpSpPr/>
          <p:nvPr/>
        </p:nvGrpSpPr>
        <p:grpSpPr>
          <a:xfrm rot="16200000">
            <a:off x="4295461" y="2202107"/>
            <a:ext cx="450395" cy="307777"/>
            <a:chOff x="4371426" y="1707654"/>
            <a:chExt cx="416598" cy="232554"/>
          </a:xfrm>
          <a:solidFill>
            <a:srgbClr val="215968"/>
          </a:solidFill>
        </p:grpSpPr>
        <p:sp>
          <p:nvSpPr>
            <p:cNvPr id="27" name="갈매기형 수장 49">
              <a:extLst>
                <a:ext uri="{FF2B5EF4-FFF2-40B4-BE49-F238E27FC236}">
                  <a16:creationId xmlns:a16="http://schemas.microsoft.com/office/drawing/2014/main" id="{94C3477F-1D85-4171-990D-C19521969142}"/>
                </a:ext>
              </a:extLst>
            </p:cNvPr>
            <p:cNvSpPr/>
            <p:nvPr/>
          </p:nvSpPr>
          <p:spPr>
            <a:xfrm rot="5400000">
              <a:off x="4509604" y="1661789"/>
              <a:ext cx="140241" cy="41659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갈매기형 수장 50">
              <a:extLst>
                <a:ext uri="{FF2B5EF4-FFF2-40B4-BE49-F238E27FC236}">
                  <a16:creationId xmlns:a16="http://schemas.microsoft.com/office/drawing/2014/main" id="{9E96F85B-9C3A-444A-975D-F216D85A2DFA}"/>
                </a:ext>
              </a:extLst>
            </p:cNvPr>
            <p:cNvSpPr/>
            <p:nvPr/>
          </p:nvSpPr>
          <p:spPr>
            <a:xfrm rot="5400000">
              <a:off x="4509604" y="1569476"/>
              <a:ext cx="140241" cy="41659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42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직사각형 35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rot="16200000">
            <a:off x="4475654" y="-453270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-39770" y="41240"/>
            <a:ext cx="9114340" cy="51010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분석방법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(2) </a:t>
            </a:r>
            <a:r>
              <a:rPr lang="en-US" altLang="ko-KR" sz="3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CART</a:t>
            </a:r>
            <a:r>
              <a:rPr lang="ko-KR" altLang="en-US" sz="3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endParaRPr lang="en-US" altLang="ko-KR" sz="36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28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(Classification and Regression Trees)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3A0CF18-F99E-4BA5-8F81-21F0031C38C3}"/>
              </a:ext>
            </a:extLst>
          </p:cNvPr>
          <p:cNvGrpSpPr/>
          <p:nvPr/>
        </p:nvGrpSpPr>
        <p:grpSpPr>
          <a:xfrm rot="11567890">
            <a:off x="7170684" y="1859184"/>
            <a:ext cx="807526" cy="798452"/>
            <a:chOff x="-756592" y="-812626"/>
            <a:chExt cx="2808414" cy="2776858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475B6D5-F667-4B12-BB2E-9B800BE1F7ED}"/>
                </a:ext>
              </a:extLst>
            </p:cNvPr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52" name="Picture 3">
                <a:extLst>
                  <a:ext uri="{FF2B5EF4-FFF2-40B4-BE49-F238E27FC236}">
                    <a16:creationId xmlns:a16="http://schemas.microsoft.com/office/drawing/2014/main" id="{15CB12E0-3ADE-4CC9-8E2E-2C0A6B7675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6EFB0FB-E456-4263-8CA8-C0A4A44B0CC1}"/>
                  </a:ext>
                </a:extLst>
              </p:cNvPr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49" name="Picture 4">
              <a:extLst>
                <a:ext uri="{FF2B5EF4-FFF2-40B4-BE49-F238E27FC236}">
                  <a16:creationId xmlns:a16="http://schemas.microsoft.com/office/drawing/2014/main" id="{427A022F-683B-4040-8D79-E1696747AC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C5696C87-120C-4390-BAA5-8EE8130543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4">
              <a:extLst>
                <a:ext uri="{FF2B5EF4-FFF2-40B4-BE49-F238E27FC236}">
                  <a16:creationId xmlns:a16="http://schemas.microsoft.com/office/drawing/2014/main" id="{AF665F86-DCA3-4623-B823-1D6FC994C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3356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평행 사변형 25">
            <a:extLst>
              <a:ext uri="{FF2B5EF4-FFF2-40B4-BE49-F238E27FC236}">
                <a16:creationId xmlns:a16="http://schemas.microsoft.com/office/drawing/2014/main" id="{C6CF1613-59BE-41EE-A02B-DA41F35916E4}"/>
              </a:ext>
            </a:extLst>
          </p:cNvPr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분석방법 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 : CART</a:t>
            </a:r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(Classification and Regression Trees)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1B8714-59DA-4D50-9280-73F1D5B5376D}"/>
              </a:ext>
            </a:extLst>
          </p:cNvPr>
          <p:cNvSpPr txBox="1"/>
          <p:nvPr/>
        </p:nvSpPr>
        <p:spPr>
          <a:xfrm>
            <a:off x="5246573" y="107595"/>
            <a:ext cx="3021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(3)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분석방법 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 : CART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알고리즘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DBBC5EB-9FC1-4563-AC28-68AA068E28CD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6C891740-AC49-4301-8878-FCA03402ED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4088" y="2777712"/>
            <a:ext cx="2624597" cy="2016224"/>
          </a:xfrm>
          <a:prstGeom prst="rect">
            <a:avLst/>
          </a:prstGeom>
        </p:spPr>
      </p:pic>
      <p:sp>
        <p:nvSpPr>
          <p:cNvPr id="25" name="모서리가 둥근 직사각형 21">
            <a:extLst>
              <a:ext uri="{FF2B5EF4-FFF2-40B4-BE49-F238E27FC236}">
                <a16:creationId xmlns:a16="http://schemas.microsoft.com/office/drawing/2014/main" id="{3AEFD640-A664-42F9-AF47-09E23C8E78A7}"/>
              </a:ext>
            </a:extLst>
          </p:cNvPr>
          <p:cNvSpPr/>
          <p:nvPr/>
        </p:nvSpPr>
        <p:spPr>
          <a:xfrm>
            <a:off x="529872" y="803010"/>
            <a:ext cx="7848872" cy="1440160"/>
          </a:xfrm>
          <a:prstGeom prst="roundRect">
            <a:avLst/>
          </a:prstGeom>
          <a:noFill/>
          <a:ln>
            <a:solidFill>
              <a:srgbClr val="21596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CART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알고리즘은 의사결정 트리 방법론 중 가장 잘 알려진 방법론 가운데 하나임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CART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알고리즘은 지니 지수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(Gini Index)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또는 분산의 감소량을 사용하여 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나무의 가지를 이진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(Binary)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분리함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 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32D94D22-7031-422C-99DF-89455D252747}"/>
              </a:ext>
            </a:extLst>
          </p:cNvPr>
          <p:cNvSpPr/>
          <p:nvPr/>
        </p:nvSpPr>
        <p:spPr>
          <a:xfrm>
            <a:off x="467544" y="2705704"/>
            <a:ext cx="4464496" cy="2160240"/>
          </a:xfrm>
          <a:prstGeom prst="roundRect">
            <a:avLst/>
          </a:prstGeom>
          <a:noFill/>
          <a:ln>
            <a:solidFill>
              <a:srgbClr val="21596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eriod"/>
            </a:pP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교호작용을 자동적으로 찾음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lphaLcPeriod"/>
            </a:pP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이상치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</a:t>
            </a:r>
            <a:r>
              <a:rPr lang="ko-KR" altLang="en-US" sz="14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노이즈에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큰 영향을 받지 않음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lphaLcPeriod"/>
            </a:pPr>
            <a:r>
              <a:rPr lang="ko-KR" altLang="en-US" sz="14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비모수적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모형으로 등분산성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정규성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선형성 가정이 필요하지 않음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lphaLcPeriod"/>
            </a:pP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Over Fitting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의 가능성이 높음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lphaLcPeriod"/>
            </a:pPr>
            <a:r>
              <a:rPr lang="ko-KR" altLang="en-US" sz="14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연속형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데이터와 </a:t>
            </a:r>
            <a:r>
              <a:rPr lang="ko-KR" altLang="en-US" sz="14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이산형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데이터를 다룰 수 있음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D2D1BCE-BCF9-46DC-A534-05540C443AD5}"/>
              </a:ext>
            </a:extLst>
          </p:cNvPr>
          <p:cNvSpPr/>
          <p:nvPr/>
        </p:nvSpPr>
        <p:spPr>
          <a:xfrm>
            <a:off x="611560" y="2489680"/>
            <a:ext cx="2736304" cy="36004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특징</a:t>
            </a:r>
          </a:p>
        </p:txBody>
      </p:sp>
      <p:sp>
        <p:nvSpPr>
          <p:cNvPr id="29" name="모서리가 둥근 직사각형 34">
            <a:extLst>
              <a:ext uri="{FF2B5EF4-FFF2-40B4-BE49-F238E27FC236}">
                <a16:creationId xmlns:a16="http://schemas.microsoft.com/office/drawing/2014/main" id="{E087E7D5-C5CF-4073-A1B3-6923258D0DAF}"/>
              </a:ext>
            </a:extLst>
          </p:cNvPr>
          <p:cNvSpPr/>
          <p:nvPr/>
        </p:nvSpPr>
        <p:spPr>
          <a:xfrm>
            <a:off x="5148064" y="2705704"/>
            <a:ext cx="3168352" cy="2160240"/>
          </a:xfrm>
          <a:prstGeom prst="roundRect">
            <a:avLst/>
          </a:prstGeom>
          <a:noFill/>
          <a:ln>
            <a:solidFill>
              <a:srgbClr val="21596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endParaRPr lang="en-US" altLang="ko-KR" sz="16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06F452-E5E0-46AA-9797-4881ED727EFD}"/>
              </a:ext>
            </a:extLst>
          </p:cNvPr>
          <p:cNvSpPr/>
          <p:nvPr/>
        </p:nvSpPr>
        <p:spPr>
          <a:xfrm>
            <a:off x="5364088" y="2489680"/>
            <a:ext cx="1296144" cy="36004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2588679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85E7AB9-AB39-4AF4-B897-7A9272F876A7}"/>
              </a:ext>
            </a:extLst>
          </p:cNvPr>
          <p:cNvGrpSpPr/>
          <p:nvPr/>
        </p:nvGrpSpPr>
        <p:grpSpPr>
          <a:xfrm>
            <a:off x="2368917" y="1087106"/>
            <a:ext cx="3930482" cy="705873"/>
            <a:chOff x="2745471" y="1226997"/>
            <a:chExt cx="2905721" cy="386397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87A3533-8E70-4F7F-BF83-5EC17ED0E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3444" y="1226997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BE2136F-13A4-4943-B02F-A9BC3C8AA22B}"/>
                </a:ext>
              </a:extLst>
            </p:cNvPr>
            <p:cNvCxnSpPr>
              <a:cxnSpLocks/>
            </p:cNvCxnSpPr>
            <p:nvPr/>
          </p:nvCxnSpPr>
          <p:spPr>
            <a:xfrm>
              <a:off x="2745472" y="1420601"/>
              <a:ext cx="29057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580F66C-6E04-4A36-8AF3-689D4C007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1191" y="1419622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EAF443E8-BA4D-4B34-B54D-C0BD8463D9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5471" y="1419622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36B2975C-F6AF-4452-B443-E0CCE9CDF835}"/>
              </a:ext>
            </a:extLst>
          </p:cNvPr>
          <p:cNvSpPr txBox="1"/>
          <p:nvPr/>
        </p:nvSpPr>
        <p:spPr>
          <a:xfrm>
            <a:off x="5246573" y="107595"/>
            <a:ext cx="3021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(3)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분석방법 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 : CART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알고리즘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8797B8D-5FA1-4570-9961-41BE0B6580E0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C87943-F982-4C58-B402-1E623128D74B}"/>
              </a:ext>
            </a:extLst>
          </p:cNvPr>
          <p:cNvSpPr/>
          <p:nvPr/>
        </p:nvSpPr>
        <p:spPr>
          <a:xfrm>
            <a:off x="3502626" y="572217"/>
            <a:ext cx="1568683" cy="5382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Test </a:t>
            </a:r>
            <a:r>
              <a:rPr lang="ko-KR" altLang="en-US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건수 </a:t>
            </a:r>
            <a:r>
              <a:rPr lang="en-US" altLang="ko-KR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321</a:t>
            </a:r>
            <a:r>
              <a:rPr lang="ko-KR" altLang="en-US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12CF0-FB83-412F-91AD-41820276FEC6}"/>
              </a:ext>
            </a:extLst>
          </p:cNvPr>
          <p:cNvSpPr txBox="1"/>
          <p:nvPr/>
        </p:nvSpPr>
        <p:spPr>
          <a:xfrm>
            <a:off x="1515733" y="1292246"/>
            <a:ext cx="215315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농가여자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_P1 &lt;= 13.846</a:t>
            </a:r>
            <a:endParaRPr lang="ko-KR" altLang="en-US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EF36FD1-41F9-4A24-81FB-6E1BA810CDC4}"/>
              </a:ext>
            </a:extLst>
          </p:cNvPr>
          <p:cNvSpPr txBox="1"/>
          <p:nvPr/>
        </p:nvSpPr>
        <p:spPr>
          <a:xfrm>
            <a:off x="5014806" y="1293070"/>
            <a:ext cx="204735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농가여자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_P1 &gt; 13.846</a:t>
            </a:r>
            <a:endParaRPr lang="ko-KR" altLang="en-US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4C5AF56-A8B2-4B43-90AB-997C74E4CFF5}"/>
              </a:ext>
            </a:extLst>
          </p:cNvPr>
          <p:cNvSpPr/>
          <p:nvPr/>
        </p:nvSpPr>
        <p:spPr>
          <a:xfrm>
            <a:off x="1753875" y="1755880"/>
            <a:ext cx="1291942" cy="7184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78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평균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19.835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774C45B-1A83-4C7B-847C-EE1D8FB7420B}"/>
              </a:ext>
            </a:extLst>
          </p:cNvPr>
          <p:cNvSpPr/>
          <p:nvPr/>
        </p:nvSpPr>
        <p:spPr>
          <a:xfrm>
            <a:off x="5738655" y="1768319"/>
            <a:ext cx="1291942" cy="7184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243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평균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95.064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D289170-F098-4FBE-B86D-D1F6B276423A}"/>
              </a:ext>
            </a:extLst>
          </p:cNvPr>
          <p:cNvGrpSpPr/>
          <p:nvPr/>
        </p:nvGrpSpPr>
        <p:grpSpPr>
          <a:xfrm>
            <a:off x="5271758" y="2500241"/>
            <a:ext cx="2639135" cy="477530"/>
            <a:chOff x="2745471" y="1226997"/>
            <a:chExt cx="2905721" cy="386397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D27541D4-0865-4237-A9DB-789EDA23D6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3444" y="1226997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BA31827-E542-434F-846F-89F671362FA9}"/>
                </a:ext>
              </a:extLst>
            </p:cNvPr>
            <p:cNvCxnSpPr>
              <a:cxnSpLocks/>
            </p:cNvCxnSpPr>
            <p:nvPr/>
          </p:nvCxnSpPr>
          <p:spPr>
            <a:xfrm>
              <a:off x="2745472" y="1420601"/>
              <a:ext cx="29057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BB0D13CD-2DE7-4536-B482-F4654A3000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1191" y="1419622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521390D5-294F-4766-8391-DF2329A267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5471" y="1419622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19D98C41-EA00-4BB4-BF90-1B97445A6C49}"/>
              </a:ext>
            </a:extLst>
          </p:cNvPr>
          <p:cNvSpPr txBox="1"/>
          <p:nvPr/>
        </p:nvSpPr>
        <p:spPr>
          <a:xfrm>
            <a:off x="4268154" y="2648934"/>
            <a:ext cx="191430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남자인구</a:t>
            </a:r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_P1 &lt;= 48.744</a:t>
            </a:r>
            <a:endParaRPr lang="ko-KR" altLang="en-US" sz="12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9194C197-65A3-4760-A94F-5A65FF2C22FC}"/>
              </a:ext>
            </a:extLst>
          </p:cNvPr>
          <p:cNvGrpSpPr/>
          <p:nvPr/>
        </p:nvGrpSpPr>
        <p:grpSpPr>
          <a:xfrm>
            <a:off x="1347963" y="2489539"/>
            <a:ext cx="2153154" cy="477530"/>
            <a:chOff x="2745471" y="1226997"/>
            <a:chExt cx="2905721" cy="386397"/>
          </a:xfrm>
        </p:grpSpPr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CD034C17-D46C-456C-BAD6-49AE54CB0F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3444" y="1226997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F927BDAE-8E19-4E5F-90C7-BD8200FD3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45472" y="1420601"/>
              <a:ext cx="29057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66624009-FB1A-4901-A5F4-8CEEAA0CBE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1191" y="1419622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34536BB9-F34D-4E9C-A0D4-771311842A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5471" y="1419622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7ED52BD-0E5C-417D-9EFD-D3AA49D9F65B}"/>
              </a:ext>
            </a:extLst>
          </p:cNvPr>
          <p:cNvSpPr txBox="1"/>
          <p:nvPr/>
        </p:nvSpPr>
        <p:spPr>
          <a:xfrm>
            <a:off x="845898" y="2581035"/>
            <a:ext cx="137249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답</a:t>
            </a:r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_P0 &lt;= 8.831</a:t>
            </a:r>
            <a:endParaRPr lang="ko-KR" altLang="en-US" sz="12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B998F10-8CA8-4A4E-BAC0-D7818492AC2D}"/>
              </a:ext>
            </a:extLst>
          </p:cNvPr>
          <p:cNvSpPr txBox="1"/>
          <p:nvPr/>
        </p:nvSpPr>
        <p:spPr>
          <a:xfrm>
            <a:off x="2719280" y="2589095"/>
            <a:ext cx="128272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답</a:t>
            </a:r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_P0 &gt; 8.831</a:t>
            </a:r>
            <a:endParaRPr lang="ko-KR" altLang="en-US" sz="12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A0F0633-23FA-4C76-965E-91C16746D8DB}"/>
              </a:ext>
            </a:extLst>
          </p:cNvPr>
          <p:cNvSpPr/>
          <p:nvPr/>
        </p:nvSpPr>
        <p:spPr>
          <a:xfrm>
            <a:off x="748261" y="2957371"/>
            <a:ext cx="1207346" cy="6739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159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평균</a:t>
            </a:r>
            <a:endParaRPr lang="en-US" altLang="ko-KR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12.642</a:t>
            </a:r>
            <a:endParaRPr lang="ko-KR" altLang="en-US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BA1E83A-1CC8-414D-BCB6-C18B92311F46}"/>
              </a:ext>
            </a:extLst>
          </p:cNvPr>
          <p:cNvSpPr/>
          <p:nvPr/>
        </p:nvSpPr>
        <p:spPr>
          <a:xfrm>
            <a:off x="2886060" y="2957371"/>
            <a:ext cx="1207346" cy="6739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84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평균</a:t>
            </a:r>
            <a:endParaRPr lang="en-US" altLang="ko-KR" sz="11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33.452</a:t>
            </a:r>
            <a:endParaRPr lang="ko-KR" altLang="en-US" sz="11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6A69A90-5309-4D15-AE78-FBF35F0FFCD5}"/>
              </a:ext>
            </a:extLst>
          </p:cNvPr>
          <p:cNvSpPr txBox="1"/>
          <p:nvPr/>
        </p:nvSpPr>
        <p:spPr>
          <a:xfrm>
            <a:off x="6845992" y="2587469"/>
            <a:ext cx="182453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남자인구</a:t>
            </a:r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_P1 &gt; 48.744</a:t>
            </a:r>
            <a:endParaRPr lang="ko-KR" altLang="en-US" sz="12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D1CA3B5-7CA6-412F-87F5-21CB99790B87}"/>
              </a:ext>
            </a:extLst>
          </p:cNvPr>
          <p:cNvSpPr/>
          <p:nvPr/>
        </p:nvSpPr>
        <p:spPr>
          <a:xfrm>
            <a:off x="4722705" y="2989477"/>
            <a:ext cx="1207346" cy="673930"/>
          </a:xfrm>
          <a:prstGeom prst="rect">
            <a:avLst/>
          </a:prstGeom>
          <a:solidFill>
            <a:srgbClr val="EFF19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34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예측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147.029</a:t>
            </a:r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96E36032-ACC8-488D-9035-2AF2A1775C4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3166"/>
          <a:stretch/>
        </p:blipFill>
        <p:spPr>
          <a:xfrm>
            <a:off x="9154972" y="761379"/>
            <a:ext cx="4305623" cy="4330651"/>
          </a:xfrm>
          <a:prstGeom prst="rect">
            <a:avLst/>
          </a:prstGeom>
          <a:ln>
            <a:solidFill>
              <a:srgbClr val="215968"/>
            </a:solidFill>
          </a:ln>
        </p:spPr>
      </p:pic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BE0CA28-0F37-4638-A1ED-5AA04B916568}"/>
              </a:ext>
            </a:extLst>
          </p:cNvPr>
          <p:cNvGrpSpPr/>
          <p:nvPr/>
        </p:nvGrpSpPr>
        <p:grpSpPr>
          <a:xfrm>
            <a:off x="522065" y="3663405"/>
            <a:ext cx="1659304" cy="673930"/>
            <a:chOff x="2745471" y="1226997"/>
            <a:chExt cx="2905721" cy="340260"/>
          </a:xfrm>
        </p:grpSpPr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F05616E6-C5FE-4C06-AF83-EAC2189B3A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3445" y="1226997"/>
              <a:ext cx="2" cy="1421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D77BD020-E04A-4E63-A1D5-D8054C632E5F}"/>
                </a:ext>
              </a:extLst>
            </p:cNvPr>
            <p:cNvCxnSpPr>
              <a:cxnSpLocks/>
            </p:cNvCxnSpPr>
            <p:nvPr/>
          </p:nvCxnSpPr>
          <p:spPr>
            <a:xfrm>
              <a:off x="2745473" y="1374464"/>
              <a:ext cx="290571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C29F755-56A7-4E39-A389-E6C88357D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1190" y="1373485"/>
              <a:ext cx="2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833E73BB-21E6-4AF3-BCF9-DC81AE5E1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5471" y="1373484"/>
              <a:ext cx="2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9DD5C0A3-3D65-4759-BE0C-A42E35CE239A}"/>
              </a:ext>
            </a:extLst>
          </p:cNvPr>
          <p:cNvSpPr txBox="1"/>
          <p:nvPr/>
        </p:nvSpPr>
        <p:spPr>
          <a:xfrm>
            <a:off x="176271" y="3722709"/>
            <a:ext cx="95578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대지</a:t>
            </a:r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_P0 </a:t>
            </a:r>
          </a:p>
          <a:p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&lt;= 65.765</a:t>
            </a:r>
            <a:endParaRPr lang="ko-KR" altLang="en-US" sz="12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03A5E6D-EFC9-4F3F-B516-E530BE94BAC7}"/>
              </a:ext>
            </a:extLst>
          </p:cNvPr>
          <p:cNvSpPr txBox="1"/>
          <p:nvPr/>
        </p:nvSpPr>
        <p:spPr>
          <a:xfrm>
            <a:off x="1674649" y="3737881"/>
            <a:ext cx="95578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대지</a:t>
            </a:r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_P0 </a:t>
            </a:r>
          </a:p>
          <a:p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&gt; 65.765</a:t>
            </a:r>
            <a:endParaRPr lang="ko-KR" altLang="en-US" sz="12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907B635-F9CD-4FB1-BA14-2A87ADA55192}"/>
              </a:ext>
            </a:extLst>
          </p:cNvPr>
          <p:cNvSpPr/>
          <p:nvPr/>
        </p:nvSpPr>
        <p:spPr>
          <a:xfrm>
            <a:off x="144588" y="4334832"/>
            <a:ext cx="1207346" cy="6739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152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평균</a:t>
            </a:r>
            <a:endParaRPr lang="en-US" altLang="ko-KR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33.452</a:t>
            </a:r>
            <a:endParaRPr lang="ko-KR" altLang="en-US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BFA252D-50FE-4FCD-BB1B-EEBE2C7DBA5B}"/>
              </a:ext>
            </a:extLst>
          </p:cNvPr>
          <p:cNvSpPr/>
          <p:nvPr/>
        </p:nvSpPr>
        <p:spPr>
          <a:xfrm>
            <a:off x="1403648" y="4344398"/>
            <a:ext cx="1282721" cy="734989"/>
          </a:xfrm>
          <a:prstGeom prst="rect">
            <a:avLst/>
          </a:prstGeom>
          <a:solidFill>
            <a:srgbClr val="EFF19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7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예측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49.286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1676DD40-20C9-4864-AF44-94F50FFAF84B}"/>
              </a:ext>
            </a:extLst>
          </p:cNvPr>
          <p:cNvCxnSpPr>
            <a:cxnSpLocks/>
          </p:cNvCxnSpPr>
          <p:nvPr/>
        </p:nvCxnSpPr>
        <p:spPr>
          <a:xfrm flipH="1">
            <a:off x="899592" y="5031029"/>
            <a:ext cx="1" cy="383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A95E7FBE-1C44-4391-8F00-9BCC7A6BE74C}"/>
              </a:ext>
            </a:extLst>
          </p:cNvPr>
          <p:cNvGrpSpPr/>
          <p:nvPr/>
        </p:nvGrpSpPr>
        <p:grpSpPr>
          <a:xfrm>
            <a:off x="2905713" y="3648233"/>
            <a:ext cx="2491817" cy="673930"/>
            <a:chOff x="2745471" y="1226997"/>
            <a:chExt cx="2905721" cy="340260"/>
          </a:xfrm>
        </p:grpSpPr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AF9C4770-F9AC-443C-8A4A-3802237895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3445" y="1226997"/>
              <a:ext cx="2" cy="1421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BE69A6D3-D4C3-4408-A2F3-C8413CBF9857}"/>
                </a:ext>
              </a:extLst>
            </p:cNvPr>
            <p:cNvCxnSpPr>
              <a:cxnSpLocks/>
            </p:cNvCxnSpPr>
            <p:nvPr/>
          </p:nvCxnSpPr>
          <p:spPr>
            <a:xfrm>
              <a:off x="2745473" y="1374464"/>
              <a:ext cx="290571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BF034D9D-95B6-4669-80E3-F999CBF168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1190" y="1373485"/>
              <a:ext cx="2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ED3F6D11-4C85-4372-8F61-7947B0C4CE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5471" y="1373484"/>
              <a:ext cx="2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82C61E4A-7A8B-4A58-BCC7-B253F423512F}"/>
              </a:ext>
            </a:extLst>
          </p:cNvPr>
          <p:cNvSpPr txBox="1"/>
          <p:nvPr/>
        </p:nvSpPr>
        <p:spPr>
          <a:xfrm>
            <a:off x="2559920" y="3707537"/>
            <a:ext cx="95578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대지</a:t>
            </a:r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_P0 </a:t>
            </a:r>
          </a:p>
          <a:p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&lt;= 3.133</a:t>
            </a:r>
            <a:endParaRPr lang="ko-KR" altLang="en-US" sz="12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F2C5ECA-3DBC-4940-B400-8F41FA7A6F8F}"/>
              </a:ext>
            </a:extLst>
          </p:cNvPr>
          <p:cNvSpPr txBox="1"/>
          <p:nvPr/>
        </p:nvSpPr>
        <p:spPr>
          <a:xfrm>
            <a:off x="4882296" y="3814742"/>
            <a:ext cx="95578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대지</a:t>
            </a:r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_P0 </a:t>
            </a:r>
          </a:p>
          <a:p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&gt; 3.133</a:t>
            </a:r>
            <a:endParaRPr lang="ko-KR" altLang="en-US" sz="12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7ADA450-46CB-43B9-BABD-C01D609EC666}"/>
              </a:ext>
            </a:extLst>
          </p:cNvPr>
          <p:cNvSpPr/>
          <p:nvPr/>
        </p:nvSpPr>
        <p:spPr>
          <a:xfrm>
            <a:off x="2828833" y="4346038"/>
            <a:ext cx="1207346" cy="6739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34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평균</a:t>
            </a:r>
            <a:endParaRPr lang="en-US" altLang="ko-KR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55.676</a:t>
            </a:r>
            <a:endParaRPr lang="ko-KR" altLang="en-US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8A355CA-13CB-4564-852B-C27157CC9852}"/>
              </a:ext>
            </a:extLst>
          </p:cNvPr>
          <p:cNvSpPr/>
          <p:nvPr/>
        </p:nvSpPr>
        <p:spPr>
          <a:xfrm>
            <a:off x="4970277" y="4319145"/>
            <a:ext cx="1207346" cy="6739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50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평균</a:t>
            </a:r>
            <a:endParaRPr lang="en-US" altLang="ko-KR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18.34</a:t>
            </a:r>
            <a:endParaRPr lang="ko-KR" altLang="en-US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8434E16D-D2D4-42AC-9C1C-FB2621C6573B}"/>
              </a:ext>
            </a:extLst>
          </p:cNvPr>
          <p:cNvCxnSpPr>
            <a:cxnSpLocks/>
          </p:cNvCxnSpPr>
          <p:nvPr/>
        </p:nvCxnSpPr>
        <p:spPr>
          <a:xfrm flipH="1">
            <a:off x="3738480" y="5026567"/>
            <a:ext cx="1" cy="2814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BD7C0C7-2B89-4A22-A867-98B1BA0CABE0}"/>
              </a:ext>
            </a:extLst>
          </p:cNvPr>
          <p:cNvSpPr/>
          <p:nvPr/>
        </p:nvSpPr>
        <p:spPr>
          <a:xfrm>
            <a:off x="7123495" y="2977771"/>
            <a:ext cx="1291942" cy="7184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44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평균</a:t>
            </a:r>
            <a:endParaRPr lang="en-US" altLang="ko-KR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54.909</a:t>
            </a:r>
            <a:endParaRPr lang="ko-KR" altLang="en-US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97C26D92-CF19-4A4D-99EC-AB45ACCA6DBC}"/>
              </a:ext>
            </a:extLst>
          </p:cNvPr>
          <p:cNvGrpSpPr/>
          <p:nvPr/>
        </p:nvGrpSpPr>
        <p:grpSpPr>
          <a:xfrm>
            <a:off x="6876665" y="3706844"/>
            <a:ext cx="1824539" cy="477530"/>
            <a:chOff x="2745471" y="1226997"/>
            <a:chExt cx="2905721" cy="386397"/>
          </a:xfrm>
        </p:grpSpPr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F6970267-C228-402E-A873-CAF439226F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3444" y="1226997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C22842A0-46A0-49A6-93B3-B4FFDBD58FBB}"/>
                </a:ext>
              </a:extLst>
            </p:cNvPr>
            <p:cNvCxnSpPr>
              <a:cxnSpLocks/>
            </p:cNvCxnSpPr>
            <p:nvPr/>
          </p:nvCxnSpPr>
          <p:spPr>
            <a:xfrm>
              <a:off x="2745472" y="1420601"/>
              <a:ext cx="29057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F51FFCF2-DBCD-48DF-88CA-BF320D22B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8387" y="1419622"/>
              <a:ext cx="2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0C8272AF-66C6-4348-BEEB-417100E568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5471" y="1419622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94123654-7844-4980-9942-6CFBD5E3A707}"/>
              </a:ext>
            </a:extLst>
          </p:cNvPr>
          <p:cNvSpPr txBox="1"/>
          <p:nvPr/>
        </p:nvSpPr>
        <p:spPr>
          <a:xfrm>
            <a:off x="6306727" y="3804148"/>
            <a:ext cx="125867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답</a:t>
            </a:r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_P0 &lt;=5.044</a:t>
            </a:r>
            <a:endParaRPr lang="ko-KR" altLang="en-US" sz="11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93D1C9E-C4CD-4F56-9D23-4F9AD1360D18}"/>
              </a:ext>
            </a:extLst>
          </p:cNvPr>
          <p:cNvSpPr txBox="1"/>
          <p:nvPr/>
        </p:nvSpPr>
        <p:spPr>
          <a:xfrm>
            <a:off x="7815207" y="3787330"/>
            <a:ext cx="123142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답</a:t>
            </a:r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_P0 &gt; 5.044</a:t>
            </a:r>
            <a:endParaRPr lang="ko-KR" altLang="en-US" sz="11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215AA04-732A-4CA8-96CD-F1D22A48A0C3}"/>
              </a:ext>
            </a:extLst>
          </p:cNvPr>
          <p:cNvSpPr/>
          <p:nvPr/>
        </p:nvSpPr>
        <p:spPr>
          <a:xfrm>
            <a:off x="6299398" y="4184374"/>
            <a:ext cx="1169952" cy="718487"/>
          </a:xfrm>
          <a:prstGeom prst="rect">
            <a:avLst/>
          </a:prstGeom>
          <a:solidFill>
            <a:srgbClr val="EFF19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11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예측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6.455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CC767A7-1EBB-4183-9563-C1CD91C3EDA2}"/>
              </a:ext>
            </a:extLst>
          </p:cNvPr>
          <p:cNvSpPr/>
          <p:nvPr/>
        </p:nvSpPr>
        <p:spPr>
          <a:xfrm>
            <a:off x="7734501" y="4199546"/>
            <a:ext cx="1169952" cy="7184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33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평균 </a:t>
            </a:r>
            <a:endParaRPr lang="en-US" altLang="ko-KR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71.061</a:t>
            </a:r>
            <a:endParaRPr lang="ko-KR" altLang="en-US" sz="11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37E21B7-1DE3-4F71-BA76-1D44E57A5468}"/>
              </a:ext>
            </a:extLst>
          </p:cNvPr>
          <p:cNvCxnSpPr>
            <a:cxnSpLocks/>
          </p:cNvCxnSpPr>
          <p:nvPr/>
        </p:nvCxnSpPr>
        <p:spPr>
          <a:xfrm flipH="1">
            <a:off x="7884368" y="4924564"/>
            <a:ext cx="1" cy="239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8F64FFA0-36E3-4334-91D7-2B6906CFF12C}"/>
              </a:ext>
            </a:extLst>
          </p:cNvPr>
          <p:cNvCxnSpPr>
            <a:cxnSpLocks/>
          </p:cNvCxnSpPr>
          <p:nvPr/>
        </p:nvCxnSpPr>
        <p:spPr>
          <a:xfrm flipH="1">
            <a:off x="5911433" y="4993075"/>
            <a:ext cx="1" cy="2814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평행 사변형 25">
            <a:extLst>
              <a:ext uri="{FF2B5EF4-FFF2-40B4-BE49-F238E27FC236}">
                <a16:creationId xmlns:a16="http://schemas.microsoft.com/office/drawing/2014/main" id="{8D07589D-677F-40E6-A53D-9498B8F9C13B}"/>
              </a:ext>
            </a:extLst>
          </p:cNvPr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분석방법 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 : CART</a:t>
            </a:r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(Classification and Regression Trees)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0736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4311A54-76DD-47FF-A9F0-F23482EAF84D}"/>
              </a:ext>
            </a:extLst>
          </p:cNvPr>
          <p:cNvCxnSpPr>
            <a:cxnSpLocks/>
          </p:cNvCxnSpPr>
          <p:nvPr/>
        </p:nvCxnSpPr>
        <p:spPr>
          <a:xfrm>
            <a:off x="904945" y="-164554"/>
            <a:ext cx="0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6CCCD74-2BAC-45B6-B521-BCA275F6A3EA}"/>
              </a:ext>
            </a:extLst>
          </p:cNvPr>
          <p:cNvGrpSpPr/>
          <p:nvPr/>
        </p:nvGrpSpPr>
        <p:grpSpPr>
          <a:xfrm>
            <a:off x="480214" y="339501"/>
            <a:ext cx="1643514" cy="1841394"/>
            <a:chOff x="2745471" y="1419622"/>
            <a:chExt cx="2905721" cy="1288130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A34F898D-C4A8-4C00-93E5-B03328E00AF3}"/>
                </a:ext>
              </a:extLst>
            </p:cNvPr>
            <p:cNvCxnSpPr>
              <a:cxnSpLocks/>
            </p:cNvCxnSpPr>
            <p:nvPr/>
          </p:nvCxnSpPr>
          <p:spPr>
            <a:xfrm>
              <a:off x="2745472" y="1420601"/>
              <a:ext cx="29057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C9AD9C14-4C0B-44A7-9930-D46F8D5140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1953" y="1419622"/>
              <a:ext cx="35657" cy="12881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1D3CBFB1-F130-4EB3-BD23-63A72C7845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5471" y="1419622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89B8FCD9-0569-40F7-BF0B-FB9030BB5EF0}"/>
              </a:ext>
            </a:extLst>
          </p:cNvPr>
          <p:cNvSpPr txBox="1"/>
          <p:nvPr/>
        </p:nvSpPr>
        <p:spPr>
          <a:xfrm>
            <a:off x="89142" y="108671"/>
            <a:ext cx="96853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대지</a:t>
            </a:r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_P0</a:t>
            </a:r>
          </a:p>
          <a:p>
            <a:pPr algn="ctr"/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&lt;= 23.548</a:t>
            </a:r>
            <a:endParaRPr lang="ko-KR" altLang="en-US" sz="12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C81A7B8-7BB5-4C88-84CC-BB57AF09DD32}"/>
              </a:ext>
            </a:extLst>
          </p:cNvPr>
          <p:cNvSpPr txBox="1"/>
          <p:nvPr/>
        </p:nvSpPr>
        <p:spPr>
          <a:xfrm>
            <a:off x="1669691" y="81845"/>
            <a:ext cx="87876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대지</a:t>
            </a:r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_P0</a:t>
            </a:r>
          </a:p>
          <a:p>
            <a:pPr algn="ctr"/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&gt; 23.548</a:t>
            </a:r>
            <a:endParaRPr lang="ko-KR" altLang="en-US" sz="12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AEE1772-FBF0-4B5D-880D-D53525327306}"/>
              </a:ext>
            </a:extLst>
          </p:cNvPr>
          <p:cNvSpPr/>
          <p:nvPr/>
        </p:nvSpPr>
        <p:spPr>
          <a:xfrm>
            <a:off x="89142" y="628577"/>
            <a:ext cx="1282721" cy="734989"/>
          </a:xfrm>
          <a:prstGeom prst="rect">
            <a:avLst/>
          </a:prstGeom>
          <a:solidFill>
            <a:srgbClr val="EFF19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86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예측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6.081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0037662-1677-4077-9E5D-FD30D5B56EFD}"/>
              </a:ext>
            </a:extLst>
          </p:cNvPr>
          <p:cNvGrpSpPr/>
          <p:nvPr/>
        </p:nvGrpSpPr>
        <p:grpSpPr>
          <a:xfrm>
            <a:off x="994891" y="2200346"/>
            <a:ext cx="1643516" cy="724493"/>
            <a:chOff x="2745471" y="1419622"/>
            <a:chExt cx="2905725" cy="193772"/>
          </a:xfrm>
        </p:grpSpPr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3361A83E-4A15-479E-8E90-5959FE8AE878}"/>
                </a:ext>
              </a:extLst>
            </p:cNvPr>
            <p:cNvCxnSpPr>
              <a:cxnSpLocks/>
            </p:cNvCxnSpPr>
            <p:nvPr/>
          </p:nvCxnSpPr>
          <p:spPr>
            <a:xfrm>
              <a:off x="2745472" y="1420601"/>
              <a:ext cx="29057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852D33AA-6BB6-4971-AB79-21591D8E56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1194" y="1419622"/>
              <a:ext cx="2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387D5182-1655-4BD7-9AE3-CD7B8129FE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5471" y="1419622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AF0B289-3940-4A81-8914-0683D4E8E6F8}"/>
              </a:ext>
            </a:extLst>
          </p:cNvPr>
          <p:cNvSpPr txBox="1"/>
          <p:nvPr/>
        </p:nvSpPr>
        <p:spPr>
          <a:xfrm>
            <a:off x="1907704" y="2084985"/>
            <a:ext cx="15359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기온</a:t>
            </a:r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_7</a:t>
            </a:r>
            <a:r>
              <a:rPr lang="ko-KR" altLang="en-US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월 </a:t>
            </a:r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25</a:t>
            </a:r>
            <a:r>
              <a:rPr lang="ko-KR" altLang="en-US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℃이상</a:t>
            </a:r>
            <a:endParaRPr lang="en-US" altLang="ko-KR" sz="12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&gt; 547.0</a:t>
            </a:r>
            <a:endParaRPr lang="ko-KR" altLang="en-US" sz="12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89A2F70-964B-4ECA-8E5F-5018D328A714}"/>
              </a:ext>
            </a:extLst>
          </p:cNvPr>
          <p:cNvSpPr txBox="1"/>
          <p:nvPr/>
        </p:nvSpPr>
        <p:spPr>
          <a:xfrm>
            <a:off x="46821" y="2139702"/>
            <a:ext cx="15359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기온</a:t>
            </a:r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_7</a:t>
            </a:r>
            <a:r>
              <a:rPr lang="ko-KR" altLang="en-US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월 </a:t>
            </a:r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25</a:t>
            </a:r>
            <a:r>
              <a:rPr lang="ko-KR" altLang="en-US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℃이상</a:t>
            </a:r>
            <a:endParaRPr lang="en-US" altLang="ko-KR" sz="12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&lt;= 547.0</a:t>
            </a:r>
            <a:endParaRPr lang="ko-KR" altLang="en-US" sz="12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96174CA-FF32-4095-93D7-44587873C57A}"/>
              </a:ext>
            </a:extLst>
          </p:cNvPr>
          <p:cNvSpPr/>
          <p:nvPr/>
        </p:nvSpPr>
        <p:spPr>
          <a:xfrm>
            <a:off x="453850" y="2828989"/>
            <a:ext cx="1060672" cy="838270"/>
          </a:xfrm>
          <a:prstGeom prst="rect">
            <a:avLst/>
          </a:prstGeom>
          <a:solidFill>
            <a:srgbClr val="EFF19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54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예측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14.593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6460366-508D-4746-9879-4EE6BC69AD7F}"/>
              </a:ext>
            </a:extLst>
          </p:cNvPr>
          <p:cNvSpPr/>
          <p:nvPr/>
        </p:nvSpPr>
        <p:spPr>
          <a:xfrm>
            <a:off x="1984933" y="2818291"/>
            <a:ext cx="1060672" cy="838270"/>
          </a:xfrm>
          <a:prstGeom prst="rect">
            <a:avLst/>
          </a:prstGeom>
          <a:solidFill>
            <a:srgbClr val="EFF19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12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예측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29.5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000BED4-5028-41E1-89A7-DB194A764D8D}"/>
              </a:ext>
            </a:extLst>
          </p:cNvPr>
          <p:cNvGrpSpPr/>
          <p:nvPr/>
        </p:nvGrpSpPr>
        <p:grpSpPr>
          <a:xfrm>
            <a:off x="2957302" y="-24288"/>
            <a:ext cx="1659304" cy="594624"/>
            <a:chOff x="2745471" y="1226997"/>
            <a:chExt cx="2905721" cy="340260"/>
          </a:xfrm>
        </p:grpSpPr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C6587D7-F274-4619-A7BC-5324D868A5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3445" y="1226997"/>
              <a:ext cx="2" cy="1421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C66F0335-CBE6-4AFD-A45F-86C45C396B2C}"/>
                </a:ext>
              </a:extLst>
            </p:cNvPr>
            <p:cNvCxnSpPr>
              <a:cxnSpLocks/>
            </p:cNvCxnSpPr>
            <p:nvPr/>
          </p:nvCxnSpPr>
          <p:spPr>
            <a:xfrm>
              <a:off x="2745473" y="1374464"/>
              <a:ext cx="290571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9A316804-B72D-4468-B795-05220617E5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1190" y="1373485"/>
              <a:ext cx="2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06138BB7-D2B5-4C60-8FD9-CE1755C5ED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5471" y="1373484"/>
              <a:ext cx="2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36706398-E350-48C8-8547-AF590FA4146E}"/>
              </a:ext>
            </a:extLst>
          </p:cNvPr>
          <p:cNvSpPr txBox="1"/>
          <p:nvPr/>
        </p:nvSpPr>
        <p:spPr>
          <a:xfrm>
            <a:off x="4034073" y="87772"/>
            <a:ext cx="131959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기온</a:t>
            </a:r>
            <a:r>
              <a:rPr lang="en-US" altLang="ko-KR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_9</a:t>
            </a:r>
            <a:r>
              <a:rPr lang="ko-KR" altLang="en-US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월 </a:t>
            </a:r>
            <a:r>
              <a:rPr lang="en-US" altLang="ko-KR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20</a:t>
            </a:r>
            <a:r>
              <a:rPr lang="ko-KR" altLang="en-US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℃이상</a:t>
            </a:r>
            <a:endParaRPr lang="en-US" altLang="ko-KR" sz="1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&lt;=443.0</a:t>
            </a:r>
            <a:endParaRPr lang="ko-KR" altLang="en-US" sz="1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5FD81A9-083C-4841-8F7B-4621C9EBD105}"/>
              </a:ext>
            </a:extLst>
          </p:cNvPr>
          <p:cNvSpPr txBox="1"/>
          <p:nvPr/>
        </p:nvSpPr>
        <p:spPr>
          <a:xfrm>
            <a:off x="2498006" y="77734"/>
            <a:ext cx="131959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기온</a:t>
            </a:r>
            <a:r>
              <a:rPr lang="en-US" altLang="ko-KR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_9</a:t>
            </a:r>
            <a:r>
              <a:rPr lang="ko-KR" altLang="en-US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월 </a:t>
            </a:r>
            <a:r>
              <a:rPr lang="en-US" altLang="ko-KR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20</a:t>
            </a:r>
            <a:r>
              <a:rPr lang="ko-KR" altLang="en-US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℃이상</a:t>
            </a:r>
            <a:endParaRPr lang="en-US" altLang="ko-KR" sz="1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&gt; 443.0</a:t>
            </a:r>
            <a:endParaRPr lang="ko-KR" altLang="en-US" sz="1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DE52F1F-5AE4-490C-9117-06C756B5C191}"/>
              </a:ext>
            </a:extLst>
          </p:cNvPr>
          <p:cNvSpPr/>
          <p:nvPr/>
        </p:nvSpPr>
        <p:spPr>
          <a:xfrm>
            <a:off x="2401258" y="569820"/>
            <a:ext cx="1282721" cy="734989"/>
          </a:xfrm>
          <a:prstGeom prst="rect">
            <a:avLst/>
          </a:prstGeom>
          <a:solidFill>
            <a:srgbClr val="EFF19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10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예측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90.0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20A1943-680B-48DE-9694-23D6165D4473}"/>
              </a:ext>
            </a:extLst>
          </p:cNvPr>
          <p:cNvSpPr/>
          <p:nvPr/>
        </p:nvSpPr>
        <p:spPr>
          <a:xfrm>
            <a:off x="3976076" y="584082"/>
            <a:ext cx="1282721" cy="73498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24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평균</a:t>
            </a:r>
            <a:endParaRPr lang="en-US" altLang="ko-KR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41.375</a:t>
            </a:r>
            <a:endParaRPr lang="ko-KR" altLang="en-US" sz="11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0D7839E-F72F-48A0-BB49-6DD5685E9AFE}"/>
              </a:ext>
            </a:extLst>
          </p:cNvPr>
          <p:cNvGrpSpPr/>
          <p:nvPr/>
        </p:nvGrpSpPr>
        <p:grpSpPr>
          <a:xfrm>
            <a:off x="3804176" y="1321840"/>
            <a:ext cx="1659304" cy="770139"/>
            <a:chOff x="2745471" y="1226997"/>
            <a:chExt cx="2905721" cy="340260"/>
          </a:xfrm>
        </p:grpSpPr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DDCA823-B084-4C17-9812-051C66344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3445" y="1226997"/>
              <a:ext cx="2" cy="1421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62F37636-5353-44F4-834B-48562EFEC004}"/>
                </a:ext>
              </a:extLst>
            </p:cNvPr>
            <p:cNvCxnSpPr>
              <a:cxnSpLocks/>
            </p:cNvCxnSpPr>
            <p:nvPr/>
          </p:nvCxnSpPr>
          <p:spPr>
            <a:xfrm>
              <a:off x="2745473" y="1374464"/>
              <a:ext cx="290571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CCCBA67F-DCF2-4102-8A72-39673AA5F5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1190" y="1373485"/>
              <a:ext cx="2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33AFE433-B41E-4707-9A8D-315A1CD1C2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5471" y="1373484"/>
              <a:ext cx="2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C28A0A28-BBD4-4F2F-AAB4-891812587F45}"/>
              </a:ext>
            </a:extLst>
          </p:cNvPr>
          <p:cNvSpPr txBox="1"/>
          <p:nvPr/>
        </p:nvSpPr>
        <p:spPr>
          <a:xfrm>
            <a:off x="3511762" y="1579673"/>
            <a:ext cx="96052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농가여자</a:t>
            </a:r>
            <a:r>
              <a:rPr lang="en-US" altLang="ko-KR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_P2</a:t>
            </a:r>
          </a:p>
          <a:p>
            <a:pPr algn="ctr"/>
            <a:r>
              <a:rPr lang="en-US" altLang="ko-KR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&lt;= 50.641</a:t>
            </a:r>
            <a:endParaRPr lang="ko-KR" altLang="en-US" sz="1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866C7FD-48AF-4D69-859A-21DF4256306A}"/>
              </a:ext>
            </a:extLst>
          </p:cNvPr>
          <p:cNvSpPr txBox="1"/>
          <p:nvPr/>
        </p:nvSpPr>
        <p:spPr>
          <a:xfrm>
            <a:off x="4727413" y="1545483"/>
            <a:ext cx="96052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농가여자</a:t>
            </a:r>
            <a:r>
              <a:rPr lang="en-US" altLang="ko-KR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_P2</a:t>
            </a:r>
          </a:p>
          <a:p>
            <a:pPr algn="ctr"/>
            <a:r>
              <a:rPr lang="en-US" altLang="ko-KR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&gt; 50.641</a:t>
            </a:r>
            <a:endParaRPr lang="ko-KR" altLang="en-US" sz="1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2D984BC-115B-4B61-B9D3-E512AE09FC61}"/>
              </a:ext>
            </a:extLst>
          </p:cNvPr>
          <p:cNvSpPr/>
          <p:nvPr/>
        </p:nvSpPr>
        <p:spPr>
          <a:xfrm>
            <a:off x="3419872" y="2078482"/>
            <a:ext cx="1060672" cy="749142"/>
          </a:xfrm>
          <a:prstGeom prst="rect">
            <a:avLst/>
          </a:prstGeom>
          <a:solidFill>
            <a:srgbClr val="EFF19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5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예측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15.4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40270AC-677F-4B83-90D1-F22EF5742BDA}"/>
              </a:ext>
            </a:extLst>
          </p:cNvPr>
          <p:cNvSpPr/>
          <p:nvPr/>
        </p:nvSpPr>
        <p:spPr>
          <a:xfrm>
            <a:off x="4606438" y="2078482"/>
            <a:ext cx="1060672" cy="749142"/>
          </a:xfrm>
          <a:prstGeom prst="rect">
            <a:avLst/>
          </a:prstGeom>
          <a:solidFill>
            <a:srgbClr val="EFF19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19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예측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48.211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7A8CB14E-42D8-49CA-A039-F1E276498658}"/>
              </a:ext>
            </a:extLst>
          </p:cNvPr>
          <p:cNvGrpSpPr/>
          <p:nvPr/>
        </p:nvGrpSpPr>
        <p:grpSpPr>
          <a:xfrm>
            <a:off x="7012967" y="-24289"/>
            <a:ext cx="1824539" cy="652865"/>
            <a:chOff x="2745471" y="1226997"/>
            <a:chExt cx="2905721" cy="386397"/>
          </a:xfrm>
        </p:grpSpPr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A5EC693C-63D7-4BD1-BD19-17DD896209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3444" y="1226997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4ED74529-5905-4EC1-AEA5-0474C2AC9076}"/>
                </a:ext>
              </a:extLst>
            </p:cNvPr>
            <p:cNvCxnSpPr>
              <a:cxnSpLocks/>
            </p:cNvCxnSpPr>
            <p:nvPr/>
          </p:nvCxnSpPr>
          <p:spPr>
            <a:xfrm>
              <a:off x="2745472" y="1420601"/>
              <a:ext cx="29057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55CDA233-10C3-4152-828E-7593BD002F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8387" y="1419622"/>
              <a:ext cx="2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823A6CEF-74D0-4EE5-BF93-D05E400CD6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5471" y="1419622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73A1B36C-9E04-4DC5-B66D-953094C491F1}"/>
              </a:ext>
            </a:extLst>
          </p:cNvPr>
          <p:cNvSpPr txBox="1"/>
          <p:nvPr/>
        </p:nvSpPr>
        <p:spPr>
          <a:xfrm>
            <a:off x="6741125" y="81845"/>
            <a:ext cx="950901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과수원</a:t>
            </a:r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_P0 </a:t>
            </a:r>
          </a:p>
          <a:p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&lt;= 0.720</a:t>
            </a:r>
            <a:endParaRPr lang="ko-KR" altLang="en-US" sz="11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87DCE70-9935-4CFC-9C56-0E249E1A9004}"/>
              </a:ext>
            </a:extLst>
          </p:cNvPr>
          <p:cNvSpPr txBox="1"/>
          <p:nvPr/>
        </p:nvSpPr>
        <p:spPr>
          <a:xfrm>
            <a:off x="8118919" y="22355"/>
            <a:ext cx="894797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과수원</a:t>
            </a:r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_P0</a:t>
            </a:r>
          </a:p>
          <a:p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&gt; 0.720</a:t>
            </a:r>
            <a:endParaRPr lang="ko-KR" altLang="en-US" sz="11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BB88ADB-C98A-453D-A491-23CEA82F25F5}"/>
              </a:ext>
            </a:extLst>
          </p:cNvPr>
          <p:cNvSpPr/>
          <p:nvPr/>
        </p:nvSpPr>
        <p:spPr>
          <a:xfrm>
            <a:off x="7922382" y="628576"/>
            <a:ext cx="1060672" cy="749142"/>
          </a:xfrm>
          <a:prstGeom prst="rect">
            <a:avLst/>
          </a:prstGeom>
          <a:solidFill>
            <a:srgbClr val="EFF19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12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예측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32.167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3995661-817F-4BCF-8BCD-A96E800CED67}"/>
              </a:ext>
            </a:extLst>
          </p:cNvPr>
          <p:cNvSpPr/>
          <p:nvPr/>
        </p:nvSpPr>
        <p:spPr>
          <a:xfrm>
            <a:off x="6631354" y="645942"/>
            <a:ext cx="1060672" cy="74914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21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평균</a:t>
            </a:r>
            <a:endParaRPr lang="en-US" altLang="ko-KR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93.286</a:t>
            </a:r>
            <a:endParaRPr lang="ko-KR" altLang="en-US" sz="11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DCFE456F-FB5E-4BEB-95E1-459F0AB5A876}"/>
              </a:ext>
            </a:extLst>
          </p:cNvPr>
          <p:cNvGrpSpPr/>
          <p:nvPr/>
        </p:nvGrpSpPr>
        <p:grpSpPr>
          <a:xfrm>
            <a:off x="6616589" y="1412450"/>
            <a:ext cx="1824539" cy="652865"/>
            <a:chOff x="2745471" y="1226997"/>
            <a:chExt cx="2905721" cy="386397"/>
          </a:xfrm>
        </p:grpSpPr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E0A43E87-EE3C-497E-A63F-E84C73653C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3444" y="1226997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12F3D282-2627-4E8B-ABCE-7F5B14C2EB08}"/>
                </a:ext>
              </a:extLst>
            </p:cNvPr>
            <p:cNvCxnSpPr>
              <a:cxnSpLocks/>
            </p:cNvCxnSpPr>
            <p:nvPr/>
          </p:nvCxnSpPr>
          <p:spPr>
            <a:xfrm>
              <a:off x="2745472" y="1420601"/>
              <a:ext cx="29057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9370E88B-008C-4FDE-8F48-6556FD9A77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8387" y="1419622"/>
              <a:ext cx="2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5C96DC7A-50A0-4B02-B2C9-390BF8F34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5471" y="1419622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D1233237-ACF3-4E35-9E57-AB3CF40EE8B9}"/>
              </a:ext>
            </a:extLst>
          </p:cNvPr>
          <p:cNvSpPr txBox="1"/>
          <p:nvPr/>
        </p:nvSpPr>
        <p:spPr>
          <a:xfrm>
            <a:off x="7721719" y="1522276"/>
            <a:ext cx="732893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전</a:t>
            </a:r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_P0</a:t>
            </a:r>
          </a:p>
          <a:p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&gt; 6.833</a:t>
            </a:r>
            <a:endParaRPr lang="ko-KR" altLang="en-US" sz="11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3E80168-C1FE-4740-B433-F7B333B480E0}"/>
              </a:ext>
            </a:extLst>
          </p:cNvPr>
          <p:cNvSpPr txBox="1"/>
          <p:nvPr/>
        </p:nvSpPr>
        <p:spPr>
          <a:xfrm>
            <a:off x="6438496" y="1508108"/>
            <a:ext cx="816249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전</a:t>
            </a:r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_P0</a:t>
            </a:r>
          </a:p>
          <a:p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&lt;= 6.833</a:t>
            </a:r>
            <a:endParaRPr lang="ko-KR" altLang="en-US" sz="11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D6B542FB-D21B-4BDC-808A-C03DA8D8420E}"/>
              </a:ext>
            </a:extLst>
          </p:cNvPr>
          <p:cNvSpPr/>
          <p:nvPr/>
        </p:nvSpPr>
        <p:spPr>
          <a:xfrm>
            <a:off x="6298022" y="2055556"/>
            <a:ext cx="1060672" cy="749142"/>
          </a:xfrm>
          <a:prstGeom prst="rect">
            <a:avLst/>
          </a:prstGeom>
          <a:solidFill>
            <a:srgbClr val="EFF19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6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예측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136.667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EC3FB18-7FF5-4201-B382-7E805A0C31C1}"/>
              </a:ext>
            </a:extLst>
          </p:cNvPr>
          <p:cNvSpPr/>
          <p:nvPr/>
        </p:nvSpPr>
        <p:spPr>
          <a:xfrm>
            <a:off x="7601647" y="2078482"/>
            <a:ext cx="1060672" cy="749142"/>
          </a:xfrm>
          <a:prstGeom prst="rect">
            <a:avLst/>
          </a:prstGeom>
          <a:solidFill>
            <a:srgbClr val="EFF19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15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예측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75.933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A71836A3-353D-4CB1-9949-6711169063DB}"/>
              </a:ext>
            </a:extLst>
          </p:cNvPr>
          <p:cNvCxnSpPr>
            <a:cxnSpLocks/>
          </p:cNvCxnSpPr>
          <p:nvPr/>
        </p:nvCxnSpPr>
        <p:spPr>
          <a:xfrm flipH="1">
            <a:off x="5911433" y="-6360"/>
            <a:ext cx="1" cy="30812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97C4ED7B-8E24-47AB-B9FE-6CB4ED3715BA}"/>
              </a:ext>
            </a:extLst>
          </p:cNvPr>
          <p:cNvGrpSpPr/>
          <p:nvPr/>
        </p:nvGrpSpPr>
        <p:grpSpPr>
          <a:xfrm>
            <a:off x="5051717" y="2796528"/>
            <a:ext cx="1824539" cy="605450"/>
            <a:chOff x="2745471" y="1226997"/>
            <a:chExt cx="2905721" cy="386397"/>
          </a:xfrm>
        </p:grpSpPr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DFC0263C-6007-4E42-A009-F87081532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3444" y="1226997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1919FCEA-68C0-4097-ADEB-35812F880572}"/>
                </a:ext>
              </a:extLst>
            </p:cNvPr>
            <p:cNvCxnSpPr>
              <a:cxnSpLocks/>
            </p:cNvCxnSpPr>
            <p:nvPr/>
          </p:nvCxnSpPr>
          <p:spPr>
            <a:xfrm>
              <a:off x="2745472" y="1420601"/>
              <a:ext cx="29057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62F7EB47-C4A6-49CA-B858-0FF8796492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8387" y="1419622"/>
              <a:ext cx="2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072657F8-ABA1-4FF4-AA7A-4348163AD6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5471" y="1419622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352EB33B-6E06-48E6-8487-93F3B185717B}"/>
              </a:ext>
            </a:extLst>
          </p:cNvPr>
          <p:cNvSpPr txBox="1"/>
          <p:nvPr/>
        </p:nvSpPr>
        <p:spPr>
          <a:xfrm>
            <a:off x="4716016" y="2859782"/>
            <a:ext cx="104387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농가여자</a:t>
            </a:r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_P1 </a:t>
            </a:r>
          </a:p>
          <a:p>
            <a:pPr algn="ctr"/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&lt;= 3.438</a:t>
            </a:r>
            <a:endParaRPr lang="ko-KR" altLang="en-US" sz="11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93BE1A6D-3351-4BBF-9B8B-60DB9AB16338}"/>
              </a:ext>
            </a:extLst>
          </p:cNvPr>
          <p:cNvSpPr txBox="1"/>
          <p:nvPr/>
        </p:nvSpPr>
        <p:spPr>
          <a:xfrm>
            <a:off x="6068897" y="2897286"/>
            <a:ext cx="104387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농가여자</a:t>
            </a:r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_P1 </a:t>
            </a:r>
          </a:p>
          <a:p>
            <a:pPr algn="ctr"/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&gt; 3.438</a:t>
            </a:r>
            <a:endParaRPr lang="ko-KR" altLang="en-US" sz="11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7F47B9F2-7D12-4160-91A0-B5568A2B04E5}"/>
              </a:ext>
            </a:extLst>
          </p:cNvPr>
          <p:cNvSpPr/>
          <p:nvPr/>
        </p:nvSpPr>
        <p:spPr>
          <a:xfrm>
            <a:off x="5992055" y="3385540"/>
            <a:ext cx="1060672" cy="749142"/>
          </a:xfrm>
          <a:prstGeom prst="rect">
            <a:avLst/>
          </a:prstGeom>
          <a:solidFill>
            <a:srgbClr val="EFF19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27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예측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26.741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F2C82D1C-D39A-4A68-828C-F126229D9076}"/>
              </a:ext>
            </a:extLst>
          </p:cNvPr>
          <p:cNvSpPr/>
          <p:nvPr/>
        </p:nvSpPr>
        <p:spPr>
          <a:xfrm>
            <a:off x="4423961" y="3385540"/>
            <a:ext cx="1114954" cy="5828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23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평균</a:t>
            </a:r>
            <a:endParaRPr lang="en-US" altLang="ko-KR" sz="11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8.478</a:t>
            </a:r>
            <a:endParaRPr lang="ko-KR" altLang="en-US" sz="105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75D95A91-2B96-4B51-A82F-EBF62F06E385}"/>
              </a:ext>
            </a:extLst>
          </p:cNvPr>
          <p:cNvGrpSpPr/>
          <p:nvPr/>
        </p:nvGrpSpPr>
        <p:grpSpPr>
          <a:xfrm>
            <a:off x="3704335" y="3965958"/>
            <a:ext cx="1824539" cy="409763"/>
            <a:chOff x="2745471" y="1226997"/>
            <a:chExt cx="2905721" cy="386397"/>
          </a:xfrm>
        </p:grpSpPr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id="{A37E2BB5-CCB6-4E18-A13B-03BEC591E4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3444" y="1226997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34EEF422-80B4-40B2-84E9-3CA31E1544DB}"/>
                </a:ext>
              </a:extLst>
            </p:cNvPr>
            <p:cNvCxnSpPr>
              <a:cxnSpLocks/>
            </p:cNvCxnSpPr>
            <p:nvPr/>
          </p:nvCxnSpPr>
          <p:spPr>
            <a:xfrm>
              <a:off x="2745472" y="1420601"/>
              <a:ext cx="29057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id="{DC53ADC5-4F06-40C4-B0CF-7F3DE4C0AD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8387" y="1419622"/>
              <a:ext cx="2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>
              <a:extLst>
                <a:ext uri="{FF2B5EF4-FFF2-40B4-BE49-F238E27FC236}">
                  <a16:creationId xmlns:a16="http://schemas.microsoft.com/office/drawing/2014/main" id="{51D62E1C-4FFB-4379-8787-2AC63B9B8A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5471" y="1419622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9D0F3550-1D83-4078-8D44-2E060CD51071}"/>
              </a:ext>
            </a:extLst>
          </p:cNvPr>
          <p:cNvSpPr txBox="1"/>
          <p:nvPr/>
        </p:nvSpPr>
        <p:spPr>
          <a:xfrm>
            <a:off x="3099834" y="3966901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전</a:t>
            </a:r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_P0 &lt;= 6.041</a:t>
            </a:r>
            <a:endParaRPr lang="ko-KR" altLang="en-US" sz="11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9EDED8C-4275-4B4D-BB2B-32EB17C0ECC0}"/>
              </a:ext>
            </a:extLst>
          </p:cNvPr>
          <p:cNvSpPr txBox="1"/>
          <p:nvPr/>
        </p:nvSpPr>
        <p:spPr>
          <a:xfrm>
            <a:off x="4686815" y="3997830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전</a:t>
            </a:r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_P0 &gt; 6.041</a:t>
            </a:r>
            <a:endParaRPr lang="ko-KR" altLang="en-US" sz="11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AC51C1B1-536E-401A-BDBB-21B1395FDD42}"/>
              </a:ext>
            </a:extLst>
          </p:cNvPr>
          <p:cNvSpPr/>
          <p:nvPr/>
        </p:nvSpPr>
        <p:spPr>
          <a:xfrm>
            <a:off x="3177306" y="4374107"/>
            <a:ext cx="1114954" cy="582894"/>
          </a:xfrm>
          <a:prstGeom prst="rect">
            <a:avLst/>
          </a:prstGeom>
          <a:solidFill>
            <a:srgbClr val="EFF19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5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예측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21.8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90A3765B-7765-44C9-808A-84517AAD2D4C}"/>
              </a:ext>
            </a:extLst>
          </p:cNvPr>
          <p:cNvSpPr/>
          <p:nvPr/>
        </p:nvSpPr>
        <p:spPr>
          <a:xfrm>
            <a:off x="4644938" y="4374951"/>
            <a:ext cx="1225500" cy="582894"/>
          </a:xfrm>
          <a:prstGeom prst="rect">
            <a:avLst/>
          </a:prstGeom>
          <a:solidFill>
            <a:srgbClr val="EFF19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18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예측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4.778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843598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360C790-3635-4058-8D58-990D9F0FD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384342"/>
              </p:ext>
            </p:extLst>
          </p:nvPr>
        </p:nvGraphicFramePr>
        <p:xfrm>
          <a:off x="568015" y="1068124"/>
          <a:ext cx="7824173" cy="2060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6857">
                  <a:extLst>
                    <a:ext uri="{9D8B030D-6E8A-4147-A177-3AD203B41FA5}">
                      <a16:colId xmlns:a16="http://schemas.microsoft.com/office/drawing/2014/main" val="1674673191"/>
                    </a:ext>
                  </a:extLst>
                </a:gridCol>
                <a:gridCol w="1401480">
                  <a:extLst>
                    <a:ext uri="{9D8B030D-6E8A-4147-A177-3AD203B41FA5}">
                      <a16:colId xmlns:a16="http://schemas.microsoft.com/office/drawing/2014/main" val="3041635736"/>
                    </a:ext>
                  </a:extLst>
                </a:gridCol>
                <a:gridCol w="1570210">
                  <a:extLst>
                    <a:ext uri="{9D8B030D-6E8A-4147-A177-3AD203B41FA5}">
                      <a16:colId xmlns:a16="http://schemas.microsoft.com/office/drawing/2014/main" val="470470327"/>
                    </a:ext>
                  </a:extLst>
                </a:gridCol>
                <a:gridCol w="1570210">
                  <a:extLst>
                    <a:ext uri="{9D8B030D-6E8A-4147-A177-3AD203B41FA5}">
                      <a16:colId xmlns:a16="http://schemas.microsoft.com/office/drawing/2014/main" val="3656321445"/>
                    </a:ext>
                  </a:extLst>
                </a:gridCol>
                <a:gridCol w="1415416">
                  <a:extLst>
                    <a:ext uri="{9D8B030D-6E8A-4147-A177-3AD203B41FA5}">
                      <a16:colId xmlns:a16="http://schemas.microsoft.com/office/drawing/2014/main" val="4111159112"/>
                    </a:ext>
                  </a:extLst>
                </a:gridCol>
              </a:tblGrid>
              <a:tr h="48519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>
                    <a:solidFill>
                      <a:srgbClr val="E9DA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MAE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평균절대오차</a:t>
                      </a:r>
                      <a:r>
                        <a:rPr lang="en-US" altLang="ko-KR" sz="12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)</a:t>
                      </a:r>
                      <a:endParaRPr lang="ko-KR" altLang="en-US" sz="12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>
                    <a:solidFill>
                      <a:srgbClr val="E9DA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표준편차</a:t>
                      </a:r>
                    </a:p>
                  </a:txBody>
                  <a:tcPr>
                    <a:solidFill>
                      <a:srgbClr val="E9DA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실제값과</a:t>
                      </a:r>
                      <a:r>
                        <a:rPr lang="ko-KR" altLang="en-US" sz="12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예측값의</a:t>
                      </a:r>
                      <a:endParaRPr lang="en-US" altLang="ko-KR" sz="12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상관관계</a:t>
                      </a:r>
                    </a:p>
                  </a:txBody>
                  <a:tcPr>
                    <a:solidFill>
                      <a:srgbClr val="E9DA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RMSE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(</a:t>
                      </a:r>
                      <a:r>
                        <a:rPr lang="ko-KR" altLang="en-US" sz="1200" dirty="0" err="1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평균제곱근오차</a:t>
                      </a:r>
                      <a:r>
                        <a:rPr lang="en-US" altLang="ko-KR" sz="12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)</a:t>
                      </a:r>
                      <a:endParaRPr lang="ko-KR" altLang="en-US" sz="12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>
                    <a:solidFill>
                      <a:srgbClr val="E9DA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58351"/>
                  </a:ext>
                </a:extLst>
              </a:tr>
              <a:tr h="329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Test Set 1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>
                    <a:solidFill>
                      <a:srgbClr val="E9DA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24.48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41.57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0.72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40.92040287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418481"/>
                  </a:ext>
                </a:extLst>
              </a:tr>
              <a:tr h="3290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Test Set 2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>
                    <a:solidFill>
                      <a:srgbClr val="E9DA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22.17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38.45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0.73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38.17497524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916744"/>
                  </a:ext>
                </a:extLst>
              </a:tr>
              <a:tr h="164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Test Set 3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>
                    <a:solidFill>
                      <a:srgbClr val="E9DA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19.88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31.46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0.77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36.56855685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054503"/>
                  </a:ext>
                </a:extLst>
              </a:tr>
              <a:tr h="269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Test Set 4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>
                    <a:solidFill>
                      <a:srgbClr val="E9DA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24.33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42.48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0.71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41.68895105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89024"/>
                  </a:ext>
                </a:extLst>
              </a:tr>
              <a:tr h="269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Test Set 5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>
                    <a:solidFill>
                      <a:srgbClr val="E9DA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23.37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40.94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0.74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39.95822158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624837"/>
                  </a:ext>
                </a:extLst>
              </a:tr>
            </a:tbl>
          </a:graphicData>
        </a:graphic>
      </p:graphicFrame>
      <p:sp>
        <p:nvSpPr>
          <p:cNvPr id="27" name="모서리가 둥근 직사각형 34">
            <a:extLst>
              <a:ext uri="{FF2B5EF4-FFF2-40B4-BE49-F238E27FC236}">
                <a16:creationId xmlns:a16="http://schemas.microsoft.com/office/drawing/2014/main" id="{D68CB5DF-5795-4A9E-8BE4-B82C886C32FC}"/>
              </a:ext>
            </a:extLst>
          </p:cNvPr>
          <p:cNvSpPr/>
          <p:nvPr/>
        </p:nvSpPr>
        <p:spPr>
          <a:xfrm>
            <a:off x="825516" y="3601231"/>
            <a:ext cx="7416824" cy="1071335"/>
          </a:xfrm>
          <a:prstGeom prst="roundRect">
            <a:avLst/>
          </a:prstGeom>
          <a:noFill/>
          <a:ln>
            <a:solidFill>
              <a:srgbClr val="21596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Test Set</a:t>
            </a:r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을 </a:t>
            </a:r>
            <a:r>
              <a:rPr lang="en-US" altLang="ko-KR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5</a:t>
            </a:r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번 돌린 결과</a:t>
            </a:r>
            <a:r>
              <a:rPr lang="en-US" altLang="ko-KR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,</a:t>
            </a:r>
          </a:p>
          <a:p>
            <a:pPr marL="342900" indent="-342900"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오차가 적고 실제 값과 예측 값의 선형관계가 높은</a:t>
            </a:r>
            <a:endParaRPr lang="en-US" altLang="ko-KR" sz="1400" dirty="0">
              <a:solidFill>
                <a:schemeClr val="tx1"/>
              </a:solidFill>
              <a:latin typeface="a시네마M" pitchFamily="18" charset="-127"/>
              <a:ea typeface="a시네마M" pitchFamily="18" charset="-127"/>
            </a:endParaRPr>
          </a:p>
          <a:p>
            <a:pPr marL="342900" indent="-342900" algn="ctr">
              <a:lnSpc>
                <a:spcPct val="150000"/>
              </a:lnSpc>
            </a:pPr>
            <a:r>
              <a:rPr lang="en-US" altLang="ko-KR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시네마M" pitchFamily="18" charset="-127"/>
                <a:ea typeface="a시네마M" pitchFamily="18" charset="-127"/>
              </a:rPr>
              <a:t>Test Set3 </a:t>
            </a:r>
            <a:r>
              <a:rPr lang="ko-KR" altLang="en-US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시네마M" pitchFamily="18" charset="-127"/>
                <a:ea typeface="a시네마M" pitchFamily="18" charset="-127"/>
              </a:rPr>
              <a:t>알고리즘을 사용하는 것이 더 높은 정확도</a:t>
            </a:r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를 보여줌</a:t>
            </a:r>
            <a:r>
              <a:rPr lang="en-US" altLang="ko-KR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37853A-021C-4C7F-A7B2-AE962967C2C8}"/>
              </a:ext>
            </a:extLst>
          </p:cNvPr>
          <p:cNvSpPr txBox="1"/>
          <p:nvPr/>
        </p:nvSpPr>
        <p:spPr>
          <a:xfrm>
            <a:off x="5246573" y="107595"/>
            <a:ext cx="3021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(3)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분석방법 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 : CART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알고리즘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9479448-790F-434B-8474-2E0DF4F902E1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평행 사변형 25">
            <a:extLst>
              <a:ext uri="{FF2B5EF4-FFF2-40B4-BE49-F238E27FC236}">
                <a16:creationId xmlns:a16="http://schemas.microsoft.com/office/drawing/2014/main" id="{ECE7B932-5E7C-4A2F-9194-39AD499C94E8}"/>
              </a:ext>
            </a:extLst>
          </p:cNvPr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분석방법 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 : CART</a:t>
            </a:r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(Classification and Regression Trees)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5A3E3C-B773-4F7D-B8E2-804D8D4FB7C2}"/>
              </a:ext>
            </a:extLst>
          </p:cNvPr>
          <p:cNvSpPr txBox="1"/>
          <p:nvPr/>
        </p:nvSpPr>
        <p:spPr>
          <a:xfrm>
            <a:off x="6906554" y="794484"/>
            <a:ext cx="15792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추정값과</a:t>
            </a:r>
            <a:r>
              <a:rPr lang="ko-KR" altLang="en-US" sz="105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ko-KR" altLang="en-US" sz="105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예측값의</a:t>
            </a:r>
            <a:r>
              <a:rPr lang="ko-KR" altLang="en-US" sz="105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차이</a:t>
            </a:r>
          </a:p>
        </p:txBody>
      </p:sp>
    </p:spTree>
    <p:extLst>
      <p:ext uri="{BB962C8B-B14F-4D97-AF65-F5344CB8AC3E}">
        <p14:creationId xmlns:p14="http://schemas.microsoft.com/office/powerpoint/2010/main" val="1575811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직사각형 35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rot="16200000">
            <a:off x="4475654" y="-453270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-39770" y="41240"/>
            <a:ext cx="9114340" cy="51010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2017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년 예측 지역 및 발생건수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3A0CF18-F99E-4BA5-8F81-21F0031C38C3}"/>
              </a:ext>
            </a:extLst>
          </p:cNvPr>
          <p:cNvGrpSpPr/>
          <p:nvPr/>
        </p:nvGrpSpPr>
        <p:grpSpPr>
          <a:xfrm rot="11567890">
            <a:off x="7170684" y="1859184"/>
            <a:ext cx="807526" cy="798452"/>
            <a:chOff x="-756592" y="-812626"/>
            <a:chExt cx="2808414" cy="2776858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475B6D5-F667-4B12-BB2E-9B800BE1F7ED}"/>
                </a:ext>
              </a:extLst>
            </p:cNvPr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52" name="Picture 3">
                <a:extLst>
                  <a:ext uri="{FF2B5EF4-FFF2-40B4-BE49-F238E27FC236}">
                    <a16:creationId xmlns:a16="http://schemas.microsoft.com/office/drawing/2014/main" id="{15CB12E0-3ADE-4CC9-8E2E-2C0A6B7675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6EFB0FB-E456-4263-8CA8-C0A4A44B0CC1}"/>
                  </a:ext>
                </a:extLst>
              </p:cNvPr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49" name="Picture 4">
              <a:extLst>
                <a:ext uri="{FF2B5EF4-FFF2-40B4-BE49-F238E27FC236}">
                  <a16:creationId xmlns:a16="http://schemas.microsoft.com/office/drawing/2014/main" id="{427A022F-683B-4040-8D79-E1696747AC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C5696C87-120C-4390-BAA5-8EE8130543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4">
              <a:extLst>
                <a:ext uri="{FF2B5EF4-FFF2-40B4-BE49-F238E27FC236}">
                  <a16:creationId xmlns:a16="http://schemas.microsoft.com/office/drawing/2014/main" id="{AF665F86-DCA3-4623-B823-1D6FC994C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0033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428EB96-4AD9-4EEC-A956-A9226D352FB5}"/>
              </a:ext>
            </a:extLst>
          </p:cNvPr>
          <p:cNvSpPr txBox="1"/>
          <p:nvPr/>
        </p:nvSpPr>
        <p:spPr>
          <a:xfrm>
            <a:off x="5246573" y="107595"/>
            <a:ext cx="3070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(5) 2017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년 예측 지역 및 발생건수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44355E2-4255-41A8-B9E0-DDFD826A52DD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평행 사변형 25">
            <a:extLst>
              <a:ext uri="{FF2B5EF4-FFF2-40B4-BE49-F238E27FC236}">
                <a16:creationId xmlns:a16="http://schemas.microsoft.com/office/drawing/2014/main" id="{9CB37294-FDD3-488A-B75D-94EE26C6CB78}"/>
              </a:ext>
            </a:extLst>
          </p:cNvPr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2017</a:t>
            </a:r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년 예측 지역 및 발생건수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C2CBE44-9135-4725-844F-30D37DE416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261" y="729578"/>
            <a:ext cx="3942700" cy="40743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96CE32A-CA25-4270-8A37-02FF23CD27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83965" y="699542"/>
            <a:ext cx="3809036" cy="40743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5C2C04E-BC66-4735-8D2D-9076BB34C2CE}"/>
              </a:ext>
            </a:extLst>
          </p:cNvPr>
          <p:cNvSpPr txBox="1"/>
          <p:nvPr/>
        </p:nvSpPr>
        <p:spPr>
          <a:xfrm>
            <a:off x="4683965" y="4435310"/>
            <a:ext cx="120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ARIMA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EBB123-E709-4A17-8708-B971EA9C89CD}"/>
              </a:ext>
            </a:extLst>
          </p:cNvPr>
          <p:cNvSpPr txBox="1"/>
          <p:nvPr/>
        </p:nvSpPr>
        <p:spPr>
          <a:xfrm>
            <a:off x="3226989" y="4377403"/>
            <a:ext cx="98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184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직사각형 35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rot="16200000">
            <a:off x="4475654" y="-453270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-39770" y="41240"/>
            <a:ext cx="9114340" cy="51010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기대효과 및 제언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3A0CF18-F99E-4BA5-8F81-21F0031C38C3}"/>
              </a:ext>
            </a:extLst>
          </p:cNvPr>
          <p:cNvGrpSpPr/>
          <p:nvPr/>
        </p:nvGrpSpPr>
        <p:grpSpPr>
          <a:xfrm rot="11567890">
            <a:off x="6162573" y="1787176"/>
            <a:ext cx="807526" cy="798452"/>
            <a:chOff x="-756592" y="-812626"/>
            <a:chExt cx="2808414" cy="2776858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475B6D5-F667-4B12-BB2E-9B800BE1F7ED}"/>
                </a:ext>
              </a:extLst>
            </p:cNvPr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52" name="Picture 3">
                <a:extLst>
                  <a:ext uri="{FF2B5EF4-FFF2-40B4-BE49-F238E27FC236}">
                    <a16:creationId xmlns:a16="http://schemas.microsoft.com/office/drawing/2014/main" id="{15CB12E0-3ADE-4CC9-8E2E-2C0A6B7675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6EFB0FB-E456-4263-8CA8-C0A4A44B0CC1}"/>
                  </a:ext>
                </a:extLst>
              </p:cNvPr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49" name="Picture 4">
              <a:extLst>
                <a:ext uri="{FF2B5EF4-FFF2-40B4-BE49-F238E27FC236}">
                  <a16:creationId xmlns:a16="http://schemas.microsoft.com/office/drawing/2014/main" id="{427A022F-683B-4040-8D79-E1696747AC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C5696C87-120C-4390-BAA5-8EE8130543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4">
              <a:extLst>
                <a:ext uri="{FF2B5EF4-FFF2-40B4-BE49-F238E27FC236}">
                  <a16:creationId xmlns:a16="http://schemas.microsoft.com/office/drawing/2014/main" id="{AF665F86-DCA3-4623-B823-1D6FC994C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93906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428EB96-4AD9-4EEC-A956-A9226D352FB5}"/>
              </a:ext>
            </a:extLst>
          </p:cNvPr>
          <p:cNvSpPr txBox="1"/>
          <p:nvPr/>
        </p:nvSpPr>
        <p:spPr>
          <a:xfrm>
            <a:off x="5246573" y="107595"/>
            <a:ext cx="2021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(6)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기대효과 및 제언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44355E2-4255-41A8-B9E0-DDFD826A52DD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평행 사변형 25">
            <a:extLst>
              <a:ext uri="{FF2B5EF4-FFF2-40B4-BE49-F238E27FC236}">
                <a16:creationId xmlns:a16="http://schemas.microsoft.com/office/drawing/2014/main" id="{9CB37294-FDD3-488A-B75D-94EE26C6CB78}"/>
              </a:ext>
            </a:extLst>
          </p:cNvPr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기대효과 및 제언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42BE40-0687-4AAD-AEFE-9149EED81CF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29"/>
          <a:stretch/>
        </p:blipFill>
        <p:spPr>
          <a:xfrm>
            <a:off x="330640" y="1203598"/>
            <a:ext cx="3401976" cy="3162146"/>
          </a:xfrm>
          <a:prstGeom prst="rect">
            <a:avLst/>
          </a:prstGeom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9A65239E-97DA-43FB-86B9-37A908DE6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972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936" y="3078759"/>
            <a:ext cx="1368152" cy="19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DDFDA19-AA6F-4F97-8E1B-2CA2DD442B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63185" y="1132640"/>
            <a:ext cx="275690" cy="282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BF49B9-5253-4F85-AF48-2BCAB7763965}"/>
              </a:ext>
            </a:extLst>
          </p:cNvPr>
          <p:cNvSpPr txBox="1"/>
          <p:nvPr/>
        </p:nvSpPr>
        <p:spPr>
          <a:xfrm>
            <a:off x="4047937" y="1073406"/>
            <a:ext cx="3926075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u="sng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질병을 옮기는 매개체의 </a:t>
            </a:r>
            <a:r>
              <a:rPr lang="ko-KR" altLang="en-US" sz="1600" u="sng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차단</a:t>
            </a:r>
            <a:endParaRPr lang="en-US" altLang="ko-KR" sz="1600" u="sng" dirty="0">
              <a:solidFill>
                <a:srgbClr val="C00000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진드기 고밀도 지역에 정부적 차원의 </a:t>
            </a:r>
            <a:r>
              <a:rPr lang="ko-KR" altLang="en-US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방역작업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을</a:t>
            </a:r>
            <a:endParaRPr lang="en-US" altLang="ko-KR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통해 진드기 서식지 축소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2654FC9-8124-4AAA-8E55-9A8BC87D34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34035" y="2426298"/>
            <a:ext cx="275690" cy="28212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AF79062-6064-4963-926E-CBBF16957DB8}"/>
              </a:ext>
            </a:extLst>
          </p:cNvPr>
          <p:cNvSpPr txBox="1"/>
          <p:nvPr/>
        </p:nvSpPr>
        <p:spPr>
          <a:xfrm>
            <a:off x="4018787" y="2367064"/>
            <a:ext cx="4227439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u="sng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고위험군 지역 대상의 </a:t>
            </a:r>
            <a:r>
              <a:rPr lang="ko-KR" altLang="en-US" sz="1600" u="sng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예방 교육 </a:t>
            </a:r>
            <a:r>
              <a:rPr lang="ko-KR" altLang="en-US" sz="1600" u="sng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및 </a:t>
            </a:r>
            <a:r>
              <a:rPr lang="ko-KR" altLang="en-US" sz="1600" u="sng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홍보</a:t>
            </a:r>
            <a:endParaRPr lang="en-US" altLang="ko-KR" sz="1600" u="sng" dirty="0">
              <a:solidFill>
                <a:srgbClr val="C00000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쯔쯔가무시증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고위험군 지역이라고 예측된 지역을</a:t>
            </a:r>
            <a:endParaRPr lang="en-US" altLang="ko-KR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대상으로 </a:t>
            </a:r>
            <a:r>
              <a:rPr lang="ko-KR" altLang="en-US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집중관리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예방 및 질병의 홍보 강화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)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필수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  <a:p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+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질병 취약계층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고령자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)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의 </a:t>
            </a:r>
            <a:r>
              <a:rPr lang="ko-KR" altLang="en-US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교육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이 절실히 필요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CBAD337-D5A4-4CCD-B1A1-33009F8D213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34035" y="3896577"/>
            <a:ext cx="275690" cy="28212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D86F82D-7D30-4225-A296-D013E8E3D2B7}"/>
              </a:ext>
            </a:extLst>
          </p:cNvPr>
          <p:cNvSpPr txBox="1"/>
          <p:nvPr/>
        </p:nvSpPr>
        <p:spPr>
          <a:xfrm>
            <a:off x="4018787" y="3837343"/>
            <a:ext cx="3959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u="sng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궁극적인 목표는 </a:t>
            </a:r>
            <a:r>
              <a:rPr lang="ko-KR" altLang="en-US" sz="1600" u="sng" dirty="0" err="1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쯔쯔감쉬증의</a:t>
            </a:r>
            <a:r>
              <a:rPr lang="ko-KR" altLang="en-US" sz="1600" u="sng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빈도 감소 </a:t>
            </a:r>
            <a:r>
              <a:rPr lang="en-US" altLang="ko-KR" sz="1600" u="sng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!</a:t>
            </a:r>
            <a:endParaRPr lang="en-US" altLang="ko-KR" sz="1400" dirty="0">
              <a:solidFill>
                <a:srgbClr val="C00000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573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직사각형 35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rot="16200000">
            <a:off x="4475654" y="-453270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-39770" y="41240"/>
            <a:ext cx="9114340" cy="51010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프로젝트 배경 및 연구의 필요성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3A0CF18-F99E-4BA5-8F81-21F0031C38C3}"/>
              </a:ext>
            </a:extLst>
          </p:cNvPr>
          <p:cNvGrpSpPr/>
          <p:nvPr/>
        </p:nvGrpSpPr>
        <p:grpSpPr>
          <a:xfrm rot="11567890">
            <a:off x="7458717" y="1770556"/>
            <a:ext cx="807526" cy="798452"/>
            <a:chOff x="-756592" y="-812626"/>
            <a:chExt cx="2808414" cy="2776858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475B6D5-F667-4B12-BB2E-9B800BE1F7ED}"/>
                </a:ext>
              </a:extLst>
            </p:cNvPr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52" name="Picture 3">
                <a:extLst>
                  <a:ext uri="{FF2B5EF4-FFF2-40B4-BE49-F238E27FC236}">
                    <a16:creationId xmlns:a16="http://schemas.microsoft.com/office/drawing/2014/main" id="{15CB12E0-3ADE-4CC9-8E2E-2C0A6B7675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6EFB0FB-E456-4263-8CA8-C0A4A44B0CC1}"/>
                  </a:ext>
                </a:extLst>
              </p:cNvPr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49" name="Picture 4">
              <a:extLst>
                <a:ext uri="{FF2B5EF4-FFF2-40B4-BE49-F238E27FC236}">
                  <a16:creationId xmlns:a16="http://schemas.microsoft.com/office/drawing/2014/main" id="{427A022F-683B-4040-8D79-E1696747AC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C5696C87-120C-4390-BAA5-8EE8130543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4">
              <a:extLst>
                <a:ext uri="{FF2B5EF4-FFF2-40B4-BE49-F238E27FC236}">
                  <a16:creationId xmlns:a16="http://schemas.microsoft.com/office/drawing/2014/main" id="{AF665F86-DCA3-4623-B823-1D6FC994C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991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428EB96-4AD9-4EEC-A956-A9226D352FB5}"/>
              </a:ext>
            </a:extLst>
          </p:cNvPr>
          <p:cNvSpPr txBox="1"/>
          <p:nvPr/>
        </p:nvSpPr>
        <p:spPr>
          <a:xfrm>
            <a:off x="5246573" y="107595"/>
            <a:ext cx="2021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(6)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기대효과 및 제언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44355E2-4255-41A8-B9E0-DDFD826A52DD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평행 사변형 25">
            <a:extLst>
              <a:ext uri="{FF2B5EF4-FFF2-40B4-BE49-F238E27FC236}">
                <a16:creationId xmlns:a16="http://schemas.microsoft.com/office/drawing/2014/main" id="{9CB37294-FDD3-488A-B75D-94EE26C6CB78}"/>
              </a:ext>
            </a:extLst>
          </p:cNvPr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기대효과 및 제언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5" name="모서리가 둥근 직사각형 20">
            <a:extLst>
              <a:ext uri="{FF2B5EF4-FFF2-40B4-BE49-F238E27FC236}">
                <a16:creationId xmlns:a16="http://schemas.microsoft.com/office/drawing/2014/main" id="{9CF2B190-DF26-4C36-B41C-F83FFE99897C}"/>
              </a:ext>
            </a:extLst>
          </p:cNvPr>
          <p:cNvSpPr/>
          <p:nvPr/>
        </p:nvSpPr>
        <p:spPr>
          <a:xfrm>
            <a:off x="1115616" y="632754"/>
            <a:ext cx="7110225" cy="1108505"/>
          </a:xfrm>
          <a:prstGeom prst="roundRect">
            <a:avLst/>
          </a:prstGeom>
          <a:noFill/>
          <a:ln>
            <a:solidFill>
              <a:srgbClr val="0033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도</a:t>
            </a:r>
            <a:r>
              <a:rPr lang="en-US" altLang="ko-KR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·</a:t>
            </a:r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광역시 선택 </a:t>
            </a:r>
            <a:r>
              <a:rPr lang="en-US" altLang="ko-KR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시</a:t>
            </a:r>
            <a:r>
              <a:rPr lang="en-US" altLang="ko-KR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·</a:t>
            </a:r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군</a:t>
            </a:r>
            <a:r>
              <a:rPr lang="en-US" altLang="ko-KR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·</a:t>
            </a:r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구 선택 </a:t>
            </a:r>
            <a:endParaRPr lang="en-US" altLang="ko-KR" sz="1400" dirty="0">
              <a:solidFill>
                <a:schemeClr val="tx1"/>
              </a:solidFill>
              <a:latin typeface="a시네마M" pitchFamily="18" charset="-127"/>
              <a:ea typeface="a시네마M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해당지역의 </a:t>
            </a:r>
            <a:r>
              <a:rPr lang="en-US" altLang="ko-KR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10</a:t>
            </a:r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만명당 </a:t>
            </a:r>
            <a:r>
              <a:rPr lang="ko-KR" altLang="en-US" sz="1400" dirty="0" err="1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쯔쯔가무시증</a:t>
            </a:r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 발생건수를 알려줌</a:t>
            </a:r>
            <a:r>
              <a:rPr lang="en-US" altLang="ko-KR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해당지역의</a:t>
            </a:r>
            <a:r>
              <a:rPr lang="en-US" altLang="ko-KR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쯔쯔가무시증</a:t>
            </a:r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 발생빈도에 영향을 주는 중요요인 변수들의 값들이 기재됨</a:t>
            </a:r>
            <a:r>
              <a:rPr lang="en-US" altLang="ko-KR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.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19DD82A-DB3A-4C16-8F2F-028EF3AFFAB3}"/>
              </a:ext>
            </a:extLst>
          </p:cNvPr>
          <p:cNvSpPr/>
          <p:nvPr/>
        </p:nvSpPr>
        <p:spPr>
          <a:xfrm>
            <a:off x="253433" y="773478"/>
            <a:ext cx="1108505" cy="1108505"/>
          </a:xfrm>
          <a:prstGeom prst="ellipse">
            <a:avLst/>
          </a:prstGeom>
          <a:solidFill>
            <a:srgbClr val="D782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일반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이용자</a:t>
            </a:r>
          </a:p>
        </p:txBody>
      </p:sp>
      <p:sp>
        <p:nvSpPr>
          <p:cNvPr id="29" name="모서리가 둥근 직사각형 20">
            <a:extLst>
              <a:ext uri="{FF2B5EF4-FFF2-40B4-BE49-F238E27FC236}">
                <a16:creationId xmlns:a16="http://schemas.microsoft.com/office/drawing/2014/main" id="{65574D30-A39C-403F-ADA9-3FC6E43E05BB}"/>
              </a:ext>
            </a:extLst>
          </p:cNvPr>
          <p:cNvSpPr/>
          <p:nvPr/>
        </p:nvSpPr>
        <p:spPr>
          <a:xfrm>
            <a:off x="1036361" y="2124342"/>
            <a:ext cx="7110225" cy="1108505"/>
          </a:xfrm>
          <a:prstGeom prst="roundRect">
            <a:avLst/>
          </a:prstGeom>
          <a:noFill/>
          <a:ln>
            <a:solidFill>
              <a:srgbClr val="0033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전국 고위험군이 추출됨</a:t>
            </a:r>
            <a:r>
              <a:rPr lang="en-US" altLang="ko-KR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질병관리본부 </a:t>
            </a:r>
            <a:r>
              <a:rPr lang="en-US" altLang="ko-KR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OR </a:t>
            </a:r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보건당국은 고위험군의 효율적인 방역작업과</a:t>
            </a:r>
            <a:endParaRPr lang="en-US" altLang="ko-KR" sz="1400" dirty="0">
              <a:solidFill>
                <a:schemeClr val="tx1"/>
              </a:solidFill>
              <a:latin typeface="a시네마M" pitchFamily="18" charset="-127"/>
              <a:ea typeface="a시네마M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가을철 </a:t>
            </a:r>
            <a:r>
              <a:rPr lang="en-US" altLang="ko-KR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대 </a:t>
            </a:r>
            <a:r>
              <a:rPr lang="ko-KR" altLang="en-US" sz="1400" dirty="0" err="1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발열성</a:t>
            </a:r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 질환으로서 </a:t>
            </a:r>
            <a:r>
              <a:rPr lang="ko-KR" altLang="en-US" sz="1400" dirty="0" err="1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쯔쯔가무시증</a:t>
            </a:r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 질병예방 및 교육</a:t>
            </a:r>
            <a:r>
              <a:rPr lang="en-US" altLang="ko-KR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·</a:t>
            </a:r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홍보를 통한</a:t>
            </a:r>
            <a:endParaRPr lang="en-US" altLang="ko-KR" sz="1400" dirty="0">
              <a:solidFill>
                <a:schemeClr val="tx1"/>
              </a:solidFill>
              <a:latin typeface="a시네마M" pitchFamily="18" charset="-127"/>
              <a:ea typeface="a시네마M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조기예방 가능</a:t>
            </a:r>
            <a:r>
              <a:rPr lang="en-US" altLang="ko-KR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!</a:t>
            </a:r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  </a:t>
            </a:r>
            <a:endParaRPr lang="en-US" altLang="ko-KR" sz="1400" dirty="0">
              <a:solidFill>
                <a:schemeClr val="tx1"/>
              </a:solidFill>
              <a:latin typeface="a시네마M" pitchFamily="18" charset="-127"/>
              <a:ea typeface="a시네마M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9050105-1B31-4D6E-AAE8-3CA4E04DD775}"/>
              </a:ext>
            </a:extLst>
          </p:cNvPr>
          <p:cNvSpPr/>
          <p:nvPr/>
        </p:nvSpPr>
        <p:spPr>
          <a:xfrm>
            <a:off x="7785997" y="2214250"/>
            <a:ext cx="1108505" cy="1108505"/>
          </a:xfrm>
          <a:prstGeom prst="ellipse">
            <a:avLst/>
          </a:prstGeom>
          <a:solidFill>
            <a:srgbClr val="E9DA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정부기관</a:t>
            </a:r>
          </a:p>
        </p:txBody>
      </p:sp>
      <p:sp>
        <p:nvSpPr>
          <p:cNvPr id="36" name="모서리가 둥근 직사각형 20">
            <a:extLst>
              <a:ext uri="{FF2B5EF4-FFF2-40B4-BE49-F238E27FC236}">
                <a16:creationId xmlns:a16="http://schemas.microsoft.com/office/drawing/2014/main" id="{4C9DD31C-D9BE-4D72-BF8F-2A7EF4C7B879}"/>
              </a:ext>
            </a:extLst>
          </p:cNvPr>
          <p:cNvSpPr/>
          <p:nvPr/>
        </p:nvSpPr>
        <p:spPr>
          <a:xfrm>
            <a:off x="904133" y="3588914"/>
            <a:ext cx="3740319" cy="1108505"/>
          </a:xfrm>
          <a:prstGeom prst="roundRect">
            <a:avLst/>
          </a:prstGeom>
          <a:noFill/>
          <a:ln>
            <a:solidFill>
              <a:srgbClr val="0033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쯔쯔가무시</a:t>
            </a:r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 고위험 지역으로</a:t>
            </a:r>
            <a:endParaRPr lang="en-US" altLang="ko-KR" sz="1400" dirty="0">
              <a:solidFill>
                <a:schemeClr val="tx1"/>
              </a:solidFill>
              <a:latin typeface="a시네마M" pitchFamily="18" charset="-127"/>
              <a:ea typeface="a시네마M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가을철 등산이나</a:t>
            </a:r>
            <a:r>
              <a:rPr lang="en-US" altLang="ko-KR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성묘 등을 </a:t>
            </a:r>
            <a:endParaRPr lang="en-US" altLang="ko-KR" sz="1400" dirty="0">
              <a:solidFill>
                <a:schemeClr val="tx1"/>
              </a:solidFill>
              <a:latin typeface="a시네마M" pitchFamily="18" charset="-127"/>
              <a:ea typeface="a시네마M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계획하는 사람들에게 알림의 역할 가능</a:t>
            </a:r>
            <a:endParaRPr lang="en-US" altLang="ko-KR" sz="1400" dirty="0">
              <a:solidFill>
                <a:schemeClr val="tx1"/>
              </a:solidFill>
              <a:latin typeface="a시네마M" pitchFamily="18" charset="-127"/>
              <a:ea typeface="a시네마M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99EBCAA-3A58-490E-B772-214DA11E6AE2}"/>
              </a:ext>
            </a:extLst>
          </p:cNvPr>
          <p:cNvSpPr/>
          <p:nvPr/>
        </p:nvSpPr>
        <p:spPr>
          <a:xfrm>
            <a:off x="246619" y="3682827"/>
            <a:ext cx="1108505" cy="1108505"/>
          </a:xfrm>
          <a:prstGeom prst="ellipse">
            <a:avLst/>
          </a:prstGeom>
          <a:solidFill>
            <a:srgbClr val="D782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일반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이용자</a:t>
            </a:r>
          </a:p>
        </p:txBody>
      </p:sp>
      <p:sp>
        <p:nvSpPr>
          <p:cNvPr id="37" name="모서리가 둥근 직사각형 20">
            <a:extLst>
              <a:ext uri="{FF2B5EF4-FFF2-40B4-BE49-F238E27FC236}">
                <a16:creationId xmlns:a16="http://schemas.microsoft.com/office/drawing/2014/main" id="{BD08DDAA-AE2F-4D70-AE1C-E6203BE5ED98}"/>
              </a:ext>
            </a:extLst>
          </p:cNvPr>
          <p:cNvSpPr/>
          <p:nvPr/>
        </p:nvSpPr>
        <p:spPr>
          <a:xfrm>
            <a:off x="4692775" y="3561898"/>
            <a:ext cx="3740319" cy="1108505"/>
          </a:xfrm>
          <a:prstGeom prst="roundRect">
            <a:avLst/>
          </a:prstGeom>
          <a:noFill/>
          <a:ln>
            <a:solidFill>
              <a:srgbClr val="0033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쯔쯔가무시증</a:t>
            </a:r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 뿐만 아니라</a:t>
            </a:r>
            <a:endParaRPr lang="en-US" altLang="ko-KR" sz="1400" dirty="0">
              <a:solidFill>
                <a:schemeClr val="tx1"/>
              </a:solidFill>
              <a:latin typeface="a시네마M" pitchFamily="18" charset="-127"/>
              <a:ea typeface="a시네마M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다른 질병으로 </a:t>
            </a:r>
            <a:r>
              <a:rPr lang="en-US" altLang="ko-KR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UI</a:t>
            </a:r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를 통한</a:t>
            </a:r>
            <a:endParaRPr lang="en-US" altLang="ko-KR" sz="1400" dirty="0">
              <a:solidFill>
                <a:schemeClr val="tx1"/>
              </a:solidFill>
              <a:latin typeface="a시네마M" pitchFamily="18" charset="-127"/>
              <a:ea typeface="a시네마M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서비스 지원 가능</a:t>
            </a:r>
            <a:endParaRPr lang="en-US" altLang="ko-KR" sz="1400" dirty="0">
              <a:solidFill>
                <a:schemeClr val="tx1"/>
              </a:solidFill>
              <a:latin typeface="a시네마M" pitchFamily="18" charset="-127"/>
              <a:ea typeface="a시네마M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B795EAE-99B6-4DD8-8B38-0A37D5B00C1D}"/>
              </a:ext>
            </a:extLst>
          </p:cNvPr>
          <p:cNvSpPr/>
          <p:nvPr/>
        </p:nvSpPr>
        <p:spPr>
          <a:xfrm>
            <a:off x="7927164" y="3633868"/>
            <a:ext cx="1108505" cy="1108505"/>
          </a:xfrm>
          <a:prstGeom prst="ellipse">
            <a:avLst/>
          </a:prstGeom>
          <a:solidFill>
            <a:srgbClr val="E9DA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정부기관</a:t>
            </a:r>
          </a:p>
        </p:txBody>
      </p:sp>
    </p:spTree>
    <p:extLst>
      <p:ext uri="{BB962C8B-B14F-4D97-AF65-F5344CB8AC3E}">
        <p14:creationId xmlns:p14="http://schemas.microsoft.com/office/powerpoint/2010/main" val="2239036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직사각형 35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rot="16200000">
            <a:off x="4475654" y="-453270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-39770" y="41240"/>
            <a:ext cx="9114340" cy="51010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한계점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3A0CF18-F99E-4BA5-8F81-21F0031C38C3}"/>
              </a:ext>
            </a:extLst>
          </p:cNvPr>
          <p:cNvGrpSpPr/>
          <p:nvPr/>
        </p:nvGrpSpPr>
        <p:grpSpPr>
          <a:xfrm rot="11567890">
            <a:off x="5082453" y="1859185"/>
            <a:ext cx="807526" cy="798452"/>
            <a:chOff x="-756592" y="-812626"/>
            <a:chExt cx="2808414" cy="2776858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475B6D5-F667-4B12-BB2E-9B800BE1F7ED}"/>
                </a:ext>
              </a:extLst>
            </p:cNvPr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52" name="Picture 3">
                <a:extLst>
                  <a:ext uri="{FF2B5EF4-FFF2-40B4-BE49-F238E27FC236}">
                    <a16:creationId xmlns:a16="http://schemas.microsoft.com/office/drawing/2014/main" id="{15CB12E0-3ADE-4CC9-8E2E-2C0A6B7675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6EFB0FB-E456-4263-8CA8-C0A4A44B0CC1}"/>
                  </a:ext>
                </a:extLst>
              </p:cNvPr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49" name="Picture 4">
              <a:extLst>
                <a:ext uri="{FF2B5EF4-FFF2-40B4-BE49-F238E27FC236}">
                  <a16:creationId xmlns:a16="http://schemas.microsoft.com/office/drawing/2014/main" id="{427A022F-683B-4040-8D79-E1696747AC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C5696C87-120C-4390-BAA5-8EE8130543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4">
              <a:extLst>
                <a:ext uri="{FF2B5EF4-FFF2-40B4-BE49-F238E27FC236}">
                  <a16:creationId xmlns:a16="http://schemas.microsoft.com/office/drawing/2014/main" id="{AF665F86-DCA3-4623-B823-1D6FC994C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5008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428EB96-4AD9-4EEC-A956-A9226D352FB5}"/>
              </a:ext>
            </a:extLst>
          </p:cNvPr>
          <p:cNvSpPr txBox="1"/>
          <p:nvPr/>
        </p:nvSpPr>
        <p:spPr>
          <a:xfrm>
            <a:off x="5246573" y="107595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(7)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한계점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44355E2-4255-41A8-B9E0-DDFD826A52DD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평행 사변형 25">
            <a:extLst>
              <a:ext uri="{FF2B5EF4-FFF2-40B4-BE49-F238E27FC236}">
                <a16:creationId xmlns:a16="http://schemas.microsoft.com/office/drawing/2014/main" id="{9CB37294-FDD3-488A-B75D-94EE26C6CB78}"/>
              </a:ext>
            </a:extLst>
          </p:cNvPr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한계점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9" name="모서리가 둥근 직사각형 20">
            <a:extLst>
              <a:ext uri="{FF2B5EF4-FFF2-40B4-BE49-F238E27FC236}">
                <a16:creationId xmlns:a16="http://schemas.microsoft.com/office/drawing/2014/main" id="{39EFFDC5-513B-4A45-B7F2-5A09C6246C74}"/>
              </a:ext>
            </a:extLst>
          </p:cNvPr>
          <p:cNvSpPr/>
          <p:nvPr/>
        </p:nvSpPr>
        <p:spPr>
          <a:xfrm>
            <a:off x="601880" y="2865833"/>
            <a:ext cx="7776864" cy="1850354"/>
          </a:xfrm>
          <a:prstGeom prst="roundRect">
            <a:avLst/>
          </a:prstGeom>
          <a:noFill/>
          <a:ln>
            <a:solidFill>
              <a:srgbClr val="0033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곤충매개체에</a:t>
            </a:r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 의한 질병이기 때문에</a:t>
            </a:r>
            <a:r>
              <a:rPr lang="en-US" altLang="ko-KR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,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진드기의 습성을 통한 토지의 환경</a:t>
            </a:r>
            <a:r>
              <a:rPr lang="en-US" altLang="ko-KR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그리고 진드기의 생활사를 파악한 기후</a:t>
            </a:r>
            <a:r>
              <a:rPr lang="en-US" altLang="ko-KR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,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질병의 특성을 가지는 남</a:t>
            </a:r>
            <a:r>
              <a:rPr lang="en-US" altLang="ko-KR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/</a:t>
            </a:r>
            <a:r>
              <a:rPr lang="ko-KR" altLang="en-US" sz="1400" dirty="0" err="1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녀</a:t>
            </a:r>
            <a:r>
              <a:rPr lang="ko-KR" altLang="en-US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 또는 고령자와 같은 인구학적 특성 등을 고려하였지만</a:t>
            </a:r>
            <a:r>
              <a:rPr lang="en-US" altLang="ko-KR" sz="1400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,</a:t>
            </a:r>
          </a:p>
          <a:p>
            <a:pPr algn="ctr"/>
            <a:r>
              <a:rPr lang="ko-KR" altLang="en-US" sz="1400" u="sng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진드기</a:t>
            </a:r>
            <a:r>
              <a:rPr lang="en-US" altLang="ko-KR" sz="1400" u="sng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-</a:t>
            </a:r>
            <a:r>
              <a:rPr lang="ko-KR" altLang="en-US" sz="1400" u="sng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인간을 직접적으로 매개시키는 인간의 야외활동과 관련된 노출 빈도</a:t>
            </a:r>
            <a:r>
              <a:rPr lang="en-US" altLang="ko-KR" sz="1400" u="sng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,</a:t>
            </a:r>
          </a:p>
          <a:p>
            <a:pPr algn="ctr"/>
            <a:r>
              <a:rPr lang="ko-KR" altLang="en-US" sz="1400" u="sng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시간</a:t>
            </a:r>
            <a:r>
              <a:rPr lang="en-US" altLang="ko-KR" sz="1400" u="sng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, </a:t>
            </a:r>
            <a:r>
              <a:rPr lang="ko-KR" altLang="en-US" sz="1400" u="sng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장소</a:t>
            </a:r>
            <a:r>
              <a:rPr lang="en-US" altLang="ko-KR" sz="1400" u="sng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, </a:t>
            </a:r>
            <a:r>
              <a:rPr lang="ko-KR" altLang="en-US" sz="1400" u="sng" dirty="0">
                <a:solidFill>
                  <a:schemeClr val="tx1"/>
                </a:solidFill>
                <a:latin typeface="a시네마M" pitchFamily="18" charset="-127"/>
                <a:ea typeface="a시네마M" pitchFamily="18" charset="-127"/>
              </a:rPr>
              <a:t>행태 등의 </a:t>
            </a:r>
            <a:r>
              <a:rPr lang="ko-KR" altLang="en-US" sz="1400" u="sng" dirty="0">
                <a:solidFill>
                  <a:srgbClr val="C00000"/>
                </a:solidFill>
                <a:latin typeface="a시네마M" pitchFamily="18" charset="-127"/>
                <a:ea typeface="a시네마M" pitchFamily="18" charset="-127"/>
              </a:rPr>
              <a:t>사회</a:t>
            </a:r>
            <a:r>
              <a:rPr lang="en-US" altLang="ko-KR" sz="1400" u="sng" dirty="0">
                <a:solidFill>
                  <a:srgbClr val="C00000"/>
                </a:solidFill>
                <a:latin typeface="a시네마M" pitchFamily="18" charset="-127"/>
                <a:ea typeface="a시네마M" pitchFamily="18" charset="-127"/>
              </a:rPr>
              <a:t>·</a:t>
            </a:r>
            <a:r>
              <a:rPr lang="ko-KR" altLang="en-US" sz="1400" u="sng" dirty="0">
                <a:solidFill>
                  <a:srgbClr val="C00000"/>
                </a:solidFill>
                <a:latin typeface="a시네마M" pitchFamily="18" charset="-127"/>
                <a:ea typeface="a시네마M" pitchFamily="18" charset="-127"/>
              </a:rPr>
              <a:t>경제적 요인을 고려하지 못한 것이 아쉬운 점</a:t>
            </a:r>
            <a:r>
              <a:rPr lang="en-US" altLang="ko-KR" sz="1400" dirty="0">
                <a:solidFill>
                  <a:srgbClr val="C00000"/>
                </a:solidFill>
                <a:latin typeface="a시네마M" pitchFamily="18" charset="-127"/>
                <a:ea typeface="a시네마M" pitchFamily="18" charset="-127"/>
              </a:rPr>
              <a:t>.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E9185C1-6A3C-4000-A393-BDC9551DDABA}"/>
              </a:ext>
            </a:extLst>
          </p:cNvPr>
          <p:cNvSpPr/>
          <p:nvPr/>
        </p:nvSpPr>
        <p:spPr>
          <a:xfrm>
            <a:off x="7275685" y="938035"/>
            <a:ext cx="1328763" cy="1328763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8EE965-CAA1-4E4F-952C-5778D39B187B}"/>
              </a:ext>
            </a:extLst>
          </p:cNvPr>
          <p:cNvSpPr txBox="1"/>
          <p:nvPr/>
        </p:nvSpPr>
        <p:spPr>
          <a:xfrm>
            <a:off x="7032549" y="2353625"/>
            <a:ext cx="1931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시네마M" pitchFamily="18" charset="-127"/>
                <a:ea typeface="a시네마M" pitchFamily="18" charset="-127"/>
              </a:rPr>
              <a:t>{ </a:t>
            </a:r>
            <a:r>
              <a:rPr lang="ko-KR" altLang="en-US" sz="1600" dirty="0">
                <a:latin typeface="a시네마M" pitchFamily="18" charset="-127"/>
                <a:ea typeface="a시네마M" pitchFamily="18" charset="-127"/>
              </a:rPr>
              <a:t>사회</a:t>
            </a:r>
            <a:r>
              <a:rPr lang="en-US" altLang="ko-KR" sz="1600" dirty="0">
                <a:latin typeface="a시네마M" pitchFamily="18" charset="-127"/>
                <a:ea typeface="a시네마M" pitchFamily="18" charset="-127"/>
              </a:rPr>
              <a:t>·</a:t>
            </a:r>
            <a:r>
              <a:rPr lang="ko-KR" altLang="en-US" sz="1600" dirty="0">
                <a:latin typeface="a시네마M" pitchFamily="18" charset="-127"/>
                <a:ea typeface="a시네마M" pitchFamily="18" charset="-127"/>
              </a:rPr>
              <a:t>경제적 요인</a:t>
            </a:r>
            <a:r>
              <a:rPr lang="en-US" altLang="ko-KR" sz="1600" dirty="0">
                <a:latin typeface="a시네마M" pitchFamily="18" charset="-127"/>
                <a:ea typeface="a시네마M" pitchFamily="18" charset="-127"/>
              </a:rPr>
              <a:t>}</a:t>
            </a:r>
            <a:endParaRPr lang="ko-KR" altLang="en-US" sz="1600" dirty="0">
              <a:latin typeface="a시네마M" pitchFamily="18" charset="-127"/>
              <a:ea typeface="a시네마M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82F27ED-9BC1-4B91-BDCE-5A92DC507E7A}"/>
              </a:ext>
            </a:extLst>
          </p:cNvPr>
          <p:cNvCxnSpPr>
            <a:cxnSpLocks/>
          </p:cNvCxnSpPr>
          <p:nvPr/>
        </p:nvCxnSpPr>
        <p:spPr>
          <a:xfrm flipH="1">
            <a:off x="7275686" y="961006"/>
            <a:ext cx="1328762" cy="130579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CC1608E-5148-4EBF-ACA8-1BA4761100D0}"/>
              </a:ext>
            </a:extLst>
          </p:cNvPr>
          <p:cNvCxnSpPr>
            <a:cxnSpLocks/>
          </p:cNvCxnSpPr>
          <p:nvPr/>
        </p:nvCxnSpPr>
        <p:spPr>
          <a:xfrm>
            <a:off x="7294032" y="961006"/>
            <a:ext cx="1310416" cy="130579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55ADA639-2BED-48F9-AB42-64875FCD2394}"/>
              </a:ext>
            </a:extLst>
          </p:cNvPr>
          <p:cNvSpPr/>
          <p:nvPr/>
        </p:nvSpPr>
        <p:spPr>
          <a:xfrm>
            <a:off x="432167" y="966862"/>
            <a:ext cx="1331521" cy="1331521"/>
          </a:xfrm>
          <a:prstGeom prst="ellipse">
            <a:avLst/>
          </a:pr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50D1E7C-0F01-4D48-BEFE-91AC7C8B5F06}"/>
              </a:ext>
            </a:extLst>
          </p:cNvPr>
          <p:cNvSpPr/>
          <p:nvPr/>
        </p:nvSpPr>
        <p:spPr>
          <a:xfrm>
            <a:off x="2001418" y="970208"/>
            <a:ext cx="1331521" cy="1331521"/>
          </a:xfrm>
          <a:prstGeom prst="ellipse">
            <a:avLst/>
          </a:prstGeom>
          <a:blipFill dpi="0"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9D3FF49-C39F-45E4-808A-9F8FC77AA8FC}"/>
              </a:ext>
            </a:extLst>
          </p:cNvPr>
          <p:cNvSpPr/>
          <p:nvPr/>
        </p:nvSpPr>
        <p:spPr>
          <a:xfrm>
            <a:off x="3694233" y="986857"/>
            <a:ext cx="1331521" cy="1331521"/>
          </a:xfrm>
          <a:prstGeom prst="ellipse">
            <a:avLst/>
          </a:prstGeom>
          <a:blipFill dpi="0"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5EB0CA-00ED-4E2D-9CD9-9F9DDEFD907D}"/>
              </a:ext>
            </a:extLst>
          </p:cNvPr>
          <p:cNvSpPr txBox="1"/>
          <p:nvPr/>
        </p:nvSpPr>
        <p:spPr>
          <a:xfrm>
            <a:off x="487610" y="2349741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{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생태환경 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}</a:t>
            </a:r>
            <a:endParaRPr lang="ko-KR" altLang="en-US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CC1442-3D38-47A2-BF8D-7B3124ADC3F0}"/>
              </a:ext>
            </a:extLst>
          </p:cNvPr>
          <p:cNvSpPr txBox="1"/>
          <p:nvPr/>
        </p:nvSpPr>
        <p:spPr>
          <a:xfrm>
            <a:off x="2234111" y="2348600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{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기후 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}</a:t>
            </a:r>
            <a:endParaRPr lang="ko-KR" altLang="en-US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7CAA27-730C-4079-9526-C45FB800BC9A}"/>
              </a:ext>
            </a:extLst>
          </p:cNvPr>
          <p:cNvSpPr txBox="1"/>
          <p:nvPr/>
        </p:nvSpPr>
        <p:spPr>
          <a:xfrm>
            <a:off x="3553579" y="2378214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{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인구학적 특성 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}</a:t>
            </a:r>
            <a:endParaRPr lang="ko-KR" altLang="en-US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DDC781-3FDF-4E4B-AACE-D5E957E03659}"/>
              </a:ext>
            </a:extLst>
          </p:cNvPr>
          <p:cNvSpPr txBox="1"/>
          <p:nvPr/>
        </p:nvSpPr>
        <p:spPr>
          <a:xfrm>
            <a:off x="5525096" y="1319551"/>
            <a:ext cx="538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a시네마M" pitchFamily="18" charset="-127"/>
                <a:ea typeface="a시네마M" pitchFamily="18" charset="-127"/>
              </a:rPr>
              <a:t>…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9658004-B159-4C76-9973-093056B02B51}"/>
              </a:ext>
            </a:extLst>
          </p:cNvPr>
          <p:cNvSpPr/>
          <p:nvPr/>
        </p:nvSpPr>
        <p:spPr>
          <a:xfrm>
            <a:off x="5423076" y="986857"/>
            <a:ext cx="1331521" cy="1331521"/>
          </a:xfrm>
          <a:prstGeom prst="ellipse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68C819-D94C-4E3F-9D86-07ED3DE30A7E}"/>
              </a:ext>
            </a:extLst>
          </p:cNvPr>
          <p:cNvSpPr txBox="1"/>
          <p:nvPr/>
        </p:nvSpPr>
        <p:spPr>
          <a:xfrm>
            <a:off x="5357892" y="2347992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{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토지이용 행태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}</a:t>
            </a:r>
            <a:endParaRPr lang="ko-KR" altLang="en-US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685CBC-5B63-4501-9B47-B88EDF7B49FC}"/>
              </a:ext>
            </a:extLst>
          </p:cNvPr>
          <p:cNvSpPr txBox="1"/>
          <p:nvPr/>
        </p:nvSpPr>
        <p:spPr>
          <a:xfrm>
            <a:off x="7219411" y="1326713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…</a:t>
            </a:r>
            <a:endParaRPr lang="ko-KR" altLang="en-US" sz="4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695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428EB96-4AD9-4EEC-A956-A9226D352FB5}"/>
              </a:ext>
            </a:extLst>
          </p:cNvPr>
          <p:cNvSpPr txBox="1"/>
          <p:nvPr/>
        </p:nvSpPr>
        <p:spPr>
          <a:xfrm>
            <a:off x="5246573" y="107595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(7)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한계점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44355E2-4255-41A8-B9E0-DDFD826A52DD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평행 사변형 25">
            <a:extLst>
              <a:ext uri="{FF2B5EF4-FFF2-40B4-BE49-F238E27FC236}">
                <a16:creationId xmlns:a16="http://schemas.microsoft.com/office/drawing/2014/main" id="{9CB37294-FDD3-488A-B75D-94EE26C6CB78}"/>
              </a:ext>
            </a:extLst>
          </p:cNvPr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한계점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C86A040-429D-4475-A823-B330D3FBDB4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055"/>
          <a:stretch/>
        </p:blipFill>
        <p:spPr>
          <a:xfrm>
            <a:off x="320891" y="783086"/>
            <a:ext cx="3699873" cy="3885059"/>
          </a:xfrm>
          <a:prstGeom prst="rect">
            <a:avLst/>
          </a:prstGeom>
          <a:ln>
            <a:solidFill>
              <a:srgbClr val="003300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80E0819-CCF1-4C97-861E-8B0D580855AD}"/>
              </a:ext>
            </a:extLst>
          </p:cNvPr>
          <p:cNvSpPr txBox="1"/>
          <p:nvPr/>
        </p:nvSpPr>
        <p:spPr>
          <a:xfrm>
            <a:off x="4124864" y="1896896"/>
            <a:ext cx="48237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u="sng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“</a:t>
            </a:r>
            <a:r>
              <a:rPr lang="ko-KR" altLang="en-US" sz="1600" u="sng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시</a:t>
            </a:r>
            <a:r>
              <a:rPr lang="en-US" altLang="ko-KR" sz="1600" u="sng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·</a:t>
            </a:r>
            <a:r>
              <a:rPr lang="ko-KR" altLang="en-US" sz="1600" u="sng" dirty="0" err="1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군구별</a:t>
            </a:r>
            <a:r>
              <a:rPr lang="ko-KR" altLang="en-US" sz="1600" u="sng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기후 데이터 수집의 불가</a:t>
            </a:r>
            <a:r>
              <a:rPr lang="en-US" altLang="ko-KR" sz="1600" u="sng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”</a:t>
            </a:r>
          </a:p>
          <a:p>
            <a:pPr algn="ctr"/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기상대가 다양하게 존재하지 않아</a:t>
            </a:r>
            <a:r>
              <a:rPr lang="en-US" altLang="ko-KR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,</a:t>
            </a:r>
          </a:p>
          <a:p>
            <a:pPr algn="ctr"/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각 시</a:t>
            </a:r>
            <a:r>
              <a:rPr lang="en-US" altLang="ko-KR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·</a:t>
            </a:r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군</a:t>
            </a:r>
            <a:r>
              <a:rPr lang="en-US" altLang="ko-KR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·</a:t>
            </a:r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구의 </a:t>
            </a:r>
            <a:r>
              <a:rPr lang="ko-KR" altLang="en-US" sz="16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근접기상대</a:t>
            </a:r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를 검색하여 </a:t>
            </a:r>
            <a:endParaRPr lang="en-US" altLang="ko-KR" sz="16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기후데이터 사용</a:t>
            </a:r>
            <a:r>
              <a:rPr lang="en-US" altLang="ko-KR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즉</a:t>
            </a:r>
            <a:r>
              <a:rPr lang="en-US" altLang="ko-KR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감염병에 따른 각 시</a:t>
            </a:r>
            <a:r>
              <a:rPr lang="en-US" altLang="ko-KR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·</a:t>
            </a:r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군</a:t>
            </a:r>
            <a:r>
              <a:rPr lang="en-US" altLang="ko-KR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·</a:t>
            </a:r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구의 기후적인 특징을</a:t>
            </a:r>
            <a:endParaRPr lang="en-US" altLang="ko-KR" sz="16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확실하게 밝혀내지 못함</a:t>
            </a:r>
            <a:r>
              <a:rPr lang="en-US" altLang="ko-KR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5C824EA9-AED4-4B6B-BD5C-854D2F7D0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2570527"/>
            <a:ext cx="356637" cy="483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FB7EF53E-C404-4B70-9376-5C1F0DB38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1484376"/>
            <a:ext cx="356637" cy="483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973FBC12-559D-40F2-8B05-5B2197CFA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3361" y="2483856"/>
            <a:ext cx="356637" cy="483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66D8DD74-A682-42A3-8784-818E039F1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3600" y="1668221"/>
            <a:ext cx="356637" cy="483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4958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428EB96-4AD9-4EEC-A956-A9226D352FB5}"/>
              </a:ext>
            </a:extLst>
          </p:cNvPr>
          <p:cNvSpPr txBox="1"/>
          <p:nvPr/>
        </p:nvSpPr>
        <p:spPr>
          <a:xfrm>
            <a:off x="5246573" y="107595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(7)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한계점</a:t>
            </a:r>
          </a:p>
        </p:txBody>
      </p:sp>
      <p:sp>
        <p:nvSpPr>
          <p:cNvPr id="20" name="평행 사변형 25">
            <a:extLst>
              <a:ext uri="{FF2B5EF4-FFF2-40B4-BE49-F238E27FC236}">
                <a16:creationId xmlns:a16="http://schemas.microsoft.com/office/drawing/2014/main" id="{9CB37294-FDD3-488A-B75D-94EE26C6CB78}"/>
              </a:ext>
            </a:extLst>
          </p:cNvPr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한계점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8FB748-03A1-4F0F-BCF6-20A67019720E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3">
            <a:extLst>
              <a:ext uri="{FF2B5EF4-FFF2-40B4-BE49-F238E27FC236}">
                <a16:creationId xmlns:a16="http://schemas.microsoft.com/office/drawing/2014/main" id="{173F68B6-18ED-4127-AEDE-45BB9B632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3885898"/>
            <a:ext cx="1863452" cy="1057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75577374-F165-4FDC-906E-3BB7F8190524}"/>
              </a:ext>
            </a:extLst>
          </p:cNvPr>
          <p:cNvSpPr/>
          <p:nvPr/>
        </p:nvSpPr>
        <p:spPr>
          <a:xfrm>
            <a:off x="216026" y="683967"/>
            <a:ext cx="3131838" cy="3358446"/>
          </a:xfrm>
          <a:custGeom>
            <a:avLst/>
            <a:gdLst>
              <a:gd name="connsiteX0" fmla="*/ 1052910 w 2514313"/>
              <a:gd name="connsiteY0" fmla="*/ 0 h 3358446"/>
              <a:gd name="connsiteX1" fmla="*/ 1546726 w 2514313"/>
              <a:gd name="connsiteY1" fmla="*/ 452779 h 3358446"/>
              <a:gd name="connsiteX2" fmla="*/ 1547565 w 2514313"/>
              <a:gd name="connsiteY2" fmla="*/ 462149 h 3358446"/>
              <a:gd name="connsiteX3" fmla="*/ 1585548 w 2514313"/>
              <a:gd name="connsiteY3" fmla="*/ 438956 h 3358446"/>
              <a:gd name="connsiteX4" fmla="*/ 1781749 w 2514313"/>
              <a:gd name="connsiteY4" fmla="*/ 394393 h 3358446"/>
              <a:gd name="connsiteX5" fmla="*/ 2285805 w 2514313"/>
              <a:gd name="connsiteY5" fmla="*/ 961455 h 3358446"/>
              <a:gd name="connsiteX6" fmla="*/ 2279997 w 2514313"/>
              <a:gd name="connsiteY6" fmla="*/ 1047813 h 3358446"/>
              <a:gd name="connsiteX7" fmla="*/ 2264898 w 2514313"/>
              <a:gd name="connsiteY7" fmla="*/ 1121521 h 3358446"/>
              <a:gd name="connsiteX8" fmla="*/ 2292080 w 2514313"/>
              <a:gd name="connsiteY8" fmla="*/ 1138119 h 3358446"/>
              <a:gd name="connsiteX9" fmla="*/ 2514313 w 2514313"/>
              <a:gd name="connsiteY9" fmla="*/ 1608336 h 3358446"/>
              <a:gd name="connsiteX10" fmla="*/ 2206458 w 2514313"/>
              <a:gd name="connsiteY10" fmla="*/ 2130836 h 3358446"/>
              <a:gd name="connsiteX11" fmla="*/ 2174557 w 2514313"/>
              <a:gd name="connsiteY11" fmla="*/ 2141976 h 3358446"/>
              <a:gd name="connsiteX12" fmla="*/ 2192996 w 2514313"/>
              <a:gd name="connsiteY12" fmla="*/ 2175819 h 3358446"/>
              <a:gd name="connsiteX13" fmla="*/ 2222014 w 2514313"/>
              <a:gd name="connsiteY13" fmla="*/ 2319008 h 3358446"/>
              <a:gd name="connsiteX14" fmla="*/ 1852757 w 2514313"/>
              <a:gd name="connsiteY14" fmla="*/ 2686871 h 3358446"/>
              <a:gd name="connsiteX15" fmla="*/ 1778339 w 2514313"/>
              <a:gd name="connsiteY15" fmla="*/ 2679397 h 3358446"/>
              <a:gd name="connsiteX16" fmla="*/ 1709097 w 2514313"/>
              <a:gd name="connsiteY16" fmla="*/ 2657985 h 3358446"/>
              <a:gd name="connsiteX17" fmla="*/ 1651547 w 2514313"/>
              <a:gd name="connsiteY17" fmla="*/ 2710275 h 3358446"/>
              <a:gd name="connsiteX18" fmla="*/ 1336415 w 2514313"/>
              <a:gd name="connsiteY18" fmla="*/ 2859962 h 3358446"/>
              <a:gd name="connsiteX19" fmla="*/ 1173293 w 2514313"/>
              <a:gd name="connsiteY19" fmla="*/ 3358446 h 3358446"/>
              <a:gd name="connsiteX20" fmla="*/ 1020424 w 2514313"/>
              <a:gd name="connsiteY20" fmla="*/ 2855556 h 3358446"/>
              <a:gd name="connsiteX21" fmla="*/ 623809 w 2514313"/>
              <a:gd name="connsiteY21" fmla="*/ 2616547 h 3358446"/>
              <a:gd name="connsiteX22" fmla="*/ 584539 w 2514313"/>
              <a:gd name="connsiteY22" fmla="*/ 2565548 h 3358446"/>
              <a:gd name="connsiteX23" fmla="*/ 522676 w 2514313"/>
              <a:gd name="connsiteY23" fmla="*/ 2558532 h 3358446"/>
              <a:gd name="connsiteX24" fmla="*/ 120204 w 2514313"/>
              <a:gd name="connsiteY24" fmla="*/ 2002991 h 3358446"/>
              <a:gd name="connsiteX25" fmla="*/ 142865 w 2514313"/>
              <a:gd name="connsiteY25" fmla="*/ 1834364 h 3358446"/>
              <a:gd name="connsiteX26" fmla="*/ 161826 w 2514313"/>
              <a:gd name="connsiteY26" fmla="*/ 1780225 h 3358446"/>
              <a:gd name="connsiteX27" fmla="*/ 147635 w 2514313"/>
              <a:gd name="connsiteY27" fmla="*/ 1767053 h 3358446"/>
              <a:gd name="connsiteX28" fmla="*/ 0 w 2514313"/>
              <a:gd name="connsiteY28" fmla="*/ 1366079 h 3358446"/>
              <a:gd name="connsiteX29" fmla="*/ 504056 w 2514313"/>
              <a:gd name="connsiteY29" fmla="*/ 799017 h 3358446"/>
              <a:gd name="connsiteX30" fmla="*/ 599083 w 2514313"/>
              <a:gd name="connsiteY30" fmla="*/ 809794 h 3358446"/>
              <a:gd name="connsiteX31" fmla="*/ 588466 w 2514313"/>
              <a:gd name="connsiteY31" fmla="*/ 787788 h 3358446"/>
              <a:gd name="connsiteX32" fmla="*/ 548854 w 2514313"/>
              <a:gd name="connsiteY32" fmla="*/ 567062 h 3358446"/>
              <a:gd name="connsiteX33" fmla="*/ 1052910 w 2514313"/>
              <a:gd name="connsiteY33" fmla="*/ 0 h 335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514313" h="3358446">
                <a:moveTo>
                  <a:pt x="1052910" y="0"/>
                </a:moveTo>
                <a:cubicBezTo>
                  <a:pt x="1296495" y="0"/>
                  <a:pt x="1499724" y="194379"/>
                  <a:pt x="1546726" y="452779"/>
                </a:cubicBezTo>
                <a:lnTo>
                  <a:pt x="1547565" y="462149"/>
                </a:lnTo>
                <a:lnTo>
                  <a:pt x="1585548" y="438956"/>
                </a:lnTo>
                <a:cubicBezTo>
                  <a:pt x="1645852" y="410261"/>
                  <a:pt x="1712154" y="394393"/>
                  <a:pt x="1781749" y="394393"/>
                </a:cubicBezTo>
                <a:cubicBezTo>
                  <a:pt x="2060131" y="394393"/>
                  <a:pt x="2285805" y="648275"/>
                  <a:pt x="2285805" y="961455"/>
                </a:cubicBezTo>
                <a:cubicBezTo>
                  <a:pt x="2285805" y="990816"/>
                  <a:pt x="2283822" y="1019655"/>
                  <a:pt x="2279997" y="1047813"/>
                </a:cubicBezTo>
                <a:lnTo>
                  <a:pt x="2264898" y="1121521"/>
                </a:lnTo>
                <a:lnTo>
                  <a:pt x="2292080" y="1138119"/>
                </a:lnTo>
                <a:cubicBezTo>
                  <a:pt x="2426159" y="1240024"/>
                  <a:pt x="2514313" y="1412599"/>
                  <a:pt x="2514313" y="1608336"/>
                </a:cubicBezTo>
                <a:cubicBezTo>
                  <a:pt x="2514313" y="1843221"/>
                  <a:pt x="2387372" y="2044751"/>
                  <a:pt x="2206458" y="2130836"/>
                </a:cubicBezTo>
                <a:lnTo>
                  <a:pt x="2174557" y="2141976"/>
                </a:lnTo>
                <a:lnTo>
                  <a:pt x="2192996" y="2175819"/>
                </a:lnTo>
                <a:cubicBezTo>
                  <a:pt x="2211682" y="2219830"/>
                  <a:pt x="2222014" y="2268217"/>
                  <a:pt x="2222014" y="2319008"/>
                </a:cubicBezTo>
                <a:cubicBezTo>
                  <a:pt x="2222014" y="2522173"/>
                  <a:pt x="2056692" y="2686871"/>
                  <a:pt x="1852757" y="2686871"/>
                </a:cubicBezTo>
                <a:cubicBezTo>
                  <a:pt x="1827265" y="2686871"/>
                  <a:pt x="1802377" y="2684298"/>
                  <a:pt x="1778339" y="2679397"/>
                </a:cubicBezTo>
                <a:lnTo>
                  <a:pt x="1709097" y="2657985"/>
                </a:lnTo>
                <a:lnTo>
                  <a:pt x="1651547" y="2710275"/>
                </a:lnTo>
                <a:cubicBezTo>
                  <a:pt x="1559014" y="2783244"/>
                  <a:pt x="1452518" y="2835304"/>
                  <a:pt x="1336415" y="2859962"/>
                </a:cubicBezTo>
                <a:lnTo>
                  <a:pt x="1173293" y="3358446"/>
                </a:lnTo>
                <a:lnTo>
                  <a:pt x="1020424" y="2855556"/>
                </a:lnTo>
                <a:cubicBezTo>
                  <a:pt x="867051" y="2818544"/>
                  <a:pt x="731537" y="2733728"/>
                  <a:pt x="623809" y="2616547"/>
                </a:cubicBezTo>
                <a:lnTo>
                  <a:pt x="584539" y="2565548"/>
                </a:lnTo>
                <a:lnTo>
                  <a:pt x="522676" y="2558532"/>
                </a:lnTo>
                <a:cubicBezTo>
                  <a:pt x="292985" y="2505656"/>
                  <a:pt x="120204" y="2277024"/>
                  <a:pt x="120204" y="2002991"/>
                </a:cubicBezTo>
                <a:cubicBezTo>
                  <a:pt x="120204" y="1944270"/>
                  <a:pt x="128138" y="1887633"/>
                  <a:pt x="142865" y="1834364"/>
                </a:cubicBezTo>
                <a:lnTo>
                  <a:pt x="161826" y="1780225"/>
                </a:lnTo>
                <a:lnTo>
                  <a:pt x="147635" y="1767053"/>
                </a:lnTo>
                <a:cubicBezTo>
                  <a:pt x="56418" y="1664435"/>
                  <a:pt x="0" y="1522669"/>
                  <a:pt x="0" y="1366079"/>
                </a:cubicBezTo>
                <a:cubicBezTo>
                  <a:pt x="0" y="1052899"/>
                  <a:pt x="225674" y="799017"/>
                  <a:pt x="504056" y="799017"/>
                </a:cubicBezTo>
                <a:lnTo>
                  <a:pt x="599083" y="809794"/>
                </a:lnTo>
                <a:lnTo>
                  <a:pt x="588466" y="787788"/>
                </a:lnTo>
                <a:cubicBezTo>
                  <a:pt x="562959" y="719946"/>
                  <a:pt x="548854" y="645357"/>
                  <a:pt x="548854" y="567062"/>
                </a:cubicBezTo>
                <a:cubicBezTo>
                  <a:pt x="548854" y="253882"/>
                  <a:pt x="774528" y="0"/>
                  <a:pt x="1052910" y="0"/>
                </a:cubicBezTo>
                <a:close/>
              </a:path>
            </a:pathLst>
          </a:custGeom>
          <a:solidFill>
            <a:srgbClr val="E9D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사물인터넷에서</a:t>
            </a:r>
            <a:endParaRPr lang="en-US" altLang="ko-KR" sz="20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주기적으로</a:t>
            </a:r>
            <a:endParaRPr lang="en-US" altLang="ko-KR" sz="20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생산되는</a:t>
            </a:r>
            <a:endParaRPr lang="en-US" altLang="ko-KR" sz="20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센싱데이터</a:t>
            </a:r>
            <a:endParaRPr lang="ko-KR" altLang="en-US" sz="20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C6E9E-E01C-49C1-8A51-087B14E568A0}"/>
              </a:ext>
            </a:extLst>
          </p:cNvPr>
          <p:cNvSpPr txBox="1"/>
          <p:nvPr/>
        </p:nvSpPr>
        <p:spPr>
          <a:xfrm>
            <a:off x="3506811" y="1275516"/>
            <a:ext cx="519565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매일 생산되는 기온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·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습도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·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강수량과 같은</a:t>
            </a:r>
            <a:endParaRPr lang="en-US" altLang="ko-KR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기후 데이터는 모든 분석에서 중요한 속성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!</a:t>
            </a:r>
          </a:p>
          <a:p>
            <a:pPr algn="ctr"/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특히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사람의 건강과 사망에 관련된</a:t>
            </a:r>
            <a:endParaRPr lang="en-US" altLang="ko-KR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질병을 예측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할 수 있는 </a:t>
            </a:r>
            <a:r>
              <a:rPr lang="ko-KR" altLang="en-US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중요변수</a:t>
            </a:r>
            <a:r>
              <a:rPr lang="en-US" altLang="ko-KR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!</a:t>
            </a:r>
          </a:p>
          <a:p>
            <a:pPr algn="ctr"/>
            <a:endParaRPr lang="en-US" altLang="ko-KR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특정지점의 </a:t>
            </a:r>
            <a:r>
              <a:rPr lang="ko-KR" altLang="en-US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세분화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된 </a:t>
            </a:r>
            <a:r>
              <a:rPr lang="ko-KR" altLang="en-US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센싱데이터를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통해</a:t>
            </a:r>
            <a:endParaRPr lang="en-US" altLang="ko-KR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질병을 효율적으로 관리하고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,</a:t>
            </a:r>
          </a:p>
          <a:p>
            <a:pPr algn="ctr"/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지역 간의 </a:t>
            </a:r>
            <a:r>
              <a:rPr lang="ko-KR" altLang="en-US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구체화된 기후의 차이점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을 알 수 있도록</a:t>
            </a:r>
            <a:endParaRPr lang="en-US" altLang="ko-KR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센싱데이터가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사용되는 것이</a:t>
            </a:r>
            <a:endParaRPr lang="en-US" altLang="ko-KR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한정되어있는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기상대의 문제점을</a:t>
            </a:r>
            <a:endParaRPr lang="en-US" altLang="ko-KR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극복할 수 있는 보완적인 방법이 될 것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5483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7545ABBA-F1C1-4311-9ACE-00196310FBDE}"/>
              </a:ext>
            </a:extLst>
          </p:cNvPr>
          <p:cNvSpPr/>
          <p:nvPr/>
        </p:nvSpPr>
        <p:spPr>
          <a:xfrm>
            <a:off x="0" y="0"/>
            <a:ext cx="9144000" cy="5164038"/>
          </a:xfrm>
          <a:custGeom>
            <a:avLst/>
            <a:gdLst>
              <a:gd name="connsiteX0" fmla="*/ 8342691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5143500">
                <a:moveTo>
                  <a:pt x="8342691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23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5818" y="1434973"/>
            <a:ext cx="4381328" cy="461665"/>
          </a:xfrm>
          <a:prstGeom prst="rect">
            <a:avLst/>
          </a:prstGeom>
          <a:solidFill>
            <a:srgbClr val="235663"/>
          </a:solidFill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장미다방" pitchFamily="18" charset="-127"/>
                <a:ea typeface="a장미다방" pitchFamily="18" charset="-127"/>
              </a:rPr>
              <a:t>                                  </a:t>
            </a:r>
            <a:endParaRPr lang="ko-KR" altLang="en-US" sz="2400" dirty="0">
              <a:solidFill>
                <a:schemeClr val="bg1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30904" y="2001420"/>
            <a:ext cx="4156372" cy="603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장미다방" pitchFamily="18" charset="-127"/>
                <a:ea typeface="a장미다방" pitchFamily="18" charset="-127"/>
              </a:rPr>
              <a:t>  </a:t>
            </a:r>
            <a:endParaRPr lang="ko-KR" altLang="en-US" sz="2400" dirty="0">
              <a:solidFill>
                <a:schemeClr val="tx1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35818" y="1896638"/>
            <a:ext cx="3744416" cy="603104"/>
          </a:xfrm>
          <a:custGeom>
            <a:avLst/>
            <a:gdLst/>
            <a:ahLst/>
            <a:cxnLst/>
            <a:rect l="l" t="t" r="r" b="b"/>
            <a:pathLst>
              <a:path w="3221050" h="603104">
                <a:moveTo>
                  <a:pt x="0" y="0"/>
                </a:moveTo>
                <a:lnTo>
                  <a:pt x="3221050" y="0"/>
                </a:lnTo>
                <a:lnTo>
                  <a:pt x="2455517" y="603104"/>
                </a:lnTo>
                <a:lnTo>
                  <a:pt x="0" y="603104"/>
                </a:lnTo>
                <a:close/>
              </a:path>
            </a:pathLst>
          </a:custGeom>
          <a:solidFill>
            <a:srgbClr val="23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47864" y="2499742"/>
            <a:ext cx="503941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장미다방" pitchFamily="18" charset="-127"/>
              <a:ea typeface="a장미다방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1087980">
            <a:off x="7369787" y="3401887"/>
            <a:ext cx="2090666" cy="2067173"/>
            <a:chOff x="-756592" y="-812626"/>
            <a:chExt cx="2808414" cy="2776858"/>
          </a:xfrm>
        </p:grpSpPr>
        <p:grpSp>
          <p:nvGrpSpPr>
            <p:cNvPr id="15" name="그룹 14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타원 19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B30F4C7-6831-4F25-BBFA-C535DB379AFD}"/>
              </a:ext>
            </a:extLst>
          </p:cNvPr>
          <p:cNvSpPr txBox="1"/>
          <p:nvPr/>
        </p:nvSpPr>
        <p:spPr>
          <a:xfrm>
            <a:off x="1864596" y="1614028"/>
            <a:ext cx="2872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감사합니다</a:t>
            </a:r>
            <a:r>
              <a:rPr lang="en-US" altLang="ko-K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  <a:endParaRPr lang="ko-KR" alt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43249D-8158-4CDC-9C63-F10F918ACE96}"/>
              </a:ext>
            </a:extLst>
          </p:cNvPr>
          <p:cNvSpPr txBox="1"/>
          <p:nvPr/>
        </p:nvSpPr>
        <p:spPr>
          <a:xfrm>
            <a:off x="4855881" y="2145695"/>
            <a:ext cx="3252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Thank you.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04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D55A21A-A203-4677-9AB5-A311790B44CF}"/>
              </a:ext>
            </a:extLst>
          </p:cNvPr>
          <p:cNvSpPr txBox="1"/>
          <p:nvPr/>
        </p:nvSpPr>
        <p:spPr>
          <a:xfrm>
            <a:off x="4580131" y="556106"/>
            <a:ext cx="33762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출처 </a:t>
            </a:r>
            <a:r>
              <a:rPr lang="en-US" altLang="ko-KR" sz="8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; 2017</a:t>
            </a:r>
            <a:r>
              <a:rPr lang="ko-KR" altLang="en-US" sz="8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년도 진드기 </a:t>
            </a:r>
            <a:r>
              <a:rPr lang="ko-KR" altLang="en-US" sz="8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매개감염병</a:t>
            </a:r>
            <a:r>
              <a:rPr lang="ko-KR" altLang="en-US" sz="8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관리지침</a:t>
            </a:r>
            <a:r>
              <a:rPr lang="en-US" altLang="ko-KR" sz="8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. </a:t>
            </a:r>
            <a:r>
              <a:rPr lang="ko-KR" altLang="en-US" sz="8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보건복지부 질병관리본부</a:t>
            </a:r>
          </a:p>
        </p:txBody>
      </p:sp>
      <p:sp>
        <p:nvSpPr>
          <p:cNvPr id="21" name="모서리가 둥근 직사각형 37">
            <a:extLst>
              <a:ext uri="{FF2B5EF4-FFF2-40B4-BE49-F238E27FC236}">
                <a16:creationId xmlns:a16="http://schemas.microsoft.com/office/drawing/2014/main" id="{B15CBCC6-3136-4F83-889F-4840FB03BA60}"/>
              </a:ext>
            </a:extLst>
          </p:cNvPr>
          <p:cNvSpPr/>
          <p:nvPr/>
        </p:nvSpPr>
        <p:spPr>
          <a:xfrm>
            <a:off x="722106" y="4010425"/>
            <a:ext cx="7776864" cy="865581"/>
          </a:xfrm>
          <a:prstGeom prst="roundRect">
            <a:avLst/>
          </a:prstGeom>
          <a:noFill/>
          <a:ln>
            <a:solidFill>
              <a:srgbClr val="21596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법정 </a:t>
            </a:r>
            <a:r>
              <a:rPr lang="ko-KR" altLang="en-US" sz="105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감염병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제 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3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군에 속하는 진드기 매개질병 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“</a:t>
            </a:r>
            <a:r>
              <a:rPr lang="ko-KR" altLang="en-US" sz="105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쯔쯔가무시증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(O. </a:t>
            </a:r>
            <a:r>
              <a:rPr lang="en-US" altLang="ko-KR" sz="105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tsutsusgamuchi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)”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은</a:t>
            </a:r>
            <a:endParaRPr lang="en-US" altLang="ko-KR" sz="105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1998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년 이후 수년간의 주기로 계단식 </a:t>
            </a:r>
            <a:r>
              <a:rPr lang="ko-KR" altLang="en-US" sz="105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증가 추세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를 가짐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또한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2011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년부터는 꾸준히 </a:t>
            </a:r>
            <a:r>
              <a:rPr lang="ko-KR" altLang="en-US" sz="105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사망자수도 발생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하고 있음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2628EF-65A1-400A-8795-DEB1342D57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6611" y="793607"/>
            <a:ext cx="6587757" cy="307428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22" name="평행 사변형 25">
            <a:extLst>
              <a:ext uri="{FF2B5EF4-FFF2-40B4-BE49-F238E27FC236}">
                <a16:creationId xmlns:a16="http://schemas.microsoft.com/office/drawing/2014/main" id="{D2E60F49-B1F9-47E7-878E-5E839081A9B9}"/>
              </a:ext>
            </a:extLst>
          </p:cNvPr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쯔쯔가무시증의</a:t>
            </a:r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발생 </a:t>
            </a:r>
            <a:r>
              <a:rPr lang="en-US" altLang="ko-KR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Trend</a:t>
            </a:r>
            <a:endParaRPr lang="ko-KR" altLang="en-US" sz="2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2E67AB-5519-44D4-97DF-41559C682C89}"/>
              </a:ext>
            </a:extLst>
          </p:cNvPr>
          <p:cNvSpPr txBox="1"/>
          <p:nvPr/>
        </p:nvSpPr>
        <p:spPr>
          <a:xfrm>
            <a:off x="5148064" y="107595"/>
            <a:ext cx="312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(1)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프로젝트 배경 및 연구의 필요성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B9CFEBD-023B-4B6F-81B0-3E182ED2F636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3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191ABE6-1BBB-44C7-BFF4-954EFB1677F3}"/>
              </a:ext>
            </a:extLst>
          </p:cNvPr>
          <p:cNvSpPr txBox="1"/>
          <p:nvPr/>
        </p:nvSpPr>
        <p:spPr>
          <a:xfrm>
            <a:off x="2044199" y="846643"/>
            <a:ext cx="509145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발달한 의료기술을 보유하고 있으며</a:t>
            </a:r>
            <a:r>
              <a:rPr lang="en-US" altLang="ko-KR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,</a:t>
            </a:r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endParaRPr lang="en-US" altLang="ko-KR" sz="2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질병 감염 시 적절한 치료 및 대처가 가능한</a:t>
            </a:r>
            <a:endParaRPr lang="en-US" altLang="ko-KR" sz="2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현대시대에서</a:t>
            </a:r>
            <a:r>
              <a:rPr lang="en-US" altLang="ko-KR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왜</a:t>
            </a: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?</a:t>
            </a:r>
            <a:r>
              <a:rPr lang="en-US" altLang="ko-KR" sz="2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endParaRPr lang="en-US" altLang="ko-KR" sz="2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쯔쯔가무시증</a:t>
            </a:r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질병은</a:t>
            </a:r>
            <a:endParaRPr lang="en-US" altLang="ko-KR" sz="2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점점 증가</a:t>
            </a:r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하는 것인가</a:t>
            </a:r>
            <a:r>
              <a:rPr lang="en-US" altLang="ko-KR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?</a:t>
            </a:r>
            <a:endParaRPr lang="ko-KR" altLang="en-US" sz="2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B98067B5-965B-4B3E-9D32-D4D23B00F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9394" r="34343" b="66729"/>
          <a:stretch>
            <a:fillRect/>
          </a:stretch>
        </p:blipFill>
        <p:spPr bwMode="auto">
          <a:xfrm rot="19128816">
            <a:off x="2385586" y="3224083"/>
            <a:ext cx="886531" cy="136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>
            <a:extLst>
              <a:ext uri="{FF2B5EF4-FFF2-40B4-BE49-F238E27FC236}">
                <a16:creationId xmlns:a16="http://schemas.microsoft.com/office/drawing/2014/main" id="{4F1B4934-B1BF-4C37-93DA-3C4DE29F2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3271" b="26592"/>
          <a:stretch>
            <a:fillRect/>
          </a:stretch>
        </p:blipFill>
        <p:spPr bwMode="auto">
          <a:xfrm>
            <a:off x="2957986" y="3672884"/>
            <a:ext cx="3375633" cy="137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3">
            <a:extLst>
              <a:ext uri="{FF2B5EF4-FFF2-40B4-BE49-F238E27FC236}">
                <a16:creationId xmlns:a16="http://schemas.microsoft.com/office/drawing/2014/main" id="{391EC4C4-2592-4CFC-A406-A86EA879B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9394" r="34343" b="66729"/>
          <a:stretch>
            <a:fillRect/>
          </a:stretch>
        </p:blipFill>
        <p:spPr bwMode="auto">
          <a:xfrm rot="2199675">
            <a:off x="6106361" y="3343149"/>
            <a:ext cx="1031933" cy="1139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평행 사변형 25">
            <a:extLst>
              <a:ext uri="{FF2B5EF4-FFF2-40B4-BE49-F238E27FC236}">
                <a16:creationId xmlns:a16="http://schemas.microsoft.com/office/drawing/2014/main" id="{83D7C122-F97B-4FA2-8AC9-DAADF2609383}"/>
              </a:ext>
            </a:extLst>
          </p:cNvPr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쯔쯔가무시증의</a:t>
            </a:r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이슈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6B7C83-C22E-46BA-9A55-D26946814616}"/>
              </a:ext>
            </a:extLst>
          </p:cNvPr>
          <p:cNvSpPr txBox="1"/>
          <p:nvPr/>
        </p:nvSpPr>
        <p:spPr>
          <a:xfrm>
            <a:off x="5148064" y="107595"/>
            <a:ext cx="312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(1)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프로젝트 배경 및 연구의 필요성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55B9152-9C2E-48A6-969E-BE850E3E917F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42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평행 사변형 25">
            <a:extLst>
              <a:ext uri="{FF2B5EF4-FFF2-40B4-BE49-F238E27FC236}">
                <a16:creationId xmlns:a16="http://schemas.microsoft.com/office/drawing/2014/main" id="{51516C23-D3E8-4680-881B-D2D4C93FDC88}"/>
              </a:ext>
            </a:extLst>
          </p:cNvPr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쯔쯔가무시증이란</a:t>
            </a:r>
            <a:r>
              <a:rPr lang="en-US" altLang="ko-KR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?</a:t>
            </a:r>
            <a:endParaRPr lang="ko-KR" altLang="en-US" sz="2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5" name="모서리가 둥근 직사각형 1">
            <a:extLst>
              <a:ext uri="{FF2B5EF4-FFF2-40B4-BE49-F238E27FC236}">
                <a16:creationId xmlns:a16="http://schemas.microsoft.com/office/drawing/2014/main" id="{17F1D876-B45B-4C4A-AE5B-36398A9736C9}"/>
              </a:ext>
            </a:extLst>
          </p:cNvPr>
          <p:cNvSpPr/>
          <p:nvPr/>
        </p:nvSpPr>
        <p:spPr>
          <a:xfrm>
            <a:off x="458315" y="943695"/>
            <a:ext cx="8270601" cy="1248798"/>
          </a:xfrm>
          <a:prstGeom prst="roundRect">
            <a:avLst/>
          </a:prstGeom>
          <a:noFill/>
          <a:ln w="19050">
            <a:solidFill>
              <a:srgbClr val="2159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쯔쯔가무시병은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오리엔티아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ko-KR" altLang="en-US" sz="1100" dirty="0" err="1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쯔쯔가무시균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Orientia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tsutsugamushi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)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에 의해 감염된 </a:t>
            </a:r>
            <a:r>
              <a:rPr lang="ko-KR" altLang="en-US" sz="11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털진드기의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ko-KR" altLang="en-US" sz="11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유충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에 물렸을 때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혈액과 림프액을 통해 전신적 </a:t>
            </a:r>
            <a:r>
              <a:rPr lang="ko-KR" altLang="en-US" sz="11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혈관염이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발생하는 것을 특징으로 하는 급성 </a:t>
            </a:r>
            <a:r>
              <a:rPr lang="ko-KR" altLang="en-US" sz="11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발열성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질환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endParaRPr lang="en-US" altLang="ko-KR" sz="11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진드기의 유충이 피부에 붙어 피를 빨아먹은 부위에 </a:t>
            </a:r>
            <a:r>
              <a:rPr lang="ko-KR" altLang="en-US" sz="1100" dirty="0" err="1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가피</a:t>
            </a:r>
            <a:r>
              <a:rPr lang="en-US" altLang="ko-KR" sz="11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(</a:t>
            </a:r>
            <a:r>
              <a:rPr lang="ko-KR" altLang="en-US" sz="11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딱지</a:t>
            </a:r>
            <a:r>
              <a:rPr lang="en-US" altLang="ko-KR" sz="11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)</a:t>
            </a:r>
            <a:r>
              <a:rPr lang="ko-KR" altLang="en-US" sz="11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가 동반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된 궤양이 나타나는 것이 특징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20962E-290B-40E1-B23E-951CD8809B3B}"/>
              </a:ext>
            </a:extLst>
          </p:cNvPr>
          <p:cNvSpPr txBox="1"/>
          <p:nvPr/>
        </p:nvSpPr>
        <p:spPr>
          <a:xfrm>
            <a:off x="4081062" y="771550"/>
            <a:ext cx="96972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&lt; </a:t>
            </a:r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정의 </a:t>
            </a:r>
            <a:r>
              <a:rPr lang="en-US" altLang="ko-KR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&gt;</a:t>
            </a:r>
            <a:endParaRPr lang="ko-KR" altLang="en-US" sz="16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1" name="모서리가 둥근 직사각형 18">
            <a:extLst>
              <a:ext uri="{FF2B5EF4-FFF2-40B4-BE49-F238E27FC236}">
                <a16:creationId xmlns:a16="http://schemas.microsoft.com/office/drawing/2014/main" id="{AACEB4A8-7AE8-40CD-8CDB-0DCC8A8A27E9}"/>
              </a:ext>
            </a:extLst>
          </p:cNvPr>
          <p:cNvSpPr/>
          <p:nvPr/>
        </p:nvSpPr>
        <p:spPr>
          <a:xfrm>
            <a:off x="458315" y="2410229"/>
            <a:ext cx="8270601" cy="1290221"/>
          </a:xfrm>
          <a:prstGeom prst="roundRect">
            <a:avLst/>
          </a:prstGeom>
          <a:noFill/>
          <a:ln w="19050">
            <a:solidFill>
              <a:srgbClr val="2159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잠복기는 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6~21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일까지 다양하지만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1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보통 </a:t>
            </a:r>
            <a:r>
              <a:rPr lang="en-US" altLang="ko-KR" sz="11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10~18</a:t>
            </a:r>
            <a:r>
              <a:rPr lang="ko-KR" altLang="en-US" sz="11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일 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정도이다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잠복기가 지나면 초기 증상으로 발열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오한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두통 등이 있다가 근육통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기침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구토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등이 동반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이대로 병을 방치해 둘 경우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폐질환이나 </a:t>
            </a:r>
            <a:r>
              <a:rPr lang="ko-KR" altLang="en-US" sz="11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심근염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급성 신부전증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패혈성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쇼크 등의 </a:t>
            </a:r>
            <a:r>
              <a:rPr lang="ko-KR" altLang="en-US" sz="11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합병증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으로 </a:t>
            </a:r>
            <a:r>
              <a:rPr lang="ko-KR" altLang="en-US" sz="11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사망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에 이를 수 있음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C7EBBC-F02A-46DD-B210-54735C3D2132}"/>
              </a:ext>
            </a:extLst>
          </p:cNvPr>
          <p:cNvSpPr txBox="1"/>
          <p:nvPr/>
        </p:nvSpPr>
        <p:spPr>
          <a:xfrm>
            <a:off x="4117097" y="2263973"/>
            <a:ext cx="96972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&lt; </a:t>
            </a:r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증상 </a:t>
            </a:r>
            <a:r>
              <a:rPr lang="en-US" altLang="ko-KR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&gt;</a:t>
            </a:r>
            <a:endParaRPr lang="ko-KR" altLang="en-US" sz="16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3" name="모서리가 둥근 직사각형 18">
            <a:extLst>
              <a:ext uri="{FF2B5EF4-FFF2-40B4-BE49-F238E27FC236}">
                <a16:creationId xmlns:a16="http://schemas.microsoft.com/office/drawing/2014/main" id="{4B3866FF-B8CC-4529-93B0-FA1E93D3958C}"/>
              </a:ext>
            </a:extLst>
          </p:cNvPr>
          <p:cNvSpPr/>
          <p:nvPr/>
        </p:nvSpPr>
        <p:spPr>
          <a:xfrm>
            <a:off x="477863" y="3884995"/>
            <a:ext cx="8270601" cy="959282"/>
          </a:xfrm>
          <a:prstGeom prst="roundRect">
            <a:avLst/>
          </a:prstGeom>
          <a:noFill/>
          <a:ln w="19050">
            <a:solidFill>
              <a:srgbClr val="2159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lnSpc>
                <a:spcPct val="150000"/>
              </a:lnSpc>
              <a:buAutoNum type="arabicParenR"/>
            </a:pPr>
            <a:r>
              <a:rPr lang="ko-KR" altLang="en-US" sz="14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호발시기는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en-US" altLang="ko-KR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10~12</a:t>
            </a:r>
            <a:r>
              <a:rPr lang="ko-KR" altLang="en-US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월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로 대표적인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대 가을철 </a:t>
            </a:r>
            <a:r>
              <a:rPr lang="ko-KR" altLang="en-US" sz="14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발열성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질환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  <a:p>
            <a:pPr marL="228600" indent="-228600" algn="ctr">
              <a:lnSpc>
                <a:spcPct val="150000"/>
              </a:lnSpc>
              <a:buAutoNum type="arabicParenR"/>
            </a:pP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특이하게 진드기의 성충이 아닌 </a:t>
            </a:r>
            <a:r>
              <a:rPr lang="ko-KR" altLang="en-US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유충의 시기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에만 사람의 몸에 붙어 체액을 섭취하여 감염시킴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B75377-899B-430C-9F96-A2D72BEFA923}"/>
              </a:ext>
            </a:extLst>
          </p:cNvPr>
          <p:cNvSpPr txBox="1"/>
          <p:nvPr/>
        </p:nvSpPr>
        <p:spPr>
          <a:xfrm>
            <a:off x="4092789" y="3734558"/>
            <a:ext cx="96972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&lt; </a:t>
            </a:r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특징 </a:t>
            </a:r>
            <a:r>
              <a:rPr lang="en-US" altLang="ko-KR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&gt;</a:t>
            </a:r>
            <a:endParaRPr lang="ko-KR" altLang="en-US" sz="16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2019F7-F99C-45A3-BB3B-854F4B7209B0}"/>
              </a:ext>
            </a:extLst>
          </p:cNvPr>
          <p:cNvSpPr txBox="1"/>
          <p:nvPr/>
        </p:nvSpPr>
        <p:spPr>
          <a:xfrm>
            <a:off x="5148064" y="107595"/>
            <a:ext cx="312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(1)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프로젝트 배경 및 연구의 필요성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7EA51D-AE0A-40BA-AF99-BB6E7891CF3A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49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2EE9622-F2A6-4423-9DDF-763BAF769EC1}"/>
              </a:ext>
            </a:extLst>
          </p:cNvPr>
          <p:cNvSpPr txBox="1"/>
          <p:nvPr/>
        </p:nvSpPr>
        <p:spPr>
          <a:xfrm>
            <a:off x="1487662" y="731708"/>
            <a:ext cx="616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쯔쯔가무시증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= 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진드기 매개 </a:t>
            </a:r>
            <a:r>
              <a:rPr lang="ko-KR" altLang="en-US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감염병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= </a:t>
            </a:r>
            <a:r>
              <a:rPr lang="ko-KR" altLang="en-US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벡터매개질병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(VBDs)</a:t>
            </a:r>
            <a:endParaRPr lang="ko-KR" altLang="en-US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22" name="그룹 13">
            <a:extLst>
              <a:ext uri="{FF2B5EF4-FFF2-40B4-BE49-F238E27FC236}">
                <a16:creationId xmlns:a16="http://schemas.microsoft.com/office/drawing/2014/main" id="{A6C432E3-78D3-4410-B9F9-FD636FB467BE}"/>
              </a:ext>
            </a:extLst>
          </p:cNvPr>
          <p:cNvGrpSpPr/>
          <p:nvPr/>
        </p:nvGrpSpPr>
        <p:grpSpPr>
          <a:xfrm>
            <a:off x="4349947" y="1231079"/>
            <a:ext cx="416598" cy="232554"/>
            <a:chOff x="4371426" y="1707654"/>
            <a:chExt cx="416598" cy="232554"/>
          </a:xfrm>
          <a:solidFill>
            <a:srgbClr val="215968"/>
          </a:solidFill>
        </p:grpSpPr>
        <p:sp>
          <p:nvSpPr>
            <p:cNvPr id="23" name="갈매기형 수장 2">
              <a:extLst>
                <a:ext uri="{FF2B5EF4-FFF2-40B4-BE49-F238E27FC236}">
                  <a16:creationId xmlns:a16="http://schemas.microsoft.com/office/drawing/2014/main" id="{CD2457D8-C705-4A5E-BE2F-64A9085C3710}"/>
                </a:ext>
              </a:extLst>
            </p:cNvPr>
            <p:cNvSpPr/>
            <p:nvPr/>
          </p:nvSpPr>
          <p:spPr>
            <a:xfrm rot="5400000">
              <a:off x="4509604" y="1661789"/>
              <a:ext cx="140241" cy="41659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갈매기형 수장 22">
              <a:extLst>
                <a:ext uri="{FF2B5EF4-FFF2-40B4-BE49-F238E27FC236}">
                  <a16:creationId xmlns:a16="http://schemas.microsoft.com/office/drawing/2014/main" id="{093F1B6E-1A13-41BC-A6BF-0F7DF8376319}"/>
                </a:ext>
              </a:extLst>
            </p:cNvPr>
            <p:cNvSpPr/>
            <p:nvPr/>
          </p:nvSpPr>
          <p:spPr>
            <a:xfrm rot="5400000">
              <a:off x="4509604" y="1569476"/>
              <a:ext cx="140241" cy="41659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7233F13-BDD5-4A7F-8A5F-684DFEB7DD15}"/>
              </a:ext>
            </a:extLst>
          </p:cNvPr>
          <p:cNvSpPr/>
          <p:nvPr/>
        </p:nvSpPr>
        <p:spPr>
          <a:xfrm>
            <a:off x="955272" y="1614515"/>
            <a:ext cx="1331521" cy="1331521"/>
          </a:xfrm>
          <a:prstGeom prst="ellipse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3C24168-E4A8-4B28-88C7-FFA94A9A9D39}"/>
              </a:ext>
            </a:extLst>
          </p:cNvPr>
          <p:cNvSpPr/>
          <p:nvPr/>
        </p:nvSpPr>
        <p:spPr>
          <a:xfrm>
            <a:off x="2539448" y="1617861"/>
            <a:ext cx="1331521" cy="1331521"/>
          </a:xfrm>
          <a:prstGeom prst="ellipse">
            <a:avLst/>
          </a:pr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2F92054-E36A-4448-A555-B4D3F7B6DE09}"/>
              </a:ext>
            </a:extLst>
          </p:cNvPr>
          <p:cNvSpPr/>
          <p:nvPr/>
        </p:nvSpPr>
        <p:spPr>
          <a:xfrm>
            <a:off x="4232263" y="1634510"/>
            <a:ext cx="1331521" cy="1331521"/>
          </a:xfrm>
          <a:prstGeom prst="ellipse">
            <a:avLst/>
          </a:prstGeom>
          <a:blipFill dpi="0"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DB07C7-5F38-4359-AD3F-1E2490938404}"/>
              </a:ext>
            </a:extLst>
          </p:cNvPr>
          <p:cNvSpPr txBox="1"/>
          <p:nvPr/>
        </p:nvSpPr>
        <p:spPr>
          <a:xfrm>
            <a:off x="1010715" y="2997394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{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생태환경 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}</a:t>
            </a:r>
            <a:endParaRPr lang="ko-KR" altLang="en-US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04390A-CEC1-4B6B-94DF-F06A808B0EE6}"/>
              </a:ext>
            </a:extLst>
          </p:cNvPr>
          <p:cNvSpPr txBox="1"/>
          <p:nvPr/>
        </p:nvSpPr>
        <p:spPr>
          <a:xfrm>
            <a:off x="2772141" y="299625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{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기후 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}</a:t>
            </a:r>
            <a:endParaRPr lang="ko-KR" altLang="en-US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2B80B0-3618-4CD5-B1EC-E81CF6A0DD5E}"/>
              </a:ext>
            </a:extLst>
          </p:cNvPr>
          <p:cNvSpPr txBox="1"/>
          <p:nvPr/>
        </p:nvSpPr>
        <p:spPr>
          <a:xfrm>
            <a:off x="4091609" y="3025867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{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인구학적 특성 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}</a:t>
            </a:r>
            <a:endParaRPr lang="ko-KR" altLang="en-US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1" name="모서리가 둥근 직사각형 20">
            <a:extLst>
              <a:ext uri="{FF2B5EF4-FFF2-40B4-BE49-F238E27FC236}">
                <a16:creationId xmlns:a16="http://schemas.microsoft.com/office/drawing/2014/main" id="{3909F435-DF0B-422C-AD56-C2B9A49F0C7F}"/>
              </a:ext>
            </a:extLst>
          </p:cNvPr>
          <p:cNvSpPr/>
          <p:nvPr/>
        </p:nvSpPr>
        <p:spPr>
          <a:xfrm>
            <a:off x="642174" y="3466202"/>
            <a:ext cx="7776864" cy="1331521"/>
          </a:xfrm>
          <a:prstGeom prst="roundRect">
            <a:avLst/>
          </a:prstGeom>
          <a:noFill/>
          <a:ln>
            <a:solidFill>
              <a:srgbClr val="21596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곤충매개체에 의한 전염병은 사람이라는 숙주에 침입하기까지 </a:t>
            </a:r>
            <a:r>
              <a:rPr lang="ko-KR" altLang="en-US" sz="12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다양한 경로</a:t>
            </a:r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를 통해 감염되는데</a:t>
            </a:r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이 때</a:t>
            </a:r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</a:t>
            </a:r>
            <a:r>
              <a:rPr lang="en-US" altLang="ko-KR" sz="12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ko-KR" altLang="en-US" sz="12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여러가지 요인</a:t>
            </a:r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에 의해 영향을 받음</a:t>
            </a:r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즉</a:t>
            </a:r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환경</a:t>
            </a:r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·</a:t>
            </a:r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기후</a:t>
            </a:r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·</a:t>
            </a:r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인구</a:t>
            </a:r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·</a:t>
            </a:r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토지 등 광역적인 </a:t>
            </a:r>
            <a:r>
              <a:rPr lang="ko-KR" altLang="en-US" sz="12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자료들의 연관성 </a:t>
            </a:r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또는 </a:t>
            </a:r>
            <a:r>
              <a:rPr lang="ko-KR" altLang="en-US" sz="12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상호관계</a:t>
            </a:r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를 파악하여 </a:t>
            </a:r>
            <a:endParaRPr lang="en-US" altLang="ko-KR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벡터매개 질병의 시공간적 변화와 요인들의 설명력을 살펴볼 필요가 있음</a:t>
            </a:r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1ECD2D-2910-4071-825E-161F09C00903}"/>
              </a:ext>
            </a:extLst>
          </p:cNvPr>
          <p:cNvSpPr txBox="1"/>
          <p:nvPr/>
        </p:nvSpPr>
        <p:spPr>
          <a:xfrm>
            <a:off x="6063126" y="1967204"/>
            <a:ext cx="538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a시네마M" pitchFamily="18" charset="-127"/>
                <a:ea typeface="a시네마M" pitchFamily="18" charset="-127"/>
              </a:rPr>
              <a:t>…</a:t>
            </a:r>
          </a:p>
        </p:txBody>
      </p:sp>
      <p:sp>
        <p:nvSpPr>
          <p:cNvPr id="34" name="평행 사변형 25">
            <a:extLst>
              <a:ext uri="{FF2B5EF4-FFF2-40B4-BE49-F238E27FC236}">
                <a16:creationId xmlns:a16="http://schemas.microsoft.com/office/drawing/2014/main" id="{98504BA9-5083-4950-80A9-1DB3CC1C24DA}"/>
              </a:ext>
            </a:extLst>
          </p:cNvPr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벡터매개질병의</a:t>
            </a:r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특징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128A08F-B851-4935-926A-768020F27155}"/>
              </a:ext>
            </a:extLst>
          </p:cNvPr>
          <p:cNvSpPr/>
          <p:nvPr/>
        </p:nvSpPr>
        <p:spPr>
          <a:xfrm>
            <a:off x="5961106" y="1634510"/>
            <a:ext cx="1331521" cy="1331521"/>
          </a:xfrm>
          <a:prstGeom prst="ellipse">
            <a:avLst/>
          </a:prstGeom>
          <a:blipFill dpi="0" rotWithShape="1">
            <a:blip r:embed="rId1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D34C98-D379-4E57-BB78-AF5B1B3D8C11}"/>
              </a:ext>
            </a:extLst>
          </p:cNvPr>
          <p:cNvSpPr txBox="1"/>
          <p:nvPr/>
        </p:nvSpPr>
        <p:spPr>
          <a:xfrm>
            <a:off x="5895922" y="2995645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{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토지이용 행태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}</a:t>
            </a:r>
            <a:endParaRPr lang="ko-KR" altLang="en-US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F87552-1BFE-49D4-AAB0-130B3E5D7C2A}"/>
              </a:ext>
            </a:extLst>
          </p:cNvPr>
          <p:cNvSpPr txBox="1"/>
          <p:nvPr/>
        </p:nvSpPr>
        <p:spPr>
          <a:xfrm>
            <a:off x="7564224" y="1974366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…</a:t>
            </a:r>
            <a:endParaRPr lang="ko-KR" altLang="en-US" sz="4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EAA7C0-6C65-42B2-AED7-229B27D5CD97}"/>
              </a:ext>
            </a:extLst>
          </p:cNvPr>
          <p:cNvSpPr txBox="1"/>
          <p:nvPr/>
        </p:nvSpPr>
        <p:spPr>
          <a:xfrm>
            <a:off x="5148064" y="107595"/>
            <a:ext cx="312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(1)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프로젝트 배경 및 연구의 필요성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0D7975F-C03A-4196-9B71-157F52A29C1C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43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B1845CE9-43E3-4AEA-BEB2-0A5DEE08068E}"/>
              </a:ext>
            </a:extLst>
          </p:cNvPr>
          <p:cNvSpPr/>
          <p:nvPr/>
        </p:nvSpPr>
        <p:spPr>
          <a:xfrm rot="10800000">
            <a:off x="2213992" y="2869319"/>
            <a:ext cx="6822504" cy="1683418"/>
          </a:xfrm>
          <a:custGeom>
            <a:avLst/>
            <a:gdLst>
              <a:gd name="connsiteX0" fmla="*/ 41844 w 8337165"/>
              <a:gd name="connsiteY0" fmla="*/ 0 h 1899493"/>
              <a:gd name="connsiteX1" fmla="*/ 8337165 w 8337165"/>
              <a:gd name="connsiteY1" fmla="*/ 0 h 1899493"/>
              <a:gd name="connsiteX2" fmla="*/ 6263335 w 8337165"/>
              <a:gd name="connsiteY2" fmla="*/ 1899493 h 1899493"/>
              <a:gd name="connsiteX3" fmla="*/ 0 w 8337165"/>
              <a:gd name="connsiteY3" fmla="*/ 1899493 h 1899493"/>
              <a:gd name="connsiteX4" fmla="*/ 0 w 8337165"/>
              <a:gd name="connsiteY4" fmla="*/ 38326 h 189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7165" h="1899493">
                <a:moveTo>
                  <a:pt x="41844" y="0"/>
                </a:moveTo>
                <a:lnTo>
                  <a:pt x="8337165" y="0"/>
                </a:lnTo>
                <a:lnTo>
                  <a:pt x="6263335" y="1899493"/>
                </a:lnTo>
                <a:lnTo>
                  <a:pt x="0" y="1899493"/>
                </a:lnTo>
                <a:lnTo>
                  <a:pt x="0" y="38326"/>
                </a:lnTo>
                <a:close/>
              </a:path>
            </a:pathLst>
          </a:custGeom>
          <a:solidFill>
            <a:srgbClr val="D78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BB219C7D-A6C0-4D04-A103-933253C31E77}"/>
              </a:ext>
            </a:extLst>
          </p:cNvPr>
          <p:cNvSpPr/>
          <p:nvPr/>
        </p:nvSpPr>
        <p:spPr>
          <a:xfrm>
            <a:off x="35496" y="951687"/>
            <a:ext cx="6264695" cy="1683418"/>
          </a:xfrm>
          <a:custGeom>
            <a:avLst/>
            <a:gdLst>
              <a:gd name="connsiteX0" fmla="*/ 41844 w 8337165"/>
              <a:gd name="connsiteY0" fmla="*/ 0 h 1899493"/>
              <a:gd name="connsiteX1" fmla="*/ 8337165 w 8337165"/>
              <a:gd name="connsiteY1" fmla="*/ 0 h 1899493"/>
              <a:gd name="connsiteX2" fmla="*/ 6263335 w 8337165"/>
              <a:gd name="connsiteY2" fmla="*/ 1899493 h 1899493"/>
              <a:gd name="connsiteX3" fmla="*/ 0 w 8337165"/>
              <a:gd name="connsiteY3" fmla="*/ 1899493 h 1899493"/>
              <a:gd name="connsiteX4" fmla="*/ 0 w 8337165"/>
              <a:gd name="connsiteY4" fmla="*/ 38326 h 189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7165" h="1899493">
                <a:moveTo>
                  <a:pt x="41844" y="0"/>
                </a:moveTo>
                <a:lnTo>
                  <a:pt x="8337165" y="0"/>
                </a:lnTo>
                <a:lnTo>
                  <a:pt x="6263335" y="1899493"/>
                </a:lnTo>
                <a:lnTo>
                  <a:pt x="0" y="1899493"/>
                </a:lnTo>
                <a:lnTo>
                  <a:pt x="0" y="38326"/>
                </a:lnTo>
                <a:close/>
              </a:path>
            </a:pathLst>
          </a:custGeom>
          <a:solidFill>
            <a:srgbClr val="E9D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쯔쯔가무시증의</a:t>
            </a:r>
            <a:r>
              <a:rPr lang="ko-KR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 가장 큰 문제점</a:t>
            </a:r>
            <a:r>
              <a:rPr lang="en-US" altLang="ko-KR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!</a:t>
            </a:r>
          </a:p>
          <a:p>
            <a:pPr algn="ctr"/>
            <a:r>
              <a:rPr lang="ko-KR" altLang="en-US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효과적인 항바이러스제나 백신이 없다는 것</a:t>
            </a:r>
            <a:r>
              <a:rPr lang="en-US" altLang="ko-KR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!</a:t>
            </a:r>
          </a:p>
          <a:p>
            <a:pPr algn="ctr"/>
            <a:r>
              <a:rPr lang="ko-KR" altLang="en-US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예방</a:t>
            </a:r>
            <a:r>
              <a:rPr lang="ko-KR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만이 질병을 막을 수 있는 </a:t>
            </a:r>
            <a:r>
              <a:rPr lang="ko-KR" altLang="en-US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유일한 길</a:t>
            </a:r>
            <a:r>
              <a:rPr lang="en-US" altLang="ko-KR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!</a:t>
            </a: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에방</a:t>
            </a:r>
            <a:r>
              <a:rPr lang="ko-KR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 교육과 홍보가 필요함</a:t>
            </a:r>
            <a:r>
              <a:rPr lang="en-US" altLang="ko-KR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  <a:endParaRPr lang="ko-KR" alt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평행 사변형 25">
            <a:extLst>
              <a:ext uri="{FF2B5EF4-FFF2-40B4-BE49-F238E27FC236}">
                <a16:creationId xmlns:a16="http://schemas.microsoft.com/office/drawing/2014/main" id="{AFDCE543-CB30-4E8D-93B5-23A95F697522}"/>
              </a:ext>
            </a:extLst>
          </p:cNvPr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쯔쯔가무시증의</a:t>
            </a:r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문제점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8E8E8443-6D44-49AC-9BCA-AAE0A83CA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0259"/>
          <a:stretch>
            <a:fillRect/>
          </a:stretch>
        </p:blipFill>
        <p:spPr bwMode="auto">
          <a:xfrm>
            <a:off x="2123728" y="3046996"/>
            <a:ext cx="783925" cy="1399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4285F280-905C-45DF-AD08-73539F193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741"/>
          <a:stretch>
            <a:fillRect/>
          </a:stretch>
        </p:blipFill>
        <p:spPr bwMode="auto">
          <a:xfrm>
            <a:off x="2771800" y="3046996"/>
            <a:ext cx="792088" cy="1399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8EE3567B-D937-4F32-A38A-72770F1C8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843" y="1291923"/>
            <a:ext cx="1331491" cy="117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B8B5A5-CD96-4D34-A2D4-A4A186799CA3}"/>
              </a:ext>
            </a:extLst>
          </p:cNvPr>
          <p:cNvSpPr txBox="1"/>
          <p:nvPr/>
        </p:nvSpPr>
        <p:spPr>
          <a:xfrm>
            <a:off x="3826925" y="3058963"/>
            <a:ext cx="49215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초기증상 </a:t>
            </a:r>
            <a:r>
              <a:rPr lang="en-US" altLang="ko-KR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= </a:t>
            </a:r>
            <a:r>
              <a:rPr lang="ko-KR" altLang="en-US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감기증상 </a:t>
            </a:r>
            <a:r>
              <a:rPr lang="en-US" altLang="ko-KR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(</a:t>
            </a:r>
            <a:r>
              <a:rPr lang="ko-KR" altLang="en-US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발열</a:t>
            </a:r>
            <a:r>
              <a:rPr lang="en-US" altLang="ko-KR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,</a:t>
            </a:r>
            <a:r>
              <a:rPr lang="ko-KR" altLang="en-US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몸살</a:t>
            </a:r>
            <a:r>
              <a:rPr lang="en-US" altLang="ko-KR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,</a:t>
            </a:r>
            <a:r>
              <a:rPr lang="ko-KR" altLang="en-US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두통</a:t>
            </a:r>
            <a:r>
              <a:rPr lang="en-US" altLang="ko-KR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,</a:t>
            </a:r>
            <a:r>
              <a:rPr lang="ko-KR" altLang="en-US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기침 등</a:t>
            </a:r>
            <a:r>
              <a:rPr lang="en-US" altLang="ko-KR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) </a:t>
            </a:r>
            <a:r>
              <a:rPr lang="ko-KR" altLang="en-US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위험성 인지 </a:t>
            </a:r>
            <a:r>
              <a:rPr lang="en-US" altLang="ko-KR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X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노인에게 높은 발병률을 보일 뿐만 아니라 </a:t>
            </a:r>
            <a:r>
              <a:rPr lang="ko-KR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쯔쯔가무시증에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정보가 취약한 노인들은 병을 그대로 방치해 두었다가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,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폐질환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급성 신부전과 같은 </a:t>
            </a:r>
            <a:r>
              <a:rPr lang="ko-KR" altLang="en-US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합병증으로 사망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질병 취약계층에게 </a:t>
            </a:r>
            <a:r>
              <a:rPr lang="ko-KR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쯔쯔가무시증의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ko-KR" altLang="en-US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위험성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을 알리는 것 또한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,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질병의 발생을 </a:t>
            </a:r>
            <a:r>
              <a:rPr lang="ko-KR" altLang="en-US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감소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시키는 </a:t>
            </a:r>
            <a:r>
              <a:rPr lang="ko-KR" altLang="en-US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효과적인 방법</a:t>
            </a:r>
            <a:endParaRPr lang="en-US" altLang="ko-KR" sz="1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70E911-8842-4CFF-9B9A-15490DB52900}"/>
              </a:ext>
            </a:extLst>
          </p:cNvPr>
          <p:cNvSpPr txBox="1"/>
          <p:nvPr/>
        </p:nvSpPr>
        <p:spPr>
          <a:xfrm>
            <a:off x="5148064" y="107595"/>
            <a:ext cx="312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(1)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프로젝트 배경 및 연구의 필요성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4D54E28-563E-45AC-8174-DD527D01E114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42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직사각형 35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rot="16200000">
            <a:off x="4475654" y="-453270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-39770" y="41240"/>
            <a:ext cx="9114340" cy="51010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데이터 수집 및 </a:t>
            </a:r>
            <a:r>
              <a:rPr lang="ko-KR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전처리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3A0CF18-F99E-4BA5-8F81-21F0031C38C3}"/>
              </a:ext>
            </a:extLst>
          </p:cNvPr>
          <p:cNvGrpSpPr/>
          <p:nvPr/>
        </p:nvGrpSpPr>
        <p:grpSpPr>
          <a:xfrm rot="11567890">
            <a:off x="6594621" y="1859184"/>
            <a:ext cx="807526" cy="798452"/>
            <a:chOff x="-756592" y="-812626"/>
            <a:chExt cx="2808414" cy="2776858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475B6D5-F667-4B12-BB2E-9B800BE1F7ED}"/>
                </a:ext>
              </a:extLst>
            </p:cNvPr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52" name="Picture 3">
                <a:extLst>
                  <a:ext uri="{FF2B5EF4-FFF2-40B4-BE49-F238E27FC236}">
                    <a16:creationId xmlns:a16="http://schemas.microsoft.com/office/drawing/2014/main" id="{15CB12E0-3ADE-4CC9-8E2E-2C0A6B7675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6EFB0FB-E456-4263-8CA8-C0A4A44B0CC1}"/>
                  </a:ext>
                </a:extLst>
              </p:cNvPr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49" name="Picture 4">
              <a:extLst>
                <a:ext uri="{FF2B5EF4-FFF2-40B4-BE49-F238E27FC236}">
                  <a16:creationId xmlns:a16="http://schemas.microsoft.com/office/drawing/2014/main" id="{427A022F-683B-4040-8D79-E1696747AC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C5696C87-120C-4390-BAA5-8EE8130543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4">
              <a:extLst>
                <a:ext uri="{FF2B5EF4-FFF2-40B4-BE49-F238E27FC236}">
                  <a16:creationId xmlns:a16="http://schemas.microsoft.com/office/drawing/2014/main" id="{AF665F86-DCA3-4623-B823-1D6FC994C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1766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2684</Words>
  <Application>Microsoft Office PowerPoint</Application>
  <PresentationFormat>화면 슬라이드 쇼(16:9)</PresentationFormat>
  <Paragraphs>546</Paragraphs>
  <Slides>35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맑은 고딕</vt:lpstr>
      <vt:lpstr>a시네마M</vt:lpstr>
      <vt:lpstr>a하늬바람M</vt:lpstr>
      <vt:lpstr>a장미다방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Sesil2</dc:creator>
  <cp:lastModifiedBy>김다솔</cp:lastModifiedBy>
  <cp:revision>214</cp:revision>
  <dcterms:created xsi:type="dcterms:W3CDTF">2017-11-06T13:45:05Z</dcterms:created>
  <dcterms:modified xsi:type="dcterms:W3CDTF">2017-11-20T14:33:24Z</dcterms:modified>
</cp:coreProperties>
</file>