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9"/>
  </p:notesMasterIdLst>
  <p:sldIdLst>
    <p:sldId id="258" r:id="rId2"/>
    <p:sldId id="276" r:id="rId3"/>
    <p:sldId id="282" r:id="rId4"/>
    <p:sldId id="259" r:id="rId5"/>
    <p:sldId id="260" r:id="rId6"/>
    <p:sldId id="295" r:id="rId7"/>
    <p:sldId id="280" r:id="rId8"/>
    <p:sldId id="262" r:id="rId9"/>
    <p:sldId id="281" r:id="rId10"/>
    <p:sldId id="325" r:id="rId11"/>
    <p:sldId id="326" r:id="rId12"/>
    <p:sldId id="285" r:id="rId13"/>
    <p:sldId id="284" r:id="rId14"/>
    <p:sldId id="287" r:id="rId15"/>
    <p:sldId id="290" r:id="rId16"/>
    <p:sldId id="291" r:id="rId17"/>
    <p:sldId id="319" r:id="rId18"/>
    <p:sldId id="321" r:id="rId19"/>
    <p:sldId id="320" r:id="rId20"/>
    <p:sldId id="263" r:id="rId21"/>
    <p:sldId id="292" r:id="rId22"/>
    <p:sldId id="304" r:id="rId23"/>
    <p:sldId id="324" r:id="rId24"/>
    <p:sldId id="293" r:id="rId25"/>
    <p:sldId id="308" r:id="rId26"/>
    <p:sldId id="302" r:id="rId27"/>
    <p:sldId id="310" r:id="rId28"/>
    <p:sldId id="313" r:id="rId29"/>
    <p:sldId id="311" r:id="rId30"/>
    <p:sldId id="314" r:id="rId31"/>
    <p:sldId id="316" r:id="rId32"/>
    <p:sldId id="312" r:id="rId33"/>
    <p:sldId id="315" r:id="rId34"/>
    <p:sldId id="317" r:id="rId35"/>
    <p:sldId id="318" r:id="rId36"/>
    <p:sldId id="327" r:id="rId37"/>
    <p:sldId id="274" r:id="rId38"/>
  </p:sldIdLst>
  <p:sldSz cx="9144000" cy="5143500" type="screen16x9"/>
  <p:notesSz cx="6858000" cy="9144000"/>
  <p:embeddedFontLst>
    <p:embeddedFont>
      <p:font typeface="맑은 고딕" panose="020B0503020000020004" pitchFamily="50" charset="-127"/>
      <p:regular r:id="rId40"/>
      <p:bold r:id="rId41"/>
    </p:embeddedFont>
    <p:embeddedFont>
      <p:font typeface="a하늬바람M" panose="02020600000000000000" pitchFamily="18" charset="-127"/>
      <p:regular r:id="rId42"/>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825B"/>
    <a:srgbClr val="D36E6E"/>
    <a:srgbClr val="E9DA5B"/>
    <a:srgbClr val="215968"/>
    <a:srgbClr val="EFF197"/>
    <a:srgbClr val="4A6A79"/>
    <a:srgbClr val="556080"/>
    <a:srgbClr val="747474"/>
    <a:srgbClr val="FFC000"/>
    <a:srgbClr val="F4A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12" autoAdjust="0"/>
  </p:normalViewPr>
  <p:slideViewPr>
    <p:cSldViewPr>
      <p:cViewPr varScale="1">
        <p:scale>
          <a:sx n="76" d="100"/>
          <a:sy n="76" d="100"/>
        </p:scale>
        <p:origin x="123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DAA1A-1C51-41A6-9CFA-D480724EF032}" type="datetimeFigureOut">
              <a:rPr lang="ko-KR" altLang="en-US" smtClean="0"/>
              <a:t>2017-11-21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A4F98A-CC93-4644-903F-C012193334D4}" type="slidenum">
              <a:rPr lang="ko-KR" altLang="en-US" smtClean="0"/>
              <a:t>‹#›</a:t>
            </a:fld>
            <a:endParaRPr lang="ko-KR" altLang="en-US"/>
          </a:p>
        </p:txBody>
      </p:sp>
    </p:spTree>
    <p:extLst>
      <p:ext uri="{BB962C8B-B14F-4D97-AF65-F5344CB8AC3E}">
        <p14:creationId xmlns:p14="http://schemas.microsoft.com/office/powerpoint/2010/main" val="335557136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1</a:t>
            </a:fld>
            <a:endParaRPr lang="ko-KR" altLang="en-US"/>
          </a:p>
        </p:txBody>
      </p:sp>
    </p:spTree>
    <p:extLst>
      <p:ext uri="{BB962C8B-B14F-4D97-AF65-F5344CB8AC3E}">
        <p14:creationId xmlns:p14="http://schemas.microsoft.com/office/powerpoint/2010/main" val="3942271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저희는 크게 토지</a:t>
            </a:r>
            <a:r>
              <a:rPr lang="en-US" altLang="ko-KR" dirty="0"/>
              <a:t>, </a:t>
            </a:r>
            <a:r>
              <a:rPr lang="ko-KR" altLang="en-US" dirty="0"/>
              <a:t>기후</a:t>
            </a:r>
            <a:r>
              <a:rPr lang="en-US" altLang="ko-KR" dirty="0"/>
              <a:t>, </a:t>
            </a:r>
            <a:r>
              <a:rPr lang="ko-KR" altLang="en-US" dirty="0"/>
              <a:t>인구</a:t>
            </a:r>
            <a:r>
              <a:rPr lang="en-US" altLang="ko-KR" dirty="0"/>
              <a:t>, </a:t>
            </a:r>
            <a:r>
              <a:rPr lang="ko-KR" altLang="en-US" dirty="0"/>
              <a:t>농가인구에 초점을 맞추어 데이터를 수집하였습니다</a:t>
            </a:r>
            <a:r>
              <a:rPr lang="en-US" altLang="ko-KR" dirty="0"/>
              <a:t>.</a:t>
            </a:r>
          </a:p>
          <a:p>
            <a:r>
              <a:rPr lang="ko-KR" altLang="en-US" dirty="0"/>
              <a:t>토지는 진드기의 생활환경 및 사람들의 농업적인 행태를 고려하여 수집하였고</a:t>
            </a:r>
            <a:r>
              <a:rPr lang="en-US" altLang="ko-KR" dirty="0"/>
              <a:t>,</a:t>
            </a:r>
          </a:p>
          <a:p>
            <a:r>
              <a:rPr lang="ko-KR" altLang="en-US" dirty="0"/>
              <a:t>기후는 진드기의 습성을 고려하여 어떤 기온이나 습도에서 잘 번식하고 생활하는지 고려하여 수집하게 되었습니다</a:t>
            </a:r>
            <a:r>
              <a:rPr lang="en-US" altLang="ko-KR" dirty="0"/>
              <a:t>.</a:t>
            </a:r>
          </a:p>
          <a:p>
            <a:r>
              <a:rPr lang="ko-KR" altLang="en-US" dirty="0"/>
              <a:t>인구는 질병의 특징상 남녀나 고령 등과 같은 특징이 나타나기 때문에</a:t>
            </a:r>
            <a:r>
              <a:rPr lang="en-US" altLang="ko-KR" dirty="0"/>
              <a:t>,</a:t>
            </a:r>
          </a:p>
          <a:p>
            <a:r>
              <a:rPr lang="ko-KR" altLang="en-US" dirty="0"/>
              <a:t>그러한 특성을 고려하여 수집하게 되었습니다</a:t>
            </a:r>
            <a:r>
              <a:rPr lang="en-US" altLang="ko-KR" dirty="0"/>
              <a:t>.</a:t>
            </a:r>
          </a:p>
          <a:p>
            <a:r>
              <a:rPr lang="ko-KR" altLang="en-US" dirty="0"/>
              <a:t>그리고 추가적으로 농가인구는 앞서 토지의 이용행태를 더욱더 뒷받침 하기 위해 수집하게 되었습니다</a:t>
            </a:r>
            <a:r>
              <a:rPr lang="en-US" altLang="ko-KR" dirty="0"/>
              <a:t>.</a:t>
            </a:r>
          </a:p>
          <a:p>
            <a:endParaRPr lang="en-US" altLang="ko-KR" dirty="0"/>
          </a:p>
          <a:p>
            <a:r>
              <a:rPr lang="ko-KR" altLang="en-US" dirty="0"/>
              <a:t>이러한 속성들은 </a:t>
            </a:r>
            <a:r>
              <a:rPr lang="en-US" altLang="ko-KR" dirty="0"/>
              <a:t>8</a:t>
            </a:r>
            <a:r>
              <a:rPr lang="ko-KR" altLang="en-US" dirty="0"/>
              <a:t>개의 도와 </a:t>
            </a:r>
            <a:r>
              <a:rPr lang="en-US" altLang="ko-KR" dirty="0"/>
              <a:t>6</a:t>
            </a:r>
            <a:r>
              <a:rPr lang="ko-KR" altLang="en-US" dirty="0"/>
              <a:t>개의 광역시 즉</a:t>
            </a:r>
            <a:r>
              <a:rPr lang="en-US" altLang="ko-KR" dirty="0"/>
              <a:t>, </a:t>
            </a:r>
            <a:r>
              <a:rPr lang="ko-KR" altLang="en-US" dirty="0"/>
              <a:t>전국구를 대상으로 </a:t>
            </a:r>
            <a:r>
              <a:rPr lang="en-US" altLang="ko-KR" dirty="0"/>
              <a:t>2013</a:t>
            </a:r>
            <a:r>
              <a:rPr lang="ko-KR" altLang="en-US" dirty="0"/>
              <a:t>년</a:t>
            </a:r>
            <a:r>
              <a:rPr lang="en-US" altLang="ko-KR" dirty="0"/>
              <a:t>~2013</a:t>
            </a:r>
            <a:r>
              <a:rPr lang="ko-KR" altLang="en-US" dirty="0"/>
              <a:t>년 </a:t>
            </a:r>
            <a:r>
              <a:rPr lang="en-US" altLang="ko-KR" dirty="0"/>
              <a:t>3</a:t>
            </a:r>
            <a:r>
              <a:rPr lang="ko-KR" altLang="en-US" dirty="0"/>
              <a:t>년치로 데이터를 수집하였습니다</a:t>
            </a:r>
            <a:r>
              <a:rPr lang="en-US" altLang="ko-KR" dirty="0"/>
              <a:t>.</a:t>
            </a:r>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10</a:t>
            </a:fld>
            <a:endParaRPr lang="ko-KR" altLang="en-US"/>
          </a:p>
        </p:txBody>
      </p:sp>
    </p:spTree>
    <p:extLst>
      <p:ext uri="{BB962C8B-B14F-4D97-AF65-F5344CB8AC3E}">
        <p14:creationId xmlns:p14="http://schemas.microsoft.com/office/powerpoint/2010/main" val="553241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수집한 독립변수들은 저희는 비율로 변경하여 사용하였습니다</a:t>
            </a:r>
            <a:r>
              <a:rPr lang="en-US" altLang="ko-KR" dirty="0"/>
              <a:t>.</a:t>
            </a:r>
          </a:p>
          <a:p>
            <a:endParaRPr lang="en-US" altLang="ko-KR" dirty="0"/>
          </a:p>
          <a:p>
            <a:r>
              <a:rPr lang="ko-KR" altLang="en-US" dirty="0"/>
              <a:t>그 이유는 지역적인 차이와 인구구조의 차이가 환자 발생률에 미치는</a:t>
            </a:r>
            <a:endParaRPr lang="en-US" altLang="ko-KR" dirty="0"/>
          </a:p>
          <a:p>
            <a:r>
              <a:rPr lang="ko-KR" altLang="en-US" dirty="0"/>
              <a:t>영향을 배제하기 위해 시</a:t>
            </a:r>
            <a:r>
              <a:rPr lang="en-US" altLang="ko-KR" dirty="0"/>
              <a:t>,</a:t>
            </a:r>
            <a:r>
              <a:rPr lang="ko-KR" altLang="en-US" dirty="0" err="1"/>
              <a:t>군구별</a:t>
            </a:r>
            <a:r>
              <a:rPr lang="ko-KR" altLang="en-US" dirty="0"/>
              <a:t> 토지와 연령 및 성을 보정하여</a:t>
            </a:r>
            <a:endParaRPr lang="en-US" altLang="ko-KR" dirty="0"/>
          </a:p>
          <a:p>
            <a:r>
              <a:rPr lang="ko-KR" altLang="en-US" dirty="0"/>
              <a:t>비율화로 사용하였습니다</a:t>
            </a:r>
            <a:r>
              <a:rPr lang="en-US" altLang="ko-KR" dirty="0"/>
              <a:t>.</a:t>
            </a:r>
          </a:p>
          <a:p>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11</a:t>
            </a:fld>
            <a:endParaRPr lang="ko-KR" altLang="en-US"/>
          </a:p>
        </p:txBody>
      </p:sp>
    </p:spTree>
    <p:extLst>
      <p:ext uri="{BB962C8B-B14F-4D97-AF65-F5344CB8AC3E}">
        <p14:creationId xmlns:p14="http://schemas.microsoft.com/office/powerpoint/2010/main" val="3261911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다음으로 수집한 기후에 대한 속성을 </a:t>
            </a:r>
            <a:r>
              <a:rPr lang="ko-KR" altLang="en-US" dirty="0" err="1"/>
              <a:t>설명드리려고</a:t>
            </a:r>
            <a:r>
              <a:rPr lang="ko-KR" altLang="en-US" dirty="0"/>
              <a:t> 합니다</a:t>
            </a:r>
            <a:r>
              <a:rPr lang="en-US" altLang="ko-KR" dirty="0"/>
              <a:t>.</a:t>
            </a:r>
          </a:p>
          <a:p>
            <a:endParaRPr lang="en-US" altLang="ko-KR" dirty="0"/>
          </a:p>
          <a:p>
            <a:r>
              <a:rPr lang="ko-KR" altLang="en-US" dirty="0"/>
              <a:t>기후 하면</a:t>
            </a:r>
            <a:r>
              <a:rPr lang="en-US" altLang="ko-KR" dirty="0"/>
              <a:t>, </a:t>
            </a:r>
            <a:r>
              <a:rPr lang="ko-KR" altLang="en-US" dirty="0"/>
              <a:t>크게 기온</a:t>
            </a:r>
            <a:r>
              <a:rPr lang="en-US" altLang="ko-KR" dirty="0"/>
              <a:t>, </a:t>
            </a:r>
            <a:r>
              <a:rPr lang="ko-KR" altLang="en-US" dirty="0"/>
              <a:t>습도</a:t>
            </a:r>
            <a:r>
              <a:rPr lang="en-US" altLang="ko-KR" dirty="0"/>
              <a:t>, </a:t>
            </a:r>
            <a:r>
              <a:rPr lang="ko-KR" altLang="en-US" dirty="0"/>
              <a:t>강수량을 떠올리게 </a:t>
            </a:r>
            <a:r>
              <a:rPr lang="ko-KR" altLang="en-US" dirty="0" err="1"/>
              <a:t>될텐데요</a:t>
            </a:r>
            <a:r>
              <a:rPr lang="en-US" altLang="ko-KR" dirty="0"/>
              <a:t>.</a:t>
            </a:r>
          </a:p>
          <a:p>
            <a:r>
              <a:rPr lang="ko-KR" altLang="en-US" dirty="0"/>
              <a:t>강수량은 호우주의보다 장마같은 경우에 아주 작은 진드기의 알이 떠내려가지 않을까 해서</a:t>
            </a:r>
            <a:endParaRPr lang="en-US" altLang="ko-KR" dirty="0"/>
          </a:p>
          <a:p>
            <a:r>
              <a:rPr lang="ko-KR" altLang="en-US" dirty="0"/>
              <a:t>강수량을 수집하였지만</a:t>
            </a:r>
            <a:r>
              <a:rPr lang="en-US" altLang="ko-KR" dirty="0"/>
              <a:t>, </a:t>
            </a:r>
            <a:r>
              <a:rPr lang="ko-KR" altLang="en-US" dirty="0"/>
              <a:t>최근 </a:t>
            </a:r>
            <a:r>
              <a:rPr lang="ko-KR" altLang="en-US" dirty="0" err="1"/>
              <a:t>마른강수의</a:t>
            </a:r>
            <a:r>
              <a:rPr lang="ko-KR" altLang="en-US" dirty="0"/>
              <a:t> 지속과 더불어 상관관계를 보이지 않아 속성에서 제외하게 되었습니다</a:t>
            </a:r>
            <a:r>
              <a:rPr lang="en-US" altLang="ko-KR" dirty="0"/>
              <a:t>.</a:t>
            </a:r>
          </a:p>
          <a:p>
            <a:r>
              <a:rPr lang="ko-KR" altLang="en-US" dirty="0"/>
              <a:t>그리고 습도는 다습할수록 진드기가 잘 산다는 논문을 바탕으로 습도도 </a:t>
            </a:r>
            <a:r>
              <a:rPr lang="en-US" altLang="ko-KR" dirty="0"/>
              <a:t>50%</a:t>
            </a:r>
            <a:r>
              <a:rPr lang="ko-KR" altLang="en-US" dirty="0"/>
              <a:t>이상으로 </a:t>
            </a:r>
            <a:r>
              <a:rPr lang="en-US" altLang="ko-KR" dirty="0"/>
              <a:t>5</a:t>
            </a:r>
            <a:r>
              <a:rPr lang="ko-KR" altLang="en-US" dirty="0" err="1"/>
              <a:t>도씩</a:t>
            </a:r>
            <a:r>
              <a:rPr lang="ko-KR" altLang="en-US" dirty="0"/>
              <a:t> </a:t>
            </a:r>
            <a:r>
              <a:rPr lang="ko-KR" altLang="en-US" dirty="0" err="1"/>
              <a:t>카운팅하였으나</a:t>
            </a:r>
            <a:r>
              <a:rPr lang="en-US" altLang="ko-KR" dirty="0"/>
              <a:t>,</a:t>
            </a:r>
          </a:p>
          <a:p>
            <a:r>
              <a:rPr lang="ko-KR" altLang="en-US" dirty="0"/>
              <a:t>습도의 어떠한 큰 기준은 발견하지 못했고</a:t>
            </a:r>
            <a:r>
              <a:rPr lang="en-US" altLang="ko-KR" dirty="0"/>
              <a:t>, 50%</a:t>
            </a:r>
            <a:r>
              <a:rPr lang="ko-KR" altLang="en-US" dirty="0"/>
              <a:t>이하일 경우 피부를 통해 수분이 날아가기 </a:t>
            </a:r>
            <a:r>
              <a:rPr lang="ko-KR" altLang="en-US" dirty="0" err="1"/>
              <a:t>떄문에</a:t>
            </a:r>
            <a:r>
              <a:rPr lang="en-US" altLang="ko-KR" dirty="0"/>
              <a:t>,</a:t>
            </a:r>
          </a:p>
          <a:p>
            <a:r>
              <a:rPr lang="en-US" altLang="ko-KR" dirty="0"/>
              <a:t>50%</a:t>
            </a:r>
            <a:r>
              <a:rPr lang="ko-KR" altLang="en-US" dirty="0"/>
              <a:t>이상만 유지를 할 경우 진드기가 생활하는데 아무 문제가 없음을 알 수 있었습니다</a:t>
            </a:r>
            <a:r>
              <a:rPr lang="en-US" altLang="ko-KR" dirty="0"/>
              <a:t>.</a:t>
            </a:r>
          </a:p>
          <a:p>
            <a:r>
              <a:rPr lang="ko-KR" altLang="en-US" dirty="0"/>
              <a:t>그래서 습도의 속성도 제거하게 되었습니다</a:t>
            </a:r>
            <a:r>
              <a:rPr lang="en-US" altLang="ko-KR" dirty="0"/>
              <a:t>.</a:t>
            </a:r>
          </a:p>
          <a:p>
            <a:endParaRPr lang="en-US" altLang="ko-KR" dirty="0"/>
          </a:p>
          <a:p>
            <a:r>
              <a:rPr lang="ko-KR" altLang="en-US" dirty="0"/>
              <a:t>하지만</a:t>
            </a:r>
            <a:r>
              <a:rPr lang="en-US" altLang="ko-KR" dirty="0"/>
              <a:t>, </a:t>
            </a:r>
            <a:r>
              <a:rPr lang="ko-KR" altLang="en-US" dirty="0"/>
              <a:t>기온은 달랐습니다</a:t>
            </a:r>
            <a:r>
              <a:rPr lang="en-US" altLang="ko-KR" dirty="0"/>
              <a:t>. </a:t>
            </a:r>
            <a:r>
              <a:rPr lang="ko-KR" altLang="en-US" dirty="0"/>
              <a:t>기존 </a:t>
            </a:r>
            <a:r>
              <a:rPr lang="ko-KR" altLang="en-US" dirty="0" err="1"/>
              <a:t>털진드기에</a:t>
            </a:r>
            <a:r>
              <a:rPr lang="ko-KR" altLang="en-US" dirty="0"/>
              <a:t> 대한 레퍼런스</a:t>
            </a:r>
            <a:r>
              <a:rPr lang="en-US" altLang="ko-KR" dirty="0"/>
              <a:t>(</a:t>
            </a:r>
            <a:r>
              <a:rPr lang="ko-KR" altLang="en-US" dirty="0"/>
              <a:t>선행연구</a:t>
            </a:r>
            <a:r>
              <a:rPr lang="en-US" altLang="ko-KR" dirty="0"/>
              <a:t>)</a:t>
            </a:r>
            <a:r>
              <a:rPr lang="ko-KR" altLang="en-US" dirty="0"/>
              <a:t>들을 찾아보면</a:t>
            </a:r>
            <a:r>
              <a:rPr lang="en-US" altLang="ko-KR" dirty="0"/>
              <a:t>, 10</a:t>
            </a:r>
            <a:r>
              <a:rPr lang="ko-KR" altLang="en-US" dirty="0"/>
              <a:t>도이상인 지역에서 서식을 하고 있으며</a:t>
            </a:r>
            <a:r>
              <a:rPr lang="en-US" altLang="ko-KR" dirty="0"/>
              <a:t>,</a:t>
            </a:r>
          </a:p>
          <a:p>
            <a:r>
              <a:rPr lang="en-US" altLang="ko-KR" dirty="0"/>
              <a:t>18</a:t>
            </a:r>
            <a:r>
              <a:rPr lang="ko-KR" altLang="en-US" dirty="0"/>
              <a:t>도 이상이면 활동에 </a:t>
            </a:r>
            <a:r>
              <a:rPr lang="ko-KR" altLang="en-US" dirty="0" err="1"/>
              <a:t>적합하다라는</a:t>
            </a:r>
            <a:r>
              <a:rPr lang="ko-KR" altLang="en-US" dirty="0"/>
              <a:t> 것이 있었는데</a:t>
            </a:r>
            <a:r>
              <a:rPr lang="en-US" altLang="ko-KR" dirty="0"/>
              <a:t>, </a:t>
            </a:r>
            <a:r>
              <a:rPr lang="ko-KR" altLang="en-US" dirty="0"/>
              <a:t>산란이나 활동기의 정확한 수치나 기준이 없기 때문에 저희는</a:t>
            </a:r>
            <a:endParaRPr lang="en-US" altLang="ko-KR" dirty="0"/>
          </a:p>
          <a:p>
            <a:r>
              <a:rPr lang="ko-KR" altLang="en-US" dirty="0"/>
              <a:t>이것에 초점을 맞추고자 </a:t>
            </a:r>
            <a:r>
              <a:rPr lang="ko-KR" altLang="en-US" dirty="0" err="1"/>
              <a:t>카운팅을</a:t>
            </a:r>
            <a:r>
              <a:rPr lang="ko-KR" altLang="en-US" dirty="0"/>
              <a:t> 하게 되었습니다</a:t>
            </a:r>
            <a:r>
              <a:rPr lang="en-US" altLang="ko-KR" dirty="0"/>
              <a:t>. </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12</a:t>
            </a:fld>
            <a:endParaRPr lang="ko-KR" altLang="en-US"/>
          </a:p>
        </p:txBody>
      </p:sp>
    </p:spTree>
    <p:extLst>
      <p:ext uri="{BB962C8B-B14F-4D97-AF65-F5344CB8AC3E}">
        <p14:creationId xmlns:p14="http://schemas.microsoft.com/office/powerpoint/2010/main" val="1414574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기상청에서 </a:t>
            </a:r>
            <a:r>
              <a:rPr lang="en-US" altLang="ko-KR" dirty="0"/>
              <a:t>1</a:t>
            </a:r>
            <a:r>
              <a:rPr lang="ko-KR" altLang="en-US" dirty="0"/>
              <a:t>시간 단위의 온도를 </a:t>
            </a:r>
            <a:r>
              <a:rPr lang="en-US" altLang="ko-KR" dirty="0"/>
              <a:t>6~10</a:t>
            </a:r>
            <a:r>
              <a:rPr lang="ko-KR" altLang="en-US" dirty="0"/>
              <a:t>월의 데이터를 수집하여 </a:t>
            </a:r>
            <a:endParaRPr lang="en-US" altLang="ko-KR" dirty="0"/>
          </a:p>
          <a:p>
            <a:r>
              <a:rPr lang="en-US" altLang="ko-KR" dirty="0"/>
              <a:t>10</a:t>
            </a:r>
            <a:r>
              <a:rPr lang="ko-KR" altLang="en-US" dirty="0"/>
              <a:t>도</a:t>
            </a:r>
            <a:r>
              <a:rPr lang="en-US" altLang="ko-KR" dirty="0"/>
              <a:t>, 15</a:t>
            </a:r>
            <a:r>
              <a:rPr lang="ko-KR" altLang="en-US" dirty="0"/>
              <a:t>도</a:t>
            </a:r>
            <a:r>
              <a:rPr lang="en-US" altLang="ko-KR" dirty="0"/>
              <a:t>, 20</a:t>
            </a:r>
            <a:r>
              <a:rPr lang="ko-KR" altLang="en-US" dirty="0"/>
              <a:t>도</a:t>
            </a:r>
            <a:r>
              <a:rPr lang="en-US" altLang="ko-KR" dirty="0"/>
              <a:t>, 25</a:t>
            </a:r>
            <a:r>
              <a:rPr lang="ko-KR" altLang="en-US" dirty="0"/>
              <a:t>도</a:t>
            </a:r>
            <a:r>
              <a:rPr lang="en-US" altLang="ko-KR" dirty="0"/>
              <a:t>, 30</a:t>
            </a:r>
            <a:r>
              <a:rPr lang="ko-KR" altLang="en-US" dirty="0"/>
              <a:t>도 이상으로 </a:t>
            </a:r>
            <a:r>
              <a:rPr lang="ko-KR" altLang="en-US" dirty="0" err="1"/>
              <a:t>카운팅을</a:t>
            </a:r>
            <a:r>
              <a:rPr lang="ko-KR" altLang="en-US" dirty="0"/>
              <a:t> 진행하였습니다</a:t>
            </a:r>
            <a:r>
              <a:rPr lang="en-US" altLang="ko-KR" dirty="0"/>
              <a:t>.</a:t>
            </a:r>
          </a:p>
          <a:p>
            <a:endParaRPr lang="en-US" altLang="ko-KR" dirty="0"/>
          </a:p>
          <a:p>
            <a:r>
              <a:rPr lang="ko-KR" altLang="en-US" dirty="0"/>
              <a:t>그렇다면 여기서 의문점이 들 것입니다</a:t>
            </a:r>
            <a:r>
              <a:rPr lang="en-US" altLang="ko-KR" dirty="0"/>
              <a:t>.</a:t>
            </a:r>
          </a:p>
          <a:p>
            <a:r>
              <a:rPr lang="ko-KR" altLang="en-US" dirty="0"/>
              <a:t>왜 </a:t>
            </a:r>
            <a:r>
              <a:rPr lang="en-US" altLang="ko-KR" dirty="0"/>
              <a:t>6-10</a:t>
            </a:r>
            <a:r>
              <a:rPr lang="ko-KR" altLang="en-US" dirty="0"/>
              <a:t>월 부터의 기온 데이터만 수집을 한 것일까요</a:t>
            </a:r>
            <a:r>
              <a:rPr lang="en-US" altLang="ko-KR" dirty="0"/>
              <a:t>?</a:t>
            </a:r>
          </a:p>
          <a:p>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13</a:t>
            </a:fld>
            <a:endParaRPr lang="ko-KR" altLang="en-US"/>
          </a:p>
        </p:txBody>
      </p:sp>
    </p:spTree>
    <p:extLst>
      <p:ext uri="{BB962C8B-B14F-4D97-AF65-F5344CB8AC3E}">
        <p14:creationId xmlns:p14="http://schemas.microsoft.com/office/powerpoint/2010/main" val="529050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진드기의 습성을 고려한 수집이었습니다</a:t>
            </a:r>
            <a:r>
              <a:rPr lang="en-US" altLang="ko-KR" dirty="0"/>
              <a:t>.</a:t>
            </a:r>
          </a:p>
          <a:p>
            <a:r>
              <a:rPr lang="en-US" altLang="ko-KR" dirty="0"/>
              <a:t>6</a:t>
            </a:r>
            <a:r>
              <a:rPr lang="ko-KR" altLang="en-US" dirty="0"/>
              <a:t>월 말 부터 고온 다습한날이 계속되면 </a:t>
            </a:r>
            <a:r>
              <a:rPr lang="en-US" altLang="ko-KR" dirty="0"/>
              <a:t>9</a:t>
            </a:r>
            <a:r>
              <a:rPr lang="ko-KR" altLang="en-US" dirty="0"/>
              <a:t>월 중순까지 진드기 성충의 산란이 여름에 진행이 됩니다</a:t>
            </a:r>
            <a:r>
              <a:rPr lang="en-US" altLang="ko-KR" dirty="0"/>
              <a:t>.</a:t>
            </a:r>
          </a:p>
          <a:p>
            <a:r>
              <a:rPr lang="ko-KR" altLang="en-US" dirty="0"/>
              <a:t>그 어른인 진드기가 알을 낳고</a:t>
            </a:r>
            <a:r>
              <a:rPr lang="en-US" altLang="ko-KR" dirty="0"/>
              <a:t>, </a:t>
            </a:r>
            <a:r>
              <a:rPr lang="ko-KR" altLang="en-US" dirty="0"/>
              <a:t>낳은 알이 부화하여 유충이 되면</a:t>
            </a:r>
            <a:r>
              <a:rPr lang="en-US" altLang="ko-KR" dirty="0"/>
              <a:t>, 9</a:t>
            </a:r>
            <a:r>
              <a:rPr lang="ko-KR" altLang="en-US" dirty="0"/>
              <a:t>월부터 유충이 활동을 하게 됩니다</a:t>
            </a:r>
            <a:r>
              <a:rPr lang="en-US" altLang="ko-KR" dirty="0"/>
              <a:t>.</a:t>
            </a:r>
          </a:p>
          <a:p>
            <a:r>
              <a:rPr lang="ko-KR" altLang="en-US" dirty="0"/>
              <a:t>앞에 설명 드렸듯이</a:t>
            </a:r>
            <a:r>
              <a:rPr lang="en-US" altLang="ko-KR" dirty="0"/>
              <a:t>, </a:t>
            </a:r>
            <a:r>
              <a:rPr lang="ko-KR" altLang="en-US" dirty="0"/>
              <a:t>신기하게 유충의 시기에만 조직액을 필요로 하기 때문에</a:t>
            </a:r>
            <a:r>
              <a:rPr lang="en-US" altLang="ko-KR" dirty="0"/>
              <a:t>,</a:t>
            </a:r>
          </a:p>
          <a:p>
            <a:r>
              <a:rPr lang="ko-KR" altLang="en-US" dirty="0"/>
              <a:t>유충의 활동기와 </a:t>
            </a:r>
            <a:r>
              <a:rPr lang="ko-KR" altLang="en-US" dirty="0" err="1"/>
              <a:t>쯔쯔가무시증의</a:t>
            </a:r>
            <a:r>
              <a:rPr lang="ko-KR" altLang="en-US" dirty="0"/>
              <a:t> 발생빈도의 </a:t>
            </a:r>
            <a:r>
              <a:rPr lang="ko-KR" altLang="en-US" dirty="0" err="1"/>
              <a:t>호발시기가</a:t>
            </a:r>
            <a:r>
              <a:rPr lang="ko-KR" altLang="en-US" dirty="0"/>
              <a:t> 거의 일치하게 됩니다</a:t>
            </a:r>
            <a:r>
              <a:rPr lang="en-US" altLang="ko-KR" dirty="0"/>
              <a:t>.</a:t>
            </a:r>
          </a:p>
          <a:p>
            <a:endParaRPr lang="en-US" altLang="ko-KR" dirty="0"/>
          </a:p>
          <a:p>
            <a:r>
              <a:rPr lang="ko-KR" altLang="en-US" dirty="0"/>
              <a:t>즉</a:t>
            </a:r>
            <a:r>
              <a:rPr lang="en-US" altLang="ko-KR" dirty="0"/>
              <a:t>, </a:t>
            </a:r>
            <a:r>
              <a:rPr lang="ko-KR" altLang="en-US" dirty="0"/>
              <a:t>진드기 성충의 산란기는 여름의 기후요소에 영향을 </a:t>
            </a:r>
            <a:r>
              <a:rPr lang="ko-KR" altLang="en-US" dirty="0" err="1"/>
              <a:t>받게되고</a:t>
            </a:r>
            <a:r>
              <a:rPr lang="en-US" altLang="ko-KR" dirty="0"/>
              <a:t>,</a:t>
            </a:r>
          </a:p>
          <a:p>
            <a:r>
              <a:rPr lang="ko-KR" altLang="en-US" dirty="0"/>
              <a:t>진드기 유충의 활동기는 가을의 발생빈도에 영향을 주는 것입니다</a:t>
            </a:r>
            <a:r>
              <a:rPr lang="en-US" altLang="ko-KR" dirty="0"/>
              <a:t>.</a:t>
            </a:r>
          </a:p>
          <a:p>
            <a:r>
              <a:rPr lang="ko-KR" altLang="en-US" dirty="0"/>
              <a:t>그렇기 </a:t>
            </a:r>
            <a:r>
              <a:rPr lang="ko-KR" altLang="en-US" dirty="0" err="1"/>
              <a:t>떄문에</a:t>
            </a:r>
            <a:r>
              <a:rPr lang="ko-KR" altLang="en-US" dirty="0"/>
              <a:t> </a:t>
            </a:r>
            <a:r>
              <a:rPr lang="en-US" altLang="ko-KR" dirty="0"/>
              <a:t>10-12</a:t>
            </a:r>
            <a:r>
              <a:rPr lang="ko-KR" altLang="en-US" dirty="0"/>
              <a:t>월의 발생건수는 </a:t>
            </a:r>
            <a:r>
              <a:rPr lang="en-US" altLang="ko-KR" dirty="0"/>
              <a:t>1</a:t>
            </a:r>
            <a:r>
              <a:rPr lang="ko-KR" altLang="en-US" dirty="0"/>
              <a:t>년의 전체 발생건수의 </a:t>
            </a:r>
            <a:r>
              <a:rPr lang="en-US" altLang="ko-KR" dirty="0"/>
              <a:t>93-99%</a:t>
            </a:r>
            <a:r>
              <a:rPr lang="ko-KR" altLang="en-US" dirty="0"/>
              <a:t>를 차지하게 되는 것입니다</a:t>
            </a:r>
            <a:r>
              <a:rPr lang="en-US" altLang="ko-KR" dirty="0"/>
              <a:t>.</a:t>
            </a:r>
          </a:p>
          <a:p>
            <a:endParaRPr lang="en-US" altLang="ko-KR" dirty="0"/>
          </a:p>
          <a:p>
            <a:r>
              <a:rPr lang="ko-KR" altLang="en-US" dirty="0"/>
              <a:t>이러한</a:t>
            </a:r>
            <a:r>
              <a:rPr lang="en-US" altLang="ko-KR" dirty="0"/>
              <a:t>, </a:t>
            </a:r>
            <a:r>
              <a:rPr lang="ko-KR" altLang="en-US" dirty="0"/>
              <a:t>딜레이는 매개체의 생활사로 인한 시간적인 지연효과로 인해 나타나게 되는 것입니다</a:t>
            </a:r>
            <a:r>
              <a:rPr lang="en-US" altLang="ko-KR" dirty="0"/>
              <a:t>. </a:t>
            </a:r>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14</a:t>
            </a:fld>
            <a:endParaRPr lang="ko-KR" altLang="en-US"/>
          </a:p>
        </p:txBody>
      </p:sp>
    </p:spTree>
    <p:extLst>
      <p:ext uri="{BB962C8B-B14F-4D97-AF65-F5344CB8AC3E}">
        <p14:creationId xmlns:p14="http://schemas.microsoft.com/office/powerpoint/2010/main" val="31306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말로 설명 드렸던 것을 보기 쉽게 </a:t>
            </a:r>
            <a:r>
              <a:rPr lang="ko-KR" altLang="en-US" dirty="0" err="1"/>
              <a:t>시각화하였습니다</a:t>
            </a:r>
            <a:r>
              <a:rPr lang="en-US" altLang="ko-KR" dirty="0"/>
              <a:t>. </a:t>
            </a:r>
          </a:p>
          <a:p>
            <a:r>
              <a:rPr lang="ko-KR" altLang="en-US" dirty="0"/>
              <a:t>땅속에서만 사는 성충이 알을 낳고</a:t>
            </a:r>
            <a:r>
              <a:rPr lang="en-US" altLang="ko-KR" dirty="0"/>
              <a:t>,</a:t>
            </a:r>
          </a:p>
          <a:p>
            <a:r>
              <a:rPr lang="ko-KR" altLang="en-US" dirty="0"/>
              <a:t>그 알이 부화하는데 </a:t>
            </a:r>
            <a:r>
              <a:rPr lang="en-US" altLang="ko-KR" dirty="0"/>
              <a:t>3</a:t>
            </a:r>
            <a:r>
              <a:rPr lang="ko-KR" altLang="en-US" dirty="0"/>
              <a:t>주의 시간이 소요가 됩니다</a:t>
            </a:r>
            <a:r>
              <a:rPr lang="en-US" altLang="ko-KR" dirty="0"/>
              <a:t>.</a:t>
            </a:r>
          </a:p>
          <a:p>
            <a:r>
              <a:rPr lang="ko-KR" altLang="en-US" dirty="0"/>
              <a:t>그 부화한 알이 유충이 되는 활동기는 </a:t>
            </a:r>
            <a:r>
              <a:rPr lang="en-US" altLang="ko-KR" dirty="0"/>
              <a:t>9-11</a:t>
            </a:r>
            <a:r>
              <a:rPr lang="ko-KR" altLang="en-US" dirty="0"/>
              <a:t>월이 되고</a:t>
            </a:r>
            <a:endParaRPr lang="en-US" altLang="ko-KR" dirty="0"/>
          </a:p>
          <a:p>
            <a:r>
              <a:rPr lang="ko-KR" altLang="en-US" dirty="0"/>
              <a:t>유충이 숙주에 붙어 흡혈을 하는 시기는 </a:t>
            </a:r>
            <a:r>
              <a:rPr lang="en-US" altLang="ko-KR" dirty="0"/>
              <a:t>3-7</a:t>
            </a:r>
            <a:r>
              <a:rPr lang="ko-KR" altLang="en-US" dirty="0"/>
              <a:t>일입니다</a:t>
            </a:r>
            <a:r>
              <a:rPr lang="en-US" altLang="ko-KR" dirty="0"/>
              <a:t>.</a:t>
            </a:r>
          </a:p>
          <a:p>
            <a:r>
              <a:rPr lang="ko-KR" altLang="en-US" dirty="0"/>
              <a:t>물린 사람은 잠복기를 거치게 되는데</a:t>
            </a:r>
            <a:r>
              <a:rPr lang="en-US" altLang="ko-KR" dirty="0"/>
              <a:t>, </a:t>
            </a:r>
            <a:r>
              <a:rPr lang="ko-KR" altLang="en-US" dirty="0"/>
              <a:t>잠복기는 </a:t>
            </a:r>
            <a:r>
              <a:rPr lang="en-US" altLang="ko-KR" dirty="0"/>
              <a:t>6-20</a:t>
            </a:r>
            <a:r>
              <a:rPr lang="ko-KR" altLang="en-US" dirty="0"/>
              <a:t>일 소요가 되며</a:t>
            </a:r>
            <a:endParaRPr lang="en-US" altLang="ko-KR" dirty="0"/>
          </a:p>
          <a:p>
            <a:r>
              <a:rPr lang="ko-KR" altLang="en-US" dirty="0"/>
              <a:t>잠복기를 거쳐 증상이 발생하게 되는데 까지</a:t>
            </a:r>
            <a:endParaRPr lang="en-US" altLang="ko-KR" dirty="0"/>
          </a:p>
          <a:p>
            <a:r>
              <a:rPr lang="ko-KR" altLang="en-US" dirty="0"/>
              <a:t>최소 </a:t>
            </a:r>
            <a:r>
              <a:rPr lang="en-US" altLang="ko-KR" dirty="0"/>
              <a:t>1</a:t>
            </a:r>
            <a:r>
              <a:rPr lang="ko-KR" altLang="en-US" dirty="0"/>
              <a:t>달부터 최대 </a:t>
            </a:r>
            <a:r>
              <a:rPr lang="en-US" altLang="ko-KR" dirty="0"/>
              <a:t>3</a:t>
            </a:r>
            <a:r>
              <a:rPr lang="ko-KR" altLang="en-US" dirty="0"/>
              <a:t>달까지 소요가 되기 때문에</a:t>
            </a:r>
            <a:endParaRPr lang="en-US" altLang="ko-KR" dirty="0"/>
          </a:p>
          <a:p>
            <a:r>
              <a:rPr lang="ko-KR" altLang="en-US" dirty="0"/>
              <a:t>가을철에 발생빈도가 급증하게 되는 것입니다</a:t>
            </a:r>
            <a:r>
              <a:rPr lang="en-US" altLang="ko-KR" dirty="0"/>
              <a:t>. </a:t>
            </a:r>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15</a:t>
            </a:fld>
            <a:endParaRPr lang="ko-KR" altLang="en-US"/>
          </a:p>
        </p:txBody>
      </p:sp>
    </p:spTree>
    <p:extLst>
      <p:ext uri="{BB962C8B-B14F-4D97-AF65-F5344CB8AC3E}">
        <p14:creationId xmlns:p14="http://schemas.microsoft.com/office/powerpoint/2010/main" val="3384030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이러한 속성의 기본배경과 데이터 수집을 통해서 첫번째로 </a:t>
            </a:r>
            <a:r>
              <a:rPr lang="en-US" altLang="ko-KR" dirty="0"/>
              <a:t>ARIMA</a:t>
            </a:r>
            <a:r>
              <a:rPr lang="ko-KR" altLang="en-US" dirty="0"/>
              <a:t>알고리즘을 통해 분석을 진행하였습니다</a:t>
            </a:r>
            <a:r>
              <a:rPr lang="en-US" altLang="ko-KR" dirty="0"/>
              <a:t>. </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16</a:t>
            </a:fld>
            <a:endParaRPr lang="ko-KR" altLang="en-US"/>
          </a:p>
        </p:txBody>
      </p:sp>
    </p:spTree>
    <p:extLst>
      <p:ext uri="{BB962C8B-B14F-4D97-AF65-F5344CB8AC3E}">
        <p14:creationId xmlns:p14="http://schemas.microsoft.com/office/powerpoint/2010/main" val="2685482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ARIMA</a:t>
            </a:r>
            <a:r>
              <a:rPr lang="ko-KR" altLang="en-US" dirty="0"/>
              <a:t>모델은 시간의 흐름에 따라 관찰된 데이터의 분석기법으로</a:t>
            </a:r>
            <a:r>
              <a:rPr lang="en-US" altLang="ko-KR" dirty="0"/>
              <a:t>, </a:t>
            </a:r>
            <a:r>
              <a:rPr lang="ko-KR" altLang="en-US" dirty="0"/>
              <a:t>과거의 </a:t>
            </a:r>
            <a:r>
              <a:rPr lang="ko-KR" altLang="en-US" dirty="0" err="1"/>
              <a:t>관측값과</a:t>
            </a:r>
            <a:endParaRPr lang="en-US" altLang="ko-KR" dirty="0"/>
          </a:p>
          <a:p>
            <a:r>
              <a:rPr lang="ko-KR" altLang="en-US" dirty="0"/>
              <a:t>오차를 사용해서 현재의 시계열 값을 설명하는 것입니다</a:t>
            </a:r>
            <a:r>
              <a:rPr lang="en-US" altLang="ko-KR" dirty="0"/>
              <a:t>.</a:t>
            </a:r>
          </a:p>
          <a:p>
            <a:endParaRPr lang="en-US" altLang="ko-KR" dirty="0"/>
          </a:p>
          <a:p>
            <a:r>
              <a:rPr lang="ko-KR" altLang="en-US" dirty="0"/>
              <a:t>분석순서로는 시계열 자료를 정상 시계열로 변환하고</a:t>
            </a:r>
            <a:r>
              <a:rPr lang="en-US" altLang="ko-KR" dirty="0"/>
              <a:t>,</a:t>
            </a:r>
          </a:p>
          <a:p>
            <a:r>
              <a:rPr lang="en-US" altLang="ko-KR" dirty="0"/>
              <a:t>ACF</a:t>
            </a:r>
            <a:r>
              <a:rPr lang="ko-KR" altLang="en-US" dirty="0"/>
              <a:t>와 </a:t>
            </a:r>
            <a:r>
              <a:rPr lang="en-US" altLang="ko-KR" dirty="0"/>
              <a:t>PACR</a:t>
            </a:r>
            <a:r>
              <a:rPr lang="ko-KR" altLang="en-US" dirty="0"/>
              <a:t>차트를 사용하여 최적화된 파라미터를 측정하게 됩니다</a:t>
            </a:r>
            <a:r>
              <a:rPr lang="en-US" altLang="ko-KR" dirty="0"/>
              <a:t>.</a:t>
            </a:r>
          </a:p>
          <a:p>
            <a:r>
              <a:rPr lang="ko-KR" altLang="en-US" dirty="0"/>
              <a:t>그리고</a:t>
            </a:r>
            <a:r>
              <a:rPr lang="en-US" altLang="ko-KR" dirty="0"/>
              <a:t>, ARIMA </a:t>
            </a:r>
            <a:r>
              <a:rPr lang="ko-KR" altLang="en-US" dirty="0"/>
              <a:t>모형을 생성하고</a:t>
            </a:r>
            <a:r>
              <a:rPr lang="en-US" altLang="ko-KR" dirty="0"/>
              <a:t>,</a:t>
            </a:r>
          </a:p>
          <a:p>
            <a:r>
              <a:rPr lang="ko-KR" altLang="en-US" dirty="0"/>
              <a:t>이를 통해서 미래 추이에 대해 예측하게 됩니다</a:t>
            </a:r>
            <a:r>
              <a:rPr lang="en-US" altLang="ko-KR" dirty="0"/>
              <a:t>. </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17</a:t>
            </a:fld>
            <a:endParaRPr lang="ko-KR" altLang="en-US"/>
          </a:p>
        </p:txBody>
      </p:sp>
    </p:spTree>
    <p:extLst>
      <p:ext uri="{BB962C8B-B14F-4D97-AF65-F5344CB8AC3E}">
        <p14:creationId xmlns:p14="http://schemas.microsoft.com/office/powerpoint/2010/main" val="947989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이러한 분석의 순서를 통해서 저희가 한 지역을 추출 해 보았습니다</a:t>
            </a:r>
            <a:r>
              <a:rPr lang="en-US" altLang="ko-KR" dirty="0"/>
              <a:t>. </a:t>
            </a:r>
          </a:p>
          <a:p>
            <a:r>
              <a:rPr lang="ko-KR" altLang="en-US" dirty="0"/>
              <a:t>위 그래프는 </a:t>
            </a:r>
            <a:r>
              <a:rPr lang="en-US" altLang="ko-KR" dirty="0"/>
              <a:t>2005-2016</a:t>
            </a:r>
            <a:r>
              <a:rPr lang="ko-KR" altLang="en-US" dirty="0"/>
              <a:t>년의 부산광역시의 </a:t>
            </a:r>
            <a:r>
              <a:rPr lang="en-US" altLang="ko-KR" dirty="0" err="1"/>
              <a:t>Trend,Seasonal,Random</a:t>
            </a:r>
            <a:r>
              <a:rPr lang="ko-KR" altLang="en-US" dirty="0"/>
              <a:t>을 파악한 그래프입니다</a:t>
            </a:r>
            <a:r>
              <a:rPr lang="en-US" altLang="ko-KR" dirty="0"/>
              <a:t>.</a:t>
            </a:r>
          </a:p>
          <a:p>
            <a:r>
              <a:rPr lang="ko-KR" altLang="en-US" dirty="0"/>
              <a:t>트렌드 그래프를 보면 발생빈도가 점점 증가하고 행태임을 알 수 있습니다</a:t>
            </a:r>
            <a:r>
              <a:rPr lang="en-US" altLang="ko-KR" dirty="0"/>
              <a:t>.</a:t>
            </a:r>
          </a:p>
          <a:p>
            <a:endParaRPr lang="en-US" altLang="ko-KR" dirty="0"/>
          </a:p>
          <a:p>
            <a:r>
              <a:rPr lang="ko-KR" altLang="en-US" dirty="0"/>
              <a:t>두번째 </a:t>
            </a:r>
            <a:r>
              <a:rPr lang="en-US" altLang="ko-KR" dirty="0"/>
              <a:t>ARIMA</a:t>
            </a:r>
            <a:r>
              <a:rPr lang="ko-KR" altLang="en-US" dirty="0"/>
              <a:t>모형을 생성하고</a:t>
            </a:r>
            <a:r>
              <a:rPr lang="en-US" altLang="ko-KR" dirty="0"/>
              <a:t>, </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18</a:t>
            </a:fld>
            <a:endParaRPr lang="ko-KR" altLang="en-US"/>
          </a:p>
        </p:txBody>
      </p:sp>
    </p:spTree>
    <p:extLst>
      <p:ext uri="{BB962C8B-B14F-4D97-AF65-F5344CB8AC3E}">
        <p14:creationId xmlns:p14="http://schemas.microsoft.com/office/powerpoint/2010/main" val="1660513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그 모형을 통해서 부산광역시 진구의 </a:t>
            </a:r>
            <a:r>
              <a:rPr lang="en-US" altLang="ko-KR" dirty="0"/>
              <a:t>2017</a:t>
            </a:r>
            <a:r>
              <a:rPr lang="ko-KR" altLang="en-US" dirty="0"/>
              <a:t>년 </a:t>
            </a:r>
            <a:r>
              <a:rPr lang="ko-KR" altLang="en-US" dirty="0" err="1"/>
              <a:t>쯔쯔가무시증을</a:t>
            </a:r>
            <a:r>
              <a:rPr lang="ko-KR" altLang="en-US" dirty="0"/>
              <a:t> 예측해보았습니다</a:t>
            </a:r>
            <a:r>
              <a:rPr lang="en-US" altLang="ko-KR" dirty="0"/>
              <a:t>. </a:t>
            </a:r>
          </a:p>
          <a:p>
            <a:endParaRPr lang="en-US" altLang="ko-KR" dirty="0"/>
          </a:p>
          <a:p>
            <a:r>
              <a:rPr lang="en-US" altLang="ko-KR" dirty="0"/>
              <a:t>???</a:t>
            </a:r>
          </a:p>
          <a:p>
            <a:r>
              <a:rPr lang="ko-KR" altLang="en-US" dirty="0"/>
              <a:t>뭔가 더 </a:t>
            </a:r>
            <a:r>
              <a:rPr lang="ko-KR" altLang="en-US" dirty="0" err="1"/>
              <a:t>설명해야하지</a:t>
            </a:r>
            <a:r>
              <a:rPr lang="ko-KR" altLang="en-US" dirty="0"/>
              <a:t> 않을까</a:t>
            </a:r>
            <a:r>
              <a:rPr lang="en-US" altLang="ko-KR" dirty="0"/>
              <a:t>???</a:t>
            </a:r>
          </a:p>
          <a:p>
            <a:endParaRPr lang="en-US" altLang="ko-KR" dirty="0"/>
          </a:p>
          <a:p>
            <a:endParaRPr lang="en-US" altLang="ko-KR" dirty="0"/>
          </a:p>
          <a:p>
            <a:r>
              <a:rPr lang="ko-KR" altLang="en-US" dirty="0"/>
              <a:t>이러한 </a:t>
            </a:r>
            <a:r>
              <a:rPr lang="en-US" altLang="ko-KR" dirty="0"/>
              <a:t>ARIMA</a:t>
            </a:r>
            <a:r>
              <a:rPr lang="ko-KR" altLang="en-US" dirty="0"/>
              <a:t>의 분석순서를 토대로 저희가 전국의 </a:t>
            </a:r>
            <a:r>
              <a:rPr lang="en-US" altLang="ko-KR" dirty="0"/>
              <a:t>2005-2016</a:t>
            </a:r>
            <a:r>
              <a:rPr lang="ko-KR" altLang="en-US" dirty="0"/>
              <a:t>년의 </a:t>
            </a:r>
            <a:r>
              <a:rPr lang="ko-KR" altLang="en-US" dirty="0" err="1"/>
              <a:t>쯔쯔가무시증의</a:t>
            </a:r>
            <a:r>
              <a:rPr lang="ko-KR" altLang="en-US" dirty="0"/>
              <a:t> 확산형태를 </a:t>
            </a:r>
            <a:endParaRPr lang="en-US" altLang="ko-KR" dirty="0"/>
          </a:p>
          <a:p>
            <a:r>
              <a:rPr lang="ko-KR" altLang="en-US" dirty="0"/>
              <a:t>보여보았습니다</a:t>
            </a:r>
            <a:r>
              <a:rPr lang="en-US" altLang="ko-KR" dirty="0"/>
              <a:t>.</a:t>
            </a:r>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19</a:t>
            </a:fld>
            <a:endParaRPr lang="ko-KR" altLang="en-US"/>
          </a:p>
        </p:txBody>
      </p:sp>
    </p:spTree>
    <p:extLst>
      <p:ext uri="{BB962C8B-B14F-4D97-AF65-F5344CB8AC3E}">
        <p14:creationId xmlns:p14="http://schemas.microsoft.com/office/powerpoint/2010/main" val="3011138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목차입니다</a:t>
            </a:r>
            <a:r>
              <a:rPr lang="en-US" altLang="ko-KR" dirty="0"/>
              <a:t>.</a:t>
            </a:r>
          </a:p>
          <a:p>
            <a:r>
              <a:rPr lang="ko-KR" altLang="en-US" dirty="0"/>
              <a:t>프로젝트의 배경과 연구의 필요성을 시작으로</a:t>
            </a:r>
            <a:endParaRPr lang="en-US" altLang="ko-KR" dirty="0"/>
          </a:p>
          <a:p>
            <a:r>
              <a:rPr lang="ko-KR" altLang="en-US" dirty="0"/>
              <a:t>분석방법</a:t>
            </a:r>
            <a:r>
              <a:rPr lang="en-US" altLang="ko-KR" dirty="0"/>
              <a:t>, </a:t>
            </a:r>
            <a:r>
              <a:rPr lang="ko-KR" altLang="en-US" dirty="0"/>
              <a:t>그리고 분석방법을 통한 </a:t>
            </a:r>
            <a:r>
              <a:rPr lang="en-US" altLang="ko-KR" dirty="0"/>
              <a:t>2017</a:t>
            </a:r>
            <a:r>
              <a:rPr lang="ko-KR" altLang="en-US" dirty="0"/>
              <a:t>년의 </a:t>
            </a:r>
            <a:r>
              <a:rPr lang="ko-KR" altLang="en-US" dirty="0" err="1"/>
              <a:t>에측</a:t>
            </a:r>
            <a:endParaRPr lang="en-US" altLang="ko-KR" dirty="0"/>
          </a:p>
          <a:p>
            <a:r>
              <a:rPr lang="ko-KR" altLang="en-US" dirty="0"/>
              <a:t>마지막으로 기대효과와 한계점을 제시하면서</a:t>
            </a:r>
            <a:endParaRPr lang="en-US" altLang="ko-KR" dirty="0"/>
          </a:p>
          <a:p>
            <a:r>
              <a:rPr lang="ko-KR" altLang="en-US" dirty="0" err="1"/>
              <a:t>발표마치도록</a:t>
            </a:r>
            <a:r>
              <a:rPr lang="ko-KR" altLang="en-US" dirty="0"/>
              <a:t> 하겠습니다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2</a:t>
            </a:fld>
            <a:endParaRPr lang="ko-KR" altLang="en-US"/>
          </a:p>
        </p:txBody>
      </p:sp>
    </p:spTree>
    <p:extLst>
      <p:ext uri="{BB962C8B-B14F-4D97-AF65-F5344CB8AC3E}">
        <p14:creationId xmlns:p14="http://schemas.microsoft.com/office/powerpoint/2010/main" val="1338227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움짤을</a:t>
            </a:r>
            <a:r>
              <a:rPr lang="ko-KR" altLang="en-US" dirty="0"/>
              <a:t> 보게 되면</a:t>
            </a:r>
            <a:r>
              <a:rPr lang="en-US" altLang="ko-KR" dirty="0"/>
              <a:t>, 2005</a:t>
            </a:r>
            <a:r>
              <a:rPr lang="ko-KR" altLang="en-US" dirty="0"/>
              <a:t>년도에서 해가 갈수록</a:t>
            </a:r>
            <a:endParaRPr lang="en-US" altLang="ko-KR" dirty="0"/>
          </a:p>
          <a:p>
            <a:r>
              <a:rPr lang="ko-KR" altLang="en-US" dirty="0"/>
              <a:t>빈발하던 지역이 점점 진해지면서</a:t>
            </a:r>
            <a:r>
              <a:rPr lang="en-US" altLang="ko-KR" dirty="0"/>
              <a:t>, 10</a:t>
            </a:r>
            <a:r>
              <a:rPr lang="ko-KR" altLang="en-US" dirty="0"/>
              <a:t>만명당 발생건수가 높아져서</a:t>
            </a:r>
            <a:endParaRPr lang="en-US" altLang="ko-KR" dirty="0"/>
          </a:p>
          <a:p>
            <a:r>
              <a:rPr lang="ko-KR" altLang="en-US" dirty="0"/>
              <a:t>색깔이 진해지고 있음을 한 눈에 확인 할 수 있었습니다</a:t>
            </a:r>
            <a:r>
              <a:rPr lang="en-US" altLang="ko-KR" dirty="0"/>
              <a:t>. </a:t>
            </a:r>
          </a:p>
          <a:p>
            <a:r>
              <a:rPr lang="ko-KR" altLang="en-US" dirty="0"/>
              <a:t>즉</a:t>
            </a:r>
            <a:r>
              <a:rPr lang="en-US" altLang="ko-KR" dirty="0"/>
              <a:t>, </a:t>
            </a:r>
            <a:r>
              <a:rPr lang="ko-KR" altLang="en-US" dirty="0"/>
              <a:t>해가 갈 수록 지역에 넓어지면서 빈발하는 지역은 더욱 더 빈발하게 되는 것이지요</a:t>
            </a:r>
            <a:r>
              <a:rPr lang="en-US" altLang="ko-KR" dirty="0"/>
              <a:t>.</a:t>
            </a:r>
          </a:p>
          <a:p>
            <a:endParaRPr lang="en-US" altLang="ko-KR" dirty="0"/>
          </a:p>
          <a:p>
            <a:r>
              <a:rPr lang="ko-KR" altLang="en-US" dirty="0"/>
              <a:t>오른쪽은 저희가 앞서 설명한 </a:t>
            </a:r>
            <a:r>
              <a:rPr lang="en-US" altLang="ko-KR" dirty="0"/>
              <a:t>ARIMA</a:t>
            </a:r>
            <a:r>
              <a:rPr lang="ko-KR" altLang="en-US" dirty="0"/>
              <a:t>의 분석방법을 통해서</a:t>
            </a:r>
            <a:endParaRPr lang="en-US" altLang="ko-KR" dirty="0"/>
          </a:p>
          <a:p>
            <a:r>
              <a:rPr lang="ko-KR" altLang="en-US" dirty="0"/>
              <a:t>예측한 전국의 </a:t>
            </a:r>
            <a:r>
              <a:rPr lang="en-US" altLang="ko-KR" dirty="0"/>
              <a:t>2017</a:t>
            </a:r>
            <a:r>
              <a:rPr lang="ko-KR" altLang="en-US" dirty="0"/>
              <a:t>년 예측 </a:t>
            </a:r>
            <a:r>
              <a:rPr lang="en-US" altLang="ko-KR" dirty="0"/>
              <a:t>SET</a:t>
            </a:r>
            <a:r>
              <a:rPr lang="ko-KR" altLang="en-US" dirty="0"/>
              <a:t>입니다</a:t>
            </a:r>
            <a:r>
              <a:rPr lang="en-US" altLang="ko-KR" dirty="0"/>
              <a:t>.</a:t>
            </a:r>
          </a:p>
          <a:p>
            <a:r>
              <a:rPr lang="ko-KR" altLang="en-US" dirty="0"/>
              <a:t>이러한 미래 예측 셋을 통해서 우리는 효과적인 방역이나 예방작업을 펼 칠 수 있는 것입니다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20</a:t>
            </a:fld>
            <a:endParaRPr lang="ko-KR" altLang="en-US"/>
          </a:p>
        </p:txBody>
      </p:sp>
    </p:spTree>
    <p:extLst>
      <p:ext uri="{BB962C8B-B14F-4D97-AF65-F5344CB8AC3E}">
        <p14:creationId xmlns:p14="http://schemas.microsoft.com/office/powerpoint/2010/main" val="75330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다음으로는 </a:t>
            </a:r>
            <a:r>
              <a:rPr lang="en-US" altLang="ko-KR" dirty="0"/>
              <a:t>CART</a:t>
            </a:r>
            <a:r>
              <a:rPr lang="ko-KR" altLang="en-US" dirty="0"/>
              <a:t>를 통한 </a:t>
            </a:r>
            <a:r>
              <a:rPr lang="ko-KR" altLang="en-US" dirty="0" err="1"/>
              <a:t>분석방법입니다</a:t>
            </a:r>
            <a:r>
              <a:rPr lang="en-US" altLang="ko-KR" dirty="0"/>
              <a:t>. </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21</a:t>
            </a:fld>
            <a:endParaRPr lang="ko-KR" altLang="en-US"/>
          </a:p>
        </p:txBody>
      </p:sp>
    </p:spTree>
    <p:extLst>
      <p:ext uri="{BB962C8B-B14F-4D97-AF65-F5344CB8AC3E}">
        <p14:creationId xmlns:p14="http://schemas.microsoft.com/office/powerpoint/2010/main" val="187210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그냥 읽기 </a:t>
            </a:r>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22</a:t>
            </a:fld>
            <a:endParaRPr lang="ko-KR" altLang="en-US"/>
          </a:p>
        </p:txBody>
      </p:sp>
    </p:spTree>
    <p:extLst>
      <p:ext uri="{BB962C8B-B14F-4D97-AF65-F5344CB8AC3E}">
        <p14:creationId xmlns:p14="http://schemas.microsoft.com/office/powerpoint/2010/main" val="1230533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24</a:t>
            </a:fld>
            <a:endParaRPr lang="ko-KR" altLang="en-US"/>
          </a:p>
        </p:txBody>
      </p:sp>
    </p:spTree>
    <p:extLst>
      <p:ext uri="{BB962C8B-B14F-4D97-AF65-F5344CB8AC3E}">
        <p14:creationId xmlns:p14="http://schemas.microsoft.com/office/powerpoint/2010/main" val="886708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ko-KR" altLang="en-US" dirty="0"/>
              <a:t>농가여자의 비율이 높을 수록</a:t>
            </a:r>
            <a:r>
              <a:rPr lang="en-US" altLang="ko-KR" dirty="0"/>
              <a:t>,</a:t>
            </a:r>
          </a:p>
          <a:p>
            <a:pPr algn="l"/>
            <a:r>
              <a:rPr lang="ko-KR" altLang="en-US" dirty="0"/>
              <a:t>답</a:t>
            </a:r>
            <a:r>
              <a:rPr lang="en-US" altLang="ko-KR" dirty="0"/>
              <a:t>(</a:t>
            </a:r>
            <a:r>
              <a:rPr lang="ko-KR" altLang="en-US" dirty="0"/>
              <a:t>논</a:t>
            </a:r>
            <a:r>
              <a:rPr lang="en-US" altLang="ko-KR" dirty="0"/>
              <a:t>)</a:t>
            </a:r>
            <a:r>
              <a:rPr lang="ko-KR" altLang="en-US" dirty="0"/>
              <a:t>의 비율이 높을 수록</a:t>
            </a:r>
            <a:r>
              <a:rPr lang="en-US" altLang="ko-KR" dirty="0"/>
              <a:t>,</a:t>
            </a:r>
          </a:p>
          <a:p>
            <a:pPr algn="l"/>
            <a:r>
              <a:rPr lang="ko-KR" altLang="en-US" dirty="0"/>
              <a:t>대지</a:t>
            </a:r>
            <a:r>
              <a:rPr lang="en-US" altLang="ko-KR" dirty="0"/>
              <a:t>(</a:t>
            </a:r>
            <a:r>
              <a:rPr lang="ko-KR" altLang="en-US" dirty="0"/>
              <a:t>황무지</a:t>
            </a:r>
            <a:r>
              <a:rPr lang="en-US" altLang="ko-KR" dirty="0"/>
              <a:t>)</a:t>
            </a:r>
            <a:r>
              <a:rPr lang="ko-KR" altLang="en-US" dirty="0"/>
              <a:t>의 비율이 낮을수록</a:t>
            </a:r>
            <a:endParaRPr lang="en-US" altLang="ko-KR" dirty="0"/>
          </a:p>
          <a:p>
            <a:pPr algn="l"/>
            <a:r>
              <a:rPr lang="en-US" altLang="ko-KR" dirty="0"/>
              <a:t>9</a:t>
            </a:r>
            <a:r>
              <a:rPr lang="ko-KR" altLang="en-US" dirty="0"/>
              <a:t>월의 </a:t>
            </a:r>
            <a:r>
              <a:rPr lang="en-US" altLang="ko-KR" dirty="0"/>
              <a:t>20</a:t>
            </a:r>
            <a:r>
              <a:rPr lang="ko-KR" altLang="en-US" dirty="0"/>
              <a:t>℃가 넘는 시간이 많을 수록</a:t>
            </a:r>
            <a:endParaRPr lang="en-US" altLang="ko-KR" dirty="0"/>
          </a:p>
          <a:p>
            <a:pPr algn="l"/>
            <a:r>
              <a:rPr lang="en-US" altLang="ko-KR" dirty="0"/>
              <a:t>10</a:t>
            </a:r>
            <a:r>
              <a:rPr lang="ko-KR" altLang="en-US" dirty="0"/>
              <a:t>만명당 </a:t>
            </a:r>
            <a:r>
              <a:rPr lang="ko-KR" altLang="en-US" dirty="0" err="1"/>
              <a:t>쯔쯔가무시</a:t>
            </a:r>
            <a:r>
              <a:rPr lang="ko-KR" altLang="en-US" dirty="0"/>
              <a:t> 발생건수 </a:t>
            </a:r>
            <a:r>
              <a:rPr lang="en-US" altLang="ko-KR" dirty="0"/>
              <a:t>90</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25</a:t>
            </a:fld>
            <a:endParaRPr lang="ko-KR" altLang="en-US"/>
          </a:p>
        </p:txBody>
      </p:sp>
    </p:spTree>
    <p:extLst>
      <p:ext uri="{BB962C8B-B14F-4D97-AF65-F5344CB8AC3E}">
        <p14:creationId xmlns:p14="http://schemas.microsoft.com/office/powerpoint/2010/main" val="1828058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앞에서 랜덤 </a:t>
            </a:r>
            <a:r>
              <a:rPr lang="en-US" altLang="ko-KR" dirty="0"/>
              <a:t>train</a:t>
            </a:r>
            <a:r>
              <a:rPr lang="ko-KR" altLang="en-US" dirty="0"/>
              <a:t>을 </a:t>
            </a:r>
            <a:r>
              <a:rPr lang="en-US" altLang="ko-KR" dirty="0"/>
              <a:t>5</a:t>
            </a:r>
            <a:r>
              <a:rPr lang="ko-KR" altLang="en-US" dirty="0"/>
              <a:t>번을 돌려서 가장 작은 오차율을 보인 식을</a:t>
            </a:r>
            <a:endParaRPr lang="en-US" altLang="ko-KR" dirty="0"/>
          </a:p>
          <a:p>
            <a:r>
              <a:rPr lang="ko-KR" altLang="en-US" dirty="0"/>
              <a:t>적용하여 최종 모델을 만든 것처럼 </a:t>
            </a:r>
            <a:r>
              <a:rPr lang="en-US" altLang="ko-KR" dirty="0"/>
              <a:t>test set</a:t>
            </a:r>
            <a:r>
              <a:rPr lang="ko-KR" altLang="en-US" dirty="0"/>
              <a:t>도 랜덤으로 </a:t>
            </a:r>
            <a:r>
              <a:rPr lang="en-US" altLang="ko-KR" dirty="0"/>
              <a:t>5</a:t>
            </a:r>
            <a:r>
              <a:rPr lang="ko-KR" altLang="en-US" dirty="0"/>
              <a:t>번 </a:t>
            </a:r>
            <a:r>
              <a:rPr lang="ko-KR" altLang="en-US" dirty="0" err="1"/>
              <a:t>돌린결과</a:t>
            </a:r>
            <a:endParaRPr lang="en-US" altLang="ko-KR" dirty="0"/>
          </a:p>
          <a:p>
            <a:r>
              <a:rPr lang="ko-KR" altLang="en-US" dirty="0"/>
              <a:t>다섯번 다 비슷한 예측력을 보였지만</a:t>
            </a:r>
            <a:r>
              <a:rPr lang="en-US" altLang="ko-KR" dirty="0"/>
              <a:t>, </a:t>
            </a:r>
            <a:r>
              <a:rPr lang="ko-KR" altLang="en-US" dirty="0"/>
              <a:t>그 주에서 제일 괜찮은 최종 모델을 선택하였습니다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26</a:t>
            </a:fld>
            <a:endParaRPr lang="ko-KR" altLang="en-US"/>
          </a:p>
        </p:txBody>
      </p:sp>
    </p:spTree>
    <p:extLst>
      <p:ext uri="{BB962C8B-B14F-4D97-AF65-F5344CB8AC3E}">
        <p14:creationId xmlns:p14="http://schemas.microsoft.com/office/powerpoint/2010/main" val="2956772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최종적으로 </a:t>
            </a:r>
            <a:r>
              <a:rPr lang="en-US" altLang="ko-KR" dirty="0"/>
              <a:t>ARIMA</a:t>
            </a:r>
            <a:r>
              <a:rPr lang="ko-KR" altLang="en-US" dirty="0"/>
              <a:t>와 </a:t>
            </a:r>
            <a:r>
              <a:rPr lang="en-US" altLang="ko-KR" dirty="0"/>
              <a:t>CART</a:t>
            </a:r>
            <a:r>
              <a:rPr lang="ko-KR" altLang="en-US" dirty="0"/>
              <a:t>의 </a:t>
            </a:r>
            <a:r>
              <a:rPr lang="en-US" altLang="ko-KR" dirty="0"/>
              <a:t>2017</a:t>
            </a:r>
            <a:r>
              <a:rPr lang="ko-KR" altLang="en-US" dirty="0"/>
              <a:t>년 예측입니다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27</a:t>
            </a:fld>
            <a:endParaRPr lang="ko-KR" altLang="en-US"/>
          </a:p>
        </p:txBody>
      </p:sp>
    </p:spTree>
    <p:extLst>
      <p:ext uri="{BB962C8B-B14F-4D97-AF65-F5344CB8AC3E}">
        <p14:creationId xmlns:p14="http://schemas.microsoft.com/office/powerpoint/2010/main" val="1737312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평균절대오차</a:t>
            </a:r>
            <a:r>
              <a:rPr lang="en-US" altLang="ko-KR" dirty="0"/>
              <a:t>/</a:t>
            </a:r>
            <a:r>
              <a:rPr lang="ko-KR" altLang="en-US" dirty="0"/>
              <a:t>표준편차</a:t>
            </a:r>
            <a:r>
              <a:rPr lang="en-US" altLang="ko-KR" dirty="0"/>
              <a:t>/</a:t>
            </a:r>
            <a:r>
              <a:rPr lang="ko-KR" altLang="en-US" dirty="0"/>
              <a:t>선형 상관관계</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28</a:t>
            </a:fld>
            <a:endParaRPr lang="ko-KR" altLang="en-US"/>
          </a:p>
        </p:txBody>
      </p:sp>
    </p:spTree>
    <p:extLst>
      <p:ext uri="{BB962C8B-B14F-4D97-AF65-F5344CB8AC3E}">
        <p14:creationId xmlns:p14="http://schemas.microsoft.com/office/powerpoint/2010/main" val="948162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고위험군을 미리 예측함으로써</a:t>
            </a:r>
            <a:endParaRPr lang="en-US" altLang="ko-KR" dirty="0"/>
          </a:p>
          <a:p>
            <a:r>
              <a:rPr lang="ko-KR" altLang="en-US" dirty="0"/>
              <a:t>질병을 옮기는 매개체를 미리 차단할 수 있습니다</a:t>
            </a:r>
            <a:r>
              <a:rPr lang="en-US" altLang="ko-KR" dirty="0"/>
              <a:t>.</a:t>
            </a:r>
          </a:p>
          <a:p>
            <a:r>
              <a:rPr lang="ko-KR" altLang="en-US" dirty="0"/>
              <a:t>즉</a:t>
            </a:r>
            <a:r>
              <a:rPr lang="en-US" altLang="ko-KR" dirty="0"/>
              <a:t>, </a:t>
            </a:r>
            <a:r>
              <a:rPr lang="ko-KR" altLang="en-US" dirty="0"/>
              <a:t>진드기 고밀도 지역에 정부적 차원의 방역작업을 통해 진드기 서식지를 축소 할 수 있다는 것입니다</a:t>
            </a:r>
            <a:r>
              <a:rPr lang="en-US" altLang="ko-KR" dirty="0"/>
              <a:t>.</a:t>
            </a:r>
          </a:p>
          <a:p>
            <a:endParaRPr lang="en-US" altLang="ko-KR" dirty="0"/>
          </a:p>
          <a:p>
            <a:r>
              <a:rPr lang="ko-KR" altLang="en-US" dirty="0"/>
              <a:t>또한</a:t>
            </a:r>
            <a:r>
              <a:rPr lang="en-US" altLang="ko-KR" dirty="0"/>
              <a:t>, </a:t>
            </a:r>
            <a:r>
              <a:rPr lang="ko-KR" altLang="en-US" dirty="0"/>
              <a:t>백신이 없고</a:t>
            </a:r>
            <a:r>
              <a:rPr lang="en-US" altLang="ko-KR" dirty="0"/>
              <a:t>, </a:t>
            </a:r>
            <a:r>
              <a:rPr lang="ko-KR" altLang="en-US" dirty="0"/>
              <a:t>정보가 부족한 </a:t>
            </a:r>
            <a:r>
              <a:rPr lang="ko-KR" altLang="en-US" dirty="0" err="1"/>
              <a:t>쯔쯔가무시증을</a:t>
            </a:r>
            <a:endParaRPr lang="en-US" altLang="ko-KR" dirty="0"/>
          </a:p>
          <a:p>
            <a:r>
              <a:rPr lang="ko-KR" altLang="en-US" dirty="0"/>
              <a:t>고위험군 지역을 대상으로 예방 교육 및 홍보를 효율적으로 진행 할 수 있습니다</a:t>
            </a:r>
            <a:r>
              <a:rPr lang="en-US" altLang="ko-KR" dirty="0"/>
              <a:t>.</a:t>
            </a:r>
          </a:p>
          <a:p>
            <a:r>
              <a:rPr lang="ko-KR" altLang="en-US" dirty="0" err="1"/>
              <a:t>고위험군이라고</a:t>
            </a:r>
            <a:r>
              <a:rPr lang="ko-KR" altLang="en-US" dirty="0"/>
              <a:t> 예측된 지역을 대상으로 집중관리가 들어가며 질병 취약계층에 교육을 제공 할 수 있습니다</a:t>
            </a:r>
            <a:r>
              <a:rPr lang="en-US" altLang="ko-KR" dirty="0"/>
              <a:t>.</a:t>
            </a:r>
          </a:p>
          <a:p>
            <a:endParaRPr lang="en-US" altLang="ko-KR" dirty="0"/>
          </a:p>
          <a:p>
            <a:r>
              <a:rPr lang="ko-KR" altLang="en-US" dirty="0"/>
              <a:t>결국</a:t>
            </a:r>
            <a:r>
              <a:rPr lang="en-US" altLang="ko-KR" dirty="0"/>
              <a:t>, </a:t>
            </a:r>
            <a:r>
              <a:rPr lang="ko-KR" altLang="en-US" dirty="0"/>
              <a:t>저희 프로젝트의 궁극적인 최종 목표는 </a:t>
            </a:r>
            <a:r>
              <a:rPr lang="ko-KR" altLang="en-US" dirty="0" err="1"/>
              <a:t>쯔쯔가무시증의</a:t>
            </a:r>
            <a:r>
              <a:rPr lang="ko-KR" altLang="en-US" dirty="0"/>
              <a:t> 빈도 감소입니다</a:t>
            </a:r>
            <a:r>
              <a:rPr lang="en-US" altLang="ko-KR" dirty="0"/>
              <a:t>. </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30</a:t>
            </a:fld>
            <a:endParaRPr lang="ko-KR" altLang="en-US"/>
          </a:p>
        </p:txBody>
      </p:sp>
    </p:spTree>
    <p:extLst>
      <p:ext uri="{BB962C8B-B14F-4D97-AF65-F5344CB8AC3E}">
        <p14:creationId xmlns:p14="http://schemas.microsoft.com/office/powerpoint/2010/main" val="2614184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다음으로 저희가 발표를 </a:t>
            </a:r>
            <a:r>
              <a:rPr lang="ko-KR" altLang="en-US" dirty="0" err="1"/>
              <a:t>마친후</a:t>
            </a:r>
            <a:r>
              <a:rPr lang="ko-KR" altLang="en-US" dirty="0"/>
              <a:t> 선보일 </a:t>
            </a:r>
            <a:r>
              <a:rPr lang="en-US" altLang="ko-KR" dirty="0"/>
              <a:t>UI</a:t>
            </a:r>
            <a:r>
              <a:rPr lang="ko-KR" altLang="en-US" dirty="0"/>
              <a:t>의 서비스 기대효과 및 제언입니다</a:t>
            </a:r>
            <a:r>
              <a:rPr lang="en-US" altLang="ko-KR" dirty="0"/>
              <a:t>.</a:t>
            </a:r>
          </a:p>
          <a:p>
            <a:r>
              <a:rPr lang="ko-KR" altLang="en-US" dirty="0"/>
              <a:t>먼저 서비스 이용자들에게 미칠 기대효과입니다</a:t>
            </a:r>
            <a:r>
              <a:rPr lang="en-US" altLang="ko-KR" dirty="0"/>
              <a:t>.</a:t>
            </a:r>
          </a:p>
          <a:p>
            <a:r>
              <a:rPr lang="en-US" altLang="ko-KR" dirty="0"/>
              <a:t>UI</a:t>
            </a:r>
            <a:r>
              <a:rPr lang="ko-KR" altLang="en-US" dirty="0"/>
              <a:t>의 기능에서 살고있는 도 또는 광역시를 선택하고</a:t>
            </a:r>
            <a:r>
              <a:rPr lang="en-US" altLang="ko-KR" dirty="0"/>
              <a:t>, </a:t>
            </a:r>
            <a:r>
              <a:rPr lang="ko-KR" altLang="en-US" dirty="0" err="1"/>
              <a:t>속해있는</a:t>
            </a:r>
            <a:r>
              <a:rPr lang="ko-KR" altLang="en-US" dirty="0"/>
              <a:t> </a:t>
            </a:r>
            <a:r>
              <a:rPr lang="ko-KR" altLang="en-US" dirty="0" err="1"/>
              <a:t>시군구를</a:t>
            </a:r>
            <a:r>
              <a:rPr lang="ko-KR" altLang="en-US" dirty="0"/>
              <a:t> </a:t>
            </a:r>
            <a:r>
              <a:rPr lang="ko-KR" altLang="en-US" dirty="0" err="1"/>
              <a:t>선택하게되면</a:t>
            </a:r>
            <a:endParaRPr lang="en-US" altLang="ko-KR" dirty="0"/>
          </a:p>
          <a:p>
            <a:r>
              <a:rPr lang="ko-KR" altLang="en-US" dirty="0"/>
              <a:t>해당지역의 </a:t>
            </a:r>
            <a:r>
              <a:rPr lang="en-US" altLang="ko-KR" dirty="0"/>
              <a:t>10</a:t>
            </a:r>
            <a:r>
              <a:rPr lang="ko-KR" altLang="en-US" dirty="0"/>
              <a:t>만명당 </a:t>
            </a:r>
            <a:r>
              <a:rPr lang="ko-KR" altLang="en-US" dirty="0" err="1"/>
              <a:t>쯔쯔가무시증의</a:t>
            </a:r>
            <a:r>
              <a:rPr lang="ko-KR" altLang="en-US" dirty="0"/>
              <a:t> 발생건수를 알려주게 됩니다</a:t>
            </a:r>
            <a:r>
              <a:rPr lang="en-US" altLang="ko-KR" dirty="0"/>
              <a:t>.</a:t>
            </a:r>
          </a:p>
          <a:p>
            <a:r>
              <a:rPr lang="ko-KR" altLang="en-US" dirty="0"/>
              <a:t>이 알림을 통해 사람들에게 위험성을 </a:t>
            </a:r>
            <a:r>
              <a:rPr lang="ko-KR" altLang="en-US" dirty="0" err="1"/>
              <a:t>각인시킬</a:t>
            </a:r>
            <a:r>
              <a:rPr lang="ko-KR" altLang="en-US" dirty="0"/>
              <a:t> 수 있고</a:t>
            </a:r>
            <a:r>
              <a:rPr lang="en-US" altLang="ko-KR" dirty="0"/>
              <a:t>, </a:t>
            </a:r>
          </a:p>
          <a:p>
            <a:r>
              <a:rPr lang="ko-KR" altLang="en-US" dirty="0"/>
              <a:t>발생건수와 같이 영향을 주는 중요요인의 변수들의 값이 기재가 되기 </a:t>
            </a:r>
            <a:r>
              <a:rPr lang="ko-KR" altLang="en-US" dirty="0" err="1"/>
              <a:t>떄문에</a:t>
            </a:r>
            <a:r>
              <a:rPr lang="en-US" altLang="ko-KR" dirty="0"/>
              <a:t>, </a:t>
            </a:r>
          </a:p>
          <a:p>
            <a:r>
              <a:rPr lang="ko-KR" altLang="en-US" dirty="0"/>
              <a:t>손쉽게 중요요인을 파악 할 수 있습니다</a:t>
            </a:r>
            <a:r>
              <a:rPr lang="en-US" altLang="ko-KR" dirty="0"/>
              <a:t>.</a:t>
            </a:r>
          </a:p>
          <a:p>
            <a:endParaRPr lang="en-US" altLang="ko-KR" dirty="0"/>
          </a:p>
          <a:p>
            <a:r>
              <a:rPr lang="ko-KR" altLang="en-US" dirty="0" err="1"/>
              <a:t>두번쨰로는</a:t>
            </a:r>
            <a:r>
              <a:rPr lang="en-US" altLang="ko-KR" dirty="0"/>
              <a:t>, </a:t>
            </a:r>
            <a:r>
              <a:rPr lang="ko-KR" altLang="en-US" dirty="0" err="1"/>
              <a:t>저빈도지역의</a:t>
            </a:r>
            <a:r>
              <a:rPr lang="ko-KR" altLang="en-US" dirty="0"/>
              <a:t> 사람들이 고빈도의 지역으로 가을철 등산이나 성묘 등을 </a:t>
            </a:r>
            <a:endParaRPr lang="en-US" altLang="ko-KR" dirty="0"/>
          </a:p>
          <a:p>
            <a:r>
              <a:rPr lang="ko-KR" altLang="en-US" dirty="0"/>
              <a:t>계획하는 사람들에게 위험성을 알리는 역할을 할 수 있습니다</a:t>
            </a:r>
            <a:r>
              <a:rPr lang="en-US" altLang="ko-KR" dirty="0"/>
              <a:t>. </a:t>
            </a:r>
          </a:p>
          <a:p>
            <a:endParaRPr lang="en-US" altLang="ko-KR" dirty="0"/>
          </a:p>
          <a:p>
            <a:r>
              <a:rPr lang="ko-KR" altLang="en-US" dirty="0"/>
              <a:t>다음으로는 정부기관에게 줄 수 있는 기대효과입니다</a:t>
            </a:r>
            <a:r>
              <a:rPr lang="en-US" altLang="ko-KR" dirty="0"/>
              <a:t>.</a:t>
            </a:r>
          </a:p>
          <a:p>
            <a:r>
              <a:rPr lang="ko-KR" altLang="en-US" dirty="0"/>
              <a:t>먼저 </a:t>
            </a:r>
            <a:r>
              <a:rPr lang="en-US" altLang="ko-KR" dirty="0"/>
              <a:t>UI</a:t>
            </a:r>
            <a:r>
              <a:rPr lang="ko-KR" altLang="en-US" dirty="0"/>
              <a:t>에 따로 전국의 고위험군이 추출되기 때문에</a:t>
            </a:r>
            <a:r>
              <a:rPr lang="en-US" altLang="ko-KR" dirty="0"/>
              <a:t>, </a:t>
            </a:r>
          </a:p>
          <a:p>
            <a:r>
              <a:rPr lang="ko-KR" altLang="en-US" dirty="0"/>
              <a:t>질병관리본부나 보건당국에서 고위험군을 미리 알고 </a:t>
            </a:r>
            <a:r>
              <a:rPr lang="ko-KR" altLang="en-US" dirty="0" err="1"/>
              <a:t>있기떄문에</a:t>
            </a:r>
            <a:endParaRPr lang="en-US" altLang="ko-KR" dirty="0"/>
          </a:p>
          <a:p>
            <a:r>
              <a:rPr lang="ko-KR" altLang="en-US" dirty="0"/>
              <a:t>효율적인 방역작업과 가을철의 </a:t>
            </a:r>
            <a:r>
              <a:rPr lang="ko-KR" altLang="en-US" dirty="0" err="1"/>
              <a:t>에방교욱</a:t>
            </a:r>
            <a:r>
              <a:rPr lang="ko-KR" altLang="en-US" dirty="0"/>
              <a:t> 및 질병의 홍보를 통해서 조기예방이 가능합니다</a:t>
            </a:r>
            <a:r>
              <a:rPr lang="en-US" altLang="ko-KR" dirty="0"/>
              <a:t>.</a:t>
            </a:r>
          </a:p>
          <a:p>
            <a:endParaRPr lang="en-US" altLang="ko-KR" dirty="0"/>
          </a:p>
          <a:p>
            <a:r>
              <a:rPr lang="en-US" altLang="ko-KR" dirty="0"/>
              <a:t>[2] </a:t>
            </a:r>
            <a:r>
              <a:rPr lang="ko-KR" altLang="en-US" dirty="0"/>
              <a:t>또한</a:t>
            </a:r>
            <a:r>
              <a:rPr lang="en-US" altLang="ko-KR" dirty="0"/>
              <a:t>, </a:t>
            </a:r>
            <a:r>
              <a:rPr lang="ko-KR" altLang="en-US" dirty="0" err="1"/>
              <a:t>쯔쯔까무시증의</a:t>
            </a:r>
            <a:r>
              <a:rPr lang="ko-KR" altLang="en-US" dirty="0"/>
              <a:t> 질병 뿐만 아니라 </a:t>
            </a:r>
            <a:r>
              <a:rPr lang="en-US" altLang="ko-KR" dirty="0"/>
              <a:t>UI</a:t>
            </a:r>
            <a:r>
              <a:rPr lang="ko-KR" altLang="en-US" dirty="0"/>
              <a:t>에 다른 질병을 추가하면서 새로운 서비스를 지원 할 수 있습니다</a:t>
            </a:r>
            <a:r>
              <a:rPr lang="en-US" altLang="ko-KR" dirty="0"/>
              <a:t>.</a:t>
            </a:r>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31</a:t>
            </a:fld>
            <a:endParaRPr lang="ko-KR" altLang="en-US"/>
          </a:p>
        </p:txBody>
      </p:sp>
    </p:spTree>
    <p:extLst>
      <p:ext uri="{BB962C8B-B14F-4D97-AF65-F5344CB8AC3E}">
        <p14:creationId xmlns:p14="http://schemas.microsoft.com/office/powerpoint/2010/main" val="2344327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프로젝트 배경 및 연구의 필요성입니다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3</a:t>
            </a:fld>
            <a:endParaRPr lang="ko-KR" altLang="en-US"/>
          </a:p>
        </p:txBody>
      </p:sp>
    </p:spTree>
    <p:extLst>
      <p:ext uri="{BB962C8B-B14F-4D97-AF65-F5344CB8AC3E}">
        <p14:creationId xmlns:p14="http://schemas.microsoft.com/office/powerpoint/2010/main" val="35091611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평균절대오차</a:t>
            </a:r>
            <a:r>
              <a:rPr lang="en-US" altLang="ko-KR" dirty="0"/>
              <a:t>/</a:t>
            </a:r>
            <a:r>
              <a:rPr lang="ko-KR" altLang="en-US" dirty="0"/>
              <a:t>표준편차</a:t>
            </a:r>
            <a:r>
              <a:rPr lang="en-US" altLang="ko-KR" dirty="0"/>
              <a:t>/</a:t>
            </a:r>
            <a:r>
              <a:rPr lang="ko-KR" altLang="en-US" dirty="0"/>
              <a:t>선형 상관관계</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33</a:t>
            </a:fld>
            <a:endParaRPr lang="ko-KR" altLang="en-US"/>
          </a:p>
        </p:txBody>
      </p:sp>
    </p:spTree>
    <p:extLst>
      <p:ext uri="{BB962C8B-B14F-4D97-AF65-F5344CB8AC3E}">
        <p14:creationId xmlns:p14="http://schemas.microsoft.com/office/powerpoint/2010/main" val="40346519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평균절대오차</a:t>
            </a:r>
            <a:r>
              <a:rPr lang="en-US" altLang="ko-KR" dirty="0"/>
              <a:t>/</a:t>
            </a:r>
            <a:r>
              <a:rPr lang="ko-KR" altLang="en-US" dirty="0"/>
              <a:t>표준편차</a:t>
            </a:r>
            <a:r>
              <a:rPr lang="en-US" altLang="ko-KR" dirty="0"/>
              <a:t>/</a:t>
            </a:r>
            <a:r>
              <a:rPr lang="ko-KR" altLang="en-US" dirty="0"/>
              <a:t>선형 상관관계</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34</a:t>
            </a:fld>
            <a:endParaRPr lang="ko-KR" altLang="en-US"/>
          </a:p>
        </p:txBody>
      </p:sp>
    </p:spTree>
    <p:extLst>
      <p:ext uri="{BB962C8B-B14F-4D97-AF65-F5344CB8AC3E}">
        <p14:creationId xmlns:p14="http://schemas.microsoft.com/office/powerpoint/2010/main" val="31419560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평균절대오차</a:t>
            </a:r>
            <a:r>
              <a:rPr lang="en-US" altLang="ko-KR" dirty="0"/>
              <a:t>/</a:t>
            </a:r>
            <a:r>
              <a:rPr lang="ko-KR" altLang="en-US" dirty="0"/>
              <a:t>표준편차</a:t>
            </a:r>
            <a:r>
              <a:rPr lang="en-US" altLang="ko-KR" dirty="0"/>
              <a:t>/</a:t>
            </a:r>
            <a:r>
              <a:rPr lang="ko-KR" altLang="en-US" dirty="0"/>
              <a:t>선형 상관관계</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35</a:t>
            </a:fld>
            <a:endParaRPr lang="ko-KR" altLang="en-US"/>
          </a:p>
        </p:txBody>
      </p:sp>
    </p:spTree>
    <p:extLst>
      <p:ext uri="{BB962C8B-B14F-4D97-AF65-F5344CB8AC3E}">
        <p14:creationId xmlns:p14="http://schemas.microsoft.com/office/powerpoint/2010/main" val="36882783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프로젝트 배경 및 연구의 필요성입니다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36</a:t>
            </a:fld>
            <a:endParaRPr lang="ko-KR" altLang="en-US"/>
          </a:p>
        </p:txBody>
      </p:sp>
    </p:spTree>
    <p:extLst>
      <p:ext uri="{BB962C8B-B14F-4D97-AF65-F5344CB8AC3E}">
        <p14:creationId xmlns:p14="http://schemas.microsoft.com/office/powerpoint/2010/main" val="3661576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법정 </a:t>
            </a:r>
            <a:r>
              <a:rPr lang="ko-KR" altLang="en-US" dirty="0" err="1"/>
              <a:t>감염병</a:t>
            </a:r>
            <a:r>
              <a:rPr lang="ko-KR" altLang="en-US" dirty="0"/>
              <a:t> 제 </a:t>
            </a:r>
            <a:r>
              <a:rPr lang="en-US" altLang="ko-KR" dirty="0"/>
              <a:t>3</a:t>
            </a:r>
            <a:r>
              <a:rPr lang="ko-KR" altLang="en-US" dirty="0"/>
              <a:t>군에 속하는 진드기 매개질병인 </a:t>
            </a:r>
            <a:r>
              <a:rPr lang="en-US" altLang="ko-KR" dirty="0"/>
              <a:t>‘</a:t>
            </a:r>
            <a:r>
              <a:rPr lang="ko-KR" altLang="en-US" dirty="0" err="1"/>
              <a:t>쯔쯔가무시증</a:t>
            </a:r>
            <a:r>
              <a:rPr lang="en-US" altLang="ko-KR" dirty="0"/>
              <a:t>’</a:t>
            </a:r>
            <a:r>
              <a:rPr lang="ko-KR" altLang="en-US" dirty="0"/>
              <a:t>은 </a:t>
            </a:r>
            <a:endParaRPr lang="en-US" altLang="ko-KR" dirty="0"/>
          </a:p>
          <a:p>
            <a:r>
              <a:rPr lang="en-US" altLang="ko-KR" dirty="0"/>
              <a:t>1998</a:t>
            </a:r>
            <a:r>
              <a:rPr lang="ko-KR" altLang="en-US" dirty="0"/>
              <a:t>년 이후 수년간을 주기로 계단식 증가 추세를 가지고 있습니다</a:t>
            </a:r>
            <a:r>
              <a:rPr lang="en-US" altLang="ko-KR" dirty="0"/>
              <a:t>.</a:t>
            </a:r>
          </a:p>
          <a:p>
            <a:r>
              <a:rPr lang="ko-KR" altLang="en-US" dirty="0"/>
              <a:t>이 도표가 </a:t>
            </a:r>
            <a:r>
              <a:rPr lang="en-US" altLang="ko-KR" dirty="0"/>
              <a:t>1998</a:t>
            </a:r>
            <a:r>
              <a:rPr lang="ko-KR" altLang="en-US" dirty="0"/>
              <a:t>년부터 </a:t>
            </a:r>
            <a:r>
              <a:rPr lang="en-US" altLang="ko-KR" dirty="0"/>
              <a:t>2016</a:t>
            </a:r>
            <a:r>
              <a:rPr lang="ko-KR" altLang="en-US" dirty="0"/>
              <a:t>년의 </a:t>
            </a:r>
            <a:r>
              <a:rPr lang="ko-KR" altLang="en-US" dirty="0" err="1"/>
              <a:t>쯔쯔가무시증</a:t>
            </a:r>
            <a:r>
              <a:rPr lang="ko-KR" altLang="en-US" dirty="0"/>
              <a:t> 발생건수를 그래프로 그린 것입니다</a:t>
            </a:r>
            <a:r>
              <a:rPr lang="en-US" altLang="ko-KR" dirty="0"/>
              <a:t>.</a:t>
            </a:r>
          </a:p>
          <a:p>
            <a:r>
              <a:rPr lang="ko-KR" altLang="en-US" dirty="0"/>
              <a:t>한눈에 보기에도 발생건수가 점점 증가하는 것을 볼 수 있습니다</a:t>
            </a:r>
            <a:r>
              <a:rPr lang="en-US" altLang="ko-KR" dirty="0"/>
              <a:t>.</a:t>
            </a:r>
          </a:p>
          <a:p>
            <a:r>
              <a:rPr lang="ko-KR" altLang="en-US" dirty="0"/>
              <a:t>또한</a:t>
            </a:r>
            <a:r>
              <a:rPr lang="en-US" altLang="ko-KR" dirty="0"/>
              <a:t>, </a:t>
            </a:r>
            <a:r>
              <a:rPr lang="ko-KR" altLang="en-US" dirty="0"/>
              <a:t>주황색 실선은 사망자수를 뜻하는 것인데</a:t>
            </a:r>
            <a:r>
              <a:rPr lang="en-US" altLang="ko-KR" dirty="0"/>
              <a:t>, </a:t>
            </a:r>
            <a:r>
              <a:rPr lang="ko-KR" altLang="en-US" dirty="0"/>
              <a:t>사망자수 또한 </a:t>
            </a:r>
            <a:r>
              <a:rPr lang="en-US" altLang="ko-KR" dirty="0"/>
              <a:t>2011</a:t>
            </a:r>
            <a:r>
              <a:rPr lang="ko-KR" altLang="en-US" dirty="0"/>
              <a:t>년부터 꾸준히 발생하고 있음을</a:t>
            </a:r>
            <a:endParaRPr lang="en-US" altLang="ko-KR" dirty="0"/>
          </a:p>
          <a:p>
            <a:r>
              <a:rPr lang="ko-KR" altLang="en-US" dirty="0"/>
              <a:t>확인 할 수 있었습니다</a:t>
            </a:r>
            <a:r>
              <a:rPr lang="en-US" altLang="ko-KR" dirty="0"/>
              <a:t>.</a:t>
            </a:r>
          </a:p>
          <a:p>
            <a:endParaRPr lang="en-US" altLang="ko-KR" dirty="0"/>
          </a:p>
          <a:p>
            <a:r>
              <a:rPr lang="ko-KR" altLang="en-US" dirty="0"/>
              <a:t>그렇다면 여기서 의문점을 한가지 가질 수 있습니다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4</a:t>
            </a:fld>
            <a:endParaRPr lang="ko-KR" altLang="en-US"/>
          </a:p>
        </p:txBody>
      </p:sp>
    </p:spTree>
    <p:extLst>
      <p:ext uri="{BB962C8B-B14F-4D97-AF65-F5344CB8AC3E}">
        <p14:creationId xmlns:p14="http://schemas.microsoft.com/office/powerpoint/2010/main" val="399607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발달한 의료기술을 보유하고 있고</a:t>
            </a:r>
            <a:r>
              <a:rPr lang="en-US" altLang="ko-KR" dirty="0"/>
              <a:t>,</a:t>
            </a:r>
          </a:p>
          <a:p>
            <a:r>
              <a:rPr lang="ko-KR" altLang="en-US" dirty="0"/>
              <a:t>질병 </a:t>
            </a:r>
            <a:r>
              <a:rPr lang="ko-KR" altLang="en-US" dirty="0" err="1"/>
              <a:t>감염시</a:t>
            </a:r>
            <a:r>
              <a:rPr lang="ko-KR" altLang="en-US" dirty="0"/>
              <a:t> 우리는 적절한 치료 및 대처가 가능한 현대시대에 살고 있습니다</a:t>
            </a:r>
            <a:r>
              <a:rPr lang="en-US" altLang="ko-KR" dirty="0"/>
              <a:t>.</a:t>
            </a:r>
          </a:p>
          <a:p>
            <a:r>
              <a:rPr lang="ko-KR" altLang="en-US" dirty="0"/>
              <a:t>그런데 왜</a:t>
            </a:r>
            <a:r>
              <a:rPr lang="en-US" altLang="ko-KR" dirty="0"/>
              <a:t>? </a:t>
            </a:r>
            <a:r>
              <a:rPr lang="ko-KR" altLang="en-US" dirty="0" err="1"/>
              <a:t>쯔쯔가무시증은</a:t>
            </a:r>
            <a:r>
              <a:rPr lang="ko-KR" altLang="en-US" dirty="0"/>
              <a:t> 점점 증가를 하는 것일까요</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5</a:t>
            </a:fld>
            <a:endParaRPr lang="ko-KR" altLang="en-US"/>
          </a:p>
        </p:txBody>
      </p:sp>
    </p:spTree>
    <p:extLst>
      <p:ext uri="{BB962C8B-B14F-4D97-AF65-F5344CB8AC3E}">
        <p14:creationId xmlns:p14="http://schemas.microsoft.com/office/powerpoint/2010/main" val="2106586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 질병에 대한 명확한 원인을 알기 위해서 먼저 </a:t>
            </a:r>
            <a:r>
              <a:rPr lang="en-US" altLang="ko-KR" dirty="0"/>
              <a:t>‘</a:t>
            </a:r>
            <a:r>
              <a:rPr lang="ko-KR" altLang="en-US" dirty="0" err="1"/>
              <a:t>쯔쯔가무시증</a:t>
            </a:r>
            <a:r>
              <a:rPr lang="en-US" altLang="ko-KR" dirty="0"/>
              <a:t>’</a:t>
            </a:r>
            <a:r>
              <a:rPr lang="ko-KR" altLang="en-US" dirty="0"/>
              <a:t>이라는 질병에 대한 파악을 할 필요가 있습니다</a:t>
            </a:r>
            <a:r>
              <a:rPr lang="en-US" altLang="ko-KR" dirty="0"/>
              <a:t>.</a:t>
            </a:r>
          </a:p>
          <a:p>
            <a:r>
              <a:rPr lang="ko-KR" altLang="en-US" dirty="0" err="1"/>
              <a:t>쯔쯔가무시병은</a:t>
            </a:r>
            <a:r>
              <a:rPr lang="ko-KR" altLang="en-US" dirty="0"/>
              <a:t> </a:t>
            </a:r>
            <a:r>
              <a:rPr lang="ko-KR" altLang="en-US" dirty="0" err="1"/>
              <a:t>쯔쯔가무시균에</a:t>
            </a:r>
            <a:r>
              <a:rPr lang="ko-KR" altLang="en-US" dirty="0"/>
              <a:t> 의해 감염된 </a:t>
            </a:r>
            <a:r>
              <a:rPr lang="ko-KR" altLang="en-US" dirty="0" err="1"/>
              <a:t>털진드기의</a:t>
            </a:r>
            <a:r>
              <a:rPr lang="ko-KR" altLang="en-US" dirty="0"/>
              <a:t> 유충에 물렸을 때</a:t>
            </a:r>
            <a:r>
              <a:rPr lang="en-US" altLang="ko-KR" dirty="0"/>
              <a:t>, </a:t>
            </a:r>
            <a:r>
              <a:rPr lang="ko-KR" altLang="en-US" dirty="0"/>
              <a:t>그 균이 혈액을 통해서 전신적으로 </a:t>
            </a:r>
            <a:r>
              <a:rPr lang="ko-KR" altLang="en-US" dirty="0" err="1"/>
              <a:t>혈관염이</a:t>
            </a:r>
            <a:r>
              <a:rPr lang="ko-KR" altLang="en-US" dirty="0"/>
              <a:t> 발생하는 급성 </a:t>
            </a:r>
            <a:r>
              <a:rPr lang="ko-KR" altLang="en-US" dirty="0" err="1"/>
              <a:t>발열성</a:t>
            </a:r>
            <a:r>
              <a:rPr lang="ko-KR" altLang="en-US" dirty="0"/>
              <a:t> 질환입니다</a:t>
            </a:r>
            <a:r>
              <a:rPr lang="en-US" altLang="ko-KR" dirty="0"/>
              <a:t>.</a:t>
            </a:r>
          </a:p>
          <a:p>
            <a:r>
              <a:rPr lang="ko-KR" altLang="en-US" dirty="0"/>
              <a:t>이 진드기에게 물리게 </a:t>
            </a:r>
            <a:r>
              <a:rPr lang="ko-KR" altLang="en-US" dirty="0" err="1"/>
              <a:t>되었을때</a:t>
            </a:r>
            <a:r>
              <a:rPr lang="en-US" altLang="ko-KR" dirty="0"/>
              <a:t>,</a:t>
            </a:r>
            <a:r>
              <a:rPr lang="ko-KR" altLang="en-US" dirty="0"/>
              <a:t> 피가 </a:t>
            </a:r>
            <a:r>
              <a:rPr lang="ko-KR" altLang="en-US" dirty="0" err="1"/>
              <a:t>빨아먹힌</a:t>
            </a:r>
            <a:r>
              <a:rPr lang="ko-KR" altLang="en-US" dirty="0"/>
              <a:t> 부위에 </a:t>
            </a:r>
            <a:r>
              <a:rPr lang="ko-KR" altLang="en-US" dirty="0" err="1"/>
              <a:t>가피</a:t>
            </a:r>
            <a:r>
              <a:rPr lang="en-US" altLang="ko-KR" dirty="0"/>
              <a:t>, </a:t>
            </a:r>
            <a:r>
              <a:rPr lang="ko-KR" altLang="en-US" dirty="0"/>
              <a:t>즉 딱지라고 하죠</a:t>
            </a:r>
            <a:r>
              <a:rPr lang="en-US" altLang="ko-KR" dirty="0"/>
              <a:t>, </a:t>
            </a:r>
            <a:r>
              <a:rPr lang="ko-KR" altLang="en-US" dirty="0"/>
              <a:t>그 딱지가 나타나는 것이 특징입니다</a:t>
            </a:r>
            <a:r>
              <a:rPr lang="en-US" altLang="ko-KR" dirty="0"/>
              <a:t>.</a:t>
            </a:r>
          </a:p>
          <a:p>
            <a:endParaRPr lang="en-US" altLang="ko-KR" dirty="0"/>
          </a:p>
          <a:p>
            <a:r>
              <a:rPr lang="ko-KR" altLang="en-US" dirty="0"/>
              <a:t>이 질병의 증상은 잠복기를 거쳐서 나타나게 되는데요</a:t>
            </a:r>
            <a:r>
              <a:rPr lang="en-US" altLang="ko-KR" dirty="0"/>
              <a:t>.</a:t>
            </a:r>
          </a:p>
          <a:p>
            <a:r>
              <a:rPr lang="ko-KR" altLang="en-US" dirty="0"/>
              <a:t>잠복기는 꽤 깁니다</a:t>
            </a:r>
            <a:r>
              <a:rPr lang="en-US" altLang="ko-KR" dirty="0"/>
              <a:t>. </a:t>
            </a:r>
            <a:r>
              <a:rPr lang="ko-KR" altLang="en-US" dirty="0"/>
              <a:t>사람마다 </a:t>
            </a:r>
            <a:r>
              <a:rPr lang="en-US" altLang="ko-KR" dirty="0"/>
              <a:t>6~21</a:t>
            </a:r>
            <a:r>
              <a:rPr lang="ko-KR" altLang="en-US" dirty="0"/>
              <a:t>일까지 다양하지만</a:t>
            </a:r>
            <a:r>
              <a:rPr lang="en-US" altLang="ko-KR" dirty="0"/>
              <a:t>, </a:t>
            </a:r>
            <a:r>
              <a:rPr lang="ko-KR" altLang="en-US" dirty="0"/>
              <a:t>보통은 </a:t>
            </a:r>
            <a:r>
              <a:rPr lang="en-US" altLang="ko-KR" dirty="0"/>
              <a:t>10~18</a:t>
            </a:r>
            <a:r>
              <a:rPr lang="ko-KR" altLang="en-US" dirty="0"/>
              <a:t>일 정도 후에 증상이 나타난다고 합니다</a:t>
            </a:r>
            <a:r>
              <a:rPr lang="en-US" altLang="ko-KR" dirty="0"/>
              <a:t>.</a:t>
            </a:r>
          </a:p>
          <a:p>
            <a:r>
              <a:rPr lang="ko-KR" altLang="en-US" dirty="0"/>
              <a:t>이 잠복기 지나면 초기증상으로 발열</a:t>
            </a:r>
            <a:r>
              <a:rPr lang="en-US" altLang="ko-KR" dirty="0"/>
              <a:t>, </a:t>
            </a:r>
            <a:r>
              <a:rPr lang="ko-KR" altLang="en-US" dirty="0"/>
              <a:t>오한</a:t>
            </a:r>
            <a:r>
              <a:rPr lang="en-US" altLang="ko-KR" dirty="0"/>
              <a:t>, </a:t>
            </a:r>
            <a:r>
              <a:rPr lang="ko-KR" altLang="en-US" dirty="0"/>
              <a:t>두통 등이 나타나는데</a:t>
            </a:r>
            <a:r>
              <a:rPr lang="en-US" altLang="ko-KR" dirty="0"/>
              <a:t>, </a:t>
            </a:r>
            <a:r>
              <a:rPr lang="ko-KR" altLang="en-US" dirty="0"/>
              <a:t>감기와 비슷한 것이 특징입니다</a:t>
            </a:r>
            <a:r>
              <a:rPr lang="en-US" altLang="ko-KR" dirty="0"/>
              <a:t>.</a:t>
            </a:r>
          </a:p>
          <a:p>
            <a:r>
              <a:rPr lang="ko-KR" altLang="en-US" dirty="0"/>
              <a:t>그렇기 때문에</a:t>
            </a:r>
            <a:r>
              <a:rPr lang="en-US" altLang="ko-KR" dirty="0"/>
              <a:t>, </a:t>
            </a:r>
            <a:r>
              <a:rPr lang="ko-KR" altLang="en-US" dirty="0"/>
              <a:t>단순히 감기라고 생각하고 방치해둘 경우 폐질환이나 </a:t>
            </a:r>
            <a:r>
              <a:rPr lang="ko-KR" altLang="en-US" dirty="0" err="1"/>
              <a:t>심근염</a:t>
            </a:r>
            <a:r>
              <a:rPr lang="en-US" altLang="ko-KR" dirty="0"/>
              <a:t>, </a:t>
            </a:r>
            <a:r>
              <a:rPr lang="ko-KR" altLang="en-US" dirty="0" err="1"/>
              <a:t>패혈성</a:t>
            </a:r>
            <a:r>
              <a:rPr lang="ko-KR" altLang="en-US" dirty="0"/>
              <a:t> </a:t>
            </a:r>
            <a:r>
              <a:rPr lang="ko-KR" altLang="en-US" dirty="0" err="1"/>
              <a:t>쇼크드</a:t>
            </a:r>
            <a:r>
              <a:rPr lang="ko-KR" altLang="en-US" dirty="0"/>
              <a:t> 등의 합병증으로 사망에 이를 수 있습니다</a:t>
            </a:r>
            <a:r>
              <a:rPr lang="en-US" altLang="ko-KR" dirty="0"/>
              <a:t>.</a:t>
            </a:r>
          </a:p>
          <a:p>
            <a:endParaRPr lang="en-US" altLang="ko-KR" dirty="0"/>
          </a:p>
          <a:p>
            <a:r>
              <a:rPr lang="ko-KR" altLang="en-US" dirty="0"/>
              <a:t>특징으로는 이 질병은 </a:t>
            </a:r>
            <a:r>
              <a:rPr lang="en-US" altLang="ko-KR" dirty="0"/>
              <a:t>1</a:t>
            </a:r>
            <a:r>
              <a:rPr lang="ko-KR" altLang="en-US" dirty="0" err="1"/>
              <a:t>년내내</a:t>
            </a:r>
            <a:r>
              <a:rPr lang="ko-KR" altLang="en-US" dirty="0"/>
              <a:t> 발생하는 것이 아니라 </a:t>
            </a:r>
            <a:r>
              <a:rPr lang="en-US" altLang="ko-KR" dirty="0"/>
              <a:t>10-12</a:t>
            </a:r>
            <a:r>
              <a:rPr lang="ko-KR" altLang="en-US" dirty="0"/>
              <a:t>월에 매우 </a:t>
            </a:r>
            <a:r>
              <a:rPr lang="ko-KR" altLang="en-US" dirty="0" err="1"/>
              <a:t>호발하는</a:t>
            </a:r>
            <a:r>
              <a:rPr lang="ko-KR" altLang="en-US" dirty="0"/>
              <a:t> 대표적인 가을철 </a:t>
            </a:r>
            <a:r>
              <a:rPr lang="ko-KR" altLang="en-US" dirty="0" err="1"/>
              <a:t>발열성</a:t>
            </a:r>
            <a:r>
              <a:rPr lang="ko-KR" altLang="en-US" dirty="0"/>
              <a:t> 질환이며</a:t>
            </a:r>
            <a:r>
              <a:rPr lang="en-US" altLang="ko-KR" dirty="0"/>
              <a:t>,</a:t>
            </a:r>
          </a:p>
          <a:p>
            <a:r>
              <a:rPr lang="ko-KR" altLang="en-US" dirty="0"/>
              <a:t>이 질병을 매개하는 </a:t>
            </a:r>
            <a:r>
              <a:rPr lang="ko-KR" altLang="en-US" dirty="0" err="1"/>
              <a:t>털진드기는</a:t>
            </a:r>
            <a:r>
              <a:rPr lang="ko-KR" altLang="en-US" dirty="0"/>
              <a:t> 성충이 아닌 유충의 시기에만 사람의 몸에 붙어 체액을 섭취하는 것이 특징입니다</a:t>
            </a:r>
            <a:r>
              <a:rPr lang="en-US" altLang="ko-KR" dirty="0"/>
              <a:t>.</a:t>
            </a:r>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6</a:t>
            </a:fld>
            <a:endParaRPr lang="ko-KR" altLang="en-US"/>
          </a:p>
        </p:txBody>
      </p:sp>
    </p:spTree>
    <p:extLst>
      <p:ext uri="{BB962C8B-B14F-4D97-AF65-F5344CB8AC3E}">
        <p14:creationId xmlns:p14="http://schemas.microsoft.com/office/powerpoint/2010/main" val="3383904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즉</a:t>
            </a:r>
            <a:r>
              <a:rPr lang="en-US" altLang="ko-KR" dirty="0"/>
              <a:t>, </a:t>
            </a:r>
            <a:r>
              <a:rPr lang="ko-KR" altLang="en-US" dirty="0"/>
              <a:t>이 질병을 옮기는 </a:t>
            </a:r>
            <a:r>
              <a:rPr lang="ko-KR" altLang="en-US" dirty="0" err="1"/>
              <a:t>쯔쯔가무시증은</a:t>
            </a:r>
            <a:r>
              <a:rPr lang="ko-KR" altLang="en-US" dirty="0"/>
              <a:t> 진드기를 통해 감염이 되는 것인데</a:t>
            </a:r>
            <a:r>
              <a:rPr lang="en-US" altLang="ko-KR" dirty="0"/>
              <a:t>,  </a:t>
            </a:r>
          </a:p>
          <a:p>
            <a:r>
              <a:rPr lang="ko-KR" altLang="en-US" dirty="0" err="1"/>
              <a:t>곤충매개체에</a:t>
            </a:r>
            <a:r>
              <a:rPr lang="ko-KR" altLang="en-US" dirty="0"/>
              <a:t> 의한 전염병은 사람이라는 숙주에 침입하기 까지 다양한 통로를 통해 감염이 됩니다</a:t>
            </a:r>
            <a:r>
              <a:rPr lang="en-US" altLang="ko-KR" dirty="0"/>
              <a:t>.</a:t>
            </a:r>
          </a:p>
          <a:p>
            <a:r>
              <a:rPr lang="ko-KR" altLang="en-US" dirty="0"/>
              <a:t>즉</a:t>
            </a:r>
            <a:r>
              <a:rPr lang="en-US" altLang="ko-KR" dirty="0"/>
              <a:t>, </a:t>
            </a:r>
            <a:r>
              <a:rPr lang="ko-KR" altLang="en-US" dirty="0"/>
              <a:t>여러가지 요인에 의해 영향을 받는 다는 것이지요</a:t>
            </a:r>
            <a:r>
              <a:rPr lang="en-US" altLang="ko-KR" dirty="0"/>
              <a:t>.</a:t>
            </a:r>
          </a:p>
          <a:p>
            <a:r>
              <a:rPr lang="ko-KR" altLang="en-US" dirty="0"/>
              <a:t>환경</a:t>
            </a:r>
            <a:r>
              <a:rPr lang="en-US" altLang="ko-KR" dirty="0"/>
              <a:t>, </a:t>
            </a:r>
            <a:r>
              <a:rPr lang="ko-KR" altLang="en-US" dirty="0"/>
              <a:t>기후</a:t>
            </a:r>
            <a:r>
              <a:rPr lang="en-US" altLang="ko-KR" dirty="0"/>
              <a:t>, </a:t>
            </a:r>
            <a:r>
              <a:rPr lang="ko-KR" altLang="en-US" dirty="0"/>
              <a:t>인구</a:t>
            </a:r>
            <a:r>
              <a:rPr lang="en-US" altLang="ko-KR" dirty="0"/>
              <a:t>, </a:t>
            </a:r>
            <a:r>
              <a:rPr lang="ko-KR" altLang="en-US" dirty="0"/>
              <a:t>토지 등 광역적인 자료들을 통해서 우리는 그 연관성을 찾고</a:t>
            </a:r>
            <a:r>
              <a:rPr lang="en-US" altLang="ko-KR" dirty="0"/>
              <a:t>, </a:t>
            </a:r>
            <a:r>
              <a:rPr lang="ko-KR" altLang="en-US" dirty="0"/>
              <a:t>상호관계를 파악하여</a:t>
            </a:r>
            <a:endParaRPr lang="en-US" altLang="ko-KR" dirty="0"/>
          </a:p>
          <a:p>
            <a:r>
              <a:rPr lang="ko-KR" altLang="en-US" dirty="0" err="1"/>
              <a:t>벡터매개질병의</a:t>
            </a:r>
            <a:r>
              <a:rPr lang="ko-KR" altLang="en-US" dirty="0"/>
              <a:t> </a:t>
            </a:r>
            <a:r>
              <a:rPr lang="ko-KR" altLang="en-US" dirty="0" err="1"/>
              <a:t>시공간적인</a:t>
            </a:r>
            <a:r>
              <a:rPr lang="ko-KR" altLang="en-US" dirty="0"/>
              <a:t> 변화와 요인들의 설명력을 살펴볼 필요가 있습니다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7</a:t>
            </a:fld>
            <a:endParaRPr lang="ko-KR" altLang="en-US"/>
          </a:p>
        </p:txBody>
      </p:sp>
    </p:spTree>
    <p:extLst>
      <p:ext uri="{BB962C8B-B14F-4D97-AF65-F5344CB8AC3E}">
        <p14:creationId xmlns:p14="http://schemas.microsoft.com/office/powerpoint/2010/main" val="427121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 질병이 증가한다는 것은 앞에서 충분한 설명을 드렸지만</a:t>
            </a:r>
            <a:r>
              <a:rPr lang="en-US" altLang="ko-KR" dirty="0"/>
              <a:t>, </a:t>
            </a:r>
            <a:r>
              <a:rPr lang="ko-KR" altLang="en-US" dirty="0"/>
              <a:t>그보다 가장 큰 문제점은</a:t>
            </a:r>
            <a:endParaRPr lang="en-US" altLang="ko-KR" dirty="0"/>
          </a:p>
          <a:p>
            <a:r>
              <a:rPr lang="ko-KR" altLang="en-US" dirty="0"/>
              <a:t>효과적인 항바이러스제나 백신이 없다는 것입니다</a:t>
            </a:r>
            <a:r>
              <a:rPr lang="en-US" altLang="ko-KR" dirty="0"/>
              <a:t>.</a:t>
            </a:r>
          </a:p>
          <a:p>
            <a:r>
              <a:rPr lang="ko-KR" altLang="en-US" dirty="0"/>
              <a:t>즉</a:t>
            </a:r>
            <a:r>
              <a:rPr lang="en-US" altLang="ko-KR" dirty="0"/>
              <a:t>, </a:t>
            </a:r>
            <a:r>
              <a:rPr lang="ko-KR" altLang="en-US" dirty="0"/>
              <a:t>이 질병에 걸렸을 경우</a:t>
            </a:r>
            <a:r>
              <a:rPr lang="en-US" altLang="ko-KR" dirty="0"/>
              <a:t> </a:t>
            </a:r>
            <a:r>
              <a:rPr lang="ko-KR" altLang="en-US" dirty="0"/>
              <a:t>의사에 따라 항생제가 투여되긴 하지만</a:t>
            </a:r>
            <a:r>
              <a:rPr lang="en-US" altLang="ko-KR" dirty="0"/>
              <a:t>, </a:t>
            </a:r>
            <a:r>
              <a:rPr lang="ko-KR" altLang="en-US" dirty="0"/>
              <a:t>특별한 치료제가 없어</a:t>
            </a:r>
            <a:r>
              <a:rPr lang="en-US" altLang="ko-KR" dirty="0"/>
              <a:t>, </a:t>
            </a:r>
            <a:r>
              <a:rPr lang="ko-KR" altLang="en-US" dirty="0"/>
              <a:t>예방만이 질병을 막을 수 있는 유일한 길이라는 것입니다</a:t>
            </a:r>
            <a:r>
              <a:rPr lang="en-US" altLang="ko-KR" dirty="0"/>
              <a:t>.</a:t>
            </a:r>
          </a:p>
          <a:p>
            <a:endParaRPr lang="en-US" altLang="ko-KR" dirty="0"/>
          </a:p>
          <a:p>
            <a:r>
              <a:rPr lang="en-US" altLang="ko-KR" dirty="0"/>
              <a:t>2</a:t>
            </a:r>
            <a:r>
              <a:rPr lang="ko-KR" altLang="en-US" dirty="0"/>
              <a:t>번째 문제점은</a:t>
            </a:r>
            <a:endParaRPr lang="en-US" altLang="ko-KR" dirty="0"/>
          </a:p>
          <a:p>
            <a:r>
              <a:rPr lang="ko-KR" altLang="en-US" dirty="0"/>
              <a:t>초기증상이 감기증상과 비슷하기 때문에</a:t>
            </a:r>
            <a:r>
              <a:rPr lang="en-US" altLang="ko-KR" dirty="0"/>
              <a:t>, </a:t>
            </a:r>
          </a:p>
          <a:p>
            <a:r>
              <a:rPr lang="ko-KR" altLang="en-US" dirty="0"/>
              <a:t>노인들에게 높은 발병률을 보일 뿐만 아니라 </a:t>
            </a:r>
            <a:r>
              <a:rPr lang="ko-KR" altLang="en-US" dirty="0" err="1"/>
              <a:t>쯔쯔가무시증에</a:t>
            </a:r>
            <a:r>
              <a:rPr lang="ko-KR" altLang="en-US" dirty="0"/>
              <a:t> 정보가 취약한 노인들은</a:t>
            </a:r>
            <a:endParaRPr lang="en-US" altLang="ko-KR" dirty="0"/>
          </a:p>
          <a:p>
            <a:r>
              <a:rPr lang="ko-KR" altLang="en-US" dirty="0"/>
              <a:t>병을 그대로 방치에 두었다가</a:t>
            </a:r>
            <a:r>
              <a:rPr lang="en-US" altLang="ko-KR" dirty="0"/>
              <a:t>, </a:t>
            </a:r>
            <a:r>
              <a:rPr lang="ko-KR" altLang="en-US" dirty="0"/>
              <a:t>폐질환</a:t>
            </a:r>
            <a:r>
              <a:rPr lang="en-US" altLang="ko-KR" dirty="0"/>
              <a:t>, </a:t>
            </a:r>
            <a:r>
              <a:rPr lang="ko-KR" altLang="en-US" dirty="0"/>
              <a:t>급성 신부전과 같은 합병증으로 사망할 수 있다는 것입니다</a:t>
            </a:r>
            <a:r>
              <a:rPr lang="en-US" altLang="ko-KR" dirty="0"/>
              <a:t>.</a:t>
            </a:r>
          </a:p>
          <a:p>
            <a:r>
              <a:rPr lang="ko-KR" altLang="en-US" dirty="0"/>
              <a:t>즉</a:t>
            </a:r>
            <a:r>
              <a:rPr lang="en-US" altLang="ko-KR" dirty="0"/>
              <a:t>, </a:t>
            </a:r>
            <a:r>
              <a:rPr lang="ko-KR" altLang="en-US" dirty="0"/>
              <a:t>질병 취약계층에게 </a:t>
            </a:r>
            <a:r>
              <a:rPr lang="ko-KR" altLang="en-US" dirty="0" err="1"/>
              <a:t>쯔쯔가무시증의</a:t>
            </a:r>
            <a:r>
              <a:rPr lang="ko-KR" altLang="en-US" dirty="0"/>
              <a:t> 위험성을 알리는 것이</a:t>
            </a:r>
            <a:r>
              <a:rPr lang="en-US" altLang="ko-KR" dirty="0"/>
              <a:t>,</a:t>
            </a:r>
          </a:p>
          <a:p>
            <a:r>
              <a:rPr lang="ko-KR" altLang="en-US" dirty="0"/>
              <a:t>질병의 발생을 감소시키는 효과적인 방법인 것입니다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8</a:t>
            </a:fld>
            <a:endParaRPr lang="ko-KR" altLang="en-US"/>
          </a:p>
        </p:txBody>
      </p:sp>
    </p:spTree>
    <p:extLst>
      <p:ext uri="{BB962C8B-B14F-4D97-AF65-F5344CB8AC3E}">
        <p14:creationId xmlns:p14="http://schemas.microsoft.com/office/powerpoint/2010/main" val="368327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저희는 이러한 </a:t>
            </a:r>
            <a:r>
              <a:rPr lang="ko-KR" altLang="en-US" dirty="0" err="1"/>
              <a:t>쯔쯔가무시증의</a:t>
            </a:r>
            <a:r>
              <a:rPr lang="ko-KR" altLang="en-US" dirty="0"/>
              <a:t> 이슈와 질병을 </a:t>
            </a:r>
            <a:r>
              <a:rPr lang="ko-KR" altLang="en-US" dirty="0" err="1"/>
              <a:t>감소시켜야하는</a:t>
            </a:r>
            <a:r>
              <a:rPr lang="ko-KR" altLang="en-US" dirty="0"/>
              <a:t> 문제점에 초점을 </a:t>
            </a:r>
            <a:r>
              <a:rPr lang="ko-KR" altLang="en-US" dirty="0" err="1"/>
              <a:t>맞추워</a:t>
            </a:r>
            <a:endParaRPr lang="en-US" altLang="ko-KR" dirty="0"/>
          </a:p>
          <a:p>
            <a:r>
              <a:rPr lang="ko-KR" altLang="en-US" dirty="0"/>
              <a:t>데이터 수집을 하였습니다</a:t>
            </a:r>
            <a:r>
              <a:rPr lang="en-US" altLang="ko-KR" dirty="0"/>
              <a:t>.</a:t>
            </a:r>
            <a:endParaRPr lang="ko-KR" altLang="en-US" dirty="0"/>
          </a:p>
        </p:txBody>
      </p:sp>
      <p:sp>
        <p:nvSpPr>
          <p:cNvPr id="4" name="슬라이드 번호 개체 틀 3"/>
          <p:cNvSpPr>
            <a:spLocks noGrp="1"/>
          </p:cNvSpPr>
          <p:nvPr>
            <p:ph type="sldNum" sz="quarter" idx="10"/>
          </p:nvPr>
        </p:nvSpPr>
        <p:spPr/>
        <p:txBody>
          <a:bodyPr/>
          <a:lstStyle/>
          <a:p>
            <a:fld id="{FDA4F98A-CC93-4644-903F-C012193334D4}" type="slidenum">
              <a:rPr lang="ko-KR" altLang="en-US" smtClean="0"/>
              <a:t>9</a:t>
            </a:fld>
            <a:endParaRPr lang="ko-KR" altLang="en-US"/>
          </a:p>
        </p:txBody>
      </p:sp>
    </p:spTree>
    <p:extLst>
      <p:ext uri="{BB962C8B-B14F-4D97-AF65-F5344CB8AC3E}">
        <p14:creationId xmlns:p14="http://schemas.microsoft.com/office/powerpoint/2010/main" val="3074119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597819"/>
            <a:ext cx="7772400" cy="1102519"/>
          </a:xfrm>
        </p:spPr>
        <p:txBody>
          <a:bodyPr/>
          <a:lstStyle/>
          <a:p>
            <a:r>
              <a:rPr lang="ko-KR" altLang="en-US"/>
              <a:t>마스터 제목 스타일 편집</a:t>
            </a:r>
          </a:p>
        </p:txBody>
      </p:sp>
      <p:sp>
        <p:nvSpPr>
          <p:cNvPr id="3" name="부제목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6B9172B1-A8FF-4FA8-AE68-A028D8A71B1D}" type="datetimeFigureOut">
              <a:rPr lang="ko-KR" altLang="en-US" smtClean="0"/>
              <a:t>2017-11-21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5E2A12C-F4D7-4E5E-979A-96E8BB692CF3}" type="slidenum">
              <a:rPr lang="ko-KR" altLang="en-US" smtClean="0"/>
              <a:t>‹#›</a:t>
            </a:fld>
            <a:endParaRPr lang="ko-KR" altLang="en-US"/>
          </a:p>
        </p:txBody>
      </p:sp>
    </p:spTree>
    <p:extLst>
      <p:ext uri="{BB962C8B-B14F-4D97-AF65-F5344CB8AC3E}">
        <p14:creationId xmlns:p14="http://schemas.microsoft.com/office/powerpoint/2010/main" val="402608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B9172B1-A8FF-4FA8-AE68-A028D8A71B1D}" type="datetimeFigureOut">
              <a:rPr lang="ko-KR" altLang="en-US" smtClean="0"/>
              <a:t>2017-11-21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5E2A12C-F4D7-4E5E-979A-96E8BB692CF3}" type="slidenum">
              <a:rPr lang="ko-KR" altLang="en-US" smtClean="0"/>
              <a:t>‹#›</a:t>
            </a:fld>
            <a:endParaRPr lang="ko-KR" altLang="en-US"/>
          </a:p>
        </p:txBody>
      </p:sp>
    </p:spTree>
    <p:extLst>
      <p:ext uri="{BB962C8B-B14F-4D97-AF65-F5344CB8AC3E}">
        <p14:creationId xmlns:p14="http://schemas.microsoft.com/office/powerpoint/2010/main" val="165448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154781"/>
            <a:ext cx="2057400" cy="329088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154781"/>
            <a:ext cx="6019800" cy="329088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B9172B1-A8FF-4FA8-AE68-A028D8A71B1D}" type="datetimeFigureOut">
              <a:rPr lang="ko-KR" altLang="en-US" smtClean="0"/>
              <a:t>2017-11-21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5E2A12C-F4D7-4E5E-979A-96E8BB692CF3}" type="slidenum">
              <a:rPr lang="ko-KR" altLang="en-US" smtClean="0"/>
              <a:t>‹#›</a:t>
            </a:fld>
            <a:endParaRPr lang="ko-KR" altLang="en-US"/>
          </a:p>
        </p:txBody>
      </p:sp>
    </p:spTree>
    <p:extLst>
      <p:ext uri="{BB962C8B-B14F-4D97-AF65-F5344CB8AC3E}">
        <p14:creationId xmlns:p14="http://schemas.microsoft.com/office/powerpoint/2010/main" val="277773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6B9172B1-A8FF-4FA8-AE68-A028D8A71B1D}" type="datetimeFigureOut">
              <a:rPr lang="ko-KR" altLang="en-US" smtClean="0"/>
              <a:t>2017-11-21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5E2A12C-F4D7-4E5E-979A-96E8BB692CF3}" type="slidenum">
              <a:rPr lang="ko-KR" altLang="en-US" smtClean="0"/>
              <a:t>‹#›</a:t>
            </a:fld>
            <a:endParaRPr lang="ko-KR" altLang="en-US"/>
          </a:p>
        </p:txBody>
      </p:sp>
    </p:spTree>
    <p:extLst>
      <p:ext uri="{BB962C8B-B14F-4D97-AF65-F5344CB8AC3E}">
        <p14:creationId xmlns:p14="http://schemas.microsoft.com/office/powerpoint/2010/main" val="1609333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3305176"/>
            <a:ext cx="7772400" cy="1021556"/>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6B9172B1-A8FF-4FA8-AE68-A028D8A71B1D}" type="datetimeFigureOut">
              <a:rPr lang="ko-KR" altLang="en-US" smtClean="0"/>
              <a:t>2017-11-21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5E2A12C-F4D7-4E5E-979A-96E8BB692CF3}" type="slidenum">
              <a:rPr lang="ko-KR" altLang="en-US" smtClean="0"/>
              <a:t>‹#›</a:t>
            </a:fld>
            <a:endParaRPr lang="ko-KR" altLang="en-US"/>
          </a:p>
        </p:txBody>
      </p:sp>
    </p:spTree>
    <p:extLst>
      <p:ext uri="{BB962C8B-B14F-4D97-AF65-F5344CB8AC3E}">
        <p14:creationId xmlns:p14="http://schemas.microsoft.com/office/powerpoint/2010/main" val="211320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6B9172B1-A8FF-4FA8-AE68-A028D8A71B1D}" type="datetimeFigureOut">
              <a:rPr lang="ko-KR" altLang="en-US" smtClean="0"/>
              <a:t>2017-11-21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5E2A12C-F4D7-4E5E-979A-96E8BB692CF3}" type="slidenum">
              <a:rPr lang="ko-KR" altLang="en-US" smtClean="0"/>
              <a:t>‹#›</a:t>
            </a:fld>
            <a:endParaRPr lang="ko-KR" altLang="en-US"/>
          </a:p>
        </p:txBody>
      </p:sp>
    </p:spTree>
    <p:extLst>
      <p:ext uri="{BB962C8B-B14F-4D97-AF65-F5344CB8AC3E}">
        <p14:creationId xmlns:p14="http://schemas.microsoft.com/office/powerpoint/2010/main" val="231111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05979"/>
            <a:ext cx="8229600" cy="85725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6B9172B1-A8FF-4FA8-AE68-A028D8A71B1D}" type="datetimeFigureOut">
              <a:rPr lang="ko-KR" altLang="en-US" smtClean="0"/>
              <a:t>2017-11-21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5E2A12C-F4D7-4E5E-979A-96E8BB692CF3}" type="slidenum">
              <a:rPr lang="ko-KR" altLang="en-US" smtClean="0"/>
              <a:t>‹#›</a:t>
            </a:fld>
            <a:endParaRPr lang="ko-KR" altLang="en-US"/>
          </a:p>
        </p:txBody>
      </p:sp>
    </p:spTree>
    <p:extLst>
      <p:ext uri="{BB962C8B-B14F-4D97-AF65-F5344CB8AC3E}">
        <p14:creationId xmlns:p14="http://schemas.microsoft.com/office/powerpoint/2010/main" val="3854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6B9172B1-A8FF-4FA8-AE68-A028D8A71B1D}" type="datetimeFigureOut">
              <a:rPr lang="ko-KR" altLang="en-US" smtClean="0"/>
              <a:t>2017-11-21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5E2A12C-F4D7-4E5E-979A-96E8BB692CF3}" type="slidenum">
              <a:rPr lang="ko-KR" altLang="en-US" smtClean="0"/>
              <a:t>‹#›</a:t>
            </a:fld>
            <a:endParaRPr lang="ko-KR" altLang="en-US"/>
          </a:p>
        </p:txBody>
      </p:sp>
    </p:spTree>
    <p:extLst>
      <p:ext uri="{BB962C8B-B14F-4D97-AF65-F5344CB8AC3E}">
        <p14:creationId xmlns:p14="http://schemas.microsoft.com/office/powerpoint/2010/main" val="235775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B9172B1-A8FF-4FA8-AE68-A028D8A71B1D}" type="datetimeFigureOut">
              <a:rPr lang="ko-KR" altLang="en-US" smtClean="0"/>
              <a:t>2017-11-21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5E2A12C-F4D7-4E5E-979A-96E8BB692CF3}" type="slidenum">
              <a:rPr lang="ko-KR" altLang="en-US" smtClean="0"/>
              <a:t>‹#›</a:t>
            </a:fld>
            <a:endParaRPr lang="ko-KR" altLang="en-US"/>
          </a:p>
        </p:txBody>
      </p:sp>
    </p:spTree>
    <p:extLst>
      <p:ext uri="{BB962C8B-B14F-4D97-AF65-F5344CB8AC3E}">
        <p14:creationId xmlns:p14="http://schemas.microsoft.com/office/powerpoint/2010/main" val="341715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1" y="204787"/>
            <a:ext cx="3008313" cy="871538"/>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6B9172B1-A8FF-4FA8-AE68-A028D8A71B1D}" type="datetimeFigureOut">
              <a:rPr lang="ko-KR" altLang="en-US" smtClean="0"/>
              <a:t>2017-11-21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5E2A12C-F4D7-4E5E-979A-96E8BB692CF3}" type="slidenum">
              <a:rPr lang="ko-KR" altLang="en-US" smtClean="0"/>
              <a:t>‹#›</a:t>
            </a:fld>
            <a:endParaRPr lang="ko-KR" altLang="en-US"/>
          </a:p>
        </p:txBody>
      </p:sp>
    </p:spTree>
    <p:extLst>
      <p:ext uri="{BB962C8B-B14F-4D97-AF65-F5344CB8AC3E}">
        <p14:creationId xmlns:p14="http://schemas.microsoft.com/office/powerpoint/2010/main" val="4264143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3600450"/>
            <a:ext cx="5486400" cy="425054"/>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6B9172B1-A8FF-4FA8-AE68-A028D8A71B1D}" type="datetimeFigureOut">
              <a:rPr lang="ko-KR" altLang="en-US" smtClean="0"/>
              <a:t>2017-11-21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5E2A12C-F4D7-4E5E-979A-96E8BB692CF3}" type="slidenum">
              <a:rPr lang="ko-KR" altLang="en-US" smtClean="0"/>
              <a:t>‹#›</a:t>
            </a:fld>
            <a:endParaRPr lang="ko-KR" altLang="en-US"/>
          </a:p>
        </p:txBody>
      </p:sp>
    </p:spTree>
    <p:extLst>
      <p:ext uri="{BB962C8B-B14F-4D97-AF65-F5344CB8AC3E}">
        <p14:creationId xmlns:p14="http://schemas.microsoft.com/office/powerpoint/2010/main" val="289700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B9172B1-A8FF-4FA8-AE68-A028D8A71B1D}" type="datetimeFigureOut">
              <a:rPr lang="ko-KR" altLang="en-US" smtClean="0"/>
              <a:t>2017-11-21</a:t>
            </a:fld>
            <a:endParaRPr lang="ko-KR" altLang="en-US"/>
          </a:p>
        </p:txBody>
      </p:sp>
      <p:sp>
        <p:nvSpPr>
          <p:cNvPr id="5" name="바닥글 개체 틀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5E2A12C-F4D7-4E5E-979A-96E8BB692CF3}" type="slidenum">
              <a:rPr lang="ko-KR" altLang="en-US" smtClean="0"/>
              <a:t>‹#›</a:t>
            </a:fld>
            <a:endParaRPr lang="ko-KR" altLang="en-US"/>
          </a:p>
        </p:txBody>
      </p:sp>
    </p:spTree>
    <p:extLst>
      <p:ext uri="{BB962C8B-B14F-4D97-AF65-F5344CB8AC3E}">
        <p14:creationId xmlns:p14="http://schemas.microsoft.com/office/powerpoint/2010/main" val="4237035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microsoft.com/office/2007/relationships/hdphoto" Target="../media/hdphoto8.wdp"/><Relationship Id="rId13"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microsoft.com/office/2007/relationships/hdphoto" Target="../media/hdphoto7.wdp"/><Relationship Id="rId11" Type="http://schemas.openxmlformats.org/officeDocument/2006/relationships/image" Target="../media/image19.png"/><Relationship Id="rId5" Type="http://schemas.openxmlformats.org/officeDocument/2006/relationships/image" Target="../media/image7.png"/><Relationship Id="rId10" Type="http://schemas.openxmlformats.org/officeDocument/2006/relationships/image" Target="../media/image18.png"/><Relationship Id="rId4" Type="http://schemas.microsoft.com/office/2007/relationships/hdphoto" Target="../media/hdphoto6.wdp"/><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microsoft.com/office/2007/relationships/hdphoto" Target="../media/hdphoto7.wdp"/><Relationship Id="rId5" Type="http://schemas.openxmlformats.org/officeDocument/2006/relationships/image" Target="../media/image7.png"/><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8" Type="http://schemas.microsoft.com/office/2007/relationships/hdphoto" Target="../media/hdphoto8.wdp"/><Relationship Id="rId13" Type="http://schemas.openxmlformats.org/officeDocument/2006/relationships/image" Target="../media/image26.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microsoft.com/office/2007/relationships/hdphoto" Target="../media/hdphoto7.wdp"/><Relationship Id="rId11" Type="http://schemas.openxmlformats.org/officeDocument/2006/relationships/image" Target="../media/image24.png"/><Relationship Id="rId5" Type="http://schemas.openxmlformats.org/officeDocument/2006/relationships/image" Target="../media/image7.png"/><Relationship Id="rId10" Type="http://schemas.openxmlformats.org/officeDocument/2006/relationships/image" Target="../media/image23.png"/><Relationship Id="rId4" Type="http://schemas.microsoft.com/office/2007/relationships/hdphoto" Target="../media/hdphoto6.wdp"/><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microsoft.com/office/2007/relationships/hdphoto" Target="../media/hdphoto7.wdp"/><Relationship Id="rId5" Type="http://schemas.openxmlformats.org/officeDocument/2006/relationships/image" Target="../media/image7.png"/><Relationship Id="rId10" Type="http://schemas.openxmlformats.org/officeDocument/2006/relationships/image" Target="../media/image28.png"/><Relationship Id="rId4" Type="http://schemas.microsoft.com/office/2007/relationships/hdphoto" Target="../media/hdphoto6.wdp"/><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microsoft.com/office/2007/relationships/hdphoto" Target="../media/hdphoto7.wdp"/><Relationship Id="rId5" Type="http://schemas.openxmlformats.org/officeDocument/2006/relationships/image" Target="../media/image7.png"/><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6.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4.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microsoft.com/office/2007/relationships/hdphoto" Target="../media/hdphoto10.wdp"/><Relationship Id="rId3" Type="http://schemas.openxmlformats.org/officeDocument/2006/relationships/image" Target="../media/image6.png"/><Relationship Id="rId7"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microsoft.com/office/2007/relationships/hdphoto" Target="../media/hdphoto9.wdp"/><Relationship Id="rId5" Type="http://schemas.openxmlformats.org/officeDocument/2006/relationships/image" Target="../media/image37.png"/><Relationship Id="rId4" Type="http://schemas.microsoft.com/office/2007/relationships/hdphoto" Target="../media/hdphoto6.wdp"/><Relationship Id="rId9" Type="http://schemas.openxmlformats.org/officeDocument/2006/relationships/image" Target="../media/image39.png"/></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40.png"/><Relationship Id="rId7" Type="http://schemas.microsoft.com/office/2007/relationships/hdphoto" Target="../media/hdphoto9.wdp"/><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7.png"/><Relationship Id="rId5" Type="http://schemas.microsoft.com/office/2007/relationships/hdphoto" Target="../media/hdphoto6.wdp"/><Relationship Id="rId10" Type="http://schemas.openxmlformats.org/officeDocument/2006/relationships/image" Target="../media/image41.png"/><Relationship Id="rId4" Type="http://schemas.openxmlformats.org/officeDocument/2006/relationships/image" Target="../media/image6.png"/><Relationship Id="rId9" Type="http://schemas.microsoft.com/office/2007/relationships/hdphoto" Target="../media/hdphoto10.wdp"/></Relationships>
</file>

<file path=ppt/slides/_rels/slide19.xml.rels><?xml version="1.0" encoding="UTF-8" standalone="yes"?>
<Relationships xmlns="http://schemas.openxmlformats.org/package/2006/relationships"><Relationship Id="rId8" Type="http://schemas.microsoft.com/office/2007/relationships/hdphoto" Target="../media/hdphoto10.wdp"/><Relationship Id="rId3" Type="http://schemas.openxmlformats.org/officeDocument/2006/relationships/image" Target="../media/image6.png"/><Relationship Id="rId7"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microsoft.com/office/2007/relationships/hdphoto" Target="../media/hdphoto9.wdp"/><Relationship Id="rId5" Type="http://schemas.openxmlformats.org/officeDocument/2006/relationships/image" Target="../media/image37.png"/><Relationship Id="rId4" Type="http://schemas.microsoft.com/office/2007/relationships/hdphoto" Target="../media/hdphoto6.wdp"/><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4.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microsoft.com/office/2007/relationships/hdphoto" Target="../media/hdphoto7.wdp"/><Relationship Id="rId11" Type="http://schemas.openxmlformats.org/officeDocument/2006/relationships/image" Target="../media/image45.png"/><Relationship Id="rId5" Type="http://schemas.openxmlformats.org/officeDocument/2006/relationships/image" Target="../media/image7.png"/><Relationship Id="rId10" Type="http://schemas.openxmlformats.org/officeDocument/2006/relationships/image" Target="../media/image44.png"/><Relationship Id="rId4" Type="http://schemas.microsoft.com/office/2007/relationships/hdphoto" Target="../media/hdphoto6.wdp"/><Relationship Id="rId9" Type="http://schemas.openxmlformats.org/officeDocument/2006/relationships/image" Target="../media/image43.gif"/></Relationships>
</file>

<file path=ppt/slides/_rels/slide21.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4.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microsoft.com/office/2007/relationships/hdphoto" Target="../media/hdphoto7.wdp"/><Relationship Id="rId5" Type="http://schemas.openxmlformats.org/officeDocument/2006/relationships/image" Target="../media/image7.png"/><Relationship Id="rId4" Type="http://schemas.microsoft.com/office/2007/relationships/hdphoto" Target="../media/hdphoto6.wdp"/><Relationship Id="rId9"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7.wdp"/><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microsoft.com/office/2007/relationships/hdphoto" Target="../media/hdphoto7.wdp"/><Relationship Id="rId5" Type="http://schemas.openxmlformats.org/officeDocument/2006/relationships/image" Target="../media/image7.png"/><Relationship Id="rId4" Type="http://schemas.microsoft.com/office/2007/relationships/hdphoto" Target="../media/hdphoto6.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microsoft.com/office/2007/relationships/hdphoto" Target="../media/hdphoto7.wdp"/><Relationship Id="rId5" Type="http://schemas.openxmlformats.org/officeDocument/2006/relationships/image" Target="../media/image7.png"/><Relationship Id="rId4" Type="http://schemas.microsoft.com/office/2007/relationships/hdphoto" Target="../media/hdphoto6.wdp"/></Relationships>
</file>

<file path=ppt/slides/_rels/slide27.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4.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microsoft.com/office/2007/relationships/hdphoto" Target="../media/hdphoto7.wdp"/><Relationship Id="rId5" Type="http://schemas.openxmlformats.org/officeDocument/2006/relationships/image" Target="../media/image7.png"/><Relationship Id="rId10" Type="http://schemas.openxmlformats.org/officeDocument/2006/relationships/image" Target="../media/image47.png"/><Relationship Id="rId4" Type="http://schemas.microsoft.com/office/2007/relationships/hdphoto" Target="../media/hdphoto6.wdp"/><Relationship Id="rId9"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5.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4.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4.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microsoft.com/office/2007/relationships/hdphoto" Target="../media/hdphoto7.wdp"/><Relationship Id="rId11" Type="http://schemas.microsoft.com/office/2007/relationships/hdphoto" Target="../media/hdphoto11.wdp"/><Relationship Id="rId5" Type="http://schemas.openxmlformats.org/officeDocument/2006/relationships/image" Target="../media/image7.png"/><Relationship Id="rId10" Type="http://schemas.openxmlformats.org/officeDocument/2006/relationships/image" Target="../media/image49.png"/><Relationship Id="rId4" Type="http://schemas.microsoft.com/office/2007/relationships/hdphoto" Target="../media/hdphoto6.wdp"/><Relationship Id="rId9" Type="http://schemas.openxmlformats.org/officeDocument/2006/relationships/image" Target="../media/image48.png"/></Relationships>
</file>

<file path=ppt/slides/_rels/slide31.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51.png"/><Relationship Id="rId7"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microsoft.com/office/2007/relationships/hdphoto" Target="../media/hdphoto6.wdp"/><Relationship Id="rId5" Type="http://schemas.openxmlformats.org/officeDocument/2006/relationships/image" Target="../media/image6.png"/><Relationship Id="rId10" Type="http://schemas.microsoft.com/office/2007/relationships/hdphoto" Target="../media/hdphoto8.wdp"/><Relationship Id="rId4" Type="http://schemas.openxmlformats.org/officeDocument/2006/relationships/image" Target="../media/image52.png"/><Relationship Id="rId9"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5.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4.wdp"/><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8" Type="http://schemas.microsoft.com/office/2007/relationships/hdphoto" Target="../media/hdphoto8.wdp"/><Relationship Id="rId13" Type="http://schemas.openxmlformats.org/officeDocument/2006/relationships/image" Target="../media/image14.jp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microsoft.com/office/2007/relationships/hdphoto" Target="../media/hdphoto7.wdp"/><Relationship Id="rId11" Type="http://schemas.openxmlformats.org/officeDocument/2006/relationships/image" Target="../media/image12.jpeg"/><Relationship Id="rId5" Type="http://schemas.openxmlformats.org/officeDocument/2006/relationships/image" Target="../media/image7.png"/><Relationship Id="rId10" Type="http://schemas.openxmlformats.org/officeDocument/2006/relationships/image" Target="../media/image11.jpeg"/><Relationship Id="rId4" Type="http://schemas.microsoft.com/office/2007/relationships/hdphoto" Target="../media/hdphoto6.wdp"/><Relationship Id="rId9" Type="http://schemas.openxmlformats.org/officeDocument/2006/relationships/image" Target="../media/image53.jpg"/></Relationships>
</file>

<file path=ppt/slides/_rels/slide34.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microsoft.com/office/2007/relationships/hdphoto" Target="../media/hdphoto7.wdp"/><Relationship Id="rId5" Type="http://schemas.openxmlformats.org/officeDocument/2006/relationships/image" Target="../media/image7.png"/><Relationship Id="rId10" Type="http://schemas.openxmlformats.org/officeDocument/2006/relationships/image" Target="../media/image55.png"/><Relationship Id="rId4" Type="http://schemas.microsoft.com/office/2007/relationships/hdphoto" Target="../media/hdphoto6.wdp"/><Relationship Id="rId9" Type="http://schemas.openxmlformats.org/officeDocument/2006/relationships/image" Target="../media/image54.png"/></Relationships>
</file>

<file path=ppt/slides/_rels/slide35.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microsoft.com/office/2007/relationships/hdphoto" Target="../media/hdphoto7.wdp"/><Relationship Id="rId5" Type="http://schemas.openxmlformats.org/officeDocument/2006/relationships/image" Target="../media/image7.png"/><Relationship Id="rId4" Type="http://schemas.microsoft.com/office/2007/relationships/hdphoto" Target="../media/hdphoto6.wdp"/><Relationship Id="rId9" Type="http://schemas.openxmlformats.org/officeDocument/2006/relationships/image" Target="../media/image56.png"/></Relationships>
</file>

<file path=ppt/slides/_rels/slide36.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4.png"/><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7.wdp"/><Relationship Id="rId5" Type="http://schemas.openxmlformats.org/officeDocument/2006/relationships/image" Target="../media/image7.png"/><Relationship Id="rId4" Type="http://schemas.microsoft.com/office/2007/relationships/hdphoto" Target="../media/hdphoto6.wdp"/><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7.wdp"/><Relationship Id="rId5" Type="http://schemas.openxmlformats.org/officeDocument/2006/relationships/image" Target="../media/image7.png"/><Relationship Id="rId4" Type="http://schemas.microsoft.com/office/2007/relationships/hdphoto" Target="../media/hdphoto6.wdp"/><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microsoft.com/office/2007/relationships/hdphoto" Target="../media/hdphoto7.wdp"/><Relationship Id="rId5" Type="http://schemas.openxmlformats.org/officeDocument/2006/relationships/image" Target="../media/image7.png"/><Relationship Id="rId4" Type="http://schemas.microsoft.com/office/2007/relationships/hdphoto" Target="../media/hdphoto6.wdp"/></Relationships>
</file>

<file path=ppt/slides/_rels/slide7.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microsoft.com/office/2007/relationships/hdphoto" Target="../media/hdphoto7.wdp"/><Relationship Id="rId11" Type="http://schemas.openxmlformats.org/officeDocument/2006/relationships/image" Target="../media/image13.jpeg"/><Relationship Id="rId5" Type="http://schemas.openxmlformats.org/officeDocument/2006/relationships/image" Target="../media/image7.png"/><Relationship Id="rId10" Type="http://schemas.openxmlformats.org/officeDocument/2006/relationships/image" Target="../media/image12.jpeg"/><Relationship Id="rId4" Type="http://schemas.microsoft.com/office/2007/relationships/hdphoto" Target="../media/hdphoto6.wdp"/><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7.wdp"/><Relationship Id="rId5" Type="http://schemas.openxmlformats.org/officeDocument/2006/relationships/image" Target="../media/image7.png"/><Relationship Id="rId10" Type="http://schemas.openxmlformats.org/officeDocument/2006/relationships/image" Target="../media/image16.png"/><Relationship Id="rId4" Type="http://schemas.microsoft.com/office/2007/relationships/hdphoto" Target="../media/hdphoto6.wdp"/><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자유형: 도형 33">
            <a:extLst>
              <a:ext uri="{FF2B5EF4-FFF2-40B4-BE49-F238E27FC236}">
                <a16:creationId xmlns:a16="http://schemas.microsoft.com/office/drawing/2014/main" id="{C0B1A9C7-9526-4547-933B-953DDA343204}"/>
              </a:ext>
            </a:extLst>
          </p:cNvPr>
          <p:cNvSpPr/>
          <p:nvPr/>
        </p:nvSpPr>
        <p:spPr>
          <a:xfrm>
            <a:off x="0" y="0"/>
            <a:ext cx="9144000" cy="5143500"/>
          </a:xfrm>
          <a:custGeom>
            <a:avLst/>
            <a:gdLst>
              <a:gd name="connsiteX0" fmla="*/ 6758167 w 8058568"/>
              <a:gd name="connsiteY0" fmla="*/ 0 h 5143500"/>
              <a:gd name="connsiteX1" fmla="*/ 8058568 w 8058568"/>
              <a:gd name="connsiteY1" fmla="*/ 0 h 5143500"/>
              <a:gd name="connsiteX2" fmla="*/ 8058568 w 8058568"/>
              <a:gd name="connsiteY2" fmla="*/ 5143500 h 5143500"/>
              <a:gd name="connsiteX3" fmla="*/ 0 w 805856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8058568" h="5143500">
                <a:moveTo>
                  <a:pt x="6758167" y="0"/>
                </a:moveTo>
                <a:lnTo>
                  <a:pt x="8058568" y="0"/>
                </a:lnTo>
                <a:lnTo>
                  <a:pt x="8058568" y="5143500"/>
                </a:lnTo>
                <a:lnTo>
                  <a:pt x="0" y="5143500"/>
                </a:lnTo>
                <a:close/>
              </a:path>
            </a:pathLst>
          </a:custGeom>
          <a:solidFill>
            <a:srgbClr val="23566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sp>
        <p:nvSpPr>
          <p:cNvPr id="8" name="직사각형 7"/>
          <p:cNvSpPr/>
          <p:nvPr/>
        </p:nvSpPr>
        <p:spPr>
          <a:xfrm>
            <a:off x="3851919" y="1896638"/>
            <a:ext cx="4307491" cy="603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2400" dirty="0" err="1">
                <a:solidFill>
                  <a:schemeClr val="tx1"/>
                </a:solidFill>
              </a:rPr>
              <a:t>Tsutsugamushi</a:t>
            </a:r>
            <a:r>
              <a:rPr lang="en-US" altLang="ko-KR" sz="2400" dirty="0">
                <a:solidFill>
                  <a:schemeClr val="tx1"/>
                </a:solidFill>
              </a:rPr>
              <a:t> Disease &amp;</a:t>
            </a:r>
            <a:endParaRPr lang="ko-KR" altLang="en-US" sz="2400" dirty="0">
              <a:solidFill>
                <a:schemeClr val="tx1"/>
              </a:solidFill>
              <a:latin typeface="a하늬바람M" panose="02020600000000000000" pitchFamily="18" charset="-127"/>
              <a:ea typeface="a하늬바람M" panose="02020600000000000000" pitchFamily="18" charset="-127"/>
            </a:endParaRPr>
          </a:p>
        </p:txBody>
      </p:sp>
      <p:sp>
        <p:nvSpPr>
          <p:cNvPr id="6" name="직사각형 5"/>
          <p:cNvSpPr/>
          <p:nvPr/>
        </p:nvSpPr>
        <p:spPr>
          <a:xfrm>
            <a:off x="640695" y="1869074"/>
            <a:ext cx="4307492" cy="603104"/>
          </a:xfrm>
          <a:custGeom>
            <a:avLst/>
            <a:gdLst/>
            <a:ahLst/>
            <a:cxnLst/>
            <a:rect l="l" t="t" r="r" b="b"/>
            <a:pathLst>
              <a:path w="3221050" h="603104">
                <a:moveTo>
                  <a:pt x="0" y="0"/>
                </a:moveTo>
                <a:lnTo>
                  <a:pt x="3221050" y="0"/>
                </a:lnTo>
                <a:lnTo>
                  <a:pt x="2455517" y="603104"/>
                </a:lnTo>
                <a:lnTo>
                  <a:pt x="0" y="603104"/>
                </a:lnTo>
                <a:close/>
              </a:path>
            </a:pathLst>
          </a:custGeom>
          <a:solidFill>
            <a:srgbClr val="235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400" dirty="0"/>
              <a:t>Extracting Main Causes of</a:t>
            </a:r>
            <a:endParaRPr lang="ko-KR" altLang="en-US" sz="2400" dirty="0">
              <a:solidFill>
                <a:schemeClr val="bg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p:txBody>
      </p:sp>
      <p:sp>
        <p:nvSpPr>
          <p:cNvPr id="27" name="직사각형 26"/>
          <p:cNvSpPr/>
          <p:nvPr/>
        </p:nvSpPr>
        <p:spPr>
          <a:xfrm>
            <a:off x="3059832" y="2499742"/>
            <a:ext cx="5099578"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rPr>
              <a:t>Predicting Danger Zone in 2017</a:t>
            </a:r>
            <a:endParaRPr lang="ko-KR" altLang="en-US" sz="240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p:txBody>
      </p:sp>
      <p:sp>
        <p:nvSpPr>
          <p:cNvPr id="38" name="TextBox 37"/>
          <p:cNvSpPr txBox="1"/>
          <p:nvPr/>
        </p:nvSpPr>
        <p:spPr>
          <a:xfrm>
            <a:off x="3726128" y="3433512"/>
            <a:ext cx="1770036" cy="1384995"/>
          </a:xfrm>
          <a:prstGeom prst="rect">
            <a:avLst/>
          </a:prstGeom>
          <a:noFill/>
        </p:spPr>
        <p:txBody>
          <a:bodyPr wrap="none" rtlCol="0">
            <a:spAutoFit/>
          </a:bodyPr>
          <a:lstStyle/>
          <a:p>
            <a:pPr algn="ctr">
              <a:lnSpc>
                <a:spcPct val="150000"/>
              </a:lnSpc>
            </a:pPr>
            <a:r>
              <a:rPr lang="ko-KR" altLang="en-US" sz="1400" dirty="0">
                <a:solidFill>
                  <a:schemeClr val="bg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강원대학교 </a:t>
            </a:r>
            <a:r>
              <a:rPr lang="en-US" altLang="ko-KR" sz="1400" dirty="0">
                <a:solidFill>
                  <a:schemeClr val="bg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team 2</a:t>
            </a:r>
          </a:p>
          <a:p>
            <a:pPr algn="ctr">
              <a:lnSpc>
                <a:spcPct val="150000"/>
              </a:lnSpc>
            </a:pPr>
            <a:r>
              <a:rPr lang="en-US" altLang="ko-KR" sz="1400" dirty="0">
                <a:solidFill>
                  <a:schemeClr val="bg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 </a:t>
            </a:r>
            <a:r>
              <a:rPr lang="ko-KR" altLang="en-US" sz="1400" dirty="0" err="1">
                <a:solidFill>
                  <a:schemeClr val="bg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춘드기</a:t>
            </a:r>
            <a:r>
              <a:rPr lang="ko-KR" altLang="en-US" sz="1400" dirty="0">
                <a:solidFill>
                  <a:schemeClr val="bg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 </a:t>
            </a:r>
            <a:r>
              <a:rPr lang="en-US" altLang="ko-KR" sz="1400" dirty="0">
                <a:solidFill>
                  <a:schemeClr val="bg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a:t>
            </a:r>
          </a:p>
          <a:p>
            <a:pPr algn="ctr">
              <a:lnSpc>
                <a:spcPct val="150000"/>
              </a:lnSpc>
            </a:pPr>
            <a:r>
              <a:rPr lang="ko-KR" altLang="en-US" sz="1400" dirty="0" err="1">
                <a:solidFill>
                  <a:schemeClr val="bg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김시헌</a:t>
            </a:r>
            <a:r>
              <a:rPr lang="ko-KR" altLang="en-US" sz="1400" dirty="0">
                <a:solidFill>
                  <a:schemeClr val="bg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 김다솔</a:t>
            </a:r>
            <a:endParaRPr lang="en-US" altLang="ko-KR" sz="1400" dirty="0">
              <a:solidFill>
                <a:schemeClr val="bg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a:p>
            <a:pPr algn="ctr">
              <a:lnSpc>
                <a:spcPct val="150000"/>
              </a:lnSpc>
            </a:pPr>
            <a:r>
              <a:rPr lang="ko-KR" altLang="en-US" sz="1400" dirty="0">
                <a:solidFill>
                  <a:schemeClr val="bg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김도훈 류병선</a:t>
            </a:r>
          </a:p>
        </p:txBody>
      </p:sp>
      <p:grpSp>
        <p:nvGrpSpPr>
          <p:cNvPr id="4" name="그룹 3">
            <a:extLst>
              <a:ext uri="{FF2B5EF4-FFF2-40B4-BE49-F238E27FC236}">
                <a16:creationId xmlns:a16="http://schemas.microsoft.com/office/drawing/2014/main" id="{6CAE7722-AD7A-42E8-A0E2-5CC0B8EA1885}"/>
              </a:ext>
            </a:extLst>
          </p:cNvPr>
          <p:cNvGrpSpPr/>
          <p:nvPr/>
        </p:nvGrpSpPr>
        <p:grpSpPr>
          <a:xfrm>
            <a:off x="2935086" y="3410847"/>
            <a:ext cx="3352119" cy="52267"/>
            <a:chOff x="2889368" y="3661780"/>
            <a:chExt cx="3352119" cy="52267"/>
          </a:xfrm>
        </p:grpSpPr>
        <p:cxnSp>
          <p:nvCxnSpPr>
            <p:cNvPr id="35" name="직선 연결선 34"/>
            <p:cNvCxnSpPr/>
            <p:nvPr/>
          </p:nvCxnSpPr>
          <p:spPr>
            <a:xfrm>
              <a:off x="2925372" y="3684445"/>
              <a:ext cx="32932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타원 35"/>
            <p:cNvSpPr/>
            <p:nvPr/>
          </p:nvSpPr>
          <p:spPr>
            <a:xfrm>
              <a:off x="2889368" y="3661780"/>
              <a:ext cx="45719" cy="457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bg1"/>
                </a:solidFill>
                <a:latin typeface="a하늬바람M" panose="02020600000000000000" pitchFamily="18" charset="-127"/>
                <a:ea typeface="a하늬바람M" panose="02020600000000000000" pitchFamily="18" charset="-127"/>
              </a:endParaRPr>
            </a:p>
          </p:txBody>
        </p:sp>
        <p:sp>
          <p:nvSpPr>
            <p:cNvPr id="29" name="타원 28">
              <a:extLst>
                <a:ext uri="{FF2B5EF4-FFF2-40B4-BE49-F238E27FC236}">
                  <a16:creationId xmlns:a16="http://schemas.microsoft.com/office/drawing/2014/main" id="{D6D901BA-8F08-4ACC-B6D5-3B25CDEFA117}"/>
                </a:ext>
              </a:extLst>
            </p:cNvPr>
            <p:cNvSpPr/>
            <p:nvPr/>
          </p:nvSpPr>
          <p:spPr>
            <a:xfrm>
              <a:off x="6195768" y="3668328"/>
              <a:ext cx="45719" cy="457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bg1"/>
                </a:solidFill>
                <a:latin typeface="a하늬바람M" panose="02020600000000000000" pitchFamily="18" charset="-127"/>
                <a:ea typeface="a하늬바람M" panose="02020600000000000000" pitchFamily="18" charset="-127"/>
              </a:endParaRPr>
            </a:p>
          </p:txBody>
        </p:sp>
      </p:grpSp>
      <p:grpSp>
        <p:nvGrpSpPr>
          <p:cNvPr id="7" name="그룹 6">
            <a:extLst>
              <a:ext uri="{FF2B5EF4-FFF2-40B4-BE49-F238E27FC236}">
                <a16:creationId xmlns:a16="http://schemas.microsoft.com/office/drawing/2014/main" id="{D9DD9A75-5F03-492D-AD04-078ED794F1E8}"/>
              </a:ext>
            </a:extLst>
          </p:cNvPr>
          <p:cNvGrpSpPr/>
          <p:nvPr/>
        </p:nvGrpSpPr>
        <p:grpSpPr>
          <a:xfrm>
            <a:off x="2912227" y="4828870"/>
            <a:ext cx="3352119" cy="45720"/>
            <a:chOff x="2912227" y="4828870"/>
            <a:chExt cx="3352119" cy="45720"/>
          </a:xfrm>
        </p:grpSpPr>
        <p:cxnSp>
          <p:nvCxnSpPr>
            <p:cNvPr id="46" name="직선 연결선 45"/>
            <p:cNvCxnSpPr/>
            <p:nvPr/>
          </p:nvCxnSpPr>
          <p:spPr>
            <a:xfrm>
              <a:off x="2925372" y="4836573"/>
              <a:ext cx="32932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타원 29">
              <a:extLst>
                <a:ext uri="{FF2B5EF4-FFF2-40B4-BE49-F238E27FC236}">
                  <a16:creationId xmlns:a16="http://schemas.microsoft.com/office/drawing/2014/main" id="{60799F62-BA53-46BA-AA04-DEE6447217D2}"/>
                </a:ext>
              </a:extLst>
            </p:cNvPr>
            <p:cNvSpPr/>
            <p:nvPr/>
          </p:nvSpPr>
          <p:spPr>
            <a:xfrm>
              <a:off x="6218627" y="4828871"/>
              <a:ext cx="45719" cy="457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bg1"/>
                </a:solidFill>
                <a:latin typeface="a하늬바람M" panose="02020600000000000000" pitchFamily="18" charset="-127"/>
                <a:ea typeface="a하늬바람M" panose="02020600000000000000" pitchFamily="18" charset="-127"/>
              </a:endParaRPr>
            </a:p>
          </p:txBody>
        </p:sp>
        <p:sp>
          <p:nvSpPr>
            <p:cNvPr id="31" name="타원 30">
              <a:extLst>
                <a:ext uri="{FF2B5EF4-FFF2-40B4-BE49-F238E27FC236}">
                  <a16:creationId xmlns:a16="http://schemas.microsoft.com/office/drawing/2014/main" id="{BD7D4BF6-F57D-402F-8B85-09C87EF0DCD3}"/>
                </a:ext>
              </a:extLst>
            </p:cNvPr>
            <p:cNvSpPr/>
            <p:nvPr/>
          </p:nvSpPr>
          <p:spPr>
            <a:xfrm>
              <a:off x="2912227" y="4828870"/>
              <a:ext cx="45719" cy="457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bg1"/>
                </a:solidFill>
                <a:latin typeface="a하늬바람M" panose="02020600000000000000" pitchFamily="18" charset="-127"/>
                <a:ea typeface="a하늬바람M" panose="02020600000000000000" pitchFamily="18" charset="-127"/>
              </a:endParaRPr>
            </a:p>
          </p:txBody>
        </p:sp>
      </p:grpSp>
      <p:sp>
        <p:nvSpPr>
          <p:cNvPr id="39" name="직사각형 38">
            <a:extLst>
              <a:ext uri="{FF2B5EF4-FFF2-40B4-BE49-F238E27FC236}">
                <a16:creationId xmlns:a16="http://schemas.microsoft.com/office/drawing/2014/main" id="{E48D3451-0DBB-4EC7-9CF7-EA336987A743}"/>
              </a:ext>
            </a:extLst>
          </p:cNvPr>
          <p:cNvSpPr/>
          <p:nvPr/>
        </p:nvSpPr>
        <p:spPr>
          <a:xfrm>
            <a:off x="640695" y="1308896"/>
            <a:ext cx="5128311" cy="576064"/>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Vector-Borne Diseases:</a:t>
            </a:r>
            <a:endParaRPr lang="ko-KR" altLang="en-US" sz="2800" dirty="0">
              <a:solidFill>
                <a:schemeClr val="bg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p:txBody>
      </p:sp>
      <p:grpSp>
        <p:nvGrpSpPr>
          <p:cNvPr id="14" name="그룹 13"/>
          <p:cNvGrpSpPr/>
          <p:nvPr/>
        </p:nvGrpSpPr>
        <p:grpSpPr>
          <a:xfrm>
            <a:off x="-396552" y="-429120"/>
            <a:ext cx="1899921" cy="1878572"/>
            <a:chOff x="-756592" y="-812626"/>
            <a:chExt cx="2808414" cy="2776858"/>
          </a:xfrm>
        </p:grpSpPr>
        <p:grpSp>
          <p:nvGrpSpPr>
            <p:cNvPr id="15" name="그룹 14"/>
            <p:cNvGrpSpPr/>
            <p:nvPr/>
          </p:nvGrpSpPr>
          <p:grpSpPr>
            <a:xfrm>
              <a:off x="-756592" y="-812626"/>
              <a:ext cx="2808414" cy="2776858"/>
              <a:chOff x="2296999" y="848605"/>
              <a:chExt cx="3238797" cy="3202406"/>
            </a:xfrm>
          </p:grpSpPr>
          <p:pic>
            <p:nvPicPr>
              <p:cNvPr id="19" name="Picture 3"/>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타원 19"/>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09414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a:extLst>
              <a:ext uri="{FF2B5EF4-FFF2-40B4-BE49-F238E27FC236}">
                <a16:creationId xmlns:a16="http://schemas.microsoft.com/office/drawing/2014/main" id="{54A0C461-EDD7-4F07-9D27-02536976028B}"/>
              </a:ext>
            </a:extLst>
          </p:cNvPr>
          <p:cNvSpPr/>
          <p:nvPr/>
        </p:nvSpPr>
        <p:spPr>
          <a:xfrm>
            <a:off x="5151722" y="2065892"/>
            <a:ext cx="3027734" cy="1088543"/>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a하늬바람M" panose="02020600000000000000" pitchFamily="18" charset="-127"/>
                <a:ea typeface="a하늬바람M" panose="02020600000000000000" pitchFamily="18" charset="-127"/>
              </a:rPr>
              <a:t>Farm population</a:t>
            </a:r>
          </a:p>
          <a:p>
            <a:pPr algn="ctr"/>
            <a:r>
              <a:rPr lang="en-US" altLang="ko-KR" sz="1400" dirty="0">
                <a:solidFill>
                  <a:schemeClr val="tx1"/>
                </a:solidFill>
                <a:latin typeface="a하늬바람M" panose="02020600000000000000" pitchFamily="18" charset="-127"/>
                <a:ea typeface="a하늬바람M" panose="02020600000000000000" pitchFamily="18" charset="-127"/>
              </a:rPr>
              <a:t>( Farm population, farm population older than 50,</a:t>
            </a:r>
          </a:p>
          <a:p>
            <a:pPr algn="ctr"/>
            <a:r>
              <a:rPr lang="en-US" altLang="ko-KR" sz="1400" dirty="0">
                <a:solidFill>
                  <a:schemeClr val="tx1"/>
                </a:solidFill>
                <a:latin typeface="a하늬바람M" panose="02020600000000000000" pitchFamily="18" charset="-127"/>
                <a:ea typeface="a하늬바람M" panose="02020600000000000000" pitchFamily="18" charset="-127"/>
              </a:rPr>
              <a:t>Male and female farm population older than 65</a:t>
            </a:r>
            <a:r>
              <a:rPr lang="ko-KR" altLang="en-US" sz="1400" dirty="0">
                <a:solidFill>
                  <a:schemeClr val="tx1"/>
                </a:solidFill>
                <a:latin typeface="a하늬바람M" panose="02020600000000000000" pitchFamily="18" charset="-127"/>
                <a:ea typeface="a하늬바람M" panose="02020600000000000000" pitchFamily="18" charset="-127"/>
              </a:rPr>
              <a:t> </a:t>
            </a:r>
            <a:r>
              <a:rPr lang="en-US" altLang="ko-KR" sz="1400" dirty="0">
                <a:solidFill>
                  <a:schemeClr val="tx1"/>
                </a:solidFill>
                <a:latin typeface="a하늬바람M" panose="02020600000000000000" pitchFamily="18" charset="-127"/>
                <a:ea typeface="a하늬바람M" panose="02020600000000000000" pitchFamily="18" charset="-127"/>
              </a:rPr>
              <a:t>)</a:t>
            </a:r>
            <a:endParaRPr lang="ko-KR" altLang="en-US" sz="1200" dirty="0">
              <a:solidFill>
                <a:schemeClr val="tx1"/>
              </a:solidFill>
              <a:latin typeface="a하늬바람M" panose="02020600000000000000" pitchFamily="18" charset="-127"/>
              <a:ea typeface="a하늬바람M" panose="02020600000000000000" pitchFamily="18" charset="-127"/>
            </a:endParaRPr>
          </a:p>
        </p:txBody>
      </p:sp>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평행 사변형 25"/>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a하늬바람M" panose="02020600000000000000" pitchFamily="18" charset="-127"/>
                <a:ea typeface="a하늬바람M" panose="02020600000000000000" pitchFamily="18" charset="-127"/>
              </a:rPr>
              <a:t>Collecting independent variables</a:t>
            </a:r>
            <a:endParaRPr lang="ko-KR" altLang="en-US" sz="2000" dirty="0">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 name="직사각형 19">
            <a:extLst>
              <a:ext uri="{FF2B5EF4-FFF2-40B4-BE49-F238E27FC236}">
                <a16:creationId xmlns:a16="http://schemas.microsoft.com/office/drawing/2014/main" id="{60B577E9-7773-48BA-9D07-738E3B0F996C}"/>
              </a:ext>
            </a:extLst>
          </p:cNvPr>
          <p:cNvSpPr/>
          <p:nvPr/>
        </p:nvSpPr>
        <p:spPr>
          <a:xfrm>
            <a:off x="1119274" y="824792"/>
            <a:ext cx="3027734" cy="887720"/>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a하늬바람M" panose="02020600000000000000" pitchFamily="18" charset="-127"/>
                <a:ea typeface="a하늬바람M" panose="02020600000000000000" pitchFamily="18" charset="-127"/>
              </a:rPr>
              <a:t>Land</a:t>
            </a:r>
          </a:p>
          <a:p>
            <a:pPr algn="ctr"/>
            <a:r>
              <a:rPr lang="en-US" altLang="ko-KR" sz="1400" dirty="0">
                <a:solidFill>
                  <a:schemeClr val="tx1"/>
                </a:solidFill>
                <a:latin typeface="a하늬바람M" panose="02020600000000000000" pitchFamily="18" charset="-127"/>
                <a:ea typeface="a하늬바람M" panose="02020600000000000000" pitchFamily="18" charset="-127"/>
              </a:rPr>
              <a:t>( Total, Dry Paddy, Rice Paddy, Forest Field, Park, Grave yard)</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sp>
        <p:nvSpPr>
          <p:cNvPr id="21" name="직사각형 20">
            <a:extLst>
              <a:ext uri="{FF2B5EF4-FFF2-40B4-BE49-F238E27FC236}">
                <a16:creationId xmlns:a16="http://schemas.microsoft.com/office/drawing/2014/main" id="{E13046D9-752F-4EBE-9749-D36F15E23B6D}"/>
              </a:ext>
            </a:extLst>
          </p:cNvPr>
          <p:cNvSpPr/>
          <p:nvPr/>
        </p:nvSpPr>
        <p:spPr>
          <a:xfrm>
            <a:off x="5151722" y="860387"/>
            <a:ext cx="3027734" cy="887720"/>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a하늬바람M" panose="02020600000000000000" pitchFamily="18" charset="-127"/>
                <a:ea typeface="a하늬바람M" panose="02020600000000000000" pitchFamily="18" charset="-127"/>
              </a:rPr>
              <a:t>Climate</a:t>
            </a:r>
          </a:p>
          <a:p>
            <a:pPr algn="ctr"/>
            <a:r>
              <a:rPr lang="en-US" altLang="ko-KR" sz="1400" dirty="0">
                <a:solidFill>
                  <a:schemeClr val="tx1"/>
                </a:solidFill>
                <a:latin typeface="a하늬바람M" panose="02020600000000000000" pitchFamily="18" charset="-127"/>
                <a:ea typeface="a하늬바람M" panose="02020600000000000000" pitchFamily="18" charset="-127"/>
              </a:rPr>
              <a:t>( Temperature,</a:t>
            </a:r>
            <a:r>
              <a:rPr lang="ko-KR" altLang="en-US" sz="1400" dirty="0">
                <a:solidFill>
                  <a:schemeClr val="tx1"/>
                </a:solidFill>
                <a:latin typeface="a하늬바람M" panose="02020600000000000000" pitchFamily="18" charset="-127"/>
                <a:ea typeface="a하늬바람M" panose="02020600000000000000" pitchFamily="18" charset="-127"/>
              </a:rPr>
              <a:t> </a:t>
            </a:r>
            <a:r>
              <a:rPr lang="en-US" altLang="ko-KR" sz="1400" dirty="0">
                <a:solidFill>
                  <a:schemeClr val="tx1"/>
                </a:solidFill>
                <a:latin typeface="a하늬바람M" panose="02020600000000000000" pitchFamily="18" charset="-127"/>
                <a:ea typeface="a하늬바람M" panose="02020600000000000000" pitchFamily="18" charset="-127"/>
              </a:rPr>
              <a:t>humidity,</a:t>
            </a:r>
            <a:r>
              <a:rPr lang="ko-KR" altLang="en-US" sz="1400" dirty="0">
                <a:solidFill>
                  <a:schemeClr val="tx1"/>
                </a:solidFill>
                <a:latin typeface="a하늬바람M" panose="02020600000000000000" pitchFamily="18" charset="-127"/>
                <a:ea typeface="a하늬바람M" panose="02020600000000000000" pitchFamily="18" charset="-127"/>
              </a:rPr>
              <a:t> </a:t>
            </a:r>
            <a:r>
              <a:rPr lang="en-US" altLang="ko-KR" sz="1400" dirty="0">
                <a:solidFill>
                  <a:schemeClr val="tx1"/>
                </a:solidFill>
                <a:latin typeface="a하늬바람M" panose="02020600000000000000" pitchFamily="18" charset="-127"/>
                <a:ea typeface="a하늬바람M" panose="02020600000000000000" pitchFamily="18" charset="-127"/>
              </a:rPr>
              <a:t>rainfall</a:t>
            </a:r>
            <a:r>
              <a:rPr lang="ko-KR" altLang="en-US" sz="1400" dirty="0">
                <a:solidFill>
                  <a:schemeClr val="tx1"/>
                </a:solidFill>
                <a:latin typeface="a하늬바람M" panose="02020600000000000000" pitchFamily="18" charset="-127"/>
                <a:ea typeface="a하늬바람M" panose="02020600000000000000" pitchFamily="18" charset="-127"/>
              </a:rPr>
              <a:t> </a:t>
            </a:r>
            <a:r>
              <a:rPr lang="en-US" altLang="ko-KR" sz="1400" dirty="0">
                <a:solidFill>
                  <a:schemeClr val="tx1"/>
                </a:solidFill>
                <a:latin typeface="a하늬바람M" panose="02020600000000000000" pitchFamily="18" charset="-127"/>
                <a:ea typeface="a하늬바람M" panose="02020600000000000000" pitchFamily="18" charset="-127"/>
              </a:rPr>
              <a:t>)</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sp>
        <p:nvSpPr>
          <p:cNvPr id="22" name="직사각형 21">
            <a:extLst>
              <a:ext uri="{FF2B5EF4-FFF2-40B4-BE49-F238E27FC236}">
                <a16:creationId xmlns:a16="http://schemas.microsoft.com/office/drawing/2014/main" id="{B6E36F50-F616-4690-A4BF-366D5247551F}"/>
              </a:ext>
            </a:extLst>
          </p:cNvPr>
          <p:cNvSpPr/>
          <p:nvPr/>
        </p:nvSpPr>
        <p:spPr>
          <a:xfrm>
            <a:off x="1122381" y="2035665"/>
            <a:ext cx="3027734" cy="1088543"/>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a하늬바람M" panose="02020600000000000000" pitchFamily="18" charset="-127"/>
                <a:ea typeface="a하늬바람M" panose="02020600000000000000" pitchFamily="18" charset="-127"/>
              </a:rPr>
              <a:t>Population</a:t>
            </a:r>
          </a:p>
          <a:p>
            <a:pPr algn="ctr"/>
            <a:r>
              <a:rPr lang="en-US" altLang="ko-KR" sz="1400" dirty="0">
                <a:solidFill>
                  <a:schemeClr val="tx1"/>
                </a:solidFill>
                <a:latin typeface="a하늬바람M" panose="02020600000000000000" pitchFamily="18" charset="-127"/>
                <a:ea typeface="a하늬바람M" panose="02020600000000000000" pitchFamily="18" charset="-127"/>
              </a:rPr>
              <a:t>( Total, older than 50, older than 60, male and female older than 50)</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sp>
        <p:nvSpPr>
          <p:cNvPr id="24" name="직사각형 23">
            <a:extLst>
              <a:ext uri="{FF2B5EF4-FFF2-40B4-BE49-F238E27FC236}">
                <a16:creationId xmlns:a16="http://schemas.microsoft.com/office/drawing/2014/main" id="{32C6B788-E106-4172-8641-5DB02D7A7071}"/>
              </a:ext>
            </a:extLst>
          </p:cNvPr>
          <p:cNvSpPr/>
          <p:nvPr/>
        </p:nvSpPr>
        <p:spPr>
          <a:xfrm>
            <a:off x="1119274" y="3721929"/>
            <a:ext cx="7060182" cy="1041816"/>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400" dirty="0">
                <a:solidFill>
                  <a:srgbClr val="C00000"/>
                </a:solidFill>
                <a:latin typeface="a하늬바람M" panose="02020600000000000000" pitchFamily="18" charset="-127"/>
                <a:ea typeface="a하늬바람M" panose="02020600000000000000" pitchFamily="18" charset="-127"/>
              </a:rPr>
              <a:t>considering habit / life cycle of mites and characteristics of disease, </a:t>
            </a:r>
          </a:p>
          <a:p>
            <a:pPr algn="ctr">
              <a:lnSpc>
                <a:spcPct val="150000"/>
              </a:lnSpc>
            </a:pPr>
            <a:r>
              <a:rPr lang="en-US" altLang="ko-KR" sz="1400" dirty="0">
                <a:solidFill>
                  <a:srgbClr val="C00000"/>
                </a:solidFill>
                <a:latin typeface="a하늬바람M" panose="02020600000000000000" pitchFamily="18" charset="-127"/>
                <a:ea typeface="a하늬바람M" panose="02020600000000000000" pitchFamily="18" charset="-127"/>
              </a:rPr>
              <a:t>3 years of data (2013-2015) in 8 province and 6 metropolitan city were collected.</a:t>
            </a:r>
            <a:endParaRPr lang="ko-KR" altLang="en-US" sz="1400" dirty="0">
              <a:solidFill>
                <a:srgbClr val="C00000"/>
              </a:solidFill>
              <a:latin typeface="a하늬바람M" panose="02020600000000000000" pitchFamily="18" charset="-127"/>
              <a:ea typeface="a하늬바람M" panose="02020600000000000000" pitchFamily="18" charset="-127"/>
            </a:endParaRPr>
          </a:p>
        </p:txBody>
      </p:sp>
      <p:pic>
        <p:nvPicPr>
          <p:cNvPr id="26" name="Picture 3">
            <a:extLst>
              <a:ext uri="{FF2B5EF4-FFF2-40B4-BE49-F238E27FC236}">
                <a16:creationId xmlns:a16="http://schemas.microsoft.com/office/drawing/2014/main" id="{8163A362-6BF7-4752-A80C-1AC5090481E8}"/>
              </a:ext>
            </a:extLst>
          </p:cNvPr>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6200" y="859181"/>
            <a:ext cx="837399" cy="808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4">
            <a:extLst>
              <a:ext uri="{FF2B5EF4-FFF2-40B4-BE49-F238E27FC236}">
                <a16:creationId xmlns:a16="http://schemas.microsoft.com/office/drawing/2014/main" id="{40BDCABE-8B2C-42A5-AED7-9DF8E489F0B7}"/>
              </a:ext>
            </a:extLst>
          </p:cNvPr>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09736" y="866231"/>
            <a:ext cx="864274" cy="864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5">
            <a:extLst>
              <a:ext uri="{FF2B5EF4-FFF2-40B4-BE49-F238E27FC236}">
                <a16:creationId xmlns:a16="http://schemas.microsoft.com/office/drawing/2014/main" id="{030B405E-D862-4D7A-BE89-139C082CC107}"/>
              </a:ext>
            </a:extLst>
          </p:cNvPr>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5699" y="2078542"/>
            <a:ext cx="834146" cy="846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9" name="그룹 28">
            <a:extLst>
              <a:ext uri="{FF2B5EF4-FFF2-40B4-BE49-F238E27FC236}">
                <a16:creationId xmlns:a16="http://schemas.microsoft.com/office/drawing/2014/main" id="{C4317BE8-C579-473F-B389-1DD861FC1BE2}"/>
              </a:ext>
            </a:extLst>
          </p:cNvPr>
          <p:cNvGrpSpPr/>
          <p:nvPr/>
        </p:nvGrpSpPr>
        <p:grpSpPr>
          <a:xfrm>
            <a:off x="4450490" y="3242673"/>
            <a:ext cx="416598" cy="232554"/>
            <a:chOff x="4371426" y="1707654"/>
            <a:chExt cx="416598" cy="232554"/>
          </a:xfrm>
          <a:solidFill>
            <a:srgbClr val="215968"/>
          </a:solidFill>
        </p:grpSpPr>
        <p:sp>
          <p:nvSpPr>
            <p:cNvPr id="30" name="갈매기형 수장 42">
              <a:extLst>
                <a:ext uri="{FF2B5EF4-FFF2-40B4-BE49-F238E27FC236}">
                  <a16:creationId xmlns:a16="http://schemas.microsoft.com/office/drawing/2014/main" id="{10CEE850-D2BF-4A36-8BE7-8FC1196032AF}"/>
                </a:ext>
              </a:extLst>
            </p:cNvPr>
            <p:cNvSpPr/>
            <p:nvPr/>
          </p:nvSpPr>
          <p:spPr>
            <a:xfrm rot="5400000">
              <a:off x="4509604" y="1661789"/>
              <a:ext cx="140241" cy="41659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하늬바람M" panose="02020600000000000000" pitchFamily="18" charset="-127"/>
                <a:ea typeface="a하늬바람M" panose="02020600000000000000" pitchFamily="18" charset="-127"/>
              </a:endParaRPr>
            </a:p>
          </p:txBody>
        </p:sp>
        <p:sp>
          <p:nvSpPr>
            <p:cNvPr id="31" name="갈매기형 수장 43">
              <a:extLst>
                <a:ext uri="{FF2B5EF4-FFF2-40B4-BE49-F238E27FC236}">
                  <a16:creationId xmlns:a16="http://schemas.microsoft.com/office/drawing/2014/main" id="{C87F38EF-114E-4447-9274-211A0FD694DC}"/>
                </a:ext>
              </a:extLst>
            </p:cNvPr>
            <p:cNvSpPr/>
            <p:nvPr/>
          </p:nvSpPr>
          <p:spPr>
            <a:xfrm rot="5400000">
              <a:off x="4509604" y="1569476"/>
              <a:ext cx="140241" cy="41659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하늬바람M" panose="02020600000000000000" pitchFamily="18" charset="-127"/>
                <a:ea typeface="a하늬바람M" panose="02020600000000000000" pitchFamily="18" charset="-127"/>
              </a:endParaRPr>
            </a:p>
          </p:txBody>
        </p:sp>
      </p:grpSp>
      <p:pic>
        <p:nvPicPr>
          <p:cNvPr id="32" name="Picture 4">
            <a:extLst>
              <a:ext uri="{FF2B5EF4-FFF2-40B4-BE49-F238E27FC236}">
                <a16:creationId xmlns:a16="http://schemas.microsoft.com/office/drawing/2014/main" id="{2FCA0C29-D5EB-4595-9D73-50CF5F982F02}"/>
              </a:ext>
            </a:extLst>
          </p:cNvPr>
          <p:cNvPicPr>
            <a:picLocks noChangeAspect="1" noChangeArrowheads="1"/>
          </p:cNvPicPr>
          <p:nvPr/>
        </p:nvPicPr>
        <p:blipFill rotWithShape="1">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l="20251" t="5814" r="15306"/>
          <a:stretch/>
        </p:blipFill>
        <p:spPr bwMode="auto">
          <a:xfrm>
            <a:off x="8113171" y="3570677"/>
            <a:ext cx="875405" cy="1343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3">
            <a:extLst>
              <a:ext uri="{FF2B5EF4-FFF2-40B4-BE49-F238E27FC236}">
                <a16:creationId xmlns:a16="http://schemas.microsoft.com/office/drawing/2014/main" id="{6CC677E0-1E52-4FA4-A8B3-D4AAD4BAC49C}"/>
              </a:ext>
            </a:extLst>
          </p:cNvPr>
          <p:cNvPicPr>
            <a:picLocks noChangeAspect="1" noChangeArrowheads="1"/>
          </p:cNvPicPr>
          <p:nvPr/>
        </p:nvPicPr>
        <p:blipFill>
          <a:blip r:embed="rId13">
            <a:clrChange>
              <a:clrFrom>
                <a:srgbClr val="FFFFFF"/>
              </a:clrFrom>
              <a:clrTo>
                <a:srgbClr val="FFFFFF">
                  <a:alpha val="0"/>
                </a:srgbClr>
              </a:clrTo>
            </a:clrChange>
          </a:blip>
          <a:srcRect/>
          <a:stretch>
            <a:fillRect/>
          </a:stretch>
        </p:blipFill>
        <p:spPr bwMode="auto">
          <a:xfrm>
            <a:off x="4409736" y="2047662"/>
            <a:ext cx="902322" cy="860073"/>
          </a:xfrm>
          <a:prstGeom prst="rect">
            <a:avLst/>
          </a:prstGeom>
          <a:noFill/>
          <a:ln w="9525">
            <a:noFill/>
            <a:miter lim="800000"/>
            <a:headEnd/>
            <a:tailEnd/>
          </a:ln>
        </p:spPr>
      </p:pic>
      <p:sp>
        <p:nvSpPr>
          <p:cNvPr id="33" name="TextBox 32">
            <a:extLst>
              <a:ext uri="{FF2B5EF4-FFF2-40B4-BE49-F238E27FC236}">
                <a16:creationId xmlns:a16="http://schemas.microsoft.com/office/drawing/2014/main" id="{33EC73CB-071B-4237-953D-D9F728C69FD1}"/>
              </a:ext>
            </a:extLst>
          </p:cNvPr>
          <p:cNvSpPr txBox="1"/>
          <p:nvPr/>
        </p:nvSpPr>
        <p:spPr>
          <a:xfrm>
            <a:off x="5548614" y="-8375"/>
            <a:ext cx="2281778" cy="461665"/>
          </a:xfrm>
          <a:prstGeom prst="rect">
            <a:avLst/>
          </a:prstGeom>
          <a:noFill/>
        </p:spPr>
        <p:txBody>
          <a:bodyPr wrap="none" rtlCol="0">
            <a:spAutoFit/>
          </a:bodyPr>
          <a:lstStyle/>
          <a:p>
            <a:r>
              <a:rPr lang="ko-KR" altLang="en-US" sz="1200" dirty="0">
                <a:latin typeface="a하늬바람M" panose="02020600000000000000" pitchFamily="18" charset="-127"/>
                <a:ea typeface="a하늬바람M" panose="02020600000000000000" pitchFamily="18" charset="-127"/>
              </a:rPr>
              <a:t>｜</a:t>
            </a:r>
            <a:r>
              <a:rPr lang="en-US" altLang="ko-KR" sz="1200" dirty="0">
                <a:latin typeface="a하늬바람M" panose="02020600000000000000" pitchFamily="18" charset="-127"/>
                <a:ea typeface="a하늬바람M" panose="02020600000000000000" pitchFamily="18" charset="-127"/>
              </a:rPr>
              <a:t>(2) Data collection and </a:t>
            </a:r>
          </a:p>
          <a:p>
            <a:r>
              <a:rPr lang="en-US" altLang="ko-KR" sz="1200" dirty="0">
                <a:latin typeface="a하늬바람M" panose="02020600000000000000" pitchFamily="18" charset="-127"/>
                <a:ea typeface="a하늬바람M" panose="02020600000000000000" pitchFamily="18" charset="-127"/>
              </a:rPr>
              <a:t>	preprocessing</a:t>
            </a:r>
            <a:endParaRPr lang="ko-KR" altLang="en-US" sz="1200" dirty="0">
              <a:latin typeface="a하늬바람M" panose="02020600000000000000" pitchFamily="18" charset="-127"/>
              <a:ea typeface="a하늬바람M" panose="02020600000000000000" pitchFamily="18" charset="-127"/>
            </a:endParaRPr>
          </a:p>
        </p:txBody>
      </p:sp>
      <p:cxnSp>
        <p:nvCxnSpPr>
          <p:cNvPr id="36" name="직선 연결선 35">
            <a:extLst>
              <a:ext uri="{FF2B5EF4-FFF2-40B4-BE49-F238E27FC236}">
                <a16:creationId xmlns:a16="http://schemas.microsoft.com/office/drawing/2014/main" id="{89D351EF-05A6-43C1-990E-0164D628A86B}"/>
              </a:ext>
            </a:extLst>
          </p:cNvPr>
          <p:cNvCxnSpPr>
            <a:cxnSpLocks/>
          </p:cNvCxnSpPr>
          <p:nvPr/>
        </p:nvCxnSpPr>
        <p:spPr>
          <a:xfrm flipV="1">
            <a:off x="4893050" y="459262"/>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90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평행 사변형 25"/>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a하늬바람M" panose="02020600000000000000" pitchFamily="18" charset="-127"/>
                <a:ea typeface="a하늬바람M" panose="02020600000000000000" pitchFamily="18" charset="-127"/>
              </a:rPr>
              <a:t>Collecting Independent Variable – Ratio of Population / Land Data</a:t>
            </a:r>
            <a:endParaRPr lang="ko-KR" altLang="en-US" dirty="0">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 name="모서리가 둥근 직사각형 18">
            <a:extLst>
              <a:ext uri="{FF2B5EF4-FFF2-40B4-BE49-F238E27FC236}">
                <a16:creationId xmlns:a16="http://schemas.microsoft.com/office/drawing/2014/main" id="{0147C9A9-AD27-43EA-9901-9D7FAF7043C6}"/>
              </a:ext>
            </a:extLst>
          </p:cNvPr>
          <p:cNvSpPr/>
          <p:nvPr/>
        </p:nvSpPr>
        <p:spPr>
          <a:xfrm>
            <a:off x="214255" y="751018"/>
            <a:ext cx="3528341" cy="3398263"/>
          </a:xfrm>
          <a:prstGeom prst="roundRect">
            <a:avLst/>
          </a:prstGeom>
          <a:noFill/>
          <a:ln>
            <a:solidFill>
              <a:srgbClr val="0033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altLang="ko-KR" sz="105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DryPaddy_P0 </a:t>
            </a:r>
            <a:r>
              <a:rPr lang="en-US" altLang="ko-KR" sz="1050" dirty="0">
                <a:solidFill>
                  <a:schemeClr val="tx1"/>
                </a:solidFill>
                <a:latin typeface="a하늬바람M" panose="02020600000000000000" pitchFamily="18" charset="-127"/>
                <a:ea typeface="a하늬바람M" panose="02020600000000000000" pitchFamily="18" charset="-127"/>
              </a:rPr>
              <a:t>= </a:t>
            </a:r>
            <a:r>
              <a:rPr lang="en-US" altLang="ko-KR" sz="1050" dirty="0" err="1">
                <a:solidFill>
                  <a:schemeClr val="tx1"/>
                </a:solidFill>
                <a:latin typeface="a하늬바람M" panose="02020600000000000000" pitchFamily="18" charset="-127"/>
                <a:ea typeface="a하늬바람M" panose="02020600000000000000" pitchFamily="18" charset="-127"/>
              </a:rPr>
              <a:t>DryPaddy</a:t>
            </a:r>
            <a:r>
              <a:rPr lang="en-US" altLang="ko-KR" sz="1050" dirty="0">
                <a:solidFill>
                  <a:schemeClr val="tx1"/>
                </a:solidFill>
                <a:latin typeface="a하늬바람M" panose="02020600000000000000" pitchFamily="18" charset="-127"/>
                <a:ea typeface="a하늬바람M" panose="02020600000000000000" pitchFamily="18" charset="-127"/>
              </a:rPr>
              <a:t>/ Total</a:t>
            </a:r>
            <a:r>
              <a:rPr lang="ko-KR" altLang="en-US" sz="1050" dirty="0">
                <a:solidFill>
                  <a:schemeClr val="tx1"/>
                </a:solidFill>
                <a:latin typeface="a하늬바람M" panose="02020600000000000000" pitchFamily="18" charset="-127"/>
                <a:ea typeface="a하늬바람M" panose="02020600000000000000" pitchFamily="18" charset="-127"/>
              </a:rPr>
              <a:t> </a:t>
            </a:r>
            <a:r>
              <a:rPr lang="en-US" altLang="ko-KR" sz="1050" dirty="0">
                <a:solidFill>
                  <a:schemeClr val="tx1"/>
                </a:solidFill>
                <a:latin typeface="a하늬바람M" panose="02020600000000000000" pitchFamily="18" charset="-127"/>
                <a:ea typeface="a하늬바람M" panose="02020600000000000000" pitchFamily="18" charset="-127"/>
              </a:rPr>
              <a:t>x 100</a:t>
            </a:r>
            <a:endParaRPr lang="ko-KR" altLang="en-US" sz="1050" dirty="0">
              <a:solidFill>
                <a:schemeClr val="tx1"/>
              </a:solidFill>
              <a:latin typeface="a하늬바람M" panose="02020600000000000000" pitchFamily="18" charset="-127"/>
              <a:ea typeface="a하늬바람M" panose="02020600000000000000" pitchFamily="18" charset="-127"/>
            </a:endParaRPr>
          </a:p>
          <a:p>
            <a:pPr algn="ctr">
              <a:lnSpc>
                <a:spcPct val="200000"/>
              </a:lnSpc>
            </a:pPr>
            <a:r>
              <a:rPr lang="en-US" altLang="ko-KR" sz="105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RicePaddy_P0 </a:t>
            </a:r>
            <a:r>
              <a:rPr lang="en-US" altLang="ko-KR" sz="1050" dirty="0">
                <a:solidFill>
                  <a:schemeClr val="tx1"/>
                </a:solidFill>
                <a:latin typeface="a하늬바람M" panose="02020600000000000000" pitchFamily="18" charset="-127"/>
                <a:ea typeface="a하늬바람M" panose="02020600000000000000" pitchFamily="18" charset="-127"/>
              </a:rPr>
              <a:t>= </a:t>
            </a:r>
            <a:r>
              <a:rPr lang="en-US" altLang="ko-KR" sz="1050" dirty="0" err="1">
                <a:solidFill>
                  <a:schemeClr val="tx1"/>
                </a:solidFill>
                <a:latin typeface="a하늬바람M" panose="02020600000000000000" pitchFamily="18" charset="-127"/>
                <a:ea typeface="a하늬바람M" panose="02020600000000000000" pitchFamily="18" charset="-127"/>
              </a:rPr>
              <a:t>RicePaddy</a:t>
            </a:r>
            <a:r>
              <a:rPr lang="en-US" altLang="ko-KR" sz="1050" dirty="0">
                <a:solidFill>
                  <a:schemeClr val="tx1"/>
                </a:solidFill>
                <a:latin typeface="a하늬바람M" panose="02020600000000000000" pitchFamily="18" charset="-127"/>
                <a:ea typeface="a하늬바람M" panose="02020600000000000000" pitchFamily="18" charset="-127"/>
              </a:rPr>
              <a:t>/ Total</a:t>
            </a:r>
            <a:r>
              <a:rPr lang="ko-KR" altLang="en-US" sz="1050" dirty="0">
                <a:solidFill>
                  <a:schemeClr val="tx1"/>
                </a:solidFill>
                <a:latin typeface="a하늬바람M" panose="02020600000000000000" pitchFamily="18" charset="-127"/>
                <a:ea typeface="a하늬바람M" panose="02020600000000000000" pitchFamily="18" charset="-127"/>
              </a:rPr>
              <a:t> </a:t>
            </a:r>
            <a:r>
              <a:rPr lang="en-US" altLang="ko-KR" sz="1050" dirty="0">
                <a:solidFill>
                  <a:schemeClr val="tx1"/>
                </a:solidFill>
                <a:latin typeface="a하늬바람M" panose="02020600000000000000" pitchFamily="18" charset="-127"/>
                <a:ea typeface="a하늬바람M" panose="02020600000000000000" pitchFamily="18" charset="-127"/>
              </a:rPr>
              <a:t>x 100</a:t>
            </a:r>
            <a:endParaRPr lang="ko-KR" altLang="en-US" sz="1050" dirty="0">
              <a:solidFill>
                <a:schemeClr val="tx1"/>
              </a:solidFill>
              <a:latin typeface="a하늬바람M" panose="02020600000000000000" pitchFamily="18" charset="-127"/>
              <a:ea typeface="a하늬바람M" panose="02020600000000000000" pitchFamily="18" charset="-127"/>
            </a:endParaRPr>
          </a:p>
          <a:p>
            <a:pPr algn="ctr">
              <a:lnSpc>
                <a:spcPct val="200000"/>
              </a:lnSpc>
            </a:pPr>
            <a:r>
              <a:rPr lang="en-US" altLang="ko-KR" sz="105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ForestField_P0 </a:t>
            </a:r>
            <a:r>
              <a:rPr lang="en-US" altLang="ko-KR" sz="1050" dirty="0">
                <a:solidFill>
                  <a:schemeClr val="tx1"/>
                </a:solidFill>
                <a:latin typeface="a하늬바람M" panose="02020600000000000000" pitchFamily="18" charset="-127"/>
                <a:ea typeface="a하늬바람M" panose="02020600000000000000" pitchFamily="18" charset="-127"/>
              </a:rPr>
              <a:t>= </a:t>
            </a:r>
            <a:r>
              <a:rPr lang="en-US" altLang="ko-KR" sz="1050" dirty="0" err="1">
                <a:solidFill>
                  <a:schemeClr val="tx1"/>
                </a:solidFill>
                <a:latin typeface="a하늬바람M" panose="02020600000000000000" pitchFamily="18" charset="-127"/>
                <a:ea typeface="a하늬바람M" panose="02020600000000000000" pitchFamily="18" charset="-127"/>
              </a:rPr>
              <a:t>ForestField</a:t>
            </a:r>
            <a:r>
              <a:rPr lang="en-US" altLang="ko-KR" sz="1050" dirty="0">
                <a:solidFill>
                  <a:schemeClr val="tx1"/>
                </a:solidFill>
                <a:latin typeface="a하늬바람M" panose="02020600000000000000" pitchFamily="18" charset="-127"/>
                <a:ea typeface="a하늬바람M" panose="02020600000000000000" pitchFamily="18" charset="-127"/>
              </a:rPr>
              <a:t>/ Total</a:t>
            </a:r>
            <a:r>
              <a:rPr lang="ko-KR" altLang="en-US" sz="1050" dirty="0">
                <a:solidFill>
                  <a:schemeClr val="tx1"/>
                </a:solidFill>
                <a:latin typeface="a하늬바람M" panose="02020600000000000000" pitchFamily="18" charset="-127"/>
                <a:ea typeface="a하늬바람M" panose="02020600000000000000" pitchFamily="18" charset="-127"/>
              </a:rPr>
              <a:t> </a:t>
            </a:r>
            <a:r>
              <a:rPr lang="en-US" altLang="ko-KR" sz="1050" dirty="0">
                <a:solidFill>
                  <a:schemeClr val="tx1"/>
                </a:solidFill>
                <a:latin typeface="a하늬바람M" panose="02020600000000000000" pitchFamily="18" charset="-127"/>
                <a:ea typeface="a하늬바람M" panose="02020600000000000000" pitchFamily="18" charset="-127"/>
              </a:rPr>
              <a:t>x 100</a:t>
            </a:r>
            <a:endParaRPr lang="ko-KR" altLang="en-US" sz="1050" dirty="0">
              <a:solidFill>
                <a:schemeClr val="tx1"/>
              </a:solidFill>
              <a:latin typeface="a하늬바람M" panose="02020600000000000000" pitchFamily="18" charset="-127"/>
              <a:ea typeface="a하늬바람M" panose="02020600000000000000" pitchFamily="18" charset="-127"/>
            </a:endParaRPr>
          </a:p>
          <a:p>
            <a:pPr algn="ctr">
              <a:lnSpc>
                <a:spcPct val="200000"/>
              </a:lnSpc>
            </a:pPr>
            <a:r>
              <a:rPr lang="en-US" altLang="ko-KR" sz="105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BuildingSite_P0 </a:t>
            </a:r>
            <a:r>
              <a:rPr lang="en-US" altLang="ko-KR" sz="1050" dirty="0">
                <a:solidFill>
                  <a:schemeClr val="tx1"/>
                </a:solidFill>
                <a:latin typeface="a하늬바람M" panose="02020600000000000000" pitchFamily="18" charset="-127"/>
                <a:ea typeface="a하늬바람M" panose="02020600000000000000" pitchFamily="18" charset="-127"/>
              </a:rPr>
              <a:t>= </a:t>
            </a:r>
            <a:r>
              <a:rPr lang="en-US" altLang="ko-KR" sz="1050" dirty="0" err="1">
                <a:solidFill>
                  <a:schemeClr val="tx1"/>
                </a:solidFill>
                <a:latin typeface="a하늬바람M" panose="02020600000000000000" pitchFamily="18" charset="-127"/>
                <a:ea typeface="a하늬바람M" panose="02020600000000000000" pitchFamily="18" charset="-127"/>
              </a:rPr>
              <a:t>BuildingSite</a:t>
            </a:r>
            <a:r>
              <a:rPr lang="en-US" altLang="ko-KR" sz="1050" dirty="0">
                <a:solidFill>
                  <a:schemeClr val="tx1"/>
                </a:solidFill>
                <a:latin typeface="a하늬바람M" panose="02020600000000000000" pitchFamily="18" charset="-127"/>
                <a:ea typeface="a하늬바람M" panose="02020600000000000000" pitchFamily="18" charset="-127"/>
              </a:rPr>
              <a:t>/ Total</a:t>
            </a:r>
            <a:r>
              <a:rPr lang="ko-KR" altLang="en-US" sz="1050" dirty="0">
                <a:solidFill>
                  <a:schemeClr val="tx1"/>
                </a:solidFill>
                <a:latin typeface="a하늬바람M" panose="02020600000000000000" pitchFamily="18" charset="-127"/>
                <a:ea typeface="a하늬바람M" panose="02020600000000000000" pitchFamily="18" charset="-127"/>
              </a:rPr>
              <a:t> </a:t>
            </a:r>
            <a:r>
              <a:rPr lang="en-US" altLang="ko-KR" sz="1050" dirty="0">
                <a:solidFill>
                  <a:schemeClr val="tx1"/>
                </a:solidFill>
                <a:latin typeface="a하늬바람M" panose="02020600000000000000" pitchFamily="18" charset="-127"/>
                <a:ea typeface="a하늬바람M" panose="02020600000000000000" pitchFamily="18" charset="-127"/>
              </a:rPr>
              <a:t>x 100</a:t>
            </a:r>
            <a:endParaRPr lang="ko-KR" altLang="en-US" sz="1050" dirty="0">
              <a:solidFill>
                <a:schemeClr val="tx1"/>
              </a:solidFill>
              <a:latin typeface="a하늬바람M" panose="02020600000000000000" pitchFamily="18" charset="-127"/>
              <a:ea typeface="a하늬바람M" panose="02020600000000000000" pitchFamily="18" charset="-127"/>
            </a:endParaRPr>
          </a:p>
          <a:p>
            <a:pPr algn="ctr">
              <a:lnSpc>
                <a:spcPct val="200000"/>
              </a:lnSpc>
            </a:pPr>
            <a:r>
              <a:rPr lang="en-US" altLang="ko-KR" sz="105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Park_P0 </a:t>
            </a:r>
            <a:r>
              <a:rPr lang="en-US" altLang="ko-KR" sz="1050" dirty="0">
                <a:solidFill>
                  <a:schemeClr val="tx1"/>
                </a:solidFill>
                <a:latin typeface="a하늬바람M" panose="02020600000000000000" pitchFamily="18" charset="-127"/>
                <a:ea typeface="a하늬바람M" panose="02020600000000000000" pitchFamily="18" charset="-127"/>
              </a:rPr>
              <a:t>= Park/ Total</a:t>
            </a:r>
            <a:r>
              <a:rPr lang="ko-KR" altLang="en-US" sz="1050" dirty="0">
                <a:solidFill>
                  <a:schemeClr val="tx1"/>
                </a:solidFill>
                <a:latin typeface="a하늬바람M" panose="02020600000000000000" pitchFamily="18" charset="-127"/>
                <a:ea typeface="a하늬바람M" panose="02020600000000000000" pitchFamily="18" charset="-127"/>
              </a:rPr>
              <a:t> </a:t>
            </a:r>
            <a:r>
              <a:rPr lang="en-US" altLang="ko-KR" sz="1050" dirty="0">
                <a:solidFill>
                  <a:schemeClr val="tx1"/>
                </a:solidFill>
                <a:latin typeface="a하늬바람M" panose="02020600000000000000" pitchFamily="18" charset="-127"/>
                <a:ea typeface="a하늬바람M" panose="02020600000000000000" pitchFamily="18" charset="-127"/>
              </a:rPr>
              <a:t>x 100</a:t>
            </a:r>
            <a:endParaRPr lang="ko-KR" altLang="en-US" sz="1050" dirty="0">
              <a:solidFill>
                <a:schemeClr val="tx1"/>
              </a:solidFill>
              <a:latin typeface="a하늬바람M" panose="02020600000000000000" pitchFamily="18" charset="-127"/>
              <a:ea typeface="a하늬바람M" panose="02020600000000000000" pitchFamily="18" charset="-127"/>
            </a:endParaRPr>
          </a:p>
          <a:p>
            <a:pPr algn="ctr">
              <a:lnSpc>
                <a:spcPct val="200000"/>
              </a:lnSpc>
            </a:pPr>
            <a:r>
              <a:rPr lang="en-US" altLang="ko-KR" sz="105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Recreation_P0</a:t>
            </a:r>
            <a:r>
              <a:rPr lang="en-US" altLang="ko-KR" sz="1050" dirty="0">
                <a:solidFill>
                  <a:schemeClr val="tx1"/>
                </a:solidFill>
                <a:latin typeface="a하늬바람M" panose="02020600000000000000" pitchFamily="18" charset="-127"/>
                <a:ea typeface="a하늬바람M" panose="02020600000000000000" pitchFamily="18" charset="-127"/>
              </a:rPr>
              <a:t> = Recreation/ Total</a:t>
            </a:r>
            <a:r>
              <a:rPr lang="ko-KR" altLang="en-US" sz="1050" dirty="0">
                <a:solidFill>
                  <a:schemeClr val="tx1"/>
                </a:solidFill>
                <a:latin typeface="a하늬바람M" panose="02020600000000000000" pitchFamily="18" charset="-127"/>
                <a:ea typeface="a하늬바람M" panose="02020600000000000000" pitchFamily="18" charset="-127"/>
              </a:rPr>
              <a:t> </a:t>
            </a:r>
            <a:r>
              <a:rPr lang="en-US" altLang="ko-KR" sz="1050" dirty="0">
                <a:solidFill>
                  <a:schemeClr val="tx1"/>
                </a:solidFill>
                <a:latin typeface="a하늬바람M" panose="02020600000000000000" pitchFamily="18" charset="-127"/>
                <a:ea typeface="a하늬바람M" panose="02020600000000000000" pitchFamily="18" charset="-127"/>
              </a:rPr>
              <a:t>x 100</a:t>
            </a:r>
            <a:endParaRPr lang="ko-KR" altLang="en-US" sz="1050" dirty="0">
              <a:solidFill>
                <a:schemeClr val="tx1"/>
              </a:solidFill>
              <a:latin typeface="a하늬바람M" panose="02020600000000000000" pitchFamily="18" charset="-127"/>
              <a:ea typeface="a하늬바람M" panose="02020600000000000000" pitchFamily="18" charset="-127"/>
            </a:endParaRPr>
          </a:p>
          <a:p>
            <a:pPr algn="ctr">
              <a:lnSpc>
                <a:spcPct val="200000"/>
              </a:lnSpc>
            </a:pPr>
            <a:r>
              <a:rPr lang="en-US" altLang="ko-KR" sz="105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Graveyard_P0 </a:t>
            </a:r>
            <a:r>
              <a:rPr lang="en-US" altLang="ko-KR" sz="1050" dirty="0">
                <a:solidFill>
                  <a:schemeClr val="tx1"/>
                </a:solidFill>
                <a:latin typeface="a하늬바람M" panose="02020600000000000000" pitchFamily="18" charset="-127"/>
                <a:ea typeface="a하늬바람M" panose="02020600000000000000" pitchFamily="18" charset="-127"/>
              </a:rPr>
              <a:t>= Graveyard/ Total</a:t>
            </a:r>
            <a:r>
              <a:rPr lang="ko-KR" altLang="en-US" sz="1050" dirty="0">
                <a:solidFill>
                  <a:schemeClr val="tx1"/>
                </a:solidFill>
                <a:latin typeface="a하늬바람M" panose="02020600000000000000" pitchFamily="18" charset="-127"/>
                <a:ea typeface="a하늬바람M" panose="02020600000000000000" pitchFamily="18" charset="-127"/>
              </a:rPr>
              <a:t> </a:t>
            </a:r>
            <a:r>
              <a:rPr lang="en-US" altLang="ko-KR" sz="1050" dirty="0">
                <a:solidFill>
                  <a:schemeClr val="tx1"/>
                </a:solidFill>
                <a:latin typeface="a하늬바람M" panose="02020600000000000000" pitchFamily="18" charset="-127"/>
                <a:ea typeface="a하늬바람M" panose="02020600000000000000" pitchFamily="18" charset="-127"/>
              </a:rPr>
              <a:t>x 100</a:t>
            </a:r>
            <a:endParaRPr lang="ko-KR" altLang="en-US" sz="1050" dirty="0">
              <a:solidFill>
                <a:schemeClr val="tx1"/>
              </a:solidFill>
              <a:latin typeface="a하늬바람M" panose="02020600000000000000" pitchFamily="18" charset="-127"/>
              <a:ea typeface="a하늬바람M" panose="02020600000000000000" pitchFamily="18" charset="-127"/>
            </a:endParaRPr>
          </a:p>
        </p:txBody>
      </p:sp>
      <p:sp>
        <p:nvSpPr>
          <p:cNvPr id="21" name="모서리가 둥근 직사각형 22">
            <a:extLst>
              <a:ext uri="{FF2B5EF4-FFF2-40B4-BE49-F238E27FC236}">
                <a16:creationId xmlns:a16="http://schemas.microsoft.com/office/drawing/2014/main" id="{BEC9FC60-8996-4496-B8F8-866D61B8100B}"/>
              </a:ext>
            </a:extLst>
          </p:cNvPr>
          <p:cNvSpPr/>
          <p:nvPr/>
        </p:nvSpPr>
        <p:spPr>
          <a:xfrm>
            <a:off x="3895455" y="722683"/>
            <a:ext cx="5158281" cy="3650507"/>
          </a:xfrm>
          <a:prstGeom prst="roundRect">
            <a:avLst/>
          </a:prstGeom>
          <a:noFill/>
          <a:ln>
            <a:solidFill>
              <a:srgbClr val="0033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tLang="ko-KR" sz="110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a:p>
            <a:pPr algn="ctr">
              <a:lnSpc>
                <a:spcPct val="150000"/>
              </a:lnSpc>
            </a:pPr>
            <a:r>
              <a:rPr lang="en-US" altLang="ko-KR" sz="110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MalePopulation_P1 </a:t>
            </a:r>
            <a:r>
              <a:rPr lang="en-US" altLang="ko-KR" sz="1100" dirty="0">
                <a:solidFill>
                  <a:schemeClr val="tx1"/>
                </a:solidFill>
                <a:latin typeface="a하늬바람M" panose="02020600000000000000" pitchFamily="18" charset="-127"/>
                <a:ea typeface="a하늬바람M" panose="02020600000000000000" pitchFamily="18" charset="-127"/>
              </a:rPr>
              <a:t>= </a:t>
            </a:r>
            <a:r>
              <a:rPr lang="en-US" altLang="ko-KR" sz="1100" dirty="0" err="1">
                <a:solidFill>
                  <a:schemeClr val="tx1"/>
                </a:solidFill>
                <a:latin typeface="a하늬바람M" panose="02020600000000000000" pitchFamily="18" charset="-127"/>
                <a:ea typeface="a하늬바람M" panose="02020600000000000000" pitchFamily="18" charset="-127"/>
              </a:rPr>
              <a:t>MalePopulation</a:t>
            </a:r>
            <a:r>
              <a:rPr lang="ko-KR" altLang="en-US" sz="1100" dirty="0">
                <a:solidFill>
                  <a:schemeClr val="tx1"/>
                </a:solidFill>
                <a:latin typeface="a하늬바람M" panose="02020600000000000000" pitchFamily="18" charset="-127"/>
                <a:ea typeface="a하늬바람M" panose="02020600000000000000" pitchFamily="18" charset="-127"/>
              </a:rPr>
              <a:t> </a:t>
            </a:r>
            <a:r>
              <a:rPr lang="en-US" altLang="ko-KR" sz="1100" dirty="0">
                <a:solidFill>
                  <a:schemeClr val="tx1"/>
                </a:solidFill>
                <a:latin typeface="a하늬바람M" panose="02020600000000000000" pitchFamily="18" charset="-127"/>
                <a:ea typeface="a하늬바람M" panose="02020600000000000000" pitchFamily="18" charset="-127"/>
              </a:rPr>
              <a:t>/ Population</a:t>
            </a:r>
            <a:endParaRPr lang="ko-KR" altLang="en-US" sz="1100" dirty="0">
              <a:solidFill>
                <a:schemeClr val="tx1"/>
              </a:solidFill>
              <a:latin typeface="a하늬바람M" panose="02020600000000000000" pitchFamily="18" charset="-127"/>
              <a:ea typeface="a하늬바람M" panose="02020600000000000000" pitchFamily="18" charset="-127"/>
            </a:endParaRPr>
          </a:p>
          <a:p>
            <a:pPr algn="ctr">
              <a:lnSpc>
                <a:spcPct val="150000"/>
              </a:lnSpc>
            </a:pPr>
            <a:r>
              <a:rPr lang="en-US" altLang="ko-KR" sz="110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FemalePopulation_P1 </a:t>
            </a:r>
            <a:r>
              <a:rPr lang="en-US" altLang="ko-KR" sz="1100" dirty="0">
                <a:solidFill>
                  <a:schemeClr val="tx1"/>
                </a:solidFill>
                <a:latin typeface="a하늬바람M" panose="02020600000000000000" pitchFamily="18" charset="-127"/>
                <a:ea typeface="a하늬바람M" panose="02020600000000000000" pitchFamily="18" charset="-127"/>
              </a:rPr>
              <a:t>= </a:t>
            </a:r>
            <a:r>
              <a:rPr lang="en-US" altLang="ko-KR" sz="1100" dirty="0" err="1">
                <a:solidFill>
                  <a:schemeClr val="tx1"/>
                </a:solidFill>
                <a:latin typeface="a하늬바람M" panose="02020600000000000000" pitchFamily="18" charset="-127"/>
                <a:ea typeface="a하늬바람M" panose="02020600000000000000" pitchFamily="18" charset="-127"/>
              </a:rPr>
              <a:t>FemalePopulation</a:t>
            </a:r>
            <a:r>
              <a:rPr lang="ko-KR" altLang="en-US" sz="1100" dirty="0">
                <a:solidFill>
                  <a:schemeClr val="tx1"/>
                </a:solidFill>
                <a:latin typeface="a하늬바람M" panose="02020600000000000000" pitchFamily="18" charset="-127"/>
                <a:ea typeface="a하늬바람M" panose="02020600000000000000" pitchFamily="18" charset="-127"/>
              </a:rPr>
              <a:t> </a:t>
            </a:r>
            <a:r>
              <a:rPr lang="en-US" altLang="ko-KR" sz="1100" dirty="0">
                <a:solidFill>
                  <a:schemeClr val="tx1"/>
                </a:solidFill>
                <a:latin typeface="a하늬바람M" panose="02020600000000000000" pitchFamily="18" charset="-127"/>
                <a:ea typeface="a하늬바람M" panose="02020600000000000000" pitchFamily="18" charset="-127"/>
              </a:rPr>
              <a:t>/ Population</a:t>
            </a:r>
            <a:endParaRPr lang="ko-KR" altLang="en-US" sz="1100" dirty="0">
              <a:solidFill>
                <a:schemeClr val="tx1"/>
              </a:solidFill>
              <a:latin typeface="a하늬바람M" panose="02020600000000000000" pitchFamily="18" charset="-127"/>
              <a:ea typeface="a하늬바람M" panose="02020600000000000000" pitchFamily="18" charset="-127"/>
            </a:endParaRPr>
          </a:p>
          <a:p>
            <a:pPr algn="ctr">
              <a:lnSpc>
                <a:spcPct val="150000"/>
              </a:lnSpc>
            </a:pPr>
            <a:r>
              <a:rPr lang="en-US" altLang="ko-KR" sz="110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50YPopulation_P1 </a:t>
            </a:r>
            <a:r>
              <a:rPr lang="en-US" altLang="ko-KR" sz="1100" dirty="0">
                <a:solidFill>
                  <a:schemeClr val="tx1"/>
                </a:solidFill>
                <a:latin typeface="a하늬바람M" panose="02020600000000000000" pitchFamily="18" charset="-127"/>
                <a:ea typeface="a하늬바람M" panose="02020600000000000000" pitchFamily="18" charset="-127"/>
              </a:rPr>
              <a:t>= 50YPopulation</a:t>
            </a:r>
            <a:r>
              <a:rPr lang="ko-KR" altLang="en-US" sz="1100" dirty="0">
                <a:solidFill>
                  <a:schemeClr val="tx1"/>
                </a:solidFill>
                <a:latin typeface="a하늬바람M" panose="02020600000000000000" pitchFamily="18" charset="-127"/>
                <a:ea typeface="a하늬바람M" panose="02020600000000000000" pitchFamily="18" charset="-127"/>
              </a:rPr>
              <a:t> </a:t>
            </a:r>
            <a:r>
              <a:rPr lang="en-US" altLang="ko-KR" sz="1100" dirty="0">
                <a:solidFill>
                  <a:schemeClr val="tx1"/>
                </a:solidFill>
                <a:latin typeface="a하늬바람M" panose="02020600000000000000" pitchFamily="18" charset="-127"/>
                <a:ea typeface="a하늬바람M" panose="02020600000000000000" pitchFamily="18" charset="-127"/>
              </a:rPr>
              <a:t>/ Population</a:t>
            </a:r>
            <a:endParaRPr lang="ko-KR" altLang="en-US" sz="1100" dirty="0">
              <a:solidFill>
                <a:schemeClr val="tx1"/>
              </a:solidFill>
              <a:latin typeface="a하늬바람M" panose="02020600000000000000" pitchFamily="18" charset="-127"/>
              <a:ea typeface="a하늬바람M" panose="02020600000000000000" pitchFamily="18" charset="-127"/>
            </a:endParaRPr>
          </a:p>
          <a:p>
            <a:pPr algn="ctr">
              <a:lnSpc>
                <a:spcPct val="150000"/>
              </a:lnSpc>
            </a:pPr>
            <a:r>
              <a:rPr lang="en-US" altLang="ko-KR" sz="110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50YMale_Population_P1 </a:t>
            </a:r>
            <a:r>
              <a:rPr lang="en-US" altLang="ko-KR" sz="1100" dirty="0">
                <a:solidFill>
                  <a:schemeClr val="tx1"/>
                </a:solidFill>
                <a:latin typeface="a하늬바람M" panose="02020600000000000000" pitchFamily="18" charset="-127"/>
                <a:ea typeface="a하늬바람M" panose="02020600000000000000" pitchFamily="18" charset="-127"/>
              </a:rPr>
              <a:t>= 50YMale_Population</a:t>
            </a:r>
            <a:r>
              <a:rPr lang="ko-KR" altLang="en-US" sz="1100" dirty="0">
                <a:solidFill>
                  <a:schemeClr val="tx1"/>
                </a:solidFill>
                <a:latin typeface="a하늬바람M" panose="02020600000000000000" pitchFamily="18" charset="-127"/>
                <a:ea typeface="a하늬바람M" panose="02020600000000000000" pitchFamily="18" charset="-127"/>
              </a:rPr>
              <a:t> </a:t>
            </a:r>
            <a:r>
              <a:rPr lang="en-US" altLang="ko-KR" sz="1100" dirty="0">
                <a:solidFill>
                  <a:schemeClr val="tx1"/>
                </a:solidFill>
                <a:latin typeface="a하늬바람M" panose="02020600000000000000" pitchFamily="18" charset="-127"/>
                <a:ea typeface="a하늬바람M" panose="02020600000000000000" pitchFamily="18" charset="-127"/>
              </a:rPr>
              <a:t>/ Population</a:t>
            </a:r>
          </a:p>
          <a:p>
            <a:pPr algn="ctr">
              <a:lnSpc>
                <a:spcPct val="150000"/>
              </a:lnSpc>
            </a:pPr>
            <a:r>
              <a:rPr lang="en-US" altLang="ko-KR" sz="110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50YMale_Population_P2 </a:t>
            </a:r>
            <a:r>
              <a:rPr lang="en-US" altLang="ko-KR" sz="1100" dirty="0">
                <a:solidFill>
                  <a:schemeClr val="tx1"/>
                </a:solidFill>
                <a:latin typeface="a하늬바람M" panose="02020600000000000000" pitchFamily="18" charset="-127"/>
                <a:ea typeface="a하늬바람M" panose="02020600000000000000" pitchFamily="18" charset="-127"/>
              </a:rPr>
              <a:t>= 50YMale_Population</a:t>
            </a:r>
            <a:r>
              <a:rPr lang="ko-KR" altLang="en-US" sz="1100" dirty="0">
                <a:solidFill>
                  <a:schemeClr val="tx1"/>
                </a:solidFill>
                <a:latin typeface="a하늬바람M" panose="02020600000000000000" pitchFamily="18" charset="-127"/>
                <a:ea typeface="a하늬바람M" panose="02020600000000000000" pitchFamily="18" charset="-127"/>
              </a:rPr>
              <a:t> </a:t>
            </a:r>
            <a:r>
              <a:rPr lang="en-US" altLang="ko-KR" sz="1100" dirty="0">
                <a:solidFill>
                  <a:schemeClr val="tx1"/>
                </a:solidFill>
                <a:latin typeface="a하늬바람M" panose="02020600000000000000" pitchFamily="18" charset="-127"/>
                <a:ea typeface="a하늬바람M" panose="02020600000000000000" pitchFamily="18" charset="-127"/>
              </a:rPr>
              <a:t>/ 50YPopulation</a:t>
            </a:r>
            <a:endParaRPr lang="ko-KR" altLang="en-US" sz="1100" dirty="0">
              <a:solidFill>
                <a:schemeClr val="tx1"/>
              </a:solidFill>
              <a:latin typeface="a하늬바람M" panose="02020600000000000000" pitchFamily="18" charset="-127"/>
              <a:ea typeface="a하늬바람M" panose="02020600000000000000" pitchFamily="18" charset="-127"/>
            </a:endParaRPr>
          </a:p>
          <a:p>
            <a:pPr algn="ctr">
              <a:lnSpc>
                <a:spcPct val="150000"/>
              </a:lnSpc>
            </a:pPr>
            <a:r>
              <a:rPr lang="en-US" altLang="ko-KR" sz="110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50YFemale_Population_P1 </a:t>
            </a:r>
            <a:r>
              <a:rPr lang="en-US" altLang="ko-KR" sz="1100" dirty="0">
                <a:solidFill>
                  <a:schemeClr val="tx1"/>
                </a:solidFill>
                <a:latin typeface="a하늬바람M" panose="02020600000000000000" pitchFamily="18" charset="-127"/>
                <a:ea typeface="a하늬바람M" panose="02020600000000000000" pitchFamily="18" charset="-127"/>
              </a:rPr>
              <a:t>= 50YFemale_Population</a:t>
            </a:r>
            <a:r>
              <a:rPr lang="ko-KR" altLang="en-US" sz="1100" dirty="0">
                <a:solidFill>
                  <a:schemeClr val="tx1"/>
                </a:solidFill>
                <a:latin typeface="a하늬바람M" panose="02020600000000000000" pitchFamily="18" charset="-127"/>
                <a:ea typeface="a하늬바람M" panose="02020600000000000000" pitchFamily="18" charset="-127"/>
              </a:rPr>
              <a:t> </a:t>
            </a:r>
            <a:r>
              <a:rPr lang="en-US" altLang="ko-KR" sz="1100" dirty="0">
                <a:solidFill>
                  <a:schemeClr val="tx1"/>
                </a:solidFill>
                <a:latin typeface="a하늬바람M" panose="02020600000000000000" pitchFamily="18" charset="-127"/>
                <a:ea typeface="a하늬바람M" panose="02020600000000000000" pitchFamily="18" charset="-127"/>
              </a:rPr>
              <a:t>/ Population</a:t>
            </a:r>
          </a:p>
          <a:p>
            <a:pPr algn="ctr">
              <a:lnSpc>
                <a:spcPct val="150000"/>
              </a:lnSpc>
            </a:pPr>
            <a:r>
              <a:rPr lang="en-US" altLang="ko-KR" sz="110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50YFemale_Population_P2 </a:t>
            </a:r>
            <a:r>
              <a:rPr lang="en-US" altLang="ko-KR" sz="1100" dirty="0">
                <a:solidFill>
                  <a:schemeClr val="tx1"/>
                </a:solidFill>
                <a:latin typeface="a하늬바람M" panose="02020600000000000000" pitchFamily="18" charset="-127"/>
                <a:ea typeface="a하늬바람M" panose="02020600000000000000" pitchFamily="18" charset="-127"/>
              </a:rPr>
              <a:t>= 50YFemale_Population</a:t>
            </a:r>
            <a:r>
              <a:rPr lang="ko-KR" altLang="en-US" sz="1100" dirty="0">
                <a:solidFill>
                  <a:schemeClr val="tx1"/>
                </a:solidFill>
                <a:latin typeface="a하늬바람M" panose="02020600000000000000" pitchFamily="18" charset="-127"/>
                <a:ea typeface="a하늬바람M" panose="02020600000000000000" pitchFamily="18" charset="-127"/>
              </a:rPr>
              <a:t> </a:t>
            </a:r>
            <a:r>
              <a:rPr lang="en-US" altLang="ko-KR" sz="1100" dirty="0">
                <a:solidFill>
                  <a:schemeClr val="tx1"/>
                </a:solidFill>
                <a:latin typeface="a하늬바람M" panose="02020600000000000000" pitchFamily="18" charset="-127"/>
                <a:ea typeface="a하늬바람M" panose="02020600000000000000" pitchFamily="18" charset="-127"/>
              </a:rPr>
              <a:t>/ 50YPopulation</a:t>
            </a:r>
          </a:p>
          <a:p>
            <a:pPr algn="ctr">
              <a:lnSpc>
                <a:spcPct val="150000"/>
              </a:lnSpc>
            </a:pPr>
            <a:r>
              <a:rPr lang="en-US" altLang="ko-KR" sz="110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65YPopulation_P1 </a:t>
            </a:r>
            <a:r>
              <a:rPr lang="en-US" altLang="ko-KR" sz="1100" dirty="0">
                <a:solidFill>
                  <a:schemeClr val="tx1"/>
                </a:solidFill>
                <a:latin typeface="a하늬바람M" panose="02020600000000000000" pitchFamily="18" charset="-127"/>
                <a:ea typeface="a하늬바람M" panose="02020600000000000000" pitchFamily="18" charset="-127"/>
              </a:rPr>
              <a:t>= 65YPopulation</a:t>
            </a:r>
            <a:r>
              <a:rPr lang="ko-KR" altLang="en-US" sz="1100" dirty="0">
                <a:solidFill>
                  <a:schemeClr val="tx1"/>
                </a:solidFill>
                <a:latin typeface="a하늬바람M" panose="02020600000000000000" pitchFamily="18" charset="-127"/>
                <a:ea typeface="a하늬바람M" panose="02020600000000000000" pitchFamily="18" charset="-127"/>
              </a:rPr>
              <a:t> </a:t>
            </a:r>
            <a:r>
              <a:rPr lang="en-US" altLang="ko-KR" sz="1100" dirty="0">
                <a:solidFill>
                  <a:schemeClr val="tx1"/>
                </a:solidFill>
                <a:latin typeface="a하늬바람M" panose="02020600000000000000" pitchFamily="18" charset="-127"/>
                <a:ea typeface="a하늬바람M" panose="02020600000000000000" pitchFamily="18" charset="-127"/>
              </a:rPr>
              <a:t>/ Population</a:t>
            </a:r>
          </a:p>
          <a:p>
            <a:pPr algn="ctr">
              <a:lnSpc>
                <a:spcPct val="150000"/>
              </a:lnSpc>
            </a:pPr>
            <a:r>
              <a:rPr lang="en-US" altLang="ko-KR" sz="1100" dirty="0">
                <a:solidFill>
                  <a:schemeClr val="tx1"/>
                </a:solidFill>
                <a:latin typeface="a하늬바람M" panose="02020600000000000000" pitchFamily="18" charset="-127"/>
                <a:ea typeface="a하늬바람M" panose="02020600000000000000" pitchFamily="18" charset="-127"/>
              </a:rPr>
              <a:t>…</a:t>
            </a:r>
          </a:p>
          <a:p>
            <a:pPr algn="ctr">
              <a:lnSpc>
                <a:spcPct val="150000"/>
              </a:lnSpc>
            </a:pPr>
            <a:r>
              <a:rPr lang="en-US" altLang="ko-KR" sz="110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FarmPopulation_P1 </a:t>
            </a:r>
            <a:r>
              <a:rPr lang="en-US" altLang="ko-KR" sz="1100" dirty="0">
                <a:solidFill>
                  <a:schemeClr val="tx1"/>
                </a:solidFill>
                <a:latin typeface="a하늬바람M" panose="02020600000000000000" pitchFamily="18" charset="-127"/>
                <a:ea typeface="a하늬바람M" panose="02020600000000000000" pitchFamily="18" charset="-127"/>
              </a:rPr>
              <a:t>= </a:t>
            </a:r>
            <a:r>
              <a:rPr lang="en-US" altLang="ko-KR" sz="1100" dirty="0" err="1">
                <a:solidFill>
                  <a:schemeClr val="tx1"/>
                </a:solidFill>
                <a:latin typeface="a하늬바람M" panose="02020600000000000000" pitchFamily="18" charset="-127"/>
                <a:ea typeface="a하늬바람M" panose="02020600000000000000" pitchFamily="18" charset="-127"/>
              </a:rPr>
              <a:t>FarmPopulation</a:t>
            </a:r>
            <a:r>
              <a:rPr lang="en-US" altLang="ko-KR" sz="1100" dirty="0">
                <a:solidFill>
                  <a:schemeClr val="tx1"/>
                </a:solidFill>
                <a:latin typeface="a하늬바람M" panose="02020600000000000000" pitchFamily="18" charset="-127"/>
                <a:ea typeface="a하늬바람M" panose="02020600000000000000" pitchFamily="18" charset="-127"/>
              </a:rPr>
              <a:t> / Population</a:t>
            </a:r>
          </a:p>
          <a:p>
            <a:pPr algn="ctr">
              <a:lnSpc>
                <a:spcPct val="150000"/>
              </a:lnSpc>
            </a:pPr>
            <a:r>
              <a:rPr lang="en-US" altLang="ko-KR" sz="1100" dirty="0">
                <a:solidFill>
                  <a:schemeClr val="tx1"/>
                </a:solidFill>
                <a:latin typeface="a하늬바람M" panose="02020600000000000000" pitchFamily="18" charset="-127"/>
                <a:ea typeface="a하늬바람M" panose="02020600000000000000" pitchFamily="18" charset="-127"/>
              </a:rPr>
              <a:t>…</a:t>
            </a:r>
            <a:endParaRPr lang="ko-KR" altLang="en-US" sz="1100" dirty="0">
              <a:solidFill>
                <a:schemeClr val="tx1"/>
              </a:solidFill>
              <a:latin typeface="a하늬바람M" panose="02020600000000000000" pitchFamily="18" charset="-127"/>
              <a:ea typeface="a하늬바람M" panose="02020600000000000000" pitchFamily="18" charset="-127"/>
            </a:endParaRPr>
          </a:p>
          <a:p>
            <a:pPr algn="ctr">
              <a:lnSpc>
                <a:spcPct val="150000"/>
              </a:lnSpc>
            </a:pPr>
            <a:endParaRPr lang="en-US" altLang="ko-KR" sz="1100" dirty="0">
              <a:solidFill>
                <a:schemeClr val="tx1"/>
              </a:solidFill>
              <a:latin typeface="a하늬바람M" panose="02020600000000000000" pitchFamily="18" charset="-127"/>
              <a:ea typeface="a하늬바람M" panose="02020600000000000000" pitchFamily="18" charset="-127"/>
            </a:endParaRPr>
          </a:p>
        </p:txBody>
      </p:sp>
      <p:sp>
        <p:nvSpPr>
          <p:cNvPr id="22" name="TextBox 21">
            <a:extLst>
              <a:ext uri="{FF2B5EF4-FFF2-40B4-BE49-F238E27FC236}">
                <a16:creationId xmlns:a16="http://schemas.microsoft.com/office/drawing/2014/main" id="{5B94554D-273E-49CE-8F8B-A66D0186828D}"/>
              </a:ext>
            </a:extLst>
          </p:cNvPr>
          <p:cNvSpPr txBox="1"/>
          <p:nvPr/>
        </p:nvSpPr>
        <p:spPr>
          <a:xfrm>
            <a:off x="1034729" y="554507"/>
            <a:ext cx="1825516" cy="369332"/>
          </a:xfrm>
          <a:prstGeom prst="rect">
            <a:avLst/>
          </a:prstGeom>
          <a:solidFill>
            <a:schemeClr val="bg1"/>
          </a:solidFill>
        </p:spPr>
        <p:txBody>
          <a:bodyPr wrap="square" rtlCol="0">
            <a:spAutoFit/>
          </a:bodyPr>
          <a:lstStyle/>
          <a:p>
            <a:r>
              <a:rPr lang="en-US" altLang="ko-KR" dirty="0">
                <a:latin typeface="a하늬바람M" panose="02020600000000000000" pitchFamily="18" charset="-127"/>
                <a:ea typeface="a하늬바람M" panose="02020600000000000000" pitchFamily="18" charset="-127"/>
              </a:rPr>
              <a:t>&lt; Land</a:t>
            </a:r>
            <a:r>
              <a:rPr lang="ko-KR" altLang="en-US" dirty="0">
                <a:latin typeface="a하늬바람M" panose="02020600000000000000" pitchFamily="18" charset="-127"/>
                <a:ea typeface="a하늬바람M" panose="02020600000000000000" pitchFamily="18" charset="-127"/>
              </a:rPr>
              <a:t> </a:t>
            </a:r>
            <a:r>
              <a:rPr lang="en-US" altLang="ko-KR" dirty="0">
                <a:latin typeface="a하늬바람M" panose="02020600000000000000" pitchFamily="18" charset="-127"/>
                <a:ea typeface="a하늬바람M" panose="02020600000000000000" pitchFamily="18" charset="-127"/>
              </a:rPr>
              <a:t>part</a:t>
            </a:r>
            <a:r>
              <a:rPr lang="ko-KR" altLang="en-US" dirty="0">
                <a:latin typeface="a하늬바람M" panose="02020600000000000000" pitchFamily="18" charset="-127"/>
                <a:ea typeface="a하늬바람M" panose="02020600000000000000" pitchFamily="18" charset="-127"/>
              </a:rPr>
              <a:t> </a:t>
            </a:r>
            <a:r>
              <a:rPr lang="en-US" altLang="ko-KR" dirty="0">
                <a:latin typeface="a하늬바람M" panose="02020600000000000000" pitchFamily="18" charset="-127"/>
                <a:ea typeface="a하늬바람M" panose="02020600000000000000" pitchFamily="18" charset="-127"/>
              </a:rPr>
              <a:t>&gt;</a:t>
            </a:r>
            <a:endParaRPr lang="ko-KR" altLang="en-US" dirty="0">
              <a:latin typeface="a하늬바람M" panose="02020600000000000000" pitchFamily="18" charset="-127"/>
              <a:ea typeface="a하늬바람M" panose="02020600000000000000" pitchFamily="18" charset="-127"/>
            </a:endParaRPr>
          </a:p>
        </p:txBody>
      </p:sp>
      <p:sp>
        <p:nvSpPr>
          <p:cNvPr id="23" name="TextBox 22">
            <a:extLst>
              <a:ext uri="{FF2B5EF4-FFF2-40B4-BE49-F238E27FC236}">
                <a16:creationId xmlns:a16="http://schemas.microsoft.com/office/drawing/2014/main" id="{A638FC10-023B-420B-9B0E-27A5DC8402CA}"/>
              </a:ext>
            </a:extLst>
          </p:cNvPr>
          <p:cNvSpPr txBox="1"/>
          <p:nvPr/>
        </p:nvSpPr>
        <p:spPr>
          <a:xfrm>
            <a:off x="5212033" y="483518"/>
            <a:ext cx="2723959" cy="369332"/>
          </a:xfrm>
          <a:prstGeom prst="rect">
            <a:avLst/>
          </a:prstGeom>
          <a:solidFill>
            <a:schemeClr val="bg1"/>
          </a:solidFill>
        </p:spPr>
        <p:txBody>
          <a:bodyPr wrap="square" rtlCol="0">
            <a:spAutoFit/>
          </a:bodyPr>
          <a:lstStyle/>
          <a:p>
            <a:r>
              <a:rPr lang="en-US" altLang="ko-KR" dirty="0">
                <a:latin typeface="a하늬바람M" panose="02020600000000000000" pitchFamily="18" charset="-127"/>
                <a:ea typeface="a하늬바람M" panose="02020600000000000000" pitchFamily="18" charset="-127"/>
              </a:rPr>
              <a:t>&lt; Population</a:t>
            </a:r>
            <a:r>
              <a:rPr lang="ko-KR" altLang="en-US" dirty="0">
                <a:latin typeface="a하늬바람M" panose="02020600000000000000" pitchFamily="18" charset="-127"/>
                <a:ea typeface="a하늬바람M" panose="02020600000000000000" pitchFamily="18" charset="-127"/>
              </a:rPr>
              <a:t> </a:t>
            </a:r>
            <a:r>
              <a:rPr lang="en-US" altLang="ko-KR" dirty="0">
                <a:latin typeface="a하늬바람M" panose="02020600000000000000" pitchFamily="18" charset="-127"/>
                <a:ea typeface="a하늬바람M" panose="02020600000000000000" pitchFamily="18" charset="-127"/>
              </a:rPr>
              <a:t>part</a:t>
            </a:r>
            <a:r>
              <a:rPr lang="ko-KR" altLang="en-US" dirty="0">
                <a:latin typeface="a하늬바람M" panose="02020600000000000000" pitchFamily="18" charset="-127"/>
                <a:ea typeface="a하늬바람M" panose="02020600000000000000" pitchFamily="18" charset="-127"/>
              </a:rPr>
              <a:t> </a:t>
            </a:r>
            <a:r>
              <a:rPr lang="en-US" altLang="ko-KR" dirty="0">
                <a:latin typeface="a하늬바람M" panose="02020600000000000000" pitchFamily="18" charset="-127"/>
                <a:ea typeface="a하늬바람M" panose="02020600000000000000" pitchFamily="18" charset="-127"/>
              </a:rPr>
              <a:t>&gt;</a:t>
            </a:r>
            <a:endParaRPr lang="ko-KR" altLang="en-US" dirty="0">
              <a:latin typeface="a하늬바람M" panose="02020600000000000000" pitchFamily="18" charset="-127"/>
              <a:ea typeface="a하늬바람M" panose="02020600000000000000" pitchFamily="18" charset="-127"/>
            </a:endParaRPr>
          </a:p>
        </p:txBody>
      </p:sp>
      <p:sp>
        <p:nvSpPr>
          <p:cNvPr id="24" name="TextBox 23">
            <a:extLst>
              <a:ext uri="{FF2B5EF4-FFF2-40B4-BE49-F238E27FC236}">
                <a16:creationId xmlns:a16="http://schemas.microsoft.com/office/drawing/2014/main" id="{00416E0E-07C2-47E3-BBA6-0346A8642635}"/>
              </a:ext>
            </a:extLst>
          </p:cNvPr>
          <p:cNvSpPr txBox="1"/>
          <p:nvPr/>
        </p:nvSpPr>
        <p:spPr>
          <a:xfrm rot="20638142">
            <a:off x="123620" y="4165631"/>
            <a:ext cx="1098378" cy="461665"/>
          </a:xfrm>
          <a:prstGeom prst="rect">
            <a:avLst/>
          </a:prstGeom>
          <a:noFill/>
        </p:spPr>
        <p:txBody>
          <a:bodyPr wrap="none" rtlCol="0">
            <a:spAutoFit/>
          </a:bodyPr>
          <a:lstStyle/>
          <a:p>
            <a:r>
              <a:rPr lang="en-US" altLang="ko-KR" sz="2400" b="1" dirty="0">
                <a:solidFill>
                  <a:schemeClr val="accent6">
                    <a:lumMod val="75000"/>
                  </a:schemeClr>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WHY?</a:t>
            </a:r>
            <a:endParaRPr lang="ko-KR" altLang="en-US" sz="2400" b="1" dirty="0">
              <a:solidFill>
                <a:schemeClr val="accent6">
                  <a:lumMod val="75000"/>
                </a:schemeClr>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p:txBody>
      </p:sp>
      <p:sp>
        <p:nvSpPr>
          <p:cNvPr id="25" name="TextBox 24">
            <a:extLst>
              <a:ext uri="{FF2B5EF4-FFF2-40B4-BE49-F238E27FC236}">
                <a16:creationId xmlns:a16="http://schemas.microsoft.com/office/drawing/2014/main" id="{78118733-F866-463D-A5C3-666E1ADA5394}"/>
              </a:ext>
            </a:extLst>
          </p:cNvPr>
          <p:cNvSpPr txBox="1"/>
          <p:nvPr/>
        </p:nvSpPr>
        <p:spPr>
          <a:xfrm>
            <a:off x="614631" y="4408878"/>
            <a:ext cx="8439105" cy="584775"/>
          </a:xfrm>
          <a:prstGeom prst="rect">
            <a:avLst/>
          </a:prstGeom>
          <a:noFill/>
        </p:spPr>
        <p:txBody>
          <a:bodyPr wrap="none" rtlCol="0">
            <a:spAutoFit/>
          </a:bodyPr>
          <a:lstStyle/>
          <a:p>
            <a:pPr algn="ctr"/>
            <a:r>
              <a:rPr lang="en-US" altLang="ko-KR" sz="1600" dirty="0">
                <a:solidFill>
                  <a:srgbClr val="C00000"/>
                </a:solidFill>
                <a:latin typeface="a하늬바람M" panose="02020600000000000000" pitchFamily="18" charset="-127"/>
                <a:ea typeface="a하늬바람M" panose="02020600000000000000" pitchFamily="18" charset="-127"/>
              </a:rPr>
              <a:t>To exclude the effect of regional difference and demographic difference </a:t>
            </a:r>
          </a:p>
          <a:p>
            <a:pPr algn="ctr"/>
            <a:r>
              <a:rPr lang="en-US" altLang="ko-KR" sz="1600" dirty="0">
                <a:solidFill>
                  <a:srgbClr val="C00000"/>
                </a:solidFill>
                <a:latin typeface="a하늬바람M" panose="02020600000000000000" pitchFamily="18" charset="-127"/>
                <a:ea typeface="a하늬바람M" panose="02020600000000000000" pitchFamily="18" charset="-127"/>
              </a:rPr>
              <a:t>on occurrence of scrub typhus, Ratio was used instead of absolute value </a:t>
            </a:r>
            <a:endParaRPr lang="ko-KR" altLang="en-US" sz="1600" dirty="0">
              <a:solidFill>
                <a:srgbClr val="C00000"/>
              </a:solidFill>
              <a:latin typeface="a하늬바람M" panose="02020600000000000000" pitchFamily="18" charset="-127"/>
              <a:ea typeface="a하늬바람M" panose="02020600000000000000" pitchFamily="18" charset="-127"/>
            </a:endParaRPr>
          </a:p>
        </p:txBody>
      </p:sp>
      <p:cxnSp>
        <p:nvCxnSpPr>
          <p:cNvPr id="30" name="직선 연결선 29">
            <a:extLst>
              <a:ext uri="{FF2B5EF4-FFF2-40B4-BE49-F238E27FC236}">
                <a16:creationId xmlns:a16="http://schemas.microsoft.com/office/drawing/2014/main" id="{59439AC5-D286-478C-A28E-BA10DD701945}"/>
              </a:ext>
            </a:extLst>
          </p:cNvPr>
          <p:cNvCxnSpPr>
            <a:cxnSpLocks/>
          </p:cNvCxnSpPr>
          <p:nvPr/>
        </p:nvCxnSpPr>
        <p:spPr>
          <a:xfrm flipV="1">
            <a:off x="4893050" y="459262"/>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22DF907-3441-4C1B-85C9-4D303938B093}"/>
              </a:ext>
            </a:extLst>
          </p:cNvPr>
          <p:cNvSpPr txBox="1"/>
          <p:nvPr/>
        </p:nvSpPr>
        <p:spPr>
          <a:xfrm>
            <a:off x="5548614" y="-8375"/>
            <a:ext cx="2281778" cy="461665"/>
          </a:xfrm>
          <a:prstGeom prst="rect">
            <a:avLst/>
          </a:prstGeom>
          <a:noFill/>
        </p:spPr>
        <p:txBody>
          <a:bodyPr wrap="none" rtlCol="0">
            <a:spAutoFit/>
          </a:bodyPr>
          <a:lstStyle/>
          <a:p>
            <a:r>
              <a:rPr lang="ko-KR" altLang="en-US" sz="1200" dirty="0">
                <a:latin typeface="a하늬바람M" panose="02020600000000000000" pitchFamily="18" charset="-127"/>
                <a:ea typeface="a하늬바람M" panose="02020600000000000000" pitchFamily="18" charset="-127"/>
              </a:rPr>
              <a:t>｜</a:t>
            </a:r>
            <a:r>
              <a:rPr lang="en-US" altLang="ko-KR" sz="1200" dirty="0">
                <a:latin typeface="a하늬바람M" panose="02020600000000000000" pitchFamily="18" charset="-127"/>
                <a:ea typeface="a하늬바람M" panose="02020600000000000000" pitchFamily="18" charset="-127"/>
              </a:rPr>
              <a:t>(2) Data collection and </a:t>
            </a:r>
          </a:p>
          <a:p>
            <a:r>
              <a:rPr lang="en-US" altLang="ko-KR" sz="1200" dirty="0">
                <a:latin typeface="a하늬바람M" panose="02020600000000000000" pitchFamily="18" charset="-127"/>
                <a:ea typeface="a하늬바람M" panose="02020600000000000000" pitchFamily="18" charset="-127"/>
              </a:rPr>
              <a:t>	preprocessing</a:t>
            </a:r>
            <a:endParaRPr lang="ko-KR" altLang="en-US" sz="1200" dirty="0">
              <a:latin typeface="a하늬바람M" panose="02020600000000000000" pitchFamily="18" charset="-127"/>
              <a:ea typeface="a하늬바람M" panose="02020600000000000000" pitchFamily="18" charset="-127"/>
            </a:endParaRPr>
          </a:p>
        </p:txBody>
      </p:sp>
    </p:spTree>
    <p:extLst>
      <p:ext uri="{BB962C8B-B14F-4D97-AF65-F5344CB8AC3E}">
        <p14:creationId xmlns:p14="http://schemas.microsoft.com/office/powerpoint/2010/main" val="2690676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8" name="평행 사변형 25"/>
          <p:cNvSpPr/>
          <p:nvPr/>
        </p:nvSpPr>
        <p:spPr>
          <a:xfrm>
            <a:off x="0" y="0"/>
            <a:ext cx="5436096" cy="520670"/>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a하늬바람M" panose="02020600000000000000" pitchFamily="18" charset="-127"/>
                <a:ea typeface="a하늬바람M" panose="02020600000000000000" pitchFamily="18" charset="-127"/>
              </a:rPr>
              <a:t>Setting Standard for counting </a:t>
            </a:r>
          </a:p>
          <a:p>
            <a:pPr algn="ctr"/>
            <a:r>
              <a:rPr lang="en-US" altLang="ko-KR" dirty="0">
                <a:latin typeface="a하늬바람M" panose="02020600000000000000" pitchFamily="18" charset="-127"/>
                <a:ea typeface="a하늬바람M" panose="02020600000000000000" pitchFamily="18" charset="-127"/>
              </a:rPr>
              <a:t>climate data</a:t>
            </a: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5" name="Picture 3">
            <a:extLst>
              <a:ext uri="{FF2B5EF4-FFF2-40B4-BE49-F238E27FC236}">
                <a16:creationId xmlns:a16="http://schemas.microsoft.com/office/drawing/2014/main" id="{B7ACDBC6-A93D-4D25-98EF-A6DC1E2F3C78}"/>
              </a:ext>
            </a:extLst>
          </p:cNvPr>
          <p:cNvPicPr>
            <a:picLocks noChangeAspect="1" noChangeArrowheads="1"/>
          </p:cNvPicPr>
          <p:nvPr/>
        </p:nvPicPr>
        <p:blipFill>
          <a:blip r:embed="rId9" cstate="print"/>
          <a:srcRect/>
          <a:stretch>
            <a:fillRect/>
          </a:stretch>
        </p:blipFill>
        <p:spPr bwMode="auto">
          <a:xfrm>
            <a:off x="216828" y="2659031"/>
            <a:ext cx="5291276" cy="853432"/>
          </a:xfrm>
          <a:prstGeom prst="rect">
            <a:avLst/>
          </a:prstGeom>
          <a:ln>
            <a:noFill/>
          </a:ln>
          <a:effectLst>
            <a:outerShdw blurRad="292100" dist="139700" dir="2700000" algn="tl" rotWithShape="0">
              <a:srgbClr val="333333">
                <a:alpha val="65000"/>
              </a:srgbClr>
            </a:outerShdw>
          </a:effectLst>
        </p:spPr>
      </p:pic>
      <p:sp>
        <p:nvSpPr>
          <p:cNvPr id="26" name="TextBox 25">
            <a:extLst>
              <a:ext uri="{FF2B5EF4-FFF2-40B4-BE49-F238E27FC236}">
                <a16:creationId xmlns:a16="http://schemas.microsoft.com/office/drawing/2014/main" id="{3205E0EA-5AC9-4898-92E7-DA24D8E6287D}"/>
              </a:ext>
            </a:extLst>
          </p:cNvPr>
          <p:cNvSpPr txBox="1"/>
          <p:nvPr/>
        </p:nvSpPr>
        <p:spPr>
          <a:xfrm>
            <a:off x="1612384" y="2061693"/>
            <a:ext cx="3958135" cy="246221"/>
          </a:xfrm>
          <a:prstGeom prst="rect">
            <a:avLst/>
          </a:prstGeom>
          <a:noFill/>
        </p:spPr>
        <p:txBody>
          <a:bodyPr wrap="none" rtlCol="0">
            <a:spAutoFit/>
          </a:bodyPr>
          <a:lstStyle/>
          <a:p>
            <a:r>
              <a:rPr lang="ko-KR" altLang="en-US" sz="1000" dirty="0">
                <a:latin typeface="a하늬바람M" panose="02020600000000000000" pitchFamily="18" charset="-127"/>
                <a:ea typeface="a하늬바람M" panose="02020600000000000000" pitchFamily="18" charset="-127"/>
              </a:rPr>
              <a:t>출처 </a:t>
            </a:r>
            <a:r>
              <a:rPr lang="en-US" altLang="ko-KR" sz="1000" dirty="0">
                <a:latin typeface="a하늬바람M" panose="02020600000000000000" pitchFamily="18" charset="-127"/>
                <a:ea typeface="a하늬바람M" panose="02020600000000000000" pitchFamily="18" charset="-127"/>
              </a:rPr>
              <a:t>: </a:t>
            </a:r>
            <a:r>
              <a:rPr lang="ko-KR" altLang="en-US" sz="1000" dirty="0" err="1">
                <a:latin typeface="a하늬바람M" panose="02020600000000000000" pitchFamily="18" charset="-127"/>
                <a:ea typeface="a하늬바람M" panose="02020600000000000000" pitchFamily="18" charset="-127"/>
              </a:rPr>
              <a:t>권역별</a:t>
            </a:r>
            <a:r>
              <a:rPr lang="ko-KR" altLang="en-US" sz="1000" dirty="0">
                <a:latin typeface="a하늬바람M" panose="02020600000000000000" pitchFamily="18" charset="-127"/>
                <a:ea typeface="a하늬바람M" panose="02020600000000000000" pitchFamily="18" charset="-127"/>
              </a:rPr>
              <a:t> 기후변화 매개체 감시 거점센터 </a:t>
            </a:r>
            <a:r>
              <a:rPr lang="en-US" altLang="ko-KR" sz="1000" dirty="0">
                <a:latin typeface="a하늬바람M" panose="02020600000000000000" pitchFamily="18" charset="-127"/>
                <a:ea typeface="a하늬바람M" panose="02020600000000000000" pitchFamily="18" charset="-127"/>
              </a:rPr>
              <a:t>(</a:t>
            </a:r>
            <a:r>
              <a:rPr lang="ko-KR" altLang="en-US" sz="1000" dirty="0">
                <a:latin typeface="a하늬바람M" panose="02020600000000000000" pitchFamily="18" charset="-127"/>
                <a:ea typeface="a하늬바람M" panose="02020600000000000000" pitchFamily="18" charset="-127"/>
              </a:rPr>
              <a:t>영남</a:t>
            </a:r>
            <a:r>
              <a:rPr lang="en-US" altLang="ko-KR" sz="1000" dirty="0">
                <a:latin typeface="a하늬바람M" panose="02020600000000000000" pitchFamily="18" charset="-127"/>
                <a:ea typeface="a하늬바람M" panose="02020600000000000000" pitchFamily="18" charset="-127"/>
              </a:rPr>
              <a:t>) ; </a:t>
            </a:r>
            <a:r>
              <a:rPr lang="ko-KR" altLang="en-US" sz="1000" dirty="0">
                <a:latin typeface="a하늬바람M" panose="02020600000000000000" pitchFamily="18" charset="-127"/>
                <a:ea typeface="a하늬바람M" panose="02020600000000000000" pitchFamily="18" charset="-127"/>
              </a:rPr>
              <a:t>질병관리본부</a:t>
            </a:r>
          </a:p>
        </p:txBody>
      </p:sp>
      <p:sp>
        <p:nvSpPr>
          <p:cNvPr id="27" name="TextBox 26">
            <a:extLst>
              <a:ext uri="{FF2B5EF4-FFF2-40B4-BE49-F238E27FC236}">
                <a16:creationId xmlns:a16="http://schemas.microsoft.com/office/drawing/2014/main" id="{1796D8E3-6B4C-4C8F-95EB-895905640F53}"/>
              </a:ext>
            </a:extLst>
          </p:cNvPr>
          <p:cNvSpPr txBox="1"/>
          <p:nvPr/>
        </p:nvSpPr>
        <p:spPr>
          <a:xfrm>
            <a:off x="1258476" y="3623753"/>
            <a:ext cx="4318811" cy="246221"/>
          </a:xfrm>
          <a:prstGeom prst="rect">
            <a:avLst/>
          </a:prstGeom>
          <a:noFill/>
        </p:spPr>
        <p:txBody>
          <a:bodyPr wrap="none" rtlCol="0">
            <a:spAutoFit/>
          </a:bodyPr>
          <a:lstStyle/>
          <a:p>
            <a:r>
              <a:rPr lang="ko-KR" altLang="en-US" sz="1000" dirty="0">
                <a:latin typeface="a하늬바람M" panose="02020600000000000000" pitchFamily="18" charset="-127"/>
                <a:ea typeface="a하늬바람M" panose="02020600000000000000" pitchFamily="18" charset="-127"/>
              </a:rPr>
              <a:t>출처 </a:t>
            </a:r>
            <a:r>
              <a:rPr lang="en-US" altLang="ko-KR" sz="1000" dirty="0">
                <a:latin typeface="a하늬바람M" panose="02020600000000000000" pitchFamily="18" charset="-127"/>
                <a:ea typeface="a하늬바람M" panose="02020600000000000000" pitchFamily="18" charset="-127"/>
              </a:rPr>
              <a:t>: </a:t>
            </a:r>
            <a:r>
              <a:rPr lang="ko-KR" altLang="en-US" sz="1000" dirty="0" err="1">
                <a:latin typeface="a하늬바람M" panose="02020600000000000000" pitchFamily="18" charset="-127"/>
                <a:ea typeface="a하늬바람M" panose="02020600000000000000" pitchFamily="18" charset="-127"/>
              </a:rPr>
              <a:t>쯔쯔가무시증</a:t>
            </a:r>
            <a:r>
              <a:rPr lang="ko-KR" altLang="en-US" sz="1000" dirty="0">
                <a:latin typeface="a하늬바람M" panose="02020600000000000000" pitchFamily="18" charset="-127"/>
                <a:ea typeface="a하늬바람M" panose="02020600000000000000" pitchFamily="18" charset="-127"/>
              </a:rPr>
              <a:t> 매개체인 </a:t>
            </a:r>
            <a:r>
              <a:rPr lang="ko-KR" altLang="en-US" sz="1000" dirty="0" err="1">
                <a:latin typeface="a하늬바람M" panose="02020600000000000000" pitchFamily="18" charset="-127"/>
                <a:ea typeface="a하늬바람M" panose="02020600000000000000" pitchFamily="18" charset="-127"/>
              </a:rPr>
              <a:t>털진드기의</a:t>
            </a:r>
            <a:r>
              <a:rPr lang="ko-KR" altLang="en-US" sz="1000" dirty="0">
                <a:latin typeface="a하늬바람M" panose="02020600000000000000" pitchFamily="18" charset="-127"/>
                <a:ea typeface="a하늬바람M" panose="02020600000000000000" pitchFamily="18" charset="-127"/>
              </a:rPr>
              <a:t> 검증발생환경 규명 </a:t>
            </a:r>
            <a:r>
              <a:rPr lang="en-US" altLang="ko-KR" sz="1000" dirty="0">
                <a:latin typeface="a하늬바람M" panose="02020600000000000000" pitchFamily="18" charset="-127"/>
                <a:ea typeface="a하늬바람M" panose="02020600000000000000" pitchFamily="18" charset="-127"/>
              </a:rPr>
              <a:t>; </a:t>
            </a:r>
            <a:r>
              <a:rPr lang="ko-KR" altLang="en-US" sz="1000" dirty="0">
                <a:latin typeface="a하늬바람M" panose="02020600000000000000" pitchFamily="18" charset="-127"/>
                <a:ea typeface="a하늬바람M" panose="02020600000000000000" pitchFamily="18" charset="-127"/>
              </a:rPr>
              <a:t>건국대학교</a:t>
            </a:r>
          </a:p>
        </p:txBody>
      </p:sp>
      <p:grpSp>
        <p:nvGrpSpPr>
          <p:cNvPr id="4" name="그룹 3">
            <a:extLst>
              <a:ext uri="{FF2B5EF4-FFF2-40B4-BE49-F238E27FC236}">
                <a16:creationId xmlns:a16="http://schemas.microsoft.com/office/drawing/2014/main" id="{04CE30A4-E57E-4463-83FD-D5536CF4ECA1}"/>
              </a:ext>
            </a:extLst>
          </p:cNvPr>
          <p:cNvGrpSpPr/>
          <p:nvPr/>
        </p:nvGrpSpPr>
        <p:grpSpPr>
          <a:xfrm>
            <a:off x="284660" y="1423575"/>
            <a:ext cx="5227269" cy="574559"/>
            <a:chOff x="894716" y="864331"/>
            <a:chExt cx="7000875" cy="866775"/>
          </a:xfrm>
        </p:grpSpPr>
        <p:pic>
          <p:nvPicPr>
            <p:cNvPr id="24" name="Picture 2">
              <a:extLst>
                <a:ext uri="{FF2B5EF4-FFF2-40B4-BE49-F238E27FC236}">
                  <a16:creationId xmlns:a16="http://schemas.microsoft.com/office/drawing/2014/main" id="{3FFC36E4-11A7-454D-AD10-A14FC3A91A9E}"/>
                </a:ext>
              </a:extLst>
            </p:cNvPr>
            <p:cNvPicPr>
              <a:picLocks noChangeAspect="1" noChangeArrowheads="1"/>
            </p:cNvPicPr>
            <p:nvPr/>
          </p:nvPicPr>
          <p:blipFill>
            <a:blip r:embed="rId10" cstate="print"/>
            <a:srcRect/>
            <a:stretch>
              <a:fillRect/>
            </a:stretch>
          </p:blipFill>
          <p:spPr bwMode="auto">
            <a:xfrm>
              <a:off x="894716" y="864331"/>
              <a:ext cx="7000875" cy="866775"/>
            </a:xfrm>
            <a:prstGeom prst="rect">
              <a:avLst/>
            </a:prstGeom>
            <a:ln>
              <a:noFill/>
            </a:ln>
            <a:effectLst>
              <a:outerShdw blurRad="292100" dist="139700" dir="2700000" algn="tl" rotWithShape="0">
                <a:srgbClr val="333333">
                  <a:alpha val="65000"/>
                </a:srgbClr>
              </a:outerShdw>
            </a:effectLst>
          </p:spPr>
        </p:pic>
        <p:cxnSp>
          <p:nvCxnSpPr>
            <p:cNvPr id="32" name="직선 연결선 31">
              <a:extLst>
                <a:ext uri="{FF2B5EF4-FFF2-40B4-BE49-F238E27FC236}">
                  <a16:creationId xmlns:a16="http://schemas.microsoft.com/office/drawing/2014/main" id="{4790A4DD-258A-4692-BBF0-FAE37B839DB8}"/>
                </a:ext>
              </a:extLst>
            </p:cNvPr>
            <p:cNvCxnSpPr/>
            <p:nvPr/>
          </p:nvCxnSpPr>
          <p:spPr>
            <a:xfrm>
              <a:off x="7015396" y="1371066"/>
              <a:ext cx="64807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A4A14A09-BD21-4237-9A03-05297E985671}"/>
                </a:ext>
              </a:extLst>
            </p:cNvPr>
            <p:cNvCxnSpPr/>
            <p:nvPr/>
          </p:nvCxnSpPr>
          <p:spPr>
            <a:xfrm>
              <a:off x="1038732" y="1659098"/>
              <a:ext cx="187220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pic>
        <p:nvPicPr>
          <p:cNvPr id="34" name="Picture 4">
            <a:extLst>
              <a:ext uri="{FF2B5EF4-FFF2-40B4-BE49-F238E27FC236}">
                <a16:creationId xmlns:a16="http://schemas.microsoft.com/office/drawing/2014/main" id="{BB550F2C-E4CB-433F-BF9F-3D5012E66C20}"/>
              </a:ext>
            </a:extLst>
          </p:cNvPr>
          <p:cNvPicPr>
            <a:picLocks noChangeAspect="1" noChangeArrowheads="1"/>
          </p:cNvPicPr>
          <p:nvPr/>
        </p:nvPicPr>
        <p:blipFill>
          <a:blip r:embed="rId11" cstate="print">
            <a:clrChange>
              <a:clrFrom>
                <a:srgbClr val="FFFFFF"/>
              </a:clrFrom>
              <a:clrTo>
                <a:srgbClr val="FFFFFF">
                  <a:alpha val="0"/>
                </a:srgbClr>
              </a:clrTo>
            </a:clrChange>
          </a:blip>
          <a:srcRect l="9921"/>
          <a:stretch>
            <a:fillRect/>
          </a:stretch>
        </p:blipFill>
        <p:spPr bwMode="auto">
          <a:xfrm rot="4003295">
            <a:off x="5512653" y="3796690"/>
            <a:ext cx="1123478" cy="1173854"/>
          </a:xfrm>
          <a:prstGeom prst="rect">
            <a:avLst/>
          </a:prstGeom>
          <a:noFill/>
          <a:ln w="9525">
            <a:noFill/>
            <a:miter lim="800000"/>
            <a:headEnd/>
            <a:tailEnd/>
          </a:ln>
        </p:spPr>
      </p:pic>
      <p:sp>
        <p:nvSpPr>
          <p:cNvPr id="35" name="직사각형 34">
            <a:extLst>
              <a:ext uri="{FF2B5EF4-FFF2-40B4-BE49-F238E27FC236}">
                <a16:creationId xmlns:a16="http://schemas.microsoft.com/office/drawing/2014/main" id="{4DD40EEF-7CD5-4257-A923-9F8A0BC4CA74}"/>
              </a:ext>
            </a:extLst>
          </p:cNvPr>
          <p:cNvSpPr/>
          <p:nvPr/>
        </p:nvSpPr>
        <p:spPr>
          <a:xfrm>
            <a:off x="6712828" y="3100665"/>
            <a:ext cx="2359163" cy="617521"/>
          </a:xfrm>
          <a:prstGeom prst="rect">
            <a:avLst/>
          </a:prstGeom>
          <a:solidFill>
            <a:srgbClr val="C000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          </a:t>
            </a:r>
            <a:r>
              <a:rPr lang="en-US" altLang="ko-KR" sz="14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Active</a:t>
            </a:r>
            <a:endParaRPr lang="ko-KR" altLang="en-US" sz="14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p:txBody>
      </p:sp>
      <p:sp>
        <p:nvSpPr>
          <p:cNvPr id="36" name="직사각형 35">
            <a:extLst>
              <a:ext uri="{FF2B5EF4-FFF2-40B4-BE49-F238E27FC236}">
                <a16:creationId xmlns:a16="http://schemas.microsoft.com/office/drawing/2014/main" id="{5CC1E748-26EB-432F-B663-BCEEB10D616E}"/>
              </a:ext>
            </a:extLst>
          </p:cNvPr>
          <p:cNvSpPr/>
          <p:nvPr/>
        </p:nvSpPr>
        <p:spPr>
          <a:xfrm>
            <a:off x="6712828" y="3706844"/>
            <a:ext cx="2359163" cy="617521"/>
          </a:xfrm>
          <a:prstGeom prst="rect">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          </a:t>
            </a:r>
            <a:r>
              <a:rPr lang="en-US" altLang="ko-KR" sz="14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Inactive</a:t>
            </a:r>
            <a:endParaRPr lang="ko-KR" altLang="en-US" sz="14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p:txBody>
      </p:sp>
      <p:sp>
        <p:nvSpPr>
          <p:cNvPr id="37" name="TextBox 36">
            <a:extLst>
              <a:ext uri="{FF2B5EF4-FFF2-40B4-BE49-F238E27FC236}">
                <a16:creationId xmlns:a16="http://schemas.microsoft.com/office/drawing/2014/main" id="{24C7AC04-8CA5-4FA7-9617-086633B77410}"/>
              </a:ext>
            </a:extLst>
          </p:cNvPr>
          <p:cNvSpPr txBox="1"/>
          <p:nvPr/>
        </p:nvSpPr>
        <p:spPr>
          <a:xfrm>
            <a:off x="6913168" y="3783265"/>
            <a:ext cx="816249" cy="523220"/>
          </a:xfrm>
          <a:prstGeom prst="rect">
            <a:avLst/>
          </a:prstGeom>
          <a:noFill/>
        </p:spPr>
        <p:txBody>
          <a:bodyPr wrap="none" rtlCol="0">
            <a:spAutoFit/>
          </a:bodyPr>
          <a:lstStyle/>
          <a:p>
            <a:pPr algn="ctr"/>
            <a:r>
              <a:rPr lang="en-US" altLang="ko-KR" sz="1400" b="1" dirty="0">
                <a:solidFill>
                  <a:srgbClr val="FFC000"/>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Below </a:t>
            </a:r>
          </a:p>
          <a:p>
            <a:pPr algn="ctr"/>
            <a:r>
              <a:rPr lang="en-US" altLang="ko-KR" sz="1400" b="1" dirty="0">
                <a:solidFill>
                  <a:srgbClr val="FFC000"/>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10</a:t>
            </a:r>
            <a:r>
              <a:rPr lang="ko-KR" altLang="en-US" sz="1400" b="1" dirty="0">
                <a:solidFill>
                  <a:srgbClr val="FFC000"/>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a:t>
            </a:r>
          </a:p>
        </p:txBody>
      </p:sp>
      <p:sp>
        <p:nvSpPr>
          <p:cNvPr id="38" name="TextBox 37">
            <a:extLst>
              <a:ext uri="{FF2B5EF4-FFF2-40B4-BE49-F238E27FC236}">
                <a16:creationId xmlns:a16="http://schemas.microsoft.com/office/drawing/2014/main" id="{4ED2A44A-7650-4958-8925-BEF64C914754}"/>
              </a:ext>
            </a:extLst>
          </p:cNvPr>
          <p:cNvSpPr txBox="1"/>
          <p:nvPr/>
        </p:nvSpPr>
        <p:spPr>
          <a:xfrm>
            <a:off x="7046216" y="3262461"/>
            <a:ext cx="550151" cy="307777"/>
          </a:xfrm>
          <a:prstGeom prst="rect">
            <a:avLst/>
          </a:prstGeom>
          <a:noFill/>
        </p:spPr>
        <p:txBody>
          <a:bodyPr wrap="none" rtlCol="0">
            <a:spAutoFit/>
          </a:bodyPr>
          <a:lstStyle/>
          <a:p>
            <a:r>
              <a:rPr lang="en-US" altLang="ko-KR" sz="1400" b="1" dirty="0">
                <a:solidFill>
                  <a:srgbClr val="FFC000"/>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18</a:t>
            </a:r>
            <a:r>
              <a:rPr lang="ko-KR" altLang="en-US" sz="1400" b="1" dirty="0">
                <a:solidFill>
                  <a:srgbClr val="FFC000"/>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a:t>
            </a:r>
          </a:p>
        </p:txBody>
      </p:sp>
      <p:pic>
        <p:nvPicPr>
          <p:cNvPr id="39" name="Picture 5">
            <a:extLst>
              <a:ext uri="{FF2B5EF4-FFF2-40B4-BE49-F238E27FC236}">
                <a16:creationId xmlns:a16="http://schemas.microsoft.com/office/drawing/2014/main" id="{C442FF91-BB37-4CD8-BE52-60CCB7D371EB}"/>
              </a:ext>
            </a:extLst>
          </p:cNvPr>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6005209" y="2792699"/>
            <a:ext cx="1194286" cy="2248980"/>
          </a:xfrm>
          <a:prstGeom prst="rect">
            <a:avLst/>
          </a:prstGeom>
          <a:noFill/>
          <a:ln w="9525">
            <a:noFill/>
            <a:miter lim="800000"/>
            <a:headEnd/>
            <a:tailEnd/>
          </a:ln>
        </p:spPr>
      </p:pic>
      <p:sp>
        <p:nvSpPr>
          <p:cNvPr id="40" name="직사각형 39">
            <a:extLst>
              <a:ext uri="{FF2B5EF4-FFF2-40B4-BE49-F238E27FC236}">
                <a16:creationId xmlns:a16="http://schemas.microsoft.com/office/drawing/2014/main" id="{029295E3-AFE8-468C-819F-FA5CD366D26D}"/>
              </a:ext>
            </a:extLst>
          </p:cNvPr>
          <p:cNvSpPr/>
          <p:nvPr/>
        </p:nvSpPr>
        <p:spPr>
          <a:xfrm>
            <a:off x="6142923" y="1045282"/>
            <a:ext cx="2221196" cy="1166428"/>
          </a:xfrm>
          <a:prstGeom prst="rect">
            <a:avLst/>
          </a:prstGeom>
          <a:solidFill>
            <a:srgbClr val="C000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14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     </a:t>
            </a:r>
            <a:r>
              <a:rPr lang="en-US" altLang="ko-KR" sz="12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Moisture</a:t>
            </a:r>
          </a:p>
          <a:p>
            <a:pPr algn="r"/>
            <a:r>
              <a:rPr lang="en-US" altLang="ko-KR" sz="12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 evaporate</a:t>
            </a:r>
          </a:p>
          <a:p>
            <a:pPr algn="r"/>
            <a:r>
              <a:rPr lang="en-US" altLang="ko-KR" sz="12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 through skin </a:t>
            </a:r>
            <a:endParaRPr lang="ko-KR" altLang="en-US" sz="12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p:txBody>
      </p:sp>
      <p:pic>
        <p:nvPicPr>
          <p:cNvPr id="41" name="Picture 6">
            <a:extLst>
              <a:ext uri="{FF2B5EF4-FFF2-40B4-BE49-F238E27FC236}">
                <a16:creationId xmlns:a16="http://schemas.microsoft.com/office/drawing/2014/main" id="{1731478B-72E8-46C9-8360-F761923E079B}"/>
              </a:ext>
            </a:extLst>
          </p:cNvPr>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8016619" y="636961"/>
            <a:ext cx="1163893" cy="2146912"/>
          </a:xfrm>
          <a:prstGeom prst="rect">
            <a:avLst/>
          </a:prstGeom>
          <a:noFill/>
          <a:ln w="9525">
            <a:noFill/>
            <a:miter lim="800000"/>
            <a:headEnd/>
            <a:tailEnd/>
          </a:ln>
        </p:spPr>
      </p:pic>
      <p:sp>
        <p:nvSpPr>
          <p:cNvPr id="42" name="TextBox 41">
            <a:extLst>
              <a:ext uri="{FF2B5EF4-FFF2-40B4-BE49-F238E27FC236}">
                <a16:creationId xmlns:a16="http://schemas.microsoft.com/office/drawing/2014/main" id="{884398F9-DBAB-4066-8B27-F735F8ED4FC2}"/>
              </a:ext>
            </a:extLst>
          </p:cNvPr>
          <p:cNvSpPr txBox="1"/>
          <p:nvPr/>
        </p:nvSpPr>
        <p:spPr>
          <a:xfrm>
            <a:off x="6170264" y="1366886"/>
            <a:ext cx="950901" cy="523220"/>
          </a:xfrm>
          <a:prstGeom prst="rect">
            <a:avLst/>
          </a:prstGeom>
          <a:noFill/>
        </p:spPr>
        <p:txBody>
          <a:bodyPr wrap="none" rtlCol="0">
            <a:spAutoFit/>
          </a:bodyPr>
          <a:lstStyle/>
          <a:p>
            <a:pPr algn="ctr"/>
            <a:r>
              <a:rPr lang="en-US" altLang="ko-KR" sz="1400" b="1" dirty="0">
                <a:solidFill>
                  <a:srgbClr val="FFC000"/>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Below 50%</a:t>
            </a:r>
          </a:p>
          <a:p>
            <a:pPr algn="ctr"/>
            <a:r>
              <a:rPr lang="en-US" altLang="ko-KR" sz="1400" b="1" dirty="0">
                <a:solidFill>
                  <a:srgbClr val="FFC000"/>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Inactive</a:t>
            </a:r>
            <a:endParaRPr lang="ko-KR" altLang="en-US" sz="1400" b="1" dirty="0">
              <a:solidFill>
                <a:srgbClr val="FFC000"/>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p:txBody>
      </p:sp>
      <p:cxnSp>
        <p:nvCxnSpPr>
          <p:cNvPr id="44" name="직선 연결선 43">
            <a:extLst>
              <a:ext uri="{FF2B5EF4-FFF2-40B4-BE49-F238E27FC236}">
                <a16:creationId xmlns:a16="http://schemas.microsoft.com/office/drawing/2014/main" id="{BCB4B641-6668-43F4-B3B7-E25232FCD0F0}"/>
              </a:ext>
            </a:extLst>
          </p:cNvPr>
          <p:cNvCxnSpPr>
            <a:cxnSpLocks/>
          </p:cNvCxnSpPr>
          <p:nvPr/>
        </p:nvCxnSpPr>
        <p:spPr>
          <a:xfrm flipV="1">
            <a:off x="4931544" y="497542"/>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681E557-1D20-4F38-B365-92F7735D70A1}"/>
              </a:ext>
            </a:extLst>
          </p:cNvPr>
          <p:cNvSpPr txBox="1"/>
          <p:nvPr/>
        </p:nvSpPr>
        <p:spPr>
          <a:xfrm>
            <a:off x="5548614" y="-8375"/>
            <a:ext cx="2281778" cy="461665"/>
          </a:xfrm>
          <a:prstGeom prst="rect">
            <a:avLst/>
          </a:prstGeom>
          <a:noFill/>
        </p:spPr>
        <p:txBody>
          <a:bodyPr wrap="none" rtlCol="0">
            <a:spAutoFit/>
          </a:bodyPr>
          <a:lstStyle/>
          <a:p>
            <a:r>
              <a:rPr lang="ko-KR" altLang="en-US" sz="1200" dirty="0">
                <a:latin typeface="a하늬바람M" panose="02020600000000000000" pitchFamily="18" charset="-127"/>
                <a:ea typeface="a하늬바람M" panose="02020600000000000000" pitchFamily="18" charset="-127"/>
              </a:rPr>
              <a:t>｜</a:t>
            </a:r>
            <a:r>
              <a:rPr lang="en-US" altLang="ko-KR" sz="1200" dirty="0">
                <a:latin typeface="a하늬바람M" panose="02020600000000000000" pitchFamily="18" charset="-127"/>
                <a:ea typeface="a하늬바람M" panose="02020600000000000000" pitchFamily="18" charset="-127"/>
              </a:rPr>
              <a:t>(2) Data collection and </a:t>
            </a:r>
          </a:p>
          <a:p>
            <a:r>
              <a:rPr lang="en-US" altLang="ko-KR" sz="1200" dirty="0">
                <a:latin typeface="a하늬바람M" panose="02020600000000000000" pitchFamily="18" charset="-127"/>
                <a:ea typeface="a하늬바람M" panose="02020600000000000000" pitchFamily="18" charset="-127"/>
              </a:rPr>
              <a:t>	preprocessing</a:t>
            </a:r>
            <a:endParaRPr lang="ko-KR" altLang="en-US" sz="1200" dirty="0">
              <a:latin typeface="a하늬바람M" panose="02020600000000000000" pitchFamily="18" charset="-127"/>
              <a:ea typeface="a하늬바람M" panose="02020600000000000000" pitchFamily="18" charset="-127"/>
            </a:endParaRPr>
          </a:p>
        </p:txBody>
      </p:sp>
    </p:spTree>
    <p:extLst>
      <p:ext uri="{BB962C8B-B14F-4D97-AF65-F5344CB8AC3E}">
        <p14:creationId xmlns:p14="http://schemas.microsoft.com/office/powerpoint/2010/main" val="3511669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817A5D63-63C9-4746-9943-95F83BB2DBCA}"/>
              </a:ext>
            </a:extLst>
          </p:cNvPr>
          <p:cNvSpPr/>
          <p:nvPr/>
        </p:nvSpPr>
        <p:spPr>
          <a:xfrm>
            <a:off x="53752" y="3511116"/>
            <a:ext cx="8999984" cy="11162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하늬바람M" panose="02020600000000000000" pitchFamily="18" charset="-127"/>
              <a:ea typeface="a하늬바람M" panose="02020600000000000000" pitchFamily="18" charset="-127"/>
            </a:endParaRPr>
          </a:p>
        </p:txBody>
      </p:sp>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8" name="평행 사변형 25"/>
          <p:cNvSpPr/>
          <p:nvPr/>
        </p:nvSpPr>
        <p:spPr>
          <a:xfrm>
            <a:off x="0" y="0"/>
            <a:ext cx="5436096" cy="550982"/>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a하늬바람M" panose="02020600000000000000" pitchFamily="18" charset="-127"/>
                <a:ea typeface="a하늬바람M" panose="02020600000000000000" pitchFamily="18" charset="-127"/>
              </a:rPr>
              <a:t>Collecting Independent Variables – Counting of Temperature</a:t>
            </a:r>
            <a:endParaRPr lang="ko-KR" altLang="en-US" dirty="0">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22" name="모서리가 둥근 직사각형 22">
            <a:extLst>
              <a:ext uri="{FF2B5EF4-FFF2-40B4-BE49-F238E27FC236}">
                <a16:creationId xmlns:a16="http://schemas.microsoft.com/office/drawing/2014/main" id="{0E82657C-2AA6-4E1F-B8C3-76FBA33DC891}"/>
              </a:ext>
            </a:extLst>
          </p:cNvPr>
          <p:cNvSpPr/>
          <p:nvPr/>
        </p:nvSpPr>
        <p:spPr>
          <a:xfrm>
            <a:off x="5208548" y="1016502"/>
            <a:ext cx="3209826" cy="1819027"/>
          </a:xfrm>
          <a:prstGeom prst="roundRect">
            <a:avLst/>
          </a:prstGeom>
          <a:noFill/>
          <a:ln>
            <a:solidFill>
              <a:srgbClr val="21596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chemeClr val="tx1"/>
                </a:solidFill>
                <a:latin typeface="a하늬바람M" panose="02020600000000000000" pitchFamily="18" charset="-127"/>
                <a:ea typeface="a하늬바람M" panose="02020600000000000000" pitchFamily="18" charset="-127"/>
              </a:rPr>
              <a:t>Temeperature</a:t>
            </a:r>
            <a:endParaRPr lang="en-US" altLang="ko-KR" dirty="0">
              <a:solidFill>
                <a:schemeClr val="tx1"/>
              </a:solidFill>
              <a:latin typeface="a하늬바람M" panose="02020600000000000000" pitchFamily="18" charset="-127"/>
              <a:ea typeface="a하늬바람M" panose="02020600000000000000" pitchFamily="18" charset="-127"/>
            </a:endParaRPr>
          </a:p>
          <a:p>
            <a:pPr algn="ctr"/>
            <a:endParaRPr lang="ko-KR" altLang="en-US" sz="1400" dirty="0">
              <a:solidFill>
                <a:schemeClr val="tx1"/>
              </a:solidFill>
              <a:latin typeface="a하늬바람M" panose="02020600000000000000" pitchFamily="18" charset="-127"/>
              <a:ea typeface="a하늬바람M" panose="02020600000000000000" pitchFamily="18" charset="-127"/>
            </a:endParaRPr>
          </a:p>
          <a:p>
            <a:pPr algn="ctr"/>
            <a:r>
              <a:rPr lang="en-US" altLang="ko-KR" sz="1200" dirty="0">
                <a:solidFill>
                  <a:schemeClr val="tx1"/>
                </a:solidFill>
                <a:latin typeface="a하늬바람M" panose="02020600000000000000" pitchFamily="18" charset="-127"/>
                <a:ea typeface="a하늬바람M" panose="02020600000000000000" pitchFamily="18" charset="-127"/>
              </a:rPr>
              <a:t>Count if over 10℃</a:t>
            </a:r>
          </a:p>
          <a:p>
            <a:pPr algn="ctr"/>
            <a:r>
              <a:rPr lang="en-US" altLang="ko-KR" sz="1200" dirty="0">
                <a:solidFill>
                  <a:schemeClr val="tx1"/>
                </a:solidFill>
                <a:latin typeface="a하늬바람M" panose="02020600000000000000" pitchFamily="18" charset="-127"/>
                <a:ea typeface="a하늬바람M" panose="02020600000000000000" pitchFamily="18" charset="-127"/>
              </a:rPr>
              <a:t>Count if over 15℃</a:t>
            </a:r>
            <a:endParaRPr lang="ko-KR" altLang="en-US" sz="1200" dirty="0">
              <a:solidFill>
                <a:schemeClr val="tx1"/>
              </a:solidFill>
              <a:latin typeface="a하늬바람M" panose="02020600000000000000" pitchFamily="18" charset="-127"/>
              <a:ea typeface="a하늬바람M" panose="02020600000000000000" pitchFamily="18" charset="-127"/>
            </a:endParaRPr>
          </a:p>
          <a:p>
            <a:pPr algn="ctr"/>
            <a:r>
              <a:rPr lang="en-US" altLang="ko-KR" sz="1200" dirty="0">
                <a:solidFill>
                  <a:schemeClr val="tx1"/>
                </a:solidFill>
                <a:latin typeface="a하늬바람M" panose="02020600000000000000" pitchFamily="18" charset="-127"/>
                <a:ea typeface="a하늬바람M" panose="02020600000000000000" pitchFamily="18" charset="-127"/>
              </a:rPr>
              <a:t>Count if over 20℃</a:t>
            </a:r>
            <a:endParaRPr lang="ko-KR" altLang="en-US" sz="1200" dirty="0">
              <a:solidFill>
                <a:schemeClr val="tx1"/>
              </a:solidFill>
              <a:latin typeface="a하늬바람M" panose="02020600000000000000" pitchFamily="18" charset="-127"/>
              <a:ea typeface="a하늬바람M" panose="02020600000000000000" pitchFamily="18" charset="-127"/>
            </a:endParaRPr>
          </a:p>
          <a:p>
            <a:pPr algn="ctr"/>
            <a:r>
              <a:rPr lang="en-US" altLang="ko-KR" sz="1200" dirty="0">
                <a:solidFill>
                  <a:schemeClr val="tx1"/>
                </a:solidFill>
                <a:latin typeface="a하늬바람M" panose="02020600000000000000" pitchFamily="18" charset="-127"/>
                <a:ea typeface="a하늬바람M" panose="02020600000000000000" pitchFamily="18" charset="-127"/>
              </a:rPr>
              <a:t>Count if over 25℃</a:t>
            </a:r>
            <a:endParaRPr lang="ko-KR" altLang="en-US" sz="1200" dirty="0">
              <a:solidFill>
                <a:schemeClr val="tx1"/>
              </a:solidFill>
              <a:latin typeface="a하늬바람M" panose="02020600000000000000" pitchFamily="18" charset="-127"/>
              <a:ea typeface="a하늬바람M" panose="02020600000000000000" pitchFamily="18" charset="-127"/>
            </a:endParaRPr>
          </a:p>
          <a:p>
            <a:pPr algn="ctr"/>
            <a:r>
              <a:rPr lang="en-US" altLang="ko-KR" sz="1200" dirty="0">
                <a:solidFill>
                  <a:schemeClr val="tx1"/>
                </a:solidFill>
                <a:latin typeface="a하늬바람M" panose="02020600000000000000" pitchFamily="18" charset="-127"/>
                <a:ea typeface="a하늬바람M" panose="02020600000000000000" pitchFamily="18" charset="-127"/>
              </a:rPr>
              <a:t>Count if over 30℃</a:t>
            </a:r>
            <a:endParaRPr lang="ko-KR" altLang="en-US" sz="1200" dirty="0">
              <a:solidFill>
                <a:schemeClr val="tx1"/>
              </a:solidFill>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8" name="그룹 13">
            <a:extLst>
              <a:ext uri="{FF2B5EF4-FFF2-40B4-BE49-F238E27FC236}">
                <a16:creationId xmlns:a16="http://schemas.microsoft.com/office/drawing/2014/main" id="{C3BD27F3-AE92-4E53-AB1D-9DE4527E7BA8}"/>
              </a:ext>
            </a:extLst>
          </p:cNvPr>
          <p:cNvGrpSpPr/>
          <p:nvPr/>
        </p:nvGrpSpPr>
        <p:grpSpPr>
          <a:xfrm rot="16200000">
            <a:off x="4045725" y="1632067"/>
            <a:ext cx="675481" cy="377068"/>
            <a:chOff x="4371426" y="1707654"/>
            <a:chExt cx="416598" cy="232554"/>
          </a:xfrm>
          <a:solidFill>
            <a:srgbClr val="215968"/>
          </a:solidFill>
        </p:grpSpPr>
        <p:sp>
          <p:nvSpPr>
            <p:cNvPr id="29" name="갈매기형 수장 81">
              <a:extLst>
                <a:ext uri="{FF2B5EF4-FFF2-40B4-BE49-F238E27FC236}">
                  <a16:creationId xmlns:a16="http://schemas.microsoft.com/office/drawing/2014/main" id="{12240729-B055-4A2E-89D7-4BB55D8DC722}"/>
                </a:ext>
              </a:extLst>
            </p:cNvPr>
            <p:cNvSpPr/>
            <p:nvPr/>
          </p:nvSpPr>
          <p:spPr>
            <a:xfrm rot="5400000">
              <a:off x="4509604" y="1661789"/>
              <a:ext cx="140241" cy="41659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a하늬바람M" panose="02020600000000000000" pitchFamily="18" charset="-127"/>
                <a:ea typeface="a하늬바람M" panose="02020600000000000000" pitchFamily="18" charset="-127"/>
              </a:endParaRPr>
            </a:p>
          </p:txBody>
        </p:sp>
        <p:sp>
          <p:nvSpPr>
            <p:cNvPr id="30" name="갈매기형 수장 82">
              <a:extLst>
                <a:ext uri="{FF2B5EF4-FFF2-40B4-BE49-F238E27FC236}">
                  <a16:creationId xmlns:a16="http://schemas.microsoft.com/office/drawing/2014/main" id="{9AA1E75A-8580-491B-9392-F94F4B6426F5}"/>
                </a:ext>
              </a:extLst>
            </p:cNvPr>
            <p:cNvSpPr/>
            <p:nvPr/>
          </p:nvSpPr>
          <p:spPr>
            <a:xfrm rot="5400000">
              <a:off x="4509604" y="1569476"/>
              <a:ext cx="140241" cy="41659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하늬바람M" panose="02020600000000000000" pitchFamily="18" charset="-127"/>
                <a:ea typeface="a하늬바람M" panose="02020600000000000000" pitchFamily="18" charset="-127"/>
              </a:endParaRPr>
            </a:p>
          </p:txBody>
        </p:sp>
      </p:grpSp>
      <p:pic>
        <p:nvPicPr>
          <p:cNvPr id="31" name="Picture 4">
            <a:extLst>
              <a:ext uri="{FF2B5EF4-FFF2-40B4-BE49-F238E27FC236}">
                <a16:creationId xmlns:a16="http://schemas.microsoft.com/office/drawing/2014/main" id="{026E6AA9-011F-4325-8124-746815E4135B}"/>
              </a:ext>
            </a:extLst>
          </p:cNvPr>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5034290" y="699542"/>
            <a:ext cx="798992" cy="793244"/>
          </a:xfrm>
          <a:prstGeom prst="rect">
            <a:avLst/>
          </a:prstGeom>
          <a:noFill/>
          <a:ln w="9525">
            <a:noFill/>
            <a:miter lim="800000"/>
            <a:headEnd/>
            <a:tailEnd/>
          </a:ln>
        </p:spPr>
      </p:pic>
      <p:pic>
        <p:nvPicPr>
          <p:cNvPr id="5" name="그림 4">
            <a:extLst>
              <a:ext uri="{FF2B5EF4-FFF2-40B4-BE49-F238E27FC236}">
                <a16:creationId xmlns:a16="http://schemas.microsoft.com/office/drawing/2014/main" id="{4780A1F0-3585-4B0C-A4D9-A7D5D87D65C8}"/>
              </a:ext>
            </a:extLst>
          </p:cNvPr>
          <p:cNvPicPr>
            <a:picLocks noChangeAspect="1"/>
          </p:cNvPicPr>
          <p:nvPr/>
        </p:nvPicPr>
        <p:blipFill>
          <a:blip r:embed="rId10"/>
          <a:stretch>
            <a:fillRect/>
          </a:stretch>
        </p:blipFill>
        <p:spPr>
          <a:xfrm>
            <a:off x="864305" y="699542"/>
            <a:ext cx="2817581" cy="2242121"/>
          </a:xfrm>
          <a:prstGeom prst="rect">
            <a:avLst/>
          </a:prstGeom>
        </p:spPr>
      </p:pic>
      <p:sp>
        <p:nvSpPr>
          <p:cNvPr id="24" name="TextBox 23">
            <a:extLst>
              <a:ext uri="{FF2B5EF4-FFF2-40B4-BE49-F238E27FC236}">
                <a16:creationId xmlns:a16="http://schemas.microsoft.com/office/drawing/2014/main" id="{F8B0EB74-F33A-443C-A312-B4B0ECDE76DF}"/>
              </a:ext>
            </a:extLst>
          </p:cNvPr>
          <p:cNvSpPr txBox="1"/>
          <p:nvPr/>
        </p:nvSpPr>
        <p:spPr>
          <a:xfrm rot="20638142">
            <a:off x="1132924" y="3456072"/>
            <a:ext cx="1098378" cy="461665"/>
          </a:xfrm>
          <a:prstGeom prst="rect">
            <a:avLst/>
          </a:prstGeom>
          <a:noFill/>
        </p:spPr>
        <p:txBody>
          <a:bodyPr wrap="none" rtlCol="0">
            <a:spAutoFit/>
          </a:bodyPr>
          <a:lstStyle/>
          <a:p>
            <a:r>
              <a:rPr lang="en-US" altLang="ko-KR" sz="2400" b="1" dirty="0">
                <a:solidFill>
                  <a:schemeClr val="accent6">
                    <a:lumMod val="75000"/>
                  </a:schemeClr>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WHY?</a:t>
            </a:r>
            <a:endParaRPr lang="ko-KR" altLang="en-US" sz="2400" b="1" dirty="0">
              <a:solidFill>
                <a:schemeClr val="accent6">
                  <a:lumMod val="75000"/>
                </a:schemeClr>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p:txBody>
      </p:sp>
      <p:sp>
        <p:nvSpPr>
          <p:cNvPr id="25" name="TextBox 24">
            <a:extLst>
              <a:ext uri="{FF2B5EF4-FFF2-40B4-BE49-F238E27FC236}">
                <a16:creationId xmlns:a16="http://schemas.microsoft.com/office/drawing/2014/main" id="{601584D4-172C-4A44-BCEC-8BBA59C561EE}"/>
              </a:ext>
            </a:extLst>
          </p:cNvPr>
          <p:cNvSpPr txBox="1"/>
          <p:nvPr/>
        </p:nvSpPr>
        <p:spPr>
          <a:xfrm>
            <a:off x="2273096" y="3781137"/>
            <a:ext cx="4495141" cy="507831"/>
          </a:xfrm>
          <a:prstGeom prst="rect">
            <a:avLst/>
          </a:prstGeom>
          <a:noFill/>
        </p:spPr>
        <p:txBody>
          <a:bodyPr wrap="none" rtlCol="0">
            <a:spAutoFit/>
          </a:bodyPr>
          <a:lstStyle/>
          <a:p>
            <a:pPr algn="ctr">
              <a:lnSpc>
                <a:spcPct val="150000"/>
              </a:lnSpc>
            </a:pPr>
            <a:r>
              <a:rPr lang="en-US" altLang="ko-KR" dirty="0">
                <a:latin typeface="a하늬바람M" panose="02020600000000000000" pitchFamily="18" charset="-127"/>
                <a:ea typeface="a하늬바람M" panose="02020600000000000000" pitchFamily="18" charset="-127"/>
              </a:rPr>
              <a:t>Why collect data only from June to October?</a:t>
            </a:r>
          </a:p>
        </p:txBody>
      </p:sp>
      <p:cxnSp>
        <p:nvCxnSpPr>
          <p:cNvPr id="33" name="직선 연결선 32">
            <a:extLst>
              <a:ext uri="{FF2B5EF4-FFF2-40B4-BE49-F238E27FC236}">
                <a16:creationId xmlns:a16="http://schemas.microsoft.com/office/drawing/2014/main" id="{4262608F-334E-44E2-9431-DECA1AADB4BC}"/>
              </a:ext>
            </a:extLst>
          </p:cNvPr>
          <p:cNvCxnSpPr>
            <a:cxnSpLocks/>
          </p:cNvCxnSpPr>
          <p:nvPr/>
        </p:nvCxnSpPr>
        <p:spPr>
          <a:xfrm flipV="1">
            <a:off x="4904839" y="522967"/>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95659" y="1312209"/>
            <a:ext cx="2384383" cy="1354217"/>
          </a:xfrm>
          <a:prstGeom prst="rect">
            <a:avLst/>
          </a:prstGeom>
          <a:solidFill>
            <a:schemeClr val="bg1"/>
          </a:solidFill>
        </p:spPr>
        <p:txBody>
          <a:bodyPr wrap="square" rtlCol="0">
            <a:spAutoFit/>
          </a:bodyPr>
          <a:lstStyle/>
          <a:p>
            <a:pPr algn="ctr"/>
            <a:r>
              <a:rPr lang="en-US" altLang="ko-KR" sz="1600" dirty="0">
                <a:latin typeface="a하늬바람M" panose="02020600000000000000" pitchFamily="18" charset="-127"/>
                <a:ea typeface="a하늬바람M" panose="02020600000000000000" pitchFamily="18" charset="-127"/>
              </a:rPr>
              <a:t>Collecting hourly temperature data from June to October in </a:t>
            </a:r>
          </a:p>
          <a:p>
            <a:pPr algn="ctr"/>
            <a:r>
              <a:rPr lang="en-US" altLang="ko-KR" sz="1600" dirty="0">
                <a:latin typeface="a하늬바람M" panose="02020600000000000000" pitchFamily="18" charset="-127"/>
                <a:ea typeface="a하늬바람M" panose="02020600000000000000" pitchFamily="18" charset="-127"/>
              </a:rPr>
              <a:t>2013-2015</a:t>
            </a:r>
            <a:endParaRPr lang="ko-KR" altLang="en-US" sz="1600" dirty="0">
              <a:latin typeface="a하늬바람M" panose="02020600000000000000" pitchFamily="18" charset="-127"/>
              <a:ea typeface="a하늬바람M" panose="02020600000000000000" pitchFamily="18" charset="-127"/>
            </a:endParaRPr>
          </a:p>
        </p:txBody>
      </p:sp>
      <p:sp>
        <p:nvSpPr>
          <p:cNvPr id="26" name="TextBox 25">
            <a:extLst>
              <a:ext uri="{FF2B5EF4-FFF2-40B4-BE49-F238E27FC236}">
                <a16:creationId xmlns:a16="http://schemas.microsoft.com/office/drawing/2014/main" id="{7EF31389-A82C-4777-8C2E-9809B2C36666}"/>
              </a:ext>
            </a:extLst>
          </p:cNvPr>
          <p:cNvSpPr txBox="1"/>
          <p:nvPr/>
        </p:nvSpPr>
        <p:spPr>
          <a:xfrm>
            <a:off x="5548614" y="-8375"/>
            <a:ext cx="2281778" cy="461665"/>
          </a:xfrm>
          <a:prstGeom prst="rect">
            <a:avLst/>
          </a:prstGeom>
          <a:noFill/>
        </p:spPr>
        <p:txBody>
          <a:bodyPr wrap="none" rtlCol="0">
            <a:spAutoFit/>
          </a:bodyPr>
          <a:lstStyle/>
          <a:p>
            <a:r>
              <a:rPr lang="ko-KR" altLang="en-US" sz="1200" dirty="0">
                <a:latin typeface="a하늬바람M" panose="02020600000000000000" pitchFamily="18" charset="-127"/>
                <a:ea typeface="a하늬바람M" panose="02020600000000000000" pitchFamily="18" charset="-127"/>
              </a:rPr>
              <a:t>｜</a:t>
            </a:r>
            <a:r>
              <a:rPr lang="en-US" altLang="ko-KR" sz="1200" dirty="0">
                <a:latin typeface="a하늬바람M" panose="02020600000000000000" pitchFamily="18" charset="-127"/>
                <a:ea typeface="a하늬바람M" panose="02020600000000000000" pitchFamily="18" charset="-127"/>
              </a:rPr>
              <a:t>(2) Data collection and </a:t>
            </a:r>
          </a:p>
          <a:p>
            <a:r>
              <a:rPr lang="en-US" altLang="ko-KR" sz="1200" dirty="0">
                <a:latin typeface="a하늬바람M" panose="02020600000000000000" pitchFamily="18" charset="-127"/>
                <a:ea typeface="a하늬바람M" panose="02020600000000000000" pitchFamily="18" charset="-127"/>
              </a:rPr>
              <a:t>	preprocessing</a:t>
            </a:r>
            <a:endParaRPr lang="ko-KR" altLang="en-US" sz="1200" dirty="0">
              <a:latin typeface="a하늬바람M" panose="02020600000000000000" pitchFamily="18" charset="-127"/>
              <a:ea typeface="a하늬바람M" panose="02020600000000000000" pitchFamily="18" charset="-127"/>
            </a:endParaRPr>
          </a:p>
        </p:txBody>
      </p:sp>
    </p:spTree>
    <p:extLst>
      <p:ext uri="{BB962C8B-B14F-4D97-AF65-F5344CB8AC3E}">
        <p14:creationId xmlns:p14="http://schemas.microsoft.com/office/powerpoint/2010/main" val="111916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8" name="평행 사변형 25"/>
          <p:cNvSpPr/>
          <p:nvPr/>
        </p:nvSpPr>
        <p:spPr>
          <a:xfrm>
            <a:off x="0" y="0"/>
            <a:ext cx="5436096" cy="550982"/>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a하늬바람M" panose="02020600000000000000" pitchFamily="18" charset="-127"/>
                <a:ea typeface="a하늬바람M" panose="02020600000000000000" pitchFamily="18" charset="-127"/>
              </a:rPr>
              <a:t>Reason for collecting climate data from June to October</a:t>
            </a:r>
            <a:endParaRPr lang="ko-KR" altLang="en-US" dirty="0">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24" name="표 23">
            <a:extLst>
              <a:ext uri="{FF2B5EF4-FFF2-40B4-BE49-F238E27FC236}">
                <a16:creationId xmlns:a16="http://schemas.microsoft.com/office/drawing/2014/main" id="{65D5CB83-D340-4A6D-871C-347E5699E320}"/>
              </a:ext>
            </a:extLst>
          </p:cNvPr>
          <p:cNvGraphicFramePr>
            <a:graphicFrameLocks noGrp="1"/>
          </p:cNvGraphicFramePr>
          <p:nvPr>
            <p:extLst>
              <p:ext uri="{D42A27DB-BD31-4B8C-83A1-F6EECF244321}">
                <p14:modId xmlns:p14="http://schemas.microsoft.com/office/powerpoint/2010/main" val="2442059117"/>
              </p:ext>
            </p:extLst>
          </p:nvPr>
        </p:nvGraphicFramePr>
        <p:xfrm>
          <a:off x="498048" y="904243"/>
          <a:ext cx="8351990" cy="1981144"/>
        </p:xfrm>
        <a:graphic>
          <a:graphicData uri="http://schemas.openxmlformats.org/drawingml/2006/table">
            <a:tbl>
              <a:tblPr firstRow="1" bandRow="1">
                <a:tableStyleId>{5940675A-B579-460E-94D1-54222C63F5DA}</a:tableStyleId>
              </a:tblPr>
              <a:tblGrid>
                <a:gridCol w="596571">
                  <a:extLst>
                    <a:ext uri="{9D8B030D-6E8A-4147-A177-3AD203B41FA5}">
                      <a16:colId xmlns:a16="http://schemas.microsoft.com/office/drawing/2014/main" val="20000"/>
                    </a:ext>
                  </a:extLst>
                </a:gridCol>
                <a:gridCol w="596571">
                  <a:extLst>
                    <a:ext uri="{9D8B030D-6E8A-4147-A177-3AD203B41FA5}">
                      <a16:colId xmlns:a16="http://schemas.microsoft.com/office/drawing/2014/main" val="20001"/>
                    </a:ext>
                  </a:extLst>
                </a:gridCol>
                <a:gridCol w="1193141">
                  <a:extLst>
                    <a:ext uri="{9D8B030D-6E8A-4147-A177-3AD203B41FA5}">
                      <a16:colId xmlns:a16="http://schemas.microsoft.com/office/drawing/2014/main" val="20002"/>
                    </a:ext>
                  </a:extLst>
                </a:gridCol>
                <a:gridCol w="596571">
                  <a:extLst>
                    <a:ext uri="{9D8B030D-6E8A-4147-A177-3AD203B41FA5}">
                      <a16:colId xmlns:a16="http://schemas.microsoft.com/office/drawing/2014/main" val="20003"/>
                    </a:ext>
                  </a:extLst>
                </a:gridCol>
                <a:gridCol w="596571">
                  <a:extLst>
                    <a:ext uri="{9D8B030D-6E8A-4147-A177-3AD203B41FA5}">
                      <a16:colId xmlns:a16="http://schemas.microsoft.com/office/drawing/2014/main" val="20004"/>
                    </a:ext>
                  </a:extLst>
                </a:gridCol>
                <a:gridCol w="596571">
                  <a:extLst>
                    <a:ext uri="{9D8B030D-6E8A-4147-A177-3AD203B41FA5}">
                      <a16:colId xmlns:a16="http://schemas.microsoft.com/office/drawing/2014/main" val="20005"/>
                    </a:ext>
                  </a:extLst>
                </a:gridCol>
                <a:gridCol w="596571">
                  <a:extLst>
                    <a:ext uri="{9D8B030D-6E8A-4147-A177-3AD203B41FA5}">
                      <a16:colId xmlns:a16="http://schemas.microsoft.com/office/drawing/2014/main" val="20006"/>
                    </a:ext>
                  </a:extLst>
                </a:gridCol>
                <a:gridCol w="1193141">
                  <a:extLst>
                    <a:ext uri="{9D8B030D-6E8A-4147-A177-3AD203B41FA5}">
                      <a16:colId xmlns:a16="http://schemas.microsoft.com/office/drawing/2014/main" val="20007"/>
                    </a:ext>
                  </a:extLst>
                </a:gridCol>
                <a:gridCol w="1193141">
                  <a:extLst>
                    <a:ext uri="{9D8B030D-6E8A-4147-A177-3AD203B41FA5}">
                      <a16:colId xmlns:a16="http://schemas.microsoft.com/office/drawing/2014/main" val="20008"/>
                    </a:ext>
                  </a:extLst>
                </a:gridCol>
                <a:gridCol w="1193141">
                  <a:extLst>
                    <a:ext uri="{9D8B030D-6E8A-4147-A177-3AD203B41FA5}">
                      <a16:colId xmlns:a16="http://schemas.microsoft.com/office/drawing/2014/main" val="20009"/>
                    </a:ext>
                  </a:extLst>
                </a:gridCol>
              </a:tblGrid>
              <a:tr h="293477">
                <a:tc gridSpan="2">
                  <a:txBody>
                    <a:bodyPr/>
                    <a:lstStyle/>
                    <a:p>
                      <a:pPr algn="ctr" latinLnBrk="1"/>
                      <a:r>
                        <a:rPr lang="en-US" altLang="ko-KR" sz="1400" dirty="0">
                          <a:latin typeface="a시네마M" pitchFamily="18" charset="-127"/>
                          <a:ea typeface="a시네마M" pitchFamily="18" charset="-127"/>
                        </a:rPr>
                        <a:t>June</a:t>
                      </a:r>
                      <a:endParaRPr lang="ko-KR" altLang="en-US" sz="1400" dirty="0">
                        <a:latin typeface="a시네마M" pitchFamily="18" charset="-127"/>
                        <a:ea typeface="a시네마M" pitchFamily="18" charset="-127"/>
                      </a:endParaRPr>
                    </a:p>
                  </a:txBody>
                  <a:tcPr>
                    <a:solidFill>
                      <a:schemeClr val="bg1">
                        <a:lumMod val="85000"/>
                      </a:schemeClr>
                    </a:solidFill>
                  </a:tcPr>
                </a:tc>
                <a:tc hMerge="1">
                  <a:txBody>
                    <a:bodyPr/>
                    <a:lstStyle/>
                    <a:p>
                      <a:pPr latinLnBrk="1"/>
                      <a:endParaRPr lang="ko-KR" altLang="en-US"/>
                    </a:p>
                  </a:txBody>
                  <a:tcPr/>
                </a:tc>
                <a:tc>
                  <a:txBody>
                    <a:bodyPr/>
                    <a:lstStyle/>
                    <a:p>
                      <a:pPr algn="ctr" latinLnBrk="1"/>
                      <a:r>
                        <a:rPr lang="en-US" altLang="ko-KR" sz="1400" dirty="0">
                          <a:latin typeface="a시네마M" pitchFamily="18" charset="-127"/>
                          <a:ea typeface="a시네마M" pitchFamily="18" charset="-127"/>
                        </a:rPr>
                        <a:t>July</a:t>
                      </a:r>
                      <a:endParaRPr lang="ko-KR" altLang="en-US" sz="1400" dirty="0">
                        <a:latin typeface="a시네마M" pitchFamily="18" charset="-127"/>
                        <a:ea typeface="a시네마M" pitchFamily="18" charset="-127"/>
                      </a:endParaRPr>
                    </a:p>
                  </a:txBody>
                  <a:tcPr>
                    <a:solidFill>
                      <a:schemeClr val="bg1">
                        <a:lumMod val="85000"/>
                      </a:schemeClr>
                    </a:solidFill>
                  </a:tcPr>
                </a:tc>
                <a:tc gridSpan="2">
                  <a:txBody>
                    <a:bodyPr/>
                    <a:lstStyle/>
                    <a:p>
                      <a:pPr algn="ctr" latinLnBrk="1"/>
                      <a:r>
                        <a:rPr lang="en-US" altLang="ko-KR" sz="1400" dirty="0">
                          <a:latin typeface="a시네마M" pitchFamily="18" charset="-127"/>
                          <a:ea typeface="a시네마M" pitchFamily="18" charset="-127"/>
                        </a:rPr>
                        <a:t>August</a:t>
                      </a:r>
                      <a:endParaRPr lang="ko-KR" altLang="en-US" sz="1400" dirty="0">
                        <a:latin typeface="a시네마M" pitchFamily="18" charset="-127"/>
                        <a:ea typeface="a시네마M" pitchFamily="18" charset="-127"/>
                      </a:endParaRPr>
                    </a:p>
                  </a:txBody>
                  <a:tcPr>
                    <a:solidFill>
                      <a:schemeClr val="bg1">
                        <a:lumMod val="85000"/>
                      </a:schemeClr>
                    </a:solidFill>
                  </a:tcPr>
                </a:tc>
                <a:tc hMerge="1">
                  <a:txBody>
                    <a:bodyPr/>
                    <a:lstStyle/>
                    <a:p>
                      <a:pPr latinLnBrk="1"/>
                      <a:endParaRPr lang="ko-KR" altLang="en-US"/>
                    </a:p>
                  </a:txBody>
                  <a:tcPr/>
                </a:tc>
                <a:tc gridSpan="2">
                  <a:txBody>
                    <a:bodyPr/>
                    <a:lstStyle/>
                    <a:p>
                      <a:pPr algn="ctr" latinLnBrk="1"/>
                      <a:r>
                        <a:rPr lang="en-US" altLang="ko-KR" sz="1400" dirty="0">
                          <a:latin typeface="a시네마M" pitchFamily="18" charset="-127"/>
                          <a:ea typeface="a시네마M" pitchFamily="18" charset="-127"/>
                        </a:rPr>
                        <a:t>September</a:t>
                      </a:r>
                      <a:endParaRPr lang="ko-KR" altLang="en-US" sz="1400" dirty="0">
                        <a:latin typeface="a시네마M" pitchFamily="18" charset="-127"/>
                        <a:ea typeface="a시네마M" pitchFamily="18" charset="-127"/>
                      </a:endParaRPr>
                    </a:p>
                  </a:txBody>
                  <a:tcPr>
                    <a:solidFill>
                      <a:schemeClr val="bg1">
                        <a:lumMod val="85000"/>
                      </a:schemeClr>
                    </a:solidFill>
                  </a:tcPr>
                </a:tc>
                <a:tc hMerge="1">
                  <a:txBody>
                    <a:bodyPr/>
                    <a:lstStyle/>
                    <a:p>
                      <a:pPr latinLnBrk="1"/>
                      <a:endParaRPr lang="ko-KR" altLang="en-US"/>
                    </a:p>
                  </a:txBody>
                  <a:tcPr/>
                </a:tc>
                <a:tc>
                  <a:txBody>
                    <a:bodyPr/>
                    <a:lstStyle/>
                    <a:p>
                      <a:pPr algn="ctr" latinLnBrk="1"/>
                      <a:r>
                        <a:rPr lang="en-US" altLang="ko-KR" sz="1400" dirty="0">
                          <a:latin typeface="a시네마M" pitchFamily="18" charset="-127"/>
                          <a:ea typeface="a시네마M" pitchFamily="18" charset="-127"/>
                        </a:rPr>
                        <a:t>October</a:t>
                      </a:r>
                      <a:endParaRPr lang="ko-KR" altLang="en-US" sz="1400" dirty="0">
                        <a:latin typeface="a시네마M" pitchFamily="18" charset="-127"/>
                        <a:ea typeface="a시네마M" pitchFamily="18" charset="-127"/>
                      </a:endParaRPr>
                    </a:p>
                  </a:txBody>
                  <a:tcPr>
                    <a:solidFill>
                      <a:schemeClr val="bg1">
                        <a:lumMod val="85000"/>
                      </a:schemeClr>
                    </a:solidFill>
                  </a:tcPr>
                </a:tc>
                <a:tc>
                  <a:txBody>
                    <a:bodyPr/>
                    <a:lstStyle/>
                    <a:p>
                      <a:pPr algn="ctr" latinLnBrk="1"/>
                      <a:r>
                        <a:rPr lang="en-US" altLang="ko-KR" sz="1400" dirty="0">
                          <a:latin typeface="a시네마M" pitchFamily="18" charset="-127"/>
                          <a:ea typeface="a시네마M" pitchFamily="18" charset="-127"/>
                        </a:rPr>
                        <a:t>November</a:t>
                      </a:r>
                      <a:endParaRPr lang="ko-KR" altLang="en-US" sz="1400" dirty="0">
                        <a:latin typeface="a시네마M" pitchFamily="18" charset="-127"/>
                        <a:ea typeface="a시네마M" pitchFamily="18" charset="-127"/>
                      </a:endParaRPr>
                    </a:p>
                  </a:txBody>
                  <a:tcPr>
                    <a:solidFill>
                      <a:schemeClr val="bg1">
                        <a:lumMod val="85000"/>
                      </a:schemeClr>
                    </a:solidFill>
                  </a:tcPr>
                </a:tc>
                <a:tc>
                  <a:txBody>
                    <a:bodyPr/>
                    <a:lstStyle/>
                    <a:p>
                      <a:pPr algn="ctr" latinLnBrk="1"/>
                      <a:r>
                        <a:rPr lang="en-US" altLang="ko-KR" sz="1400" dirty="0">
                          <a:latin typeface="a시네마M" pitchFamily="18" charset="-127"/>
                          <a:ea typeface="a시네마M" pitchFamily="18" charset="-127"/>
                        </a:rPr>
                        <a:t>December</a:t>
                      </a:r>
                      <a:endParaRPr lang="ko-KR" altLang="en-US" sz="1400" dirty="0">
                        <a:latin typeface="a시네마M" pitchFamily="18" charset="-127"/>
                        <a:ea typeface="a시네마M" pitchFamily="18" charset="-127"/>
                      </a:endParaRPr>
                    </a:p>
                  </a:txBody>
                  <a:tcPr>
                    <a:solidFill>
                      <a:schemeClr val="bg1">
                        <a:lumMod val="85000"/>
                      </a:schemeClr>
                    </a:solidFill>
                  </a:tcPr>
                </a:tc>
                <a:extLst>
                  <a:ext uri="{0D108BD9-81ED-4DB2-BD59-A6C34878D82A}">
                    <a16:rowId xmlns:a16="http://schemas.microsoft.com/office/drawing/2014/main" val="10000"/>
                  </a:ext>
                </a:extLst>
              </a:tr>
              <a:tr h="390067">
                <a:tc>
                  <a:txBody>
                    <a:bodyPr/>
                    <a:lstStyle/>
                    <a:p>
                      <a:pPr algn="ctr" latinLnBrk="1"/>
                      <a:endParaRPr lang="ko-KR" altLang="en-US" sz="1400" dirty="0">
                        <a:latin typeface="a시네마M" pitchFamily="18" charset="-127"/>
                        <a:ea typeface="a시네마M" pitchFamily="18" charset="-127"/>
                      </a:endParaRPr>
                    </a:p>
                  </a:txBody>
                  <a:tcPr>
                    <a:noFill/>
                  </a:tcPr>
                </a:tc>
                <a:tc gridSpan="5">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200" dirty="0">
                        <a:latin typeface="a시네마M" pitchFamily="18" charset="-127"/>
                        <a:ea typeface="a시네마M" pitchFamily="18" charset="-127"/>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a시네마M" pitchFamily="18" charset="-127"/>
                          <a:ea typeface="a시네마M" pitchFamily="18" charset="-127"/>
                        </a:rPr>
                        <a:t>Breeding</a:t>
                      </a:r>
                      <a:r>
                        <a:rPr lang="en-US" altLang="ko-KR" sz="1400" baseline="0" dirty="0">
                          <a:latin typeface="a시네마M" pitchFamily="18" charset="-127"/>
                          <a:ea typeface="a시네마M" pitchFamily="18" charset="-127"/>
                        </a:rPr>
                        <a:t> Season of Adult mites</a:t>
                      </a:r>
                      <a:r>
                        <a:rPr lang="ko-KR" altLang="en-US" sz="1400" dirty="0">
                          <a:latin typeface="a시네마M" pitchFamily="18" charset="-127"/>
                          <a:ea typeface="a시네마M" pitchFamily="18" charset="-127"/>
                        </a:rPr>
                        <a:t> </a:t>
                      </a:r>
                      <a:endParaRPr lang="en-US" altLang="ko-KR" sz="1400" dirty="0">
                        <a:latin typeface="a시네마M" pitchFamily="18" charset="-127"/>
                        <a:ea typeface="a시네마M" pitchFamily="18" charset="-127"/>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a시네마M" pitchFamily="18" charset="-127"/>
                          <a:ea typeface="a시네마M" pitchFamily="18" charset="-127"/>
                        </a:rPr>
                        <a:t>(Reaches</a:t>
                      </a:r>
                      <a:r>
                        <a:rPr lang="en-US" altLang="ko-KR" sz="1000" baseline="0" dirty="0">
                          <a:latin typeface="a시네마M" pitchFamily="18" charset="-127"/>
                          <a:ea typeface="a시네마M" pitchFamily="18" charset="-127"/>
                        </a:rPr>
                        <a:t> its peak on August</a:t>
                      </a:r>
                      <a:r>
                        <a:rPr lang="en-US" altLang="ko-KR" sz="1000" dirty="0">
                          <a:latin typeface="a시네마M" pitchFamily="18" charset="-127"/>
                          <a:ea typeface="a시네마M" pitchFamily="18" charset="-127"/>
                        </a:rPr>
                        <a:t>)</a:t>
                      </a:r>
                      <a:endParaRPr lang="ko-KR" altLang="en-US" sz="1400" dirty="0">
                        <a:latin typeface="a시네마M" pitchFamily="18" charset="-127"/>
                        <a:ea typeface="a시네마M" pitchFamily="18" charset="-127"/>
                      </a:endParaRPr>
                    </a:p>
                  </a:txBody>
                  <a:tcPr>
                    <a:solidFill>
                      <a:schemeClr val="tx2">
                        <a:lumMod val="20000"/>
                        <a:lumOff val="80000"/>
                      </a:schemeClr>
                    </a:solidFill>
                  </a:tcPr>
                </a:tc>
                <a:tc hMerge="1">
                  <a:txBody>
                    <a:bodyPr/>
                    <a:lstStyle/>
                    <a:p>
                      <a:pPr algn="ctr" latinLnBrk="1"/>
                      <a:endParaRPr lang="ko-KR" altLang="en-US" dirty="0">
                        <a:latin typeface="a시네마M" pitchFamily="18" charset="-127"/>
                        <a:ea typeface="a시네마M" pitchFamily="18" charset="-127"/>
                      </a:endParaRPr>
                    </a:p>
                  </a:txBody>
                  <a:tcPr>
                    <a:solidFill>
                      <a:schemeClr val="tx2">
                        <a:lumMod val="20000"/>
                        <a:lumOff val="80000"/>
                      </a:schemeClr>
                    </a:solidFill>
                  </a:tcPr>
                </a:tc>
                <a:tc hMerge="1">
                  <a:txBody>
                    <a:bodyPr/>
                    <a:lstStyle/>
                    <a:p>
                      <a:pPr algn="ctr" latinLnBrk="1"/>
                      <a:endParaRPr lang="ko-KR" altLang="en-US" dirty="0">
                        <a:latin typeface="a시네마M" pitchFamily="18" charset="-127"/>
                        <a:ea typeface="a시네마M" pitchFamily="18" charset="-127"/>
                      </a:endParaRPr>
                    </a:p>
                  </a:txBody>
                  <a:tcPr>
                    <a:solidFill>
                      <a:schemeClr val="tx2">
                        <a:lumMod val="20000"/>
                        <a:lumOff val="80000"/>
                      </a:schemeClr>
                    </a:solidFill>
                  </a:tcPr>
                </a:tc>
                <a:tc hMerge="1">
                  <a:txBody>
                    <a:bodyPr/>
                    <a:lstStyle/>
                    <a:p>
                      <a:pPr latinLnBrk="1"/>
                      <a:endParaRPr lang="ko-KR" altLang="en-US"/>
                    </a:p>
                  </a:txBody>
                  <a:tcPr/>
                </a:tc>
                <a:tc hMerge="1">
                  <a:txBody>
                    <a:bodyPr/>
                    <a:lstStyle/>
                    <a:p>
                      <a:pPr algn="ctr" latinLnBrk="1"/>
                      <a:endParaRPr lang="ko-KR" altLang="en-US" dirty="0">
                        <a:latin typeface="a시네마M" pitchFamily="18" charset="-127"/>
                        <a:ea typeface="a시네마M" pitchFamily="18" charset="-127"/>
                      </a:endParaRPr>
                    </a:p>
                  </a:txBody>
                  <a:tcPr>
                    <a:solidFill>
                      <a:schemeClr val="tx2">
                        <a:lumMod val="20000"/>
                        <a:lumOff val="80000"/>
                      </a:schemeClr>
                    </a:solidFill>
                  </a:tcPr>
                </a:tc>
                <a:tc gridSpan="4">
                  <a:txBody>
                    <a:bodyPr/>
                    <a:lstStyle/>
                    <a:p>
                      <a:pPr algn="ctr" latinLnBrk="1"/>
                      <a:endParaRPr lang="ko-KR" altLang="en-US" sz="1400" dirty="0">
                        <a:latin typeface="a시네마M" pitchFamily="18" charset="-127"/>
                        <a:ea typeface="a시네마M" pitchFamily="18" charset="-127"/>
                      </a:endParaRPr>
                    </a:p>
                  </a:txBody>
                  <a:tcPr>
                    <a:noFill/>
                  </a:tcPr>
                </a:tc>
                <a:tc hMerge="1">
                  <a:txBody>
                    <a:bodyPr/>
                    <a:lstStyle/>
                    <a:p>
                      <a:pPr algn="ctr" latinLnBrk="1"/>
                      <a:endParaRPr lang="ko-KR" altLang="en-US" dirty="0">
                        <a:latin typeface="a시네마M" pitchFamily="18" charset="-127"/>
                        <a:ea typeface="a시네마M" pitchFamily="18" charset="-127"/>
                      </a:endParaRPr>
                    </a:p>
                  </a:txBody>
                  <a:tcPr>
                    <a:solidFill>
                      <a:schemeClr val="tx2">
                        <a:lumMod val="20000"/>
                        <a:lumOff val="80000"/>
                      </a:schemeClr>
                    </a:solidFill>
                  </a:tcPr>
                </a:tc>
                <a:tc hMerge="1">
                  <a:txBody>
                    <a:bodyPr/>
                    <a:lstStyle/>
                    <a:p>
                      <a:pPr algn="ctr" latinLnBrk="1"/>
                      <a:endParaRPr lang="ko-KR" altLang="en-US" dirty="0">
                        <a:latin typeface="a시네마M" pitchFamily="18" charset="-127"/>
                        <a:ea typeface="a시네마M" pitchFamily="18" charset="-127"/>
                      </a:endParaRPr>
                    </a:p>
                  </a:txBody>
                  <a:tcPr>
                    <a:solidFill>
                      <a:schemeClr val="tx2">
                        <a:lumMod val="20000"/>
                        <a:lumOff val="80000"/>
                      </a:schemeClr>
                    </a:solidFill>
                  </a:tcPr>
                </a:tc>
                <a:tc hMerge="1">
                  <a:txBody>
                    <a:bodyPr/>
                    <a:lstStyle/>
                    <a:p>
                      <a:pPr algn="ctr" latinLnBrk="1"/>
                      <a:endParaRPr lang="ko-KR" altLang="en-US" dirty="0">
                        <a:latin typeface="a시네마M" pitchFamily="18" charset="-127"/>
                        <a:ea typeface="a시네마M" pitchFamily="18" charset="-127"/>
                      </a:endParaRPr>
                    </a:p>
                  </a:txBody>
                  <a:tcPr>
                    <a:solidFill>
                      <a:schemeClr val="tx2">
                        <a:lumMod val="20000"/>
                        <a:lumOff val="80000"/>
                      </a:schemeClr>
                    </a:solidFill>
                  </a:tcPr>
                </a:tc>
                <a:extLst>
                  <a:ext uri="{0D108BD9-81ED-4DB2-BD59-A6C34878D82A}">
                    <a16:rowId xmlns:a16="http://schemas.microsoft.com/office/drawing/2014/main" val="10001"/>
                  </a:ext>
                </a:extLst>
              </a:tr>
              <a:tr h="341664">
                <a:tc gridSpan="4">
                  <a:txBody>
                    <a:bodyPr/>
                    <a:lstStyle/>
                    <a:p>
                      <a:pPr algn="ctr" latinLnBrk="1"/>
                      <a:endParaRPr lang="ko-KR" altLang="en-US" sz="1400" dirty="0">
                        <a:latin typeface="a시네마M" pitchFamily="18" charset="-127"/>
                        <a:ea typeface="a시네마M" pitchFamily="18" charset="-127"/>
                      </a:endParaRPr>
                    </a:p>
                  </a:txBody>
                  <a:tcPr/>
                </a:tc>
                <a:tc hMerge="1">
                  <a:txBody>
                    <a:bodyPr/>
                    <a:lstStyle/>
                    <a:p>
                      <a:pPr latinLnBrk="1"/>
                      <a:endParaRPr lang="ko-KR" altLang="en-US"/>
                    </a:p>
                  </a:txBody>
                  <a:tcPr/>
                </a:tc>
                <a:tc hMerge="1">
                  <a:txBody>
                    <a:bodyPr/>
                    <a:lstStyle/>
                    <a:p>
                      <a:pPr algn="ctr" latinLnBrk="1"/>
                      <a:endParaRPr lang="ko-KR" altLang="en-US" dirty="0">
                        <a:latin typeface="a시네마M" pitchFamily="18" charset="-127"/>
                        <a:ea typeface="a시네마M" pitchFamily="18" charset="-127"/>
                      </a:endParaRPr>
                    </a:p>
                  </a:txBody>
                  <a:tcPr/>
                </a:tc>
                <a:tc hMerge="1">
                  <a:txBody>
                    <a:bodyPr/>
                    <a:lstStyle/>
                    <a:p>
                      <a:pPr algn="ctr" latinLnBrk="1"/>
                      <a:endParaRPr lang="ko-KR" altLang="en-US" dirty="0">
                        <a:latin typeface="a시네마M" pitchFamily="18" charset="-127"/>
                        <a:ea typeface="a시네마M" pitchFamily="18" charset="-127"/>
                      </a:endParaRPr>
                    </a:p>
                  </a:txBody>
                  <a:tcPr/>
                </a:tc>
                <a:tc gridSpan="5">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a시네마M" pitchFamily="18" charset="-127"/>
                          <a:ea typeface="a시네마M" pitchFamily="18" charset="-127"/>
                        </a:rPr>
                        <a:t>Active period of larvae*</a:t>
                      </a:r>
                      <a:endParaRPr lang="ko-KR" altLang="en-US" sz="1400" dirty="0">
                        <a:latin typeface="a시네마M" pitchFamily="18" charset="-127"/>
                        <a:ea typeface="a시네마M" pitchFamily="18" charset="-127"/>
                      </a:endParaRPr>
                    </a:p>
                  </a:txBody>
                  <a:tcPr>
                    <a:solidFill>
                      <a:schemeClr val="accent2">
                        <a:lumMod val="60000"/>
                        <a:lumOff val="40000"/>
                      </a:schemeClr>
                    </a:solidFill>
                  </a:tcPr>
                </a:tc>
                <a:tc hMerge="1">
                  <a:txBody>
                    <a:bodyPr/>
                    <a:lstStyle/>
                    <a:p>
                      <a:pPr algn="ctr" latinLnBrk="1"/>
                      <a:endParaRPr lang="ko-KR" altLang="en-US" dirty="0">
                        <a:latin typeface="a시네마M" pitchFamily="18" charset="-127"/>
                        <a:ea typeface="a시네마M" pitchFamily="18" charset="-127"/>
                      </a:endParaRPr>
                    </a:p>
                  </a:txBody>
                  <a:tcPr/>
                </a:tc>
                <a:tc hMerge="1">
                  <a:txBody>
                    <a:bodyPr/>
                    <a:lstStyle/>
                    <a:p>
                      <a:pPr latinLnBrk="1"/>
                      <a:endParaRPr lang="ko-KR" altLang="en-US"/>
                    </a:p>
                  </a:txBody>
                  <a:tcPr/>
                </a:tc>
                <a:tc hMerge="1">
                  <a:txBody>
                    <a:bodyPr/>
                    <a:lstStyle/>
                    <a:p>
                      <a:pPr algn="ctr" latinLnBrk="1"/>
                      <a:endParaRPr lang="ko-KR" altLang="en-US" dirty="0">
                        <a:latin typeface="a시네마M" pitchFamily="18" charset="-127"/>
                        <a:ea typeface="a시네마M" pitchFamily="18" charset="-127"/>
                      </a:endParaRPr>
                    </a:p>
                  </a:txBody>
                  <a:tcPr/>
                </a:tc>
                <a:tc hMerge="1">
                  <a:txBody>
                    <a:bodyPr/>
                    <a:lstStyle/>
                    <a:p>
                      <a:pPr algn="ctr" latinLnBrk="1"/>
                      <a:endParaRPr lang="ko-KR" altLang="en-US" dirty="0">
                        <a:latin typeface="a시네마M" pitchFamily="18" charset="-127"/>
                        <a:ea typeface="a시네마M" pitchFamily="18" charset="-127"/>
                      </a:endParaRPr>
                    </a:p>
                  </a:txBody>
                  <a:tcPr/>
                </a:tc>
                <a:tc>
                  <a:txBody>
                    <a:bodyPr/>
                    <a:lstStyle/>
                    <a:p>
                      <a:pPr algn="ctr" latinLnBrk="1"/>
                      <a:endParaRPr lang="ko-KR" altLang="en-US" sz="1400" dirty="0">
                        <a:latin typeface="a시네마M" pitchFamily="18" charset="-127"/>
                        <a:ea typeface="a시네마M" pitchFamily="18" charset="-127"/>
                      </a:endParaRPr>
                    </a:p>
                  </a:txBody>
                  <a:tcPr/>
                </a:tc>
                <a:extLst>
                  <a:ext uri="{0D108BD9-81ED-4DB2-BD59-A6C34878D82A}">
                    <a16:rowId xmlns:a16="http://schemas.microsoft.com/office/drawing/2014/main" val="10002"/>
                  </a:ext>
                </a:extLst>
              </a:tr>
              <a:tr h="341664">
                <a:tc gridSpan="5">
                  <a:txBody>
                    <a:bodyPr/>
                    <a:lstStyle/>
                    <a:p>
                      <a:pPr algn="ctr" latinLnBrk="1"/>
                      <a:endParaRPr lang="ko-KR" altLang="en-US" sz="1400" dirty="0">
                        <a:latin typeface="a시네마M" pitchFamily="18" charset="-127"/>
                        <a:ea typeface="a시네마M" pitchFamily="18" charset="-127"/>
                      </a:endParaRPr>
                    </a:p>
                  </a:txBody>
                  <a:tcPr/>
                </a:tc>
                <a:tc hMerge="1">
                  <a:txBody>
                    <a:bodyPr/>
                    <a:lstStyle/>
                    <a:p>
                      <a:pPr latinLnBrk="1"/>
                      <a:endParaRPr lang="ko-KR" altLang="en-US"/>
                    </a:p>
                  </a:txBody>
                  <a:tcPr/>
                </a:tc>
                <a:tc hMerge="1">
                  <a:txBody>
                    <a:bodyPr/>
                    <a:lstStyle/>
                    <a:p>
                      <a:pPr algn="ctr" latinLnBrk="1"/>
                      <a:endParaRPr lang="ko-KR" altLang="en-US" dirty="0">
                        <a:latin typeface="a시네마M" pitchFamily="18" charset="-127"/>
                        <a:ea typeface="a시네마M" pitchFamily="18" charset="-127"/>
                      </a:endParaRPr>
                    </a:p>
                  </a:txBody>
                  <a:tcPr/>
                </a:tc>
                <a:tc hMerge="1">
                  <a:txBody>
                    <a:bodyPr/>
                    <a:lstStyle/>
                    <a:p>
                      <a:pPr algn="ctr" latinLnBrk="1"/>
                      <a:endParaRPr lang="ko-KR" altLang="en-US" dirty="0">
                        <a:latin typeface="a시네마M" pitchFamily="18" charset="-127"/>
                        <a:ea typeface="a시네마M" pitchFamily="18" charset="-127"/>
                      </a:endParaRPr>
                    </a:p>
                  </a:txBody>
                  <a:tcPr/>
                </a:tc>
                <a:tc hMerge="1">
                  <a:txBody>
                    <a:bodyPr/>
                    <a:lstStyle/>
                    <a:p>
                      <a:pPr latinLnBrk="1"/>
                      <a:endParaRPr lang="ko-KR" altLang="en-US"/>
                    </a:p>
                  </a:txBody>
                  <a:tcPr/>
                </a:tc>
                <a:tc gridSpan="5">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a시네마M" pitchFamily="18" charset="-127"/>
                          <a:ea typeface="a시네마M" pitchFamily="18" charset="-127"/>
                        </a:rPr>
                        <a:t>Time period of </a:t>
                      </a:r>
                      <a:r>
                        <a:rPr lang="en-US" altLang="ko-KR" sz="1400" baseline="0" dirty="0">
                          <a:latin typeface="a시네마M" pitchFamily="18" charset="-127"/>
                          <a:ea typeface="a시네마M" pitchFamily="18" charset="-127"/>
                        </a:rPr>
                        <a:t>consistent occurrence of scrub typhus</a:t>
                      </a:r>
                      <a:endParaRPr lang="ko-KR" altLang="en-US" sz="1400" dirty="0">
                        <a:latin typeface="a시네마M" pitchFamily="18" charset="-127"/>
                        <a:ea typeface="a시네마M" pitchFamily="18" charset="-127"/>
                      </a:endParaRPr>
                    </a:p>
                  </a:txBody>
                  <a:tcPr>
                    <a:solidFill>
                      <a:schemeClr val="accent3">
                        <a:lumMod val="60000"/>
                        <a:lumOff val="40000"/>
                      </a:schemeClr>
                    </a:solidFill>
                  </a:tcPr>
                </a:tc>
                <a:tc hMerge="1">
                  <a:txBody>
                    <a:bodyPr/>
                    <a:lstStyle/>
                    <a:p>
                      <a:pPr latinLnBrk="1"/>
                      <a:endParaRPr lang="ko-KR" altLang="en-US"/>
                    </a:p>
                  </a:txBody>
                  <a:tcPr/>
                </a:tc>
                <a:tc hMerge="1">
                  <a:txBody>
                    <a:bodyPr/>
                    <a:lstStyle/>
                    <a:p>
                      <a:pPr algn="ctr" latinLnBrk="1"/>
                      <a:endParaRPr lang="ko-KR" altLang="en-US" dirty="0">
                        <a:latin typeface="a시네마M" pitchFamily="18" charset="-127"/>
                        <a:ea typeface="a시네마M" pitchFamily="18" charset="-127"/>
                      </a:endParaRPr>
                    </a:p>
                  </a:txBody>
                  <a:tcPr/>
                </a:tc>
                <a:tc hMerge="1">
                  <a:txBody>
                    <a:bodyPr/>
                    <a:lstStyle/>
                    <a:p>
                      <a:pPr algn="ctr" latinLnBrk="1"/>
                      <a:endParaRPr lang="ko-KR" altLang="en-US" dirty="0">
                        <a:latin typeface="a시네마M" pitchFamily="18" charset="-127"/>
                        <a:ea typeface="a시네마M" pitchFamily="18" charset="-127"/>
                      </a:endParaRPr>
                    </a:p>
                  </a:txBody>
                  <a:tcPr/>
                </a:tc>
                <a:tc hMerge="1">
                  <a:txBody>
                    <a:bodyPr/>
                    <a:lstStyle/>
                    <a:p>
                      <a:pPr algn="ctr" latinLnBrk="1"/>
                      <a:endParaRPr lang="ko-KR" altLang="en-US" dirty="0">
                        <a:latin typeface="a시네마M" pitchFamily="18" charset="-127"/>
                        <a:ea typeface="a시네마M" pitchFamily="18" charset="-127"/>
                      </a:endParaRPr>
                    </a:p>
                  </a:txBody>
                  <a:tcPr/>
                </a:tc>
                <a:extLst>
                  <a:ext uri="{0D108BD9-81ED-4DB2-BD59-A6C34878D82A}">
                    <a16:rowId xmlns:a16="http://schemas.microsoft.com/office/drawing/2014/main" val="10003"/>
                  </a:ext>
                </a:extLst>
              </a:tr>
              <a:tr h="505336">
                <a:tc gridSpan="7">
                  <a:txBody>
                    <a:bodyPr/>
                    <a:lstStyle/>
                    <a:p>
                      <a:pPr algn="ctr" latinLnBrk="1"/>
                      <a:endParaRPr lang="ko-KR" altLang="en-US" sz="1400" dirty="0">
                        <a:latin typeface="a시네마M" pitchFamily="18" charset="-127"/>
                        <a:ea typeface="a시네마M" pitchFamily="18" charset="-127"/>
                      </a:endParaRPr>
                    </a:p>
                  </a:txBody>
                  <a:tcPr/>
                </a:tc>
                <a:tc hMerge="1">
                  <a:txBody>
                    <a:bodyPr/>
                    <a:lstStyle/>
                    <a:p>
                      <a:pPr latinLnBrk="1"/>
                      <a:endParaRPr lang="ko-KR" altLang="en-US"/>
                    </a:p>
                  </a:txBody>
                  <a:tcPr/>
                </a:tc>
                <a:tc hMerge="1">
                  <a:txBody>
                    <a:bodyPr/>
                    <a:lstStyle/>
                    <a:p>
                      <a:pPr algn="ctr" latinLnBrk="1"/>
                      <a:endParaRPr lang="ko-KR" altLang="en-US" dirty="0">
                        <a:latin typeface="a시네마M" pitchFamily="18" charset="-127"/>
                        <a:ea typeface="a시네마M" pitchFamily="18" charset="-127"/>
                      </a:endParaRPr>
                    </a:p>
                  </a:txBody>
                  <a:tcPr/>
                </a:tc>
                <a:tc hMerge="1">
                  <a:txBody>
                    <a:bodyPr/>
                    <a:lstStyle/>
                    <a:p>
                      <a:pPr algn="ctr" latinLnBrk="1"/>
                      <a:endParaRPr lang="ko-KR" altLang="en-US" dirty="0">
                        <a:latin typeface="a시네마M" pitchFamily="18" charset="-127"/>
                        <a:ea typeface="a시네마M" pitchFamily="18" charset="-127"/>
                      </a:endParaRPr>
                    </a:p>
                  </a:txBody>
                  <a:tcPr/>
                </a:tc>
                <a:tc hMerge="1">
                  <a:txBody>
                    <a:bodyPr/>
                    <a:lstStyle/>
                    <a:p>
                      <a:pPr latinLnBrk="1"/>
                      <a:endParaRPr lang="ko-KR" altLang="en-US"/>
                    </a:p>
                  </a:txBody>
                  <a:tcPr/>
                </a:tc>
                <a:tc hMerge="1">
                  <a:txBody>
                    <a:bodyPr/>
                    <a:lstStyle/>
                    <a:p>
                      <a:pPr algn="ctr" latinLnBrk="1"/>
                      <a:endParaRPr lang="ko-KR" altLang="en-US" dirty="0">
                        <a:latin typeface="a시네마M" pitchFamily="18" charset="-127"/>
                        <a:ea typeface="a시네마M" pitchFamily="18" charset="-127"/>
                      </a:endParaRPr>
                    </a:p>
                  </a:txBody>
                  <a:tcPr/>
                </a:tc>
                <a:tc hMerge="1">
                  <a:txBody>
                    <a:bodyPr/>
                    <a:lstStyle/>
                    <a:p>
                      <a:pPr latinLnBrk="1"/>
                      <a:endParaRPr lang="ko-KR" altLang="en-US"/>
                    </a:p>
                  </a:txBody>
                  <a:tcPr/>
                </a:tc>
                <a:tc>
                  <a:txBody>
                    <a:bodyPr/>
                    <a:lstStyle/>
                    <a:p>
                      <a:pPr algn="ctr" latinLnBrk="1"/>
                      <a:r>
                        <a:rPr lang="en-US" altLang="ko-KR" sz="1100" dirty="0">
                          <a:latin typeface="a시네마M" pitchFamily="18" charset="-127"/>
                          <a:ea typeface="a시네마M" pitchFamily="18" charset="-127"/>
                        </a:rPr>
                        <a:t>Rapid</a:t>
                      </a:r>
                      <a:r>
                        <a:rPr lang="en-US" altLang="ko-KR" sz="1100" baseline="0" dirty="0">
                          <a:latin typeface="a시네마M" pitchFamily="18" charset="-127"/>
                          <a:ea typeface="a시네마M" pitchFamily="18" charset="-127"/>
                        </a:rPr>
                        <a:t> increase in occurrence</a:t>
                      </a:r>
                      <a:endParaRPr lang="ko-KR" altLang="en-US" sz="1100" dirty="0">
                        <a:latin typeface="a시네마M" pitchFamily="18" charset="-127"/>
                        <a:ea typeface="a시네마M" pitchFamily="18" charset="-127"/>
                      </a:endParaRPr>
                    </a:p>
                  </a:txBody>
                  <a:tcPr/>
                </a:tc>
                <a:tc>
                  <a:txBody>
                    <a:bodyPr/>
                    <a:lstStyle/>
                    <a:p>
                      <a:pPr algn="ctr" latinLnBrk="1"/>
                      <a:r>
                        <a:rPr lang="en-US" altLang="ko-KR" sz="1100" dirty="0">
                          <a:latin typeface="a시네마M" pitchFamily="18" charset="-127"/>
                          <a:ea typeface="a시네마M" pitchFamily="18" charset="-127"/>
                        </a:rPr>
                        <a:t>Peak of the occurrence</a:t>
                      </a:r>
                      <a:endParaRPr lang="ko-KR" altLang="en-US" sz="1100" dirty="0">
                        <a:latin typeface="a시네마M" pitchFamily="18" charset="-127"/>
                        <a:ea typeface="a시네마M" pitchFamily="18" charset="-127"/>
                      </a:endParaRPr>
                    </a:p>
                  </a:txBody>
                  <a:tcPr/>
                </a:tc>
                <a:tc>
                  <a:txBody>
                    <a:bodyPr/>
                    <a:lstStyle/>
                    <a:p>
                      <a:pPr algn="ctr" latinLnBrk="1"/>
                      <a:endParaRPr lang="ko-KR" altLang="en-US" sz="1400" dirty="0">
                        <a:latin typeface="a시네마M" pitchFamily="18" charset="-127"/>
                        <a:ea typeface="a시네마M" pitchFamily="18" charset="-127"/>
                      </a:endParaRPr>
                    </a:p>
                  </a:txBody>
                  <a:tcPr/>
                </a:tc>
                <a:extLst>
                  <a:ext uri="{0D108BD9-81ED-4DB2-BD59-A6C34878D82A}">
                    <a16:rowId xmlns:a16="http://schemas.microsoft.com/office/drawing/2014/main" val="10004"/>
                  </a:ext>
                </a:extLst>
              </a:tr>
            </a:tbl>
          </a:graphicData>
        </a:graphic>
      </p:graphicFrame>
      <p:grpSp>
        <p:nvGrpSpPr>
          <p:cNvPr id="26" name="그룹 48">
            <a:extLst>
              <a:ext uri="{FF2B5EF4-FFF2-40B4-BE49-F238E27FC236}">
                <a16:creationId xmlns:a16="http://schemas.microsoft.com/office/drawing/2014/main" id="{C7C0AC6F-4C20-4867-BAE5-9D057894A2EF}"/>
              </a:ext>
            </a:extLst>
          </p:cNvPr>
          <p:cNvGrpSpPr/>
          <p:nvPr/>
        </p:nvGrpSpPr>
        <p:grpSpPr>
          <a:xfrm rot="16200000">
            <a:off x="3312082" y="3601810"/>
            <a:ext cx="450395" cy="307777"/>
            <a:chOff x="4371426" y="1707654"/>
            <a:chExt cx="416598" cy="232554"/>
          </a:xfrm>
          <a:solidFill>
            <a:srgbClr val="215968"/>
          </a:solidFill>
        </p:grpSpPr>
        <p:sp>
          <p:nvSpPr>
            <p:cNvPr id="27" name="갈매기형 수장 49">
              <a:extLst>
                <a:ext uri="{FF2B5EF4-FFF2-40B4-BE49-F238E27FC236}">
                  <a16:creationId xmlns:a16="http://schemas.microsoft.com/office/drawing/2014/main" id="{F9380189-42E3-4269-AAFE-2222858F6A28}"/>
                </a:ext>
              </a:extLst>
            </p:cNvPr>
            <p:cNvSpPr/>
            <p:nvPr/>
          </p:nvSpPr>
          <p:spPr>
            <a:xfrm rot="5400000">
              <a:off x="4509604" y="1661789"/>
              <a:ext cx="140241" cy="41659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하늬바람M" panose="02020600000000000000" pitchFamily="18" charset="-127"/>
                <a:ea typeface="a하늬바람M" panose="02020600000000000000" pitchFamily="18" charset="-127"/>
              </a:endParaRPr>
            </a:p>
          </p:txBody>
        </p:sp>
        <p:sp>
          <p:nvSpPr>
            <p:cNvPr id="32" name="갈매기형 수장 50">
              <a:extLst>
                <a:ext uri="{FF2B5EF4-FFF2-40B4-BE49-F238E27FC236}">
                  <a16:creationId xmlns:a16="http://schemas.microsoft.com/office/drawing/2014/main" id="{63584BB0-F084-462A-86AD-FB190BAD1C59}"/>
                </a:ext>
              </a:extLst>
            </p:cNvPr>
            <p:cNvSpPr/>
            <p:nvPr/>
          </p:nvSpPr>
          <p:spPr>
            <a:xfrm rot="5400000">
              <a:off x="4509604" y="1569476"/>
              <a:ext cx="140241" cy="41659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하늬바람M" panose="02020600000000000000" pitchFamily="18" charset="-127"/>
                <a:ea typeface="a하늬바람M" panose="02020600000000000000" pitchFamily="18" charset="-127"/>
              </a:endParaRPr>
            </a:p>
          </p:txBody>
        </p:sp>
      </p:grpSp>
      <p:sp>
        <p:nvSpPr>
          <p:cNvPr id="33" name="모서리가 둥근 직사각형 51">
            <a:extLst>
              <a:ext uri="{FF2B5EF4-FFF2-40B4-BE49-F238E27FC236}">
                <a16:creationId xmlns:a16="http://schemas.microsoft.com/office/drawing/2014/main" id="{462E175E-3FA4-44E9-8D76-11864EC40EBA}"/>
              </a:ext>
            </a:extLst>
          </p:cNvPr>
          <p:cNvSpPr/>
          <p:nvPr/>
        </p:nvSpPr>
        <p:spPr>
          <a:xfrm>
            <a:off x="721227" y="2989189"/>
            <a:ext cx="2372127" cy="1491927"/>
          </a:xfrm>
          <a:prstGeom prst="roundRect">
            <a:avLst/>
          </a:prstGeom>
          <a:noFill/>
          <a:ln>
            <a:solidFill>
              <a:srgbClr val="21596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400" dirty="0">
                <a:solidFill>
                  <a:schemeClr val="tx1"/>
                </a:solidFill>
                <a:latin typeface="a하늬바람M" panose="02020600000000000000" pitchFamily="18" charset="-127"/>
                <a:ea typeface="a하늬바람M" panose="02020600000000000000" pitchFamily="18" charset="-127"/>
              </a:rPr>
              <a:t>Breeding season of adult mites is affected by climatic elements in Summer</a:t>
            </a:r>
          </a:p>
        </p:txBody>
      </p:sp>
      <p:sp>
        <p:nvSpPr>
          <p:cNvPr id="35" name="모서리가 둥근 직사각형 52">
            <a:extLst>
              <a:ext uri="{FF2B5EF4-FFF2-40B4-BE49-F238E27FC236}">
                <a16:creationId xmlns:a16="http://schemas.microsoft.com/office/drawing/2014/main" id="{D930AB84-A2EF-4F3E-9AB4-03F0E3419D18}"/>
              </a:ext>
            </a:extLst>
          </p:cNvPr>
          <p:cNvSpPr/>
          <p:nvPr/>
        </p:nvSpPr>
        <p:spPr>
          <a:xfrm>
            <a:off x="4095350" y="2989188"/>
            <a:ext cx="4754686" cy="1491927"/>
          </a:xfrm>
          <a:prstGeom prst="roundRect">
            <a:avLst/>
          </a:prstGeom>
          <a:noFill/>
          <a:ln>
            <a:solidFill>
              <a:srgbClr val="21596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400" dirty="0">
                <a:solidFill>
                  <a:srgbClr val="C00000"/>
                </a:solidFill>
                <a:latin typeface="a하늬바람M" panose="02020600000000000000" pitchFamily="18" charset="-127"/>
                <a:ea typeface="a하늬바람M" panose="02020600000000000000" pitchFamily="18" charset="-127"/>
              </a:rPr>
              <a:t>Active period of Larvae </a:t>
            </a:r>
            <a:r>
              <a:rPr lang="en-US" altLang="ko-KR" sz="1400" dirty="0">
                <a:solidFill>
                  <a:schemeClr val="tx1"/>
                </a:solidFill>
                <a:latin typeface="a하늬바람M" panose="02020600000000000000" pitchFamily="18" charset="-127"/>
                <a:ea typeface="a하늬바람M" panose="02020600000000000000" pitchFamily="18" charset="-127"/>
              </a:rPr>
              <a:t>= </a:t>
            </a:r>
            <a:r>
              <a:rPr lang="en-US" altLang="ko-KR" sz="1400" u="sng" dirty="0">
                <a:solidFill>
                  <a:schemeClr val="tx1"/>
                </a:solidFill>
                <a:latin typeface="a하늬바람M" panose="02020600000000000000" pitchFamily="18" charset="-127"/>
                <a:ea typeface="a하늬바람M" panose="02020600000000000000" pitchFamily="18" charset="-127"/>
              </a:rPr>
              <a:t>correspond with occurrence of scrub typhus in fall</a:t>
            </a:r>
          </a:p>
          <a:p>
            <a:pPr algn="ctr">
              <a:lnSpc>
                <a:spcPct val="150000"/>
              </a:lnSpc>
            </a:pPr>
            <a:r>
              <a:rPr lang="en-US" altLang="ko-KR" sz="1200" dirty="0">
                <a:solidFill>
                  <a:schemeClr val="tx1"/>
                </a:solidFill>
                <a:latin typeface="a하늬바람M" panose="02020600000000000000" pitchFamily="18" charset="-127"/>
                <a:ea typeface="a하늬바람M" panose="02020600000000000000" pitchFamily="18" charset="-127"/>
              </a:rPr>
              <a:t>Occurrence from October to December make up about 93~99% of annual occurrence</a:t>
            </a:r>
          </a:p>
          <a:p>
            <a:pPr algn="ctr">
              <a:lnSpc>
                <a:spcPct val="150000"/>
              </a:lnSpc>
            </a:pPr>
            <a:r>
              <a:rPr lang="en-US" altLang="ko-KR" sz="1200" dirty="0">
                <a:solidFill>
                  <a:schemeClr val="tx1"/>
                </a:solidFill>
                <a:latin typeface="a하늬바람M" panose="02020600000000000000" pitchFamily="18" charset="-127"/>
                <a:ea typeface="a하늬바람M" panose="02020600000000000000" pitchFamily="18" charset="-127"/>
              </a:rPr>
              <a:t>(according to 05-16 data).</a:t>
            </a:r>
          </a:p>
        </p:txBody>
      </p:sp>
      <p:cxnSp>
        <p:nvCxnSpPr>
          <p:cNvPr id="36" name="직선 화살표 연결선 35">
            <a:extLst>
              <a:ext uri="{FF2B5EF4-FFF2-40B4-BE49-F238E27FC236}">
                <a16:creationId xmlns:a16="http://schemas.microsoft.com/office/drawing/2014/main" id="{A76BF840-F894-41B1-9009-458F9F598142}"/>
              </a:ext>
            </a:extLst>
          </p:cNvPr>
          <p:cNvCxnSpPr/>
          <p:nvPr/>
        </p:nvCxnSpPr>
        <p:spPr>
          <a:xfrm>
            <a:off x="4644008" y="1351780"/>
            <a:ext cx="2448272" cy="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359B1CE-6DB2-434E-A904-A61EEEE51C61}"/>
              </a:ext>
            </a:extLst>
          </p:cNvPr>
          <p:cNvSpPr txBox="1"/>
          <p:nvPr/>
        </p:nvSpPr>
        <p:spPr>
          <a:xfrm>
            <a:off x="4488487" y="1322281"/>
            <a:ext cx="3482043" cy="261610"/>
          </a:xfrm>
          <a:prstGeom prst="rect">
            <a:avLst/>
          </a:prstGeom>
          <a:noFill/>
        </p:spPr>
        <p:txBody>
          <a:bodyPr wrap="none" rtlCol="0">
            <a:spAutoFit/>
          </a:bodyPr>
          <a:lstStyle/>
          <a:p>
            <a:r>
              <a:rPr lang="en-US" altLang="ko-KR" sz="1100" dirty="0">
                <a:latin typeface="a하늬바람M" panose="02020600000000000000" pitchFamily="18" charset="-127"/>
                <a:ea typeface="a하늬바람M" panose="02020600000000000000" pitchFamily="18" charset="-127"/>
              </a:rPr>
              <a:t>Breeding can be continued under hot and humid climate.</a:t>
            </a:r>
            <a:endParaRPr lang="ko-KR" altLang="en-US" sz="1100" dirty="0">
              <a:latin typeface="a하늬바람M" panose="02020600000000000000" pitchFamily="18" charset="-127"/>
              <a:ea typeface="a하늬바람M" panose="02020600000000000000" pitchFamily="18" charset="-127"/>
            </a:endParaRPr>
          </a:p>
        </p:txBody>
      </p:sp>
      <p:cxnSp>
        <p:nvCxnSpPr>
          <p:cNvPr id="29" name="직선 연결선 28">
            <a:extLst>
              <a:ext uri="{FF2B5EF4-FFF2-40B4-BE49-F238E27FC236}">
                <a16:creationId xmlns:a16="http://schemas.microsoft.com/office/drawing/2014/main" id="{C126856A-88F1-4CB0-8E6E-AD8BEDB4FF99}"/>
              </a:ext>
            </a:extLst>
          </p:cNvPr>
          <p:cNvCxnSpPr>
            <a:cxnSpLocks/>
          </p:cNvCxnSpPr>
          <p:nvPr/>
        </p:nvCxnSpPr>
        <p:spPr>
          <a:xfrm flipV="1">
            <a:off x="4904963" y="510132"/>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8DA170F-8C51-4186-BAE6-4521BBB40DDA}"/>
              </a:ext>
            </a:extLst>
          </p:cNvPr>
          <p:cNvSpPr txBox="1"/>
          <p:nvPr/>
        </p:nvSpPr>
        <p:spPr>
          <a:xfrm>
            <a:off x="787414" y="4481117"/>
            <a:ext cx="6149440" cy="400110"/>
          </a:xfrm>
          <a:prstGeom prst="rect">
            <a:avLst/>
          </a:prstGeom>
          <a:noFill/>
        </p:spPr>
        <p:txBody>
          <a:bodyPr wrap="none" rtlCol="0">
            <a:spAutoFit/>
          </a:bodyPr>
          <a:lstStyle/>
          <a:p>
            <a:r>
              <a:rPr lang="en-US" altLang="ko-KR" sz="2000" dirty="0">
                <a:latin typeface="a하늬바람M" panose="02020600000000000000" pitchFamily="18" charset="-127"/>
                <a:ea typeface="a하늬바람M" panose="02020600000000000000" pitchFamily="18" charset="-127"/>
              </a:rPr>
              <a:t>[ Time-based delayed effect due to life cycle of Vector</a:t>
            </a:r>
            <a:r>
              <a:rPr lang="ko-KR" altLang="en-US" sz="2000" dirty="0">
                <a:latin typeface="a하늬바람M" panose="02020600000000000000" pitchFamily="18" charset="-127"/>
                <a:ea typeface="a하늬바람M" panose="02020600000000000000" pitchFamily="18" charset="-127"/>
              </a:rPr>
              <a:t> </a:t>
            </a:r>
            <a:r>
              <a:rPr lang="en-US" altLang="ko-KR" sz="2000" dirty="0">
                <a:latin typeface="a하늬바람M" panose="02020600000000000000" pitchFamily="18" charset="-127"/>
                <a:ea typeface="a하늬바람M" panose="02020600000000000000" pitchFamily="18" charset="-127"/>
              </a:rPr>
              <a:t>]</a:t>
            </a:r>
            <a:endParaRPr lang="ko-KR" altLang="en-US" sz="2000" dirty="0">
              <a:latin typeface="a하늬바람M" panose="02020600000000000000" pitchFamily="18" charset="-127"/>
              <a:ea typeface="a하늬바람M" panose="02020600000000000000" pitchFamily="18" charset="-127"/>
            </a:endParaRPr>
          </a:p>
        </p:txBody>
      </p:sp>
      <p:sp>
        <p:nvSpPr>
          <p:cNvPr id="31" name="TextBox 30">
            <a:extLst>
              <a:ext uri="{FF2B5EF4-FFF2-40B4-BE49-F238E27FC236}">
                <a16:creationId xmlns:a16="http://schemas.microsoft.com/office/drawing/2014/main" id="{90F82E7A-EA30-4528-BC85-89677C038A18}"/>
              </a:ext>
            </a:extLst>
          </p:cNvPr>
          <p:cNvSpPr txBox="1"/>
          <p:nvPr/>
        </p:nvSpPr>
        <p:spPr>
          <a:xfrm>
            <a:off x="5548614" y="-8375"/>
            <a:ext cx="2281778" cy="461665"/>
          </a:xfrm>
          <a:prstGeom prst="rect">
            <a:avLst/>
          </a:prstGeom>
          <a:noFill/>
        </p:spPr>
        <p:txBody>
          <a:bodyPr wrap="none" rtlCol="0">
            <a:spAutoFit/>
          </a:bodyPr>
          <a:lstStyle/>
          <a:p>
            <a:r>
              <a:rPr lang="ko-KR" altLang="en-US" sz="1200" dirty="0">
                <a:latin typeface="a하늬바람M" panose="02020600000000000000" pitchFamily="18" charset="-127"/>
                <a:ea typeface="a하늬바람M" panose="02020600000000000000" pitchFamily="18" charset="-127"/>
              </a:rPr>
              <a:t>｜</a:t>
            </a:r>
            <a:r>
              <a:rPr lang="en-US" altLang="ko-KR" sz="1200" dirty="0">
                <a:latin typeface="a하늬바람M" panose="02020600000000000000" pitchFamily="18" charset="-127"/>
                <a:ea typeface="a하늬바람M" panose="02020600000000000000" pitchFamily="18" charset="-127"/>
              </a:rPr>
              <a:t>(2) Data collection and </a:t>
            </a:r>
          </a:p>
          <a:p>
            <a:r>
              <a:rPr lang="en-US" altLang="ko-KR" sz="1200" dirty="0">
                <a:latin typeface="a하늬바람M" panose="02020600000000000000" pitchFamily="18" charset="-127"/>
                <a:ea typeface="a하늬바람M" panose="02020600000000000000" pitchFamily="18" charset="-127"/>
              </a:rPr>
              <a:t>	preprocessing</a:t>
            </a:r>
            <a:endParaRPr lang="ko-KR" altLang="en-US" sz="1200" dirty="0">
              <a:latin typeface="a하늬바람M" panose="02020600000000000000" pitchFamily="18" charset="-127"/>
              <a:ea typeface="a하늬바람M" panose="02020600000000000000" pitchFamily="18" charset="-127"/>
            </a:endParaRPr>
          </a:p>
        </p:txBody>
      </p:sp>
    </p:spTree>
    <p:extLst>
      <p:ext uri="{BB962C8B-B14F-4D97-AF65-F5344CB8AC3E}">
        <p14:creationId xmlns:p14="http://schemas.microsoft.com/office/powerpoint/2010/main" val="239866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8" name="평행 사변형 25"/>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a하늬바람M" panose="02020600000000000000" pitchFamily="18" charset="-127"/>
                <a:ea typeface="a하늬바람M" panose="02020600000000000000" pitchFamily="18" charset="-127"/>
              </a:rPr>
              <a:t>Reason for surging occurrence in fall</a:t>
            </a:r>
            <a:endParaRPr lang="ko-KR" altLang="en-US" dirty="0">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4" name="직사각형 3">
            <a:extLst>
              <a:ext uri="{FF2B5EF4-FFF2-40B4-BE49-F238E27FC236}">
                <a16:creationId xmlns:a16="http://schemas.microsoft.com/office/drawing/2014/main" id="{84E9BDE1-56F4-4D29-AFE2-9377647F40E8}"/>
              </a:ext>
            </a:extLst>
          </p:cNvPr>
          <p:cNvSpPr/>
          <p:nvPr/>
        </p:nvSpPr>
        <p:spPr>
          <a:xfrm>
            <a:off x="53752" y="3835651"/>
            <a:ext cx="9024078" cy="1256379"/>
          </a:xfrm>
          <a:prstGeom prst="rect">
            <a:avLst/>
          </a:prstGeom>
          <a:pattFill prst="dkHorz">
            <a:fgClr>
              <a:schemeClr val="accent6">
                <a:lumMod val="50000"/>
              </a:schemeClr>
            </a:fgClr>
            <a:bgClr>
              <a:schemeClr val="bg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하늬바람M" panose="02020600000000000000" pitchFamily="18" charset="-127"/>
              <a:ea typeface="a하늬바람M" panose="02020600000000000000" pitchFamily="18" charset="-127"/>
            </a:endParaRPr>
          </a:p>
        </p:txBody>
      </p:sp>
      <p:pic>
        <p:nvPicPr>
          <p:cNvPr id="35" name="그림 34">
            <a:extLst>
              <a:ext uri="{FF2B5EF4-FFF2-40B4-BE49-F238E27FC236}">
                <a16:creationId xmlns:a16="http://schemas.microsoft.com/office/drawing/2014/main" id="{08538618-4DEA-4AC4-AE94-848D1A9D4E29}"/>
              </a:ext>
            </a:extLst>
          </p:cNvPr>
          <p:cNvPicPr>
            <a:picLocks noChangeAspect="1"/>
          </p:cNvPicPr>
          <p:nvPr/>
        </p:nvPicPr>
        <p:blipFill rotWithShape="1">
          <a:blip r:embed="rId3" cstate="print"/>
          <a:srcRect l="18148" t="22932" r="15488" b="18934"/>
          <a:stretch/>
        </p:blipFill>
        <p:spPr>
          <a:xfrm>
            <a:off x="8620" y="3391123"/>
            <a:ext cx="1311423" cy="545593"/>
          </a:xfrm>
          <a:prstGeom prst="rect">
            <a:avLst/>
          </a:prstGeom>
        </p:spPr>
      </p:pic>
      <p:pic>
        <p:nvPicPr>
          <p:cNvPr id="36" name="그림 35">
            <a:extLst>
              <a:ext uri="{FF2B5EF4-FFF2-40B4-BE49-F238E27FC236}">
                <a16:creationId xmlns:a16="http://schemas.microsoft.com/office/drawing/2014/main" id="{A7B38AD5-2C8F-412D-891B-260C516CBE49}"/>
              </a:ext>
            </a:extLst>
          </p:cNvPr>
          <p:cNvPicPr>
            <a:picLocks noChangeAspect="1"/>
          </p:cNvPicPr>
          <p:nvPr/>
        </p:nvPicPr>
        <p:blipFill rotWithShape="1">
          <a:blip r:embed="rId3" cstate="print"/>
          <a:srcRect l="18148" t="22932" r="15488" b="18934"/>
          <a:stretch/>
        </p:blipFill>
        <p:spPr>
          <a:xfrm>
            <a:off x="1187624" y="3381432"/>
            <a:ext cx="1311423" cy="545593"/>
          </a:xfrm>
          <a:prstGeom prst="rect">
            <a:avLst/>
          </a:prstGeom>
        </p:spPr>
      </p:pic>
      <p:pic>
        <p:nvPicPr>
          <p:cNvPr id="37" name="그림 36">
            <a:extLst>
              <a:ext uri="{FF2B5EF4-FFF2-40B4-BE49-F238E27FC236}">
                <a16:creationId xmlns:a16="http://schemas.microsoft.com/office/drawing/2014/main" id="{6B80AFC8-924D-4CB2-BFFE-2DF393871F39}"/>
              </a:ext>
            </a:extLst>
          </p:cNvPr>
          <p:cNvPicPr>
            <a:picLocks noChangeAspect="1"/>
          </p:cNvPicPr>
          <p:nvPr/>
        </p:nvPicPr>
        <p:blipFill rotWithShape="1">
          <a:blip r:embed="rId3" cstate="print"/>
          <a:srcRect l="18148" t="22932" r="15488" b="18934"/>
          <a:stretch/>
        </p:blipFill>
        <p:spPr>
          <a:xfrm>
            <a:off x="2321496" y="3384821"/>
            <a:ext cx="1311423" cy="545593"/>
          </a:xfrm>
          <a:prstGeom prst="rect">
            <a:avLst/>
          </a:prstGeom>
        </p:spPr>
      </p:pic>
      <p:pic>
        <p:nvPicPr>
          <p:cNvPr id="38" name="그림 37">
            <a:extLst>
              <a:ext uri="{FF2B5EF4-FFF2-40B4-BE49-F238E27FC236}">
                <a16:creationId xmlns:a16="http://schemas.microsoft.com/office/drawing/2014/main" id="{82C5701C-4C73-4B0F-8587-8DD821A6B98E}"/>
              </a:ext>
            </a:extLst>
          </p:cNvPr>
          <p:cNvPicPr>
            <a:picLocks noChangeAspect="1"/>
          </p:cNvPicPr>
          <p:nvPr/>
        </p:nvPicPr>
        <p:blipFill rotWithShape="1">
          <a:blip r:embed="rId3" cstate="print"/>
          <a:srcRect l="18148" t="22932" r="15488" b="18934"/>
          <a:stretch/>
        </p:blipFill>
        <p:spPr>
          <a:xfrm>
            <a:off x="3500500" y="3375130"/>
            <a:ext cx="1311423" cy="545593"/>
          </a:xfrm>
          <a:prstGeom prst="rect">
            <a:avLst/>
          </a:prstGeom>
        </p:spPr>
      </p:pic>
      <p:pic>
        <p:nvPicPr>
          <p:cNvPr id="39" name="그림 38">
            <a:extLst>
              <a:ext uri="{FF2B5EF4-FFF2-40B4-BE49-F238E27FC236}">
                <a16:creationId xmlns:a16="http://schemas.microsoft.com/office/drawing/2014/main" id="{5A607450-F06F-48BD-BCE4-51A0EF7156A9}"/>
              </a:ext>
            </a:extLst>
          </p:cNvPr>
          <p:cNvPicPr>
            <a:picLocks noChangeAspect="1"/>
          </p:cNvPicPr>
          <p:nvPr/>
        </p:nvPicPr>
        <p:blipFill rotWithShape="1">
          <a:blip r:embed="rId3" cstate="print"/>
          <a:srcRect l="18148" t="22932" r="15488" b="18934"/>
          <a:stretch/>
        </p:blipFill>
        <p:spPr>
          <a:xfrm>
            <a:off x="4634372" y="3385198"/>
            <a:ext cx="1311423" cy="545593"/>
          </a:xfrm>
          <a:prstGeom prst="rect">
            <a:avLst/>
          </a:prstGeom>
        </p:spPr>
      </p:pic>
      <p:pic>
        <p:nvPicPr>
          <p:cNvPr id="40" name="그림 39">
            <a:extLst>
              <a:ext uri="{FF2B5EF4-FFF2-40B4-BE49-F238E27FC236}">
                <a16:creationId xmlns:a16="http://schemas.microsoft.com/office/drawing/2014/main" id="{D460AE43-82F3-4608-B052-77A7182F4945}"/>
              </a:ext>
            </a:extLst>
          </p:cNvPr>
          <p:cNvPicPr>
            <a:picLocks noChangeAspect="1"/>
          </p:cNvPicPr>
          <p:nvPr/>
        </p:nvPicPr>
        <p:blipFill rotWithShape="1">
          <a:blip r:embed="rId3" cstate="print"/>
          <a:srcRect l="18148" t="22932" r="15488" b="18934"/>
          <a:stretch/>
        </p:blipFill>
        <p:spPr>
          <a:xfrm>
            <a:off x="5813376" y="3375507"/>
            <a:ext cx="1311423" cy="545593"/>
          </a:xfrm>
          <a:prstGeom prst="rect">
            <a:avLst/>
          </a:prstGeom>
        </p:spPr>
      </p:pic>
      <p:pic>
        <p:nvPicPr>
          <p:cNvPr id="41" name="그림 40">
            <a:extLst>
              <a:ext uri="{FF2B5EF4-FFF2-40B4-BE49-F238E27FC236}">
                <a16:creationId xmlns:a16="http://schemas.microsoft.com/office/drawing/2014/main" id="{62F08483-5EB8-4999-AB0D-9E4AA5C93B4F}"/>
              </a:ext>
            </a:extLst>
          </p:cNvPr>
          <p:cNvPicPr>
            <a:picLocks noChangeAspect="1"/>
          </p:cNvPicPr>
          <p:nvPr/>
        </p:nvPicPr>
        <p:blipFill rotWithShape="1">
          <a:blip r:embed="rId3" cstate="print"/>
          <a:srcRect l="18148" t="22932" r="15488" b="18934"/>
          <a:stretch/>
        </p:blipFill>
        <p:spPr>
          <a:xfrm>
            <a:off x="6944769" y="3384821"/>
            <a:ext cx="1311423" cy="545593"/>
          </a:xfrm>
          <a:prstGeom prst="rect">
            <a:avLst/>
          </a:prstGeom>
        </p:spPr>
      </p:pic>
      <p:pic>
        <p:nvPicPr>
          <p:cNvPr id="42" name="그림 41">
            <a:extLst>
              <a:ext uri="{FF2B5EF4-FFF2-40B4-BE49-F238E27FC236}">
                <a16:creationId xmlns:a16="http://schemas.microsoft.com/office/drawing/2014/main" id="{842DB2B5-B917-4397-A83D-B83103D7294A}"/>
              </a:ext>
            </a:extLst>
          </p:cNvPr>
          <p:cNvPicPr>
            <a:picLocks noChangeAspect="1"/>
          </p:cNvPicPr>
          <p:nvPr/>
        </p:nvPicPr>
        <p:blipFill rotWithShape="1">
          <a:blip r:embed="rId3" cstate="print"/>
          <a:srcRect l="18148" t="22932" r="15488" b="18934"/>
          <a:stretch/>
        </p:blipFill>
        <p:spPr>
          <a:xfrm>
            <a:off x="7869089" y="3375130"/>
            <a:ext cx="1311423" cy="545593"/>
          </a:xfrm>
          <a:prstGeom prst="rect">
            <a:avLst/>
          </a:prstGeom>
        </p:spPr>
      </p:pic>
      <p:pic>
        <p:nvPicPr>
          <p:cNvPr id="44" name="그림 43">
            <a:extLst>
              <a:ext uri="{FF2B5EF4-FFF2-40B4-BE49-F238E27FC236}">
                <a16:creationId xmlns:a16="http://schemas.microsoft.com/office/drawing/2014/main" id="{07517DB5-E68E-4747-B389-5A1DEB18E439}"/>
              </a:ext>
            </a:extLst>
          </p:cNvPr>
          <p:cNvPicPr>
            <a:picLocks noChangeAspect="1"/>
          </p:cNvPicPr>
          <p:nvPr/>
        </p:nvPicPr>
        <p:blipFill>
          <a:blip r:embed="rId4" cstate="print"/>
          <a:stretch>
            <a:fillRect/>
          </a:stretch>
        </p:blipFill>
        <p:spPr>
          <a:xfrm rot="18475639">
            <a:off x="2926167" y="4072770"/>
            <a:ext cx="714942" cy="669404"/>
          </a:xfrm>
          <a:prstGeom prst="rect">
            <a:avLst/>
          </a:prstGeom>
        </p:spPr>
      </p:pic>
      <p:pic>
        <p:nvPicPr>
          <p:cNvPr id="45" name="그림 44">
            <a:extLst>
              <a:ext uri="{FF2B5EF4-FFF2-40B4-BE49-F238E27FC236}">
                <a16:creationId xmlns:a16="http://schemas.microsoft.com/office/drawing/2014/main" id="{DE1D8460-A4B4-497D-BF29-BAE4DF056FC2}"/>
              </a:ext>
            </a:extLst>
          </p:cNvPr>
          <p:cNvPicPr>
            <a:picLocks noChangeAspect="1"/>
          </p:cNvPicPr>
          <p:nvPr/>
        </p:nvPicPr>
        <p:blipFill>
          <a:blip r:embed="rId4" cstate="print"/>
          <a:stretch>
            <a:fillRect/>
          </a:stretch>
        </p:blipFill>
        <p:spPr>
          <a:xfrm rot="1976441">
            <a:off x="2567290" y="4322764"/>
            <a:ext cx="475109" cy="444847"/>
          </a:xfrm>
          <a:prstGeom prst="rect">
            <a:avLst/>
          </a:prstGeom>
        </p:spPr>
      </p:pic>
      <p:pic>
        <p:nvPicPr>
          <p:cNvPr id="47" name="그림 46">
            <a:extLst>
              <a:ext uri="{FF2B5EF4-FFF2-40B4-BE49-F238E27FC236}">
                <a16:creationId xmlns:a16="http://schemas.microsoft.com/office/drawing/2014/main" id="{657D6042-14B0-4DCE-9707-2FF46617F188}"/>
              </a:ext>
            </a:extLst>
          </p:cNvPr>
          <p:cNvPicPr>
            <a:picLocks noChangeAspect="1"/>
          </p:cNvPicPr>
          <p:nvPr/>
        </p:nvPicPr>
        <p:blipFill>
          <a:blip r:embed="rId5" cstate="print">
            <a:duotone>
              <a:prstClr val="black"/>
              <a:schemeClr val="tx2">
                <a:tint val="45000"/>
                <a:satMod val="400000"/>
              </a:schemeClr>
            </a:duotone>
          </a:blip>
          <a:stretch>
            <a:fillRect/>
          </a:stretch>
        </p:blipFill>
        <p:spPr>
          <a:xfrm>
            <a:off x="2140651" y="4380546"/>
            <a:ext cx="504906" cy="545594"/>
          </a:xfrm>
          <a:prstGeom prst="rect">
            <a:avLst/>
          </a:prstGeom>
        </p:spPr>
      </p:pic>
      <p:pic>
        <p:nvPicPr>
          <p:cNvPr id="48" name="그림 47">
            <a:extLst>
              <a:ext uri="{FF2B5EF4-FFF2-40B4-BE49-F238E27FC236}">
                <a16:creationId xmlns:a16="http://schemas.microsoft.com/office/drawing/2014/main" id="{CE5E92E2-887B-4929-A762-0F6062869A4E}"/>
              </a:ext>
            </a:extLst>
          </p:cNvPr>
          <p:cNvPicPr>
            <a:picLocks noChangeAspect="1"/>
          </p:cNvPicPr>
          <p:nvPr/>
        </p:nvPicPr>
        <p:blipFill>
          <a:blip r:embed="rId5" cstate="print">
            <a:duotone>
              <a:prstClr val="black"/>
              <a:schemeClr val="tx2">
                <a:tint val="45000"/>
                <a:satMod val="400000"/>
              </a:schemeClr>
            </a:duotone>
          </a:blip>
          <a:stretch>
            <a:fillRect/>
          </a:stretch>
        </p:blipFill>
        <p:spPr>
          <a:xfrm>
            <a:off x="1877223" y="4535195"/>
            <a:ext cx="504906" cy="545594"/>
          </a:xfrm>
          <a:prstGeom prst="rect">
            <a:avLst/>
          </a:prstGeom>
        </p:spPr>
      </p:pic>
      <p:sp>
        <p:nvSpPr>
          <p:cNvPr id="49" name="TextBox 48">
            <a:extLst>
              <a:ext uri="{FF2B5EF4-FFF2-40B4-BE49-F238E27FC236}">
                <a16:creationId xmlns:a16="http://schemas.microsoft.com/office/drawing/2014/main" id="{CF2E58A8-E80E-486F-AEBD-BF0032A6B30F}"/>
              </a:ext>
            </a:extLst>
          </p:cNvPr>
          <p:cNvSpPr txBox="1"/>
          <p:nvPr/>
        </p:nvSpPr>
        <p:spPr>
          <a:xfrm>
            <a:off x="137485" y="4020487"/>
            <a:ext cx="2424875" cy="523220"/>
          </a:xfrm>
          <a:prstGeom prst="rect">
            <a:avLst/>
          </a:prstGeom>
          <a:solidFill>
            <a:srgbClr val="FFC000"/>
          </a:solidFill>
          <a:ln>
            <a:noFill/>
          </a:ln>
        </p:spPr>
        <p:txBody>
          <a:bodyPr wrap="square" rtlCol="0">
            <a:spAutoFit/>
          </a:bodyPr>
          <a:lstStyle/>
          <a:p>
            <a:pPr algn="ctr"/>
            <a:r>
              <a:rPr lang="en-US" altLang="ko-KR" sz="1400" dirty="0">
                <a:solidFill>
                  <a:schemeClr val="tx1">
                    <a:lumMod val="95000"/>
                    <a:lumOff val="5000"/>
                  </a:schemeClr>
                </a:solidFill>
                <a:latin typeface="a하늬바람M" panose="02020600000000000000" pitchFamily="18" charset="-127"/>
                <a:ea typeface="a하늬바람M" panose="02020600000000000000" pitchFamily="18" charset="-127"/>
              </a:rPr>
              <a:t>[1] End of June ~ Aug</a:t>
            </a:r>
          </a:p>
          <a:p>
            <a:pPr algn="ctr"/>
            <a:r>
              <a:rPr lang="en-US" altLang="ko-KR" sz="1400" dirty="0">
                <a:solidFill>
                  <a:schemeClr val="tx1">
                    <a:lumMod val="95000"/>
                    <a:lumOff val="5000"/>
                  </a:schemeClr>
                </a:solidFill>
                <a:latin typeface="a하늬바람M" panose="02020600000000000000" pitchFamily="18" charset="-127"/>
                <a:ea typeface="a하늬바람M" panose="02020600000000000000" pitchFamily="18" charset="-127"/>
              </a:rPr>
              <a:t>(Breeding Season)</a:t>
            </a:r>
            <a:endParaRPr lang="ko-KR" altLang="en-US" dirty="0">
              <a:solidFill>
                <a:schemeClr val="tx1">
                  <a:lumMod val="95000"/>
                  <a:lumOff val="5000"/>
                </a:schemeClr>
              </a:solidFill>
              <a:latin typeface="a하늬바람M" panose="02020600000000000000" pitchFamily="18" charset="-127"/>
              <a:ea typeface="a하늬바람M" panose="02020600000000000000" pitchFamily="18" charset="-127"/>
            </a:endParaRPr>
          </a:p>
        </p:txBody>
      </p:sp>
      <p:pic>
        <p:nvPicPr>
          <p:cNvPr id="50" name="그림 49">
            <a:extLst>
              <a:ext uri="{FF2B5EF4-FFF2-40B4-BE49-F238E27FC236}">
                <a16:creationId xmlns:a16="http://schemas.microsoft.com/office/drawing/2014/main" id="{1B103821-F486-4CDF-8A80-A8FA5E0E5B70}"/>
              </a:ext>
            </a:extLst>
          </p:cNvPr>
          <p:cNvPicPr>
            <a:picLocks noChangeAspect="1"/>
          </p:cNvPicPr>
          <p:nvPr/>
        </p:nvPicPr>
        <p:blipFill>
          <a:blip r:embed="rId6" cstate="print">
            <a:duotone>
              <a:prstClr val="black"/>
              <a:schemeClr val="tx2">
                <a:tint val="45000"/>
                <a:satMod val="400000"/>
              </a:schemeClr>
            </a:duotone>
          </a:blip>
          <a:stretch>
            <a:fillRect/>
          </a:stretch>
        </p:blipFill>
        <p:spPr>
          <a:xfrm>
            <a:off x="1475656" y="3300809"/>
            <a:ext cx="591432" cy="639093"/>
          </a:xfrm>
          <a:prstGeom prst="rect">
            <a:avLst/>
          </a:prstGeom>
        </p:spPr>
      </p:pic>
      <p:pic>
        <p:nvPicPr>
          <p:cNvPr id="51" name="그림 50">
            <a:extLst>
              <a:ext uri="{FF2B5EF4-FFF2-40B4-BE49-F238E27FC236}">
                <a16:creationId xmlns:a16="http://schemas.microsoft.com/office/drawing/2014/main" id="{8EACCCA5-A234-48B0-A5D2-1FB5BBC9C453}"/>
              </a:ext>
            </a:extLst>
          </p:cNvPr>
          <p:cNvPicPr>
            <a:picLocks noChangeAspect="1"/>
          </p:cNvPicPr>
          <p:nvPr/>
        </p:nvPicPr>
        <p:blipFill>
          <a:blip r:embed="rId7" cstate="print">
            <a:duotone>
              <a:prstClr val="black"/>
              <a:schemeClr val="accent6">
                <a:lumMod val="75000"/>
                <a:tint val="45000"/>
                <a:satMod val="400000"/>
              </a:schemeClr>
            </a:duotone>
          </a:blip>
          <a:stretch>
            <a:fillRect/>
          </a:stretch>
        </p:blipFill>
        <p:spPr>
          <a:xfrm rot="6328876">
            <a:off x="2392442" y="3554904"/>
            <a:ext cx="388405" cy="395679"/>
          </a:xfrm>
          <a:prstGeom prst="rect">
            <a:avLst/>
          </a:prstGeom>
        </p:spPr>
      </p:pic>
      <p:pic>
        <p:nvPicPr>
          <p:cNvPr id="67" name="그림 66">
            <a:extLst>
              <a:ext uri="{FF2B5EF4-FFF2-40B4-BE49-F238E27FC236}">
                <a16:creationId xmlns:a16="http://schemas.microsoft.com/office/drawing/2014/main" id="{0EF4B900-532D-402E-B022-779E6497C20D}"/>
              </a:ext>
            </a:extLst>
          </p:cNvPr>
          <p:cNvPicPr>
            <a:picLocks noChangeAspect="1"/>
          </p:cNvPicPr>
          <p:nvPr/>
        </p:nvPicPr>
        <p:blipFill>
          <a:blip r:embed="rId7" cstate="print">
            <a:duotone>
              <a:prstClr val="black"/>
              <a:schemeClr val="accent6">
                <a:lumMod val="75000"/>
                <a:tint val="45000"/>
                <a:satMod val="400000"/>
              </a:schemeClr>
            </a:duotone>
          </a:blip>
          <a:stretch>
            <a:fillRect/>
          </a:stretch>
        </p:blipFill>
        <p:spPr>
          <a:xfrm rot="17738172">
            <a:off x="2890457" y="3385458"/>
            <a:ext cx="487680" cy="496813"/>
          </a:xfrm>
          <a:prstGeom prst="rect">
            <a:avLst/>
          </a:prstGeom>
        </p:spPr>
      </p:pic>
      <p:sp>
        <p:nvSpPr>
          <p:cNvPr id="68" name="TextBox 67">
            <a:extLst>
              <a:ext uri="{FF2B5EF4-FFF2-40B4-BE49-F238E27FC236}">
                <a16:creationId xmlns:a16="http://schemas.microsoft.com/office/drawing/2014/main" id="{2A4B28F8-3507-4917-B9CE-A849F4E79E26}"/>
              </a:ext>
            </a:extLst>
          </p:cNvPr>
          <p:cNvSpPr txBox="1"/>
          <p:nvPr/>
        </p:nvSpPr>
        <p:spPr>
          <a:xfrm>
            <a:off x="280046" y="2952895"/>
            <a:ext cx="1939955" cy="523220"/>
          </a:xfrm>
          <a:prstGeom prst="rect">
            <a:avLst/>
          </a:prstGeom>
          <a:noFill/>
        </p:spPr>
        <p:txBody>
          <a:bodyPr wrap="none" rtlCol="0">
            <a:spAutoFit/>
          </a:bodyPr>
          <a:lstStyle/>
          <a:p>
            <a:pPr algn="ctr"/>
            <a:r>
              <a:rPr lang="en-US" altLang="ko-KR" sz="1400" dirty="0">
                <a:latin typeface="a하늬바람M" panose="02020600000000000000" pitchFamily="18" charset="-127"/>
                <a:ea typeface="a하늬바람M" panose="02020600000000000000" pitchFamily="18" charset="-127"/>
              </a:rPr>
              <a:t>In(</a:t>
            </a:r>
            <a:r>
              <a:rPr lang="en-US" altLang="ko-KR" sz="1400" dirty="0">
                <a:solidFill>
                  <a:srgbClr val="C00000"/>
                </a:solidFill>
                <a:latin typeface="a하늬바람M" panose="02020600000000000000" pitchFamily="18" charset="-127"/>
                <a:ea typeface="a하늬바람M" panose="02020600000000000000" pitchFamily="18" charset="-127"/>
              </a:rPr>
              <a:t>Takes 3 weeks</a:t>
            </a:r>
            <a:r>
              <a:rPr lang="en-US" altLang="ko-KR" sz="1400" dirty="0">
                <a:latin typeface="a하늬바람M" panose="02020600000000000000" pitchFamily="18" charset="-127"/>
                <a:ea typeface="a하늬바람M" panose="02020600000000000000" pitchFamily="18" charset="-127"/>
              </a:rPr>
              <a:t>)</a:t>
            </a:r>
          </a:p>
          <a:p>
            <a:pPr algn="ctr"/>
            <a:r>
              <a:rPr lang="en-US" altLang="ko-KR" sz="1400" dirty="0">
                <a:latin typeface="a하늬바람M" panose="02020600000000000000" pitchFamily="18" charset="-127"/>
                <a:ea typeface="a하늬바람M" panose="02020600000000000000" pitchFamily="18" charset="-127"/>
              </a:rPr>
              <a:t>Active Period of Larvae</a:t>
            </a:r>
          </a:p>
        </p:txBody>
      </p:sp>
      <p:sp>
        <p:nvSpPr>
          <p:cNvPr id="81" name="TextBox 80">
            <a:extLst>
              <a:ext uri="{FF2B5EF4-FFF2-40B4-BE49-F238E27FC236}">
                <a16:creationId xmlns:a16="http://schemas.microsoft.com/office/drawing/2014/main" id="{80D784D4-E4C9-4C79-BF21-652364DCADD9}"/>
              </a:ext>
            </a:extLst>
          </p:cNvPr>
          <p:cNvSpPr txBox="1"/>
          <p:nvPr/>
        </p:nvSpPr>
        <p:spPr>
          <a:xfrm>
            <a:off x="2688783" y="1587724"/>
            <a:ext cx="1965218" cy="523220"/>
          </a:xfrm>
          <a:prstGeom prst="rect">
            <a:avLst/>
          </a:prstGeom>
          <a:noFill/>
        </p:spPr>
        <p:txBody>
          <a:bodyPr wrap="none" rtlCol="0">
            <a:spAutoFit/>
          </a:bodyPr>
          <a:lstStyle/>
          <a:p>
            <a:r>
              <a:rPr lang="en-US" altLang="ko-KR" sz="1400" dirty="0">
                <a:latin typeface="a하늬바람M" panose="02020600000000000000" pitchFamily="18" charset="-127"/>
                <a:ea typeface="a하늬바람M" panose="02020600000000000000" pitchFamily="18" charset="-127"/>
              </a:rPr>
              <a:t>Bloodsucking Host</a:t>
            </a:r>
          </a:p>
          <a:p>
            <a:r>
              <a:rPr lang="en-US" altLang="ko-KR" sz="1400" dirty="0">
                <a:latin typeface="a하늬바람M" panose="02020600000000000000" pitchFamily="18" charset="-127"/>
                <a:ea typeface="a하늬바람M" panose="02020600000000000000" pitchFamily="18" charset="-127"/>
              </a:rPr>
              <a:t>(Takes </a:t>
            </a:r>
            <a:r>
              <a:rPr lang="en-US" altLang="ko-KR" sz="1400" dirty="0">
                <a:solidFill>
                  <a:srgbClr val="C00000"/>
                </a:solidFill>
                <a:latin typeface="a하늬바람M" panose="02020600000000000000" pitchFamily="18" charset="-127"/>
                <a:ea typeface="a하늬바람M" panose="02020600000000000000" pitchFamily="18" charset="-127"/>
              </a:rPr>
              <a:t>3~7</a:t>
            </a:r>
            <a:r>
              <a:rPr lang="ko-KR" altLang="en-US" sz="1400" dirty="0">
                <a:solidFill>
                  <a:srgbClr val="C00000"/>
                </a:solidFill>
                <a:latin typeface="a하늬바람M" panose="02020600000000000000" pitchFamily="18" charset="-127"/>
                <a:ea typeface="a하늬바람M" panose="02020600000000000000" pitchFamily="18" charset="-127"/>
              </a:rPr>
              <a:t> </a:t>
            </a:r>
            <a:r>
              <a:rPr lang="en-US" altLang="ko-KR" sz="1400" dirty="0">
                <a:solidFill>
                  <a:srgbClr val="C00000"/>
                </a:solidFill>
                <a:latin typeface="a하늬바람M" panose="02020600000000000000" pitchFamily="18" charset="-127"/>
                <a:ea typeface="a하늬바람M" panose="02020600000000000000" pitchFamily="18" charset="-127"/>
              </a:rPr>
              <a:t>days</a:t>
            </a:r>
            <a:r>
              <a:rPr lang="en-US" altLang="ko-KR" sz="1400" dirty="0">
                <a:latin typeface="a하늬바람M" panose="02020600000000000000" pitchFamily="18" charset="-127"/>
                <a:ea typeface="a하늬바람M" panose="02020600000000000000" pitchFamily="18" charset="-127"/>
              </a:rPr>
              <a:t>)</a:t>
            </a:r>
            <a:endParaRPr lang="en-US" altLang="ko-KR" sz="1200" dirty="0">
              <a:latin typeface="a하늬바람M" panose="02020600000000000000" pitchFamily="18" charset="-127"/>
              <a:ea typeface="a하늬바람M" panose="02020600000000000000" pitchFamily="18" charset="-127"/>
            </a:endParaRPr>
          </a:p>
        </p:txBody>
      </p:sp>
      <p:sp>
        <p:nvSpPr>
          <p:cNvPr id="82" name="TextBox 81">
            <a:extLst>
              <a:ext uri="{FF2B5EF4-FFF2-40B4-BE49-F238E27FC236}">
                <a16:creationId xmlns:a16="http://schemas.microsoft.com/office/drawing/2014/main" id="{858D85B0-2077-4E30-BD30-43A3C35F2AA7}"/>
              </a:ext>
            </a:extLst>
          </p:cNvPr>
          <p:cNvSpPr txBox="1"/>
          <p:nvPr/>
        </p:nvSpPr>
        <p:spPr>
          <a:xfrm>
            <a:off x="602976" y="2199004"/>
            <a:ext cx="2456856" cy="738664"/>
          </a:xfrm>
          <a:prstGeom prst="rect">
            <a:avLst/>
          </a:prstGeom>
          <a:solidFill>
            <a:srgbClr val="FFC000"/>
          </a:solidFill>
          <a:ln>
            <a:noFill/>
          </a:ln>
        </p:spPr>
        <p:txBody>
          <a:bodyPr wrap="square" rtlCol="0">
            <a:spAutoFit/>
          </a:bodyPr>
          <a:lstStyle/>
          <a:p>
            <a:pPr algn="ctr"/>
            <a:r>
              <a:rPr lang="en-US" altLang="ko-KR" sz="1400" dirty="0">
                <a:solidFill>
                  <a:schemeClr val="tx1">
                    <a:lumMod val="95000"/>
                    <a:lumOff val="5000"/>
                  </a:schemeClr>
                </a:solidFill>
                <a:latin typeface="a하늬바람M" panose="02020600000000000000" pitchFamily="18" charset="-127"/>
                <a:ea typeface="a하늬바람M" panose="02020600000000000000" pitchFamily="18" charset="-127"/>
              </a:rPr>
              <a:t>[2] Sep~ Nov</a:t>
            </a:r>
          </a:p>
          <a:p>
            <a:pPr algn="ctr"/>
            <a:r>
              <a:rPr lang="en-US" altLang="ko-KR" sz="1400" dirty="0">
                <a:solidFill>
                  <a:schemeClr val="tx1">
                    <a:lumMod val="95000"/>
                    <a:lumOff val="5000"/>
                  </a:schemeClr>
                </a:solidFill>
                <a:latin typeface="a하늬바람M" panose="02020600000000000000" pitchFamily="18" charset="-127"/>
                <a:ea typeface="a하늬바람M" panose="02020600000000000000" pitchFamily="18" charset="-127"/>
              </a:rPr>
              <a:t>(</a:t>
            </a:r>
            <a:r>
              <a:rPr lang="en-US" altLang="ko-KR" sz="1400" dirty="0">
                <a:latin typeface="a하늬바람M" panose="02020600000000000000" pitchFamily="18" charset="-127"/>
                <a:ea typeface="a하늬바람M" panose="02020600000000000000" pitchFamily="18" charset="-127"/>
              </a:rPr>
              <a:t>Active Period of Larvae</a:t>
            </a:r>
            <a:r>
              <a:rPr lang="en-US" altLang="ko-KR" sz="1400" dirty="0">
                <a:solidFill>
                  <a:schemeClr val="tx1">
                    <a:lumMod val="95000"/>
                    <a:lumOff val="5000"/>
                  </a:schemeClr>
                </a:solidFill>
                <a:latin typeface="a하늬바람M" panose="02020600000000000000" pitchFamily="18" charset="-127"/>
                <a:ea typeface="a하늬바람M" panose="02020600000000000000" pitchFamily="18" charset="-127"/>
              </a:rPr>
              <a:t>)</a:t>
            </a:r>
            <a:endParaRPr lang="ko-KR" altLang="en-US" dirty="0">
              <a:solidFill>
                <a:schemeClr val="tx1">
                  <a:lumMod val="95000"/>
                  <a:lumOff val="5000"/>
                </a:schemeClr>
              </a:solidFill>
              <a:latin typeface="a하늬바람M" panose="02020600000000000000" pitchFamily="18" charset="-127"/>
              <a:ea typeface="a하늬바람M" panose="02020600000000000000" pitchFamily="18" charset="-127"/>
            </a:endParaRPr>
          </a:p>
        </p:txBody>
      </p:sp>
      <p:pic>
        <p:nvPicPr>
          <p:cNvPr id="83" name="Picture 3">
            <a:extLst>
              <a:ext uri="{FF2B5EF4-FFF2-40B4-BE49-F238E27FC236}">
                <a16:creationId xmlns:a16="http://schemas.microsoft.com/office/drawing/2014/main" id="{E8B73427-361E-4B2F-82B3-7619321C18FE}"/>
              </a:ext>
            </a:extLst>
          </p:cNvPr>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5868144" y="514931"/>
            <a:ext cx="1266367" cy="1120715"/>
          </a:xfrm>
          <a:prstGeom prst="rect">
            <a:avLst/>
          </a:prstGeom>
          <a:noFill/>
          <a:ln w="9525">
            <a:noFill/>
            <a:miter lim="800000"/>
            <a:headEnd/>
            <a:tailEnd/>
          </a:ln>
        </p:spPr>
      </p:pic>
      <p:sp>
        <p:nvSpPr>
          <p:cNvPr id="85" name="TextBox 84">
            <a:extLst>
              <a:ext uri="{FF2B5EF4-FFF2-40B4-BE49-F238E27FC236}">
                <a16:creationId xmlns:a16="http://schemas.microsoft.com/office/drawing/2014/main" id="{82978F8B-086F-46B0-BE4D-AA69E5874214}"/>
              </a:ext>
            </a:extLst>
          </p:cNvPr>
          <p:cNvSpPr txBox="1"/>
          <p:nvPr/>
        </p:nvSpPr>
        <p:spPr>
          <a:xfrm>
            <a:off x="4107256" y="513975"/>
            <a:ext cx="1731564" cy="677108"/>
          </a:xfrm>
          <a:prstGeom prst="rect">
            <a:avLst/>
          </a:prstGeom>
          <a:noFill/>
        </p:spPr>
        <p:txBody>
          <a:bodyPr wrap="none" rtlCol="0">
            <a:spAutoFit/>
          </a:bodyPr>
          <a:lstStyle/>
          <a:p>
            <a:pPr algn="ctr"/>
            <a:r>
              <a:rPr lang="en-US" altLang="ko-KR" sz="1400" dirty="0">
                <a:latin typeface="a하늬바람M" panose="02020600000000000000" pitchFamily="18" charset="-127"/>
                <a:ea typeface="a하늬바람M" panose="02020600000000000000" pitchFamily="18" charset="-127"/>
              </a:rPr>
              <a:t>Incubation of disease</a:t>
            </a:r>
          </a:p>
          <a:p>
            <a:pPr algn="ctr"/>
            <a:r>
              <a:rPr lang="en-US" altLang="ko-KR" sz="1200" dirty="0">
                <a:latin typeface="a하늬바람M" panose="02020600000000000000" pitchFamily="18" charset="-127"/>
                <a:ea typeface="a하늬바람M" panose="02020600000000000000" pitchFamily="18" charset="-127"/>
              </a:rPr>
              <a:t>(</a:t>
            </a:r>
            <a:r>
              <a:rPr lang="en-US" altLang="ko-KR" sz="1200" dirty="0">
                <a:solidFill>
                  <a:srgbClr val="C00000"/>
                </a:solidFill>
                <a:latin typeface="a하늬바람M" panose="02020600000000000000" pitchFamily="18" charset="-127"/>
                <a:ea typeface="a하늬바람M" panose="02020600000000000000" pitchFamily="18" charset="-127"/>
              </a:rPr>
              <a:t>6~20</a:t>
            </a:r>
            <a:r>
              <a:rPr lang="ko-KR" altLang="en-US" sz="1200" dirty="0">
                <a:solidFill>
                  <a:srgbClr val="C00000"/>
                </a:solidFill>
                <a:latin typeface="a하늬바람M" panose="02020600000000000000" pitchFamily="18" charset="-127"/>
                <a:ea typeface="a하늬바람M" panose="02020600000000000000" pitchFamily="18" charset="-127"/>
              </a:rPr>
              <a:t> </a:t>
            </a:r>
            <a:r>
              <a:rPr lang="en-US" altLang="ko-KR" sz="1200" dirty="0">
                <a:solidFill>
                  <a:srgbClr val="C00000"/>
                </a:solidFill>
                <a:latin typeface="a하늬바람M" panose="02020600000000000000" pitchFamily="18" charset="-127"/>
                <a:ea typeface="a하늬바람M" panose="02020600000000000000" pitchFamily="18" charset="-127"/>
              </a:rPr>
              <a:t>days</a:t>
            </a:r>
            <a:r>
              <a:rPr lang="en-US" altLang="ko-KR" sz="1200" dirty="0">
                <a:latin typeface="a하늬바람M" panose="02020600000000000000" pitchFamily="18" charset="-127"/>
                <a:ea typeface="a하늬바람M" panose="02020600000000000000" pitchFamily="18" charset="-127"/>
              </a:rPr>
              <a:t>,</a:t>
            </a:r>
          </a:p>
          <a:p>
            <a:pPr algn="ctr"/>
            <a:r>
              <a:rPr lang="en-US" altLang="ko-KR" sz="1200" dirty="0">
                <a:latin typeface="a하늬바람M" panose="02020600000000000000" pitchFamily="18" charset="-127"/>
                <a:ea typeface="a하늬바람M" panose="02020600000000000000" pitchFamily="18" charset="-127"/>
              </a:rPr>
              <a:t>Normally 10~12</a:t>
            </a:r>
            <a:r>
              <a:rPr lang="ko-KR" altLang="en-US" sz="1200" dirty="0">
                <a:latin typeface="a하늬바람M" panose="02020600000000000000" pitchFamily="18" charset="-127"/>
                <a:ea typeface="a하늬바람M" panose="02020600000000000000" pitchFamily="18" charset="-127"/>
              </a:rPr>
              <a:t> </a:t>
            </a:r>
            <a:r>
              <a:rPr lang="en-US" altLang="ko-KR" sz="1200" dirty="0">
                <a:latin typeface="a하늬바람M" panose="02020600000000000000" pitchFamily="18" charset="-127"/>
                <a:ea typeface="a하늬바람M" panose="02020600000000000000" pitchFamily="18" charset="-127"/>
              </a:rPr>
              <a:t>days)</a:t>
            </a:r>
          </a:p>
        </p:txBody>
      </p:sp>
      <p:sp>
        <p:nvSpPr>
          <p:cNvPr id="92" name="TextBox 91">
            <a:extLst>
              <a:ext uri="{FF2B5EF4-FFF2-40B4-BE49-F238E27FC236}">
                <a16:creationId xmlns:a16="http://schemas.microsoft.com/office/drawing/2014/main" id="{5B53C1A7-68F0-4C06-A080-923E4007CA4B}"/>
              </a:ext>
            </a:extLst>
          </p:cNvPr>
          <p:cNvSpPr txBox="1"/>
          <p:nvPr/>
        </p:nvSpPr>
        <p:spPr>
          <a:xfrm>
            <a:off x="5419357" y="2622027"/>
            <a:ext cx="1735973" cy="738664"/>
          </a:xfrm>
          <a:prstGeom prst="rect">
            <a:avLst/>
          </a:prstGeom>
          <a:solidFill>
            <a:srgbClr val="FFC000"/>
          </a:solidFill>
          <a:ln>
            <a:noFill/>
          </a:ln>
        </p:spPr>
        <p:txBody>
          <a:bodyPr wrap="square" rtlCol="0">
            <a:spAutoFit/>
          </a:bodyPr>
          <a:lstStyle/>
          <a:p>
            <a:pPr algn="ctr"/>
            <a:r>
              <a:rPr lang="en-US" altLang="ko-KR" sz="1400" dirty="0">
                <a:solidFill>
                  <a:schemeClr val="tx1">
                    <a:lumMod val="95000"/>
                    <a:lumOff val="5000"/>
                  </a:schemeClr>
                </a:solidFill>
                <a:latin typeface="a하늬바람M" panose="02020600000000000000" pitchFamily="18" charset="-127"/>
                <a:ea typeface="a하늬바람M" panose="02020600000000000000" pitchFamily="18" charset="-127"/>
              </a:rPr>
              <a:t>[3] </a:t>
            </a:r>
            <a:r>
              <a:rPr lang="en-US" altLang="ko-KR" sz="1400" dirty="0" err="1">
                <a:solidFill>
                  <a:schemeClr val="tx1">
                    <a:lumMod val="95000"/>
                    <a:lumOff val="5000"/>
                  </a:schemeClr>
                </a:solidFill>
                <a:latin typeface="a하늬바람M" panose="02020600000000000000" pitchFamily="18" charset="-127"/>
                <a:ea typeface="a하늬바람M" panose="02020600000000000000" pitchFamily="18" charset="-127"/>
              </a:rPr>
              <a:t>Oct~Nov</a:t>
            </a:r>
            <a:endParaRPr lang="en-US" altLang="ko-KR" sz="1400" dirty="0">
              <a:solidFill>
                <a:schemeClr val="tx1">
                  <a:lumMod val="95000"/>
                  <a:lumOff val="5000"/>
                </a:schemeClr>
              </a:solidFill>
              <a:latin typeface="a하늬바람M" panose="02020600000000000000" pitchFamily="18" charset="-127"/>
              <a:ea typeface="a하늬바람M" panose="02020600000000000000" pitchFamily="18" charset="-127"/>
            </a:endParaRPr>
          </a:p>
          <a:p>
            <a:pPr algn="ctr"/>
            <a:r>
              <a:rPr lang="en-US" altLang="ko-KR" sz="1400" dirty="0">
                <a:solidFill>
                  <a:schemeClr val="tx1">
                    <a:lumMod val="95000"/>
                    <a:lumOff val="5000"/>
                  </a:schemeClr>
                </a:solidFill>
                <a:latin typeface="a하늬바람M" panose="02020600000000000000" pitchFamily="18" charset="-127"/>
                <a:ea typeface="a하늬바람M" panose="02020600000000000000" pitchFamily="18" charset="-127"/>
              </a:rPr>
              <a:t>( Occurrence of Symptom</a:t>
            </a:r>
            <a:r>
              <a:rPr lang="ko-KR" altLang="en-US" sz="1400" dirty="0">
                <a:solidFill>
                  <a:schemeClr val="tx1">
                    <a:lumMod val="95000"/>
                    <a:lumOff val="5000"/>
                  </a:schemeClr>
                </a:solidFill>
                <a:latin typeface="a하늬바람M" panose="02020600000000000000" pitchFamily="18" charset="-127"/>
                <a:ea typeface="a하늬바람M" panose="02020600000000000000" pitchFamily="18" charset="-127"/>
              </a:rPr>
              <a:t> </a:t>
            </a:r>
            <a:r>
              <a:rPr lang="en-US" altLang="ko-KR" sz="1400" dirty="0">
                <a:solidFill>
                  <a:schemeClr val="tx1">
                    <a:lumMod val="95000"/>
                    <a:lumOff val="5000"/>
                  </a:schemeClr>
                </a:solidFill>
                <a:latin typeface="a하늬바람M" panose="02020600000000000000" pitchFamily="18" charset="-127"/>
                <a:ea typeface="a하늬바람M" panose="02020600000000000000" pitchFamily="18" charset="-127"/>
              </a:rPr>
              <a:t>)</a:t>
            </a:r>
            <a:endParaRPr lang="ko-KR" altLang="en-US" sz="1400" dirty="0">
              <a:solidFill>
                <a:schemeClr val="tx1">
                  <a:lumMod val="95000"/>
                  <a:lumOff val="5000"/>
                </a:schemeClr>
              </a:solidFill>
              <a:latin typeface="a하늬바람M" panose="02020600000000000000" pitchFamily="18" charset="-127"/>
              <a:ea typeface="a하늬바람M" panose="02020600000000000000" pitchFamily="18" charset="-127"/>
            </a:endParaRPr>
          </a:p>
        </p:txBody>
      </p:sp>
      <p:sp>
        <p:nvSpPr>
          <p:cNvPr id="93" name="TextBox 92">
            <a:extLst>
              <a:ext uri="{FF2B5EF4-FFF2-40B4-BE49-F238E27FC236}">
                <a16:creationId xmlns:a16="http://schemas.microsoft.com/office/drawing/2014/main" id="{3B72D6CA-244E-4FBA-B092-C4131B4B6240}"/>
              </a:ext>
            </a:extLst>
          </p:cNvPr>
          <p:cNvSpPr txBox="1"/>
          <p:nvPr/>
        </p:nvSpPr>
        <p:spPr>
          <a:xfrm>
            <a:off x="5396604" y="4203830"/>
            <a:ext cx="3573936" cy="646331"/>
          </a:xfrm>
          <a:prstGeom prst="rect">
            <a:avLst/>
          </a:prstGeom>
          <a:solidFill>
            <a:srgbClr val="D36E6E"/>
          </a:solidFill>
          <a:ln>
            <a:noFill/>
          </a:ln>
        </p:spPr>
        <p:txBody>
          <a:bodyPr wrap="square" rtlCol="0">
            <a:spAutoFit/>
          </a:bodyPr>
          <a:lstStyle/>
          <a:p>
            <a:pPr algn="ctr"/>
            <a:r>
              <a:rPr lang="en-US" altLang="ko-KR" dirty="0">
                <a:solidFill>
                  <a:schemeClr val="tx1">
                    <a:lumMod val="95000"/>
                    <a:lumOff val="5000"/>
                  </a:schemeClr>
                </a:solidFill>
                <a:latin typeface="a하늬바람M" panose="02020600000000000000" pitchFamily="18" charset="-127"/>
                <a:ea typeface="a하늬바람M" panose="02020600000000000000" pitchFamily="18" charset="-127"/>
              </a:rPr>
              <a:t>This whole period takes about 1-3 months.</a:t>
            </a:r>
            <a:endParaRPr lang="ko-KR" altLang="en-US" dirty="0">
              <a:solidFill>
                <a:schemeClr val="tx1">
                  <a:lumMod val="95000"/>
                  <a:lumOff val="5000"/>
                </a:schemeClr>
              </a:solidFill>
              <a:latin typeface="a하늬바람M" panose="02020600000000000000" pitchFamily="18" charset="-127"/>
              <a:ea typeface="a하늬바람M" panose="02020600000000000000" pitchFamily="18" charset="-127"/>
            </a:endParaRPr>
          </a:p>
        </p:txBody>
      </p:sp>
      <p:sp>
        <p:nvSpPr>
          <p:cNvPr id="94" name="화살표: 굽음 93">
            <a:extLst>
              <a:ext uri="{FF2B5EF4-FFF2-40B4-BE49-F238E27FC236}">
                <a16:creationId xmlns:a16="http://schemas.microsoft.com/office/drawing/2014/main" id="{EBC5D5F2-33DC-4AB9-B96D-AF2511392220}"/>
              </a:ext>
            </a:extLst>
          </p:cNvPr>
          <p:cNvSpPr/>
          <p:nvPr/>
        </p:nvSpPr>
        <p:spPr>
          <a:xfrm>
            <a:off x="2797285" y="2280515"/>
            <a:ext cx="1179004" cy="902826"/>
          </a:xfrm>
          <a:prstGeom prst="bentArrow">
            <a:avLst>
              <a:gd name="adj1" fmla="val 8951"/>
              <a:gd name="adj2" fmla="val 18367"/>
              <a:gd name="adj3" fmla="val 38265"/>
              <a:gd name="adj4" fmla="val 43750"/>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a하늬바람M" panose="02020600000000000000" pitchFamily="18" charset="-127"/>
              <a:ea typeface="a하늬바람M" panose="02020600000000000000" pitchFamily="18" charset="-127"/>
            </a:endParaRPr>
          </a:p>
        </p:txBody>
      </p:sp>
      <p:sp>
        <p:nvSpPr>
          <p:cNvPr id="96" name="화살표: 굽음 95">
            <a:extLst>
              <a:ext uri="{FF2B5EF4-FFF2-40B4-BE49-F238E27FC236}">
                <a16:creationId xmlns:a16="http://schemas.microsoft.com/office/drawing/2014/main" id="{742E59A6-18E3-4AD6-9256-1F9168EB893F}"/>
              </a:ext>
            </a:extLst>
          </p:cNvPr>
          <p:cNvSpPr/>
          <p:nvPr/>
        </p:nvSpPr>
        <p:spPr>
          <a:xfrm>
            <a:off x="4712649" y="1186615"/>
            <a:ext cx="1179004" cy="785202"/>
          </a:xfrm>
          <a:prstGeom prst="bentArrow">
            <a:avLst>
              <a:gd name="adj1" fmla="val 8951"/>
              <a:gd name="adj2" fmla="val 18367"/>
              <a:gd name="adj3" fmla="val 38265"/>
              <a:gd name="adj4" fmla="val 43750"/>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a하늬바람M" panose="02020600000000000000" pitchFamily="18" charset="-127"/>
              <a:ea typeface="a하늬바람M" panose="02020600000000000000" pitchFamily="18" charset="-127"/>
            </a:endParaRPr>
          </a:p>
        </p:txBody>
      </p:sp>
      <p:sp>
        <p:nvSpPr>
          <p:cNvPr id="97" name="화살표: 굽음 96">
            <a:extLst>
              <a:ext uri="{FF2B5EF4-FFF2-40B4-BE49-F238E27FC236}">
                <a16:creationId xmlns:a16="http://schemas.microsoft.com/office/drawing/2014/main" id="{F5DAF036-8A78-492F-AAAF-8BE023132339}"/>
              </a:ext>
            </a:extLst>
          </p:cNvPr>
          <p:cNvSpPr/>
          <p:nvPr/>
        </p:nvSpPr>
        <p:spPr>
          <a:xfrm rot="5400000">
            <a:off x="7130024" y="1181389"/>
            <a:ext cx="879729" cy="890180"/>
          </a:xfrm>
          <a:prstGeom prst="bentArrow">
            <a:avLst>
              <a:gd name="adj1" fmla="val 8951"/>
              <a:gd name="adj2" fmla="val 18367"/>
              <a:gd name="adj3" fmla="val 38265"/>
              <a:gd name="adj4" fmla="val 43750"/>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a하늬바람M" panose="02020600000000000000" pitchFamily="18" charset="-127"/>
              <a:ea typeface="a하늬바람M" panose="02020600000000000000" pitchFamily="18" charset="-127"/>
            </a:endParaRPr>
          </a:p>
        </p:txBody>
      </p:sp>
      <p:pic>
        <p:nvPicPr>
          <p:cNvPr id="6" name="그림 5">
            <a:extLst>
              <a:ext uri="{FF2B5EF4-FFF2-40B4-BE49-F238E27FC236}">
                <a16:creationId xmlns:a16="http://schemas.microsoft.com/office/drawing/2014/main" id="{A387C2D8-1A9E-4048-B48F-EDAF76919F2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75230" y="2023285"/>
            <a:ext cx="1871958" cy="1871958"/>
          </a:xfrm>
          <a:prstGeom prst="rect">
            <a:avLst/>
          </a:prstGeom>
        </p:spPr>
      </p:pic>
      <p:pic>
        <p:nvPicPr>
          <p:cNvPr id="9" name="그림 8">
            <a:extLst>
              <a:ext uri="{FF2B5EF4-FFF2-40B4-BE49-F238E27FC236}">
                <a16:creationId xmlns:a16="http://schemas.microsoft.com/office/drawing/2014/main" id="{E5D40274-6BBD-44FD-81B6-DC113FC988AF}"/>
              </a:ext>
            </a:extLst>
          </p:cNvPr>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7084498" y="2130392"/>
            <a:ext cx="1735974" cy="1735974"/>
          </a:xfrm>
          <a:prstGeom prst="rect">
            <a:avLst/>
          </a:prstGeom>
        </p:spPr>
      </p:pic>
      <p:pic>
        <p:nvPicPr>
          <p:cNvPr id="58" name="그림 57">
            <a:extLst>
              <a:ext uri="{FF2B5EF4-FFF2-40B4-BE49-F238E27FC236}">
                <a16:creationId xmlns:a16="http://schemas.microsoft.com/office/drawing/2014/main" id="{1DF4B7AF-7871-4957-8436-29B61E181A82}"/>
              </a:ext>
            </a:extLst>
          </p:cNvPr>
          <p:cNvPicPr>
            <a:picLocks noChangeAspect="1"/>
          </p:cNvPicPr>
          <p:nvPr/>
        </p:nvPicPr>
        <p:blipFill>
          <a:blip r:embed="rId7" cstate="print">
            <a:duotone>
              <a:prstClr val="black"/>
              <a:schemeClr val="accent6">
                <a:lumMod val="75000"/>
                <a:tint val="45000"/>
                <a:satMod val="400000"/>
              </a:schemeClr>
            </a:duotone>
          </a:blip>
          <a:stretch>
            <a:fillRect/>
          </a:stretch>
        </p:blipFill>
        <p:spPr>
          <a:xfrm rot="6328876">
            <a:off x="1984621" y="3410731"/>
            <a:ext cx="388405" cy="395679"/>
          </a:xfrm>
          <a:prstGeom prst="rect">
            <a:avLst/>
          </a:prstGeom>
        </p:spPr>
      </p:pic>
      <p:pic>
        <p:nvPicPr>
          <p:cNvPr id="59" name="그림 58">
            <a:extLst>
              <a:ext uri="{FF2B5EF4-FFF2-40B4-BE49-F238E27FC236}">
                <a16:creationId xmlns:a16="http://schemas.microsoft.com/office/drawing/2014/main" id="{B95A22C9-C617-494D-9BD6-BBCE83A21C1D}"/>
              </a:ext>
            </a:extLst>
          </p:cNvPr>
          <p:cNvPicPr>
            <a:picLocks noChangeAspect="1"/>
          </p:cNvPicPr>
          <p:nvPr/>
        </p:nvPicPr>
        <p:blipFill>
          <a:blip r:embed="rId7" cstate="print">
            <a:duotone>
              <a:prstClr val="black"/>
              <a:schemeClr val="accent6">
                <a:lumMod val="75000"/>
                <a:tint val="45000"/>
                <a:satMod val="400000"/>
              </a:schemeClr>
            </a:duotone>
          </a:blip>
          <a:stretch>
            <a:fillRect/>
          </a:stretch>
        </p:blipFill>
        <p:spPr>
          <a:xfrm rot="1091536">
            <a:off x="4169322" y="2589513"/>
            <a:ext cx="388405" cy="395679"/>
          </a:xfrm>
          <a:prstGeom prst="rect">
            <a:avLst/>
          </a:prstGeom>
        </p:spPr>
      </p:pic>
      <p:pic>
        <p:nvPicPr>
          <p:cNvPr id="60" name="그림 59">
            <a:extLst>
              <a:ext uri="{FF2B5EF4-FFF2-40B4-BE49-F238E27FC236}">
                <a16:creationId xmlns:a16="http://schemas.microsoft.com/office/drawing/2014/main" id="{9DFA76DF-90C7-4A69-BDCF-0D90E668EB24}"/>
              </a:ext>
            </a:extLst>
          </p:cNvPr>
          <p:cNvPicPr>
            <a:picLocks noChangeAspect="1"/>
          </p:cNvPicPr>
          <p:nvPr/>
        </p:nvPicPr>
        <p:blipFill>
          <a:blip r:embed="rId7" cstate="print">
            <a:duotone>
              <a:prstClr val="black"/>
              <a:schemeClr val="accent6">
                <a:lumMod val="75000"/>
                <a:tint val="45000"/>
                <a:satMod val="400000"/>
              </a:schemeClr>
            </a:duotone>
          </a:blip>
          <a:stretch>
            <a:fillRect/>
          </a:stretch>
        </p:blipFill>
        <p:spPr>
          <a:xfrm rot="21396712">
            <a:off x="4596165" y="3298239"/>
            <a:ext cx="388405" cy="395679"/>
          </a:xfrm>
          <a:prstGeom prst="rect">
            <a:avLst/>
          </a:prstGeom>
        </p:spPr>
      </p:pic>
      <p:cxnSp>
        <p:nvCxnSpPr>
          <p:cNvPr id="65" name="직선 연결선 64">
            <a:extLst>
              <a:ext uri="{FF2B5EF4-FFF2-40B4-BE49-F238E27FC236}">
                <a16:creationId xmlns:a16="http://schemas.microsoft.com/office/drawing/2014/main" id="{29E1F4F4-8109-4C8E-BA37-7DD9DB6D5CF3}"/>
              </a:ext>
            </a:extLst>
          </p:cNvPr>
          <p:cNvCxnSpPr>
            <a:cxnSpLocks/>
          </p:cNvCxnSpPr>
          <p:nvPr/>
        </p:nvCxnSpPr>
        <p:spPr>
          <a:xfrm flipV="1">
            <a:off x="4893050" y="465097"/>
            <a:ext cx="4160686" cy="1"/>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9761812-DF59-4094-95A2-3371A6E04457}"/>
              </a:ext>
            </a:extLst>
          </p:cNvPr>
          <p:cNvSpPr txBox="1"/>
          <p:nvPr/>
        </p:nvSpPr>
        <p:spPr>
          <a:xfrm>
            <a:off x="5548614" y="-8375"/>
            <a:ext cx="2281778" cy="461665"/>
          </a:xfrm>
          <a:prstGeom prst="rect">
            <a:avLst/>
          </a:prstGeom>
          <a:noFill/>
        </p:spPr>
        <p:txBody>
          <a:bodyPr wrap="none" rtlCol="0">
            <a:spAutoFit/>
          </a:bodyPr>
          <a:lstStyle/>
          <a:p>
            <a:r>
              <a:rPr lang="ko-KR" altLang="en-US" sz="1200" dirty="0">
                <a:latin typeface="a하늬바람M" panose="02020600000000000000" pitchFamily="18" charset="-127"/>
                <a:ea typeface="a하늬바람M" panose="02020600000000000000" pitchFamily="18" charset="-127"/>
              </a:rPr>
              <a:t>｜</a:t>
            </a:r>
            <a:r>
              <a:rPr lang="en-US" altLang="ko-KR" sz="1200" dirty="0">
                <a:latin typeface="a하늬바람M" panose="02020600000000000000" pitchFamily="18" charset="-127"/>
                <a:ea typeface="a하늬바람M" panose="02020600000000000000" pitchFamily="18" charset="-127"/>
              </a:rPr>
              <a:t>(2) Data collection and </a:t>
            </a:r>
          </a:p>
          <a:p>
            <a:r>
              <a:rPr lang="en-US" altLang="ko-KR" sz="1200" dirty="0">
                <a:latin typeface="a하늬바람M" panose="02020600000000000000" pitchFamily="18" charset="-127"/>
                <a:ea typeface="a하늬바람M" panose="02020600000000000000" pitchFamily="18" charset="-127"/>
              </a:rPr>
              <a:t>	preprocessing</a:t>
            </a:r>
            <a:endParaRPr lang="ko-KR" altLang="en-US" sz="1200" dirty="0">
              <a:latin typeface="a하늬바람M" panose="02020600000000000000" pitchFamily="18" charset="-127"/>
              <a:ea typeface="a하늬바람M" panose="02020600000000000000" pitchFamily="18" charset="-127"/>
            </a:endParaRPr>
          </a:p>
        </p:txBody>
      </p:sp>
    </p:spTree>
    <p:extLst>
      <p:ext uri="{BB962C8B-B14F-4D97-AF65-F5344CB8AC3E}">
        <p14:creationId xmlns:p14="http://schemas.microsoft.com/office/powerpoint/2010/main" val="579061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36" name="직사각형 35"/>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rot="16200000">
            <a:off x="4475654" y="-453270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a:off x="-39770" y="41240"/>
            <a:ext cx="9114340" cy="510103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Analysis Method 1. ARIMA Algorithm</a:t>
            </a:r>
          </a:p>
        </p:txBody>
      </p:sp>
      <p:grpSp>
        <p:nvGrpSpPr>
          <p:cNvPr id="47" name="그룹 46">
            <a:extLst>
              <a:ext uri="{FF2B5EF4-FFF2-40B4-BE49-F238E27FC236}">
                <a16:creationId xmlns:a16="http://schemas.microsoft.com/office/drawing/2014/main" id="{83A0CF18-F99E-4BA5-8F81-21F0031C38C3}"/>
              </a:ext>
            </a:extLst>
          </p:cNvPr>
          <p:cNvGrpSpPr/>
          <p:nvPr/>
        </p:nvGrpSpPr>
        <p:grpSpPr>
          <a:xfrm rot="11567890">
            <a:off x="8394821" y="1683507"/>
            <a:ext cx="807526" cy="798452"/>
            <a:chOff x="-756592" y="-812626"/>
            <a:chExt cx="2808414" cy="2776858"/>
          </a:xfrm>
        </p:grpSpPr>
        <p:grpSp>
          <p:nvGrpSpPr>
            <p:cNvPr id="48" name="그룹 47">
              <a:extLst>
                <a:ext uri="{FF2B5EF4-FFF2-40B4-BE49-F238E27FC236}">
                  <a16:creationId xmlns:a16="http://schemas.microsoft.com/office/drawing/2014/main" id="{B475B6D5-F667-4B12-BB2E-9B800BE1F7ED}"/>
                </a:ext>
              </a:extLst>
            </p:cNvPr>
            <p:cNvGrpSpPr/>
            <p:nvPr/>
          </p:nvGrpSpPr>
          <p:grpSpPr>
            <a:xfrm>
              <a:off x="-756592" y="-812626"/>
              <a:ext cx="2808414" cy="2776858"/>
              <a:chOff x="2296999" y="848605"/>
              <a:chExt cx="3238797" cy="3202406"/>
            </a:xfrm>
          </p:grpSpPr>
          <p:pic>
            <p:nvPicPr>
              <p:cNvPr id="52" name="Picture 3">
                <a:extLst>
                  <a:ext uri="{FF2B5EF4-FFF2-40B4-BE49-F238E27FC236}">
                    <a16:creationId xmlns:a16="http://schemas.microsoft.com/office/drawing/2014/main" id="{15CB12E0-3ADE-4CC9-8E2E-2C0A6B7675D6}"/>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타원 52">
                <a:extLst>
                  <a:ext uri="{FF2B5EF4-FFF2-40B4-BE49-F238E27FC236}">
                    <a16:creationId xmlns:a16="http://schemas.microsoft.com/office/drawing/2014/main" id="{46EFB0FB-E456-4263-8CA8-C0A4A44B0CC1}"/>
                  </a:ext>
                </a:extLst>
              </p:cNvPr>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grpSp>
        <p:pic>
          <p:nvPicPr>
            <p:cNvPr id="49" name="Picture 4">
              <a:extLst>
                <a:ext uri="{FF2B5EF4-FFF2-40B4-BE49-F238E27FC236}">
                  <a16:creationId xmlns:a16="http://schemas.microsoft.com/office/drawing/2014/main" id="{427A022F-683B-4040-8D79-E1696747ACC2}"/>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4">
              <a:extLst>
                <a:ext uri="{FF2B5EF4-FFF2-40B4-BE49-F238E27FC236}">
                  <a16:creationId xmlns:a16="http://schemas.microsoft.com/office/drawing/2014/main" id="{C5696C87-120C-4390-BAA5-8EE8130543FB}"/>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
              <a:extLst>
                <a:ext uri="{FF2B5EF4-FFF2-40B4-BE49-F238E27FC236}">
                  <a16:creationId xmlns:a16="http://schemas.microsoft.com/office/drawing/2014/main" id="{AF665F86-DCA3-4623-B823-1D6FC994C647}"/>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879186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 name="평행 사변형 25">
            <a:extLst>
              <a:ext uri="{FF2B5EF4-FFF2-40B4-BE49-F238E27FC236}">
                <a16:creationId xmlns:a16="http://schemas.microsoft.com/office/drawing/2014/main" id="{C6CF1613-59BE-41EE-A02B-DA41F35916E4}"/>
              </a:ext>
            </a:extLst>
          </p:cNvPr>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a하늬바람M" panose="02020600000000000000" pitchFamily="18" charset="-127"/>
                <a:ea typeface="a하늬바람M" panose="02020600000000000000" pitchFamily="18" charset="-127"/>
              </a:rPr>
              <a:t>Analysis Method 1. ARIMA Algorithm</a:t>
            </a:r>
          </a:p>
        </p:txBody>
      </p:sp>
      <p:sp>
        <p:nvSpPr>
          <p:cNvPr id="22" name="TextBox 21">
            <a:extLst>
              <a:ext uri="{FF2B5EF4-FFF2-40B4-BE49-F238E27FC236}">
                <a16:creationId xmlns:a16="http://schemas.microsoft.com/office/drawing/2014/main" id="{ED1B8714-59DA-4D50-9280-73F1D5B5376D}"/>
              </a:ext>
            </a:extLst>
          </p:cNvPr>
          <p:cNvSpPr txBox="1"/>
          <p:nvPr/>
        </p:nvSpPr>
        <p:spPr>
          <a:xfrm>
            <a:off x="5932644" y="-19609"/>
            <a:ext cx="2033057" cy="461665"/>
          </a:xfrm>
          <a:prstGeom prst="rect">
            <a:avLst/>
          </a:prstGeom>
          <a:noFill/>
        </p:spPr>
        <p:txBody>
          <a:bodyPr wrap="none" rtlCol="0">
            <a:spAutoFit/>
          </a:bodyPr>
          <a:lstStyle/>
          <a:p>
            <a:pPr algn="ctr"/>
            <a:r>
              <a:rPr lang="ko-KR" altLang="en-US" sz="1200" dirty="0">
                <a:latin typeface="a하늬바람M" panose="02020600000000000000" pitchFamily="18" charset="-127"/>
                <a:ea typeface="a하늬바람M" panose="02020600000000000000" pitchFamily="18" charset="-127"/>
              </a:rPr>
              <a:t>｜</a:t>
            </a:r>
            <a:r>
              <a:rPr lang="en-US" altLang="ko-KR" sz="1200" dirty="0">
                <a:latin typeface="a하늬바람M" panose="02020600000000000000" pitchFamily="18" charset="-127"/>
                <a:ea typeface="a하늬바람M" panose="02020600000000000000" pitchFamily="18" charset="-127"/>
              </a:rPr>
              <a:t>(3) Analysis Method </a:t>
            </a:r>
          </a:p>
          <a:p>
            <a:pPr algn="ctr"/>
            <a:r>
              <a:rPr lang="en-US" altLang="ko-KR" sz="1200" dirty="0">
                <a:latin typeface="a하늬바람M" panose="02020600000000000000" pitchFamily="18" charset="-127"/>
                <a:ea typeface="a하늬바람M" panose="02020600000000000000" pitchFamily="18" charset="-127"/>
              </a:rPr>
              <a:t>1. ARIMA Algorithm</a:t>
            </a:r>
          </a:p>
        </p:txBody>
      </p:sp>
      <p:cxnSp>
        <p:nvCxnSpPr>
          <p:cNvPr id="23" name="직선 연결선 22">
            <a:extLst>
              <a:ext uri="{FF2B5EF4-FFF2-40B4-BE49-F238E27FC236}">
                <a16:creationId xmlns:a16="http://schemas.microsoft.com/office/drawing/2014/main" id="{3DBBC5EB-9FC1-4563-AC28-68AA068E28CD}"/>
              </a:ext>
            </a:extLst>
          </p:cNvPr>
          <p:cNvCxnSpPr>
            <a:cxnSpLocks/>
          </p:cNvCxnSpPr>
          <p:nvPr/>
        </p:nvCxnSpPr>
        <p:spPr>
          <a:xfrm flipV="1">
            <a:off x="4893050" y="459262"/>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
        <p:nvSpPr>
          <p:cNvPr id="25" name="모서리가 둥근 직사각형 21">
            <a:extLst>
              <a:ext uri="{FF2B5EF4-FFF2-40B4-BE49-F238E27FC236}">
                <a16:creationId xmlns:a16="http://schemas.microsoft.com/office/drawing/2014/main" id="{3AEFD640-A664-42F9-AF47-09E23C8E78A7}"/>
              </a:ext>
            </a:extLst>
          </p:cNvPr>
          <p:cNvSpPr/>
          <p:nvPr/>
        </p:nvSpPr>
        <p:spPr>
          <a:xfrm>
            <a:off x="529872" y="803010"/>
            <a:ext cx="7848872" cy="1401945"/>
          </a:xfrm>
          <a:prstGeom prst="roundRect">
            <a:avLst/>
          </a:prstGeom>
          <a:noFill/>
          <a:ln>
            <a:solidFill>
              <a:srgbClr val="21596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400" dirty="0">
                <a:solidFill>
                  <a:schemeClr val="tx1"/>
                </a:solidFill>
                <a:latin typeface="a하늬바람M" panose="02020600000000000000" pitchFamily="18" charset="-127"/>
                <a:ea typeface="a하늬바람M" panose="02020600000000000000" pitchFamily="18" charset="-127"/>
              </a:rPr>
              <a:t>ARIMA model is analysis method for data collected in the flow of time which use observed value in the past and error to explain current time series value.</a:t>
            </a:r>
          </a:p>
        </p:txBody>
      </p:sp>
      <p:sp>
        <p:nvSpPr>
          <p:cNvPr id="27" name="모서리가 둥근 직사각형 26">
            <a:extLst>
              <a:ext uri="{FF2B5EF4-FFF2-40B4-BE49-F238E27FC236}">
                <a16:creationId xmlns:a16="http://schemas.microsoft.com/office/drawing/2014/main" id="{32D94D22-7031-422C-99DF-89455D252747}"/>
              </a:ext>
            </a:extLst>
          </p:cNvPr>
          <p:cNvSpPr/>
          <p:nvPr/>
        </p:nvSpPr>
        <p:spPr>
          <a:xfrm>
            <a:off x="467544" y="2705704"/>
            <a:ext cx="4176464" cy="2160240"/>
          </a:xfrm>
          <a:prstGeom prst="roundRect">
            <a:avLst/>
          </a:prstGeom>
          <a:noFill/>
          <a:ln>
            <a:solidFill>
              <a:srgbClr val="21596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fontAlgn="base">
              <a:lnSpc>
                <a:spcPct val="150000"/>
              </a:lnSpc>
              <a:buFont typeface="+mj-ea"/>
              <a:buAutoNum type="circleNumDbPlain"/>
            </a:pPr>
            <a:r>
              <a:rPr lang="en-US" altLang="ko-KR" sz="1400" dirty="0">
                <a:solidFill>
                  <a:schemeClr val="tx1"/>
                </a:solidFill>
                <a:latin typeface="a하늬바람M" panose="02020600000000000000" pitchFamily="18" charset="-127"/>
                <a:ea typeface="a하늬바람M" panose="02020600000000000000" pitchFamily="18" charset="-127"/>
              </a:rPr>
              <a:t>Converting time series data into stationary time series.</a:t>
            </a:r>
          </a:p>
          <a:p>
            <a:pPr marL="342900" indent="-342900" fontAlgn="base">
              <a:lnSpc>
                <a:spcPct val="150000"/>
              </a:lnSpc>
              <a:buFont typeface="+mj-ea"/>
              <a:buAutoNum type="circleNumDbPlain"/>
            </a:pPr>
            <a:r>
              <a:rPr lang="en-US" altLang="ko-KR" sz="1400" dirty="0">
                <a:solidFill>
                  <a:schemeClr val="tx1"/>
                </a:solidFill>
                <a:latin typeface="a하늬바람M" panose="02020600000000000000" pitchFamily="18" charset="-127"/>
                <a:ea typeface="a하늬바람M" panose="02020600000000000000" pitchFamily="18" charset="-127"/>
              </a:rPr>
              <a:t>Measure optimized parameter using ACF/PACF charts.</a:t>
            </a:r>
          </a:p>
          <a:p>
            <a:pPr marL="342900" indent="-342900" fontAlgn="base">
              <a:lnSpc>
                <a:spcPct val="150000"/>
              </a:lnSpc>
              <a:buFont typeface="+mj-ea"/>
              <a:buAutoNum type="circleNumDbPlain"/>
            </a:pPr>
            <a:r>
              <a:rPr lang="en-US" altLang="ko-KR" sz="1400" dirty="0">
                <a:solidFill>
                  <a:schemeClr val="tx1"/>
                </a:solidFill>
                <a:latin typeface="a하늬바람M" panose="02020600000000000000" pitchFamily="18" charset="-127"/>
                <a:ea typeface="a하늬바람M" panose="02020600000000000000" pitchFamily="18" charset="-127"/>
              </a:rPr>
              <a:t>Generate ARIMA model</a:t>
            </a:r>
          </a:p>
          <a:p>
            <a:pPr marL="342900" indent="-342900" fontAlgn="base">
              <a:lnSpc>
                <a:spcPct val="150000"/>
              </a:lnSpc>
              <a:buFont typeface="+mj-ea"/>
              <a:buAutoNum type="circleNumDbPlain"/>
            </a:pPr>
            <a:r>
              <a:rPr lang="en-US" altLang="ko-KR" sz="1400" dirty="0">
                <a:solidFill>
                  <a:schemeClr val="tx1"/>
                </a:solidFill>
                <a:latin typeface="a하늬바람M" panose="02020600000000000000" pitchFamily="18" charset="-127"/>
                <a:ea typeface="a하늬바람M" panose="02020600000000000000" pitchFamily="18" charset="-127"/>
              </a:rPr>
              <a:t>Prediction of future progress</a:t>
            </a:r>
          </a:p>
        </p:txBody>
      </p:sp>
      <p:sp>
        <p:nvSpPr>
          <p:cNvPr id="28" name="직사각형 27">
            <a:extLst>
              <a:ext uri="{FF2B5EF4-FFF2-40B4-BE49-F238E27FC236}">
                <a16:creationId xmlns:a16="http://schemas.microsoft.com/office/drawing/2014/main" id="{BD2D1BCE-BCF9-46DC-A534-05540C443AD5}"/>
              </a:ext>
            </a:extLst>
          </p:cNvPr>
          <p:cNvSpPr/>
          <p:nvPr/>
        </p:nvSpPr>
        <p:spPr>
          <a:xfrm>
            <a:off x="611560" y="2489680"/>
            <a:ext cx="2736304" cy="360040"/>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latin typeface="a하늬바람M" panose="02020600000000000000" pitchFamily="18" charset="-127"/>
                <a:ea typeface="a하늬바람M" panose="02020600000000000000" pitchFamily="18" charset="-127"/>
              </a:rPr>
              <a:t>Order of Analysis</a:t>
            </a:r>
            <a:endParaRPr lang="ko-KR" altLang="en-US" sz="1600" dirty="0">
              <a:latin typeface="a하늬바람M" panose="02020600000000000000" pitchFamily="18" charset="-127"/>
              <a:ea typeface="a하늬바람M" panose="02020600000000000000" pitchFamily="18" charset="-127"/>
            </a:endParaRPr>
          </a:p>
        </p:txBody>
      </p:sp>
      <p:sp>
        <p:nvSpPr>
          <p:cNvPr id="29" name="모서리가 둥근 직사각형 34">
            <a:extLst>
              <a:ext uri="{FF2B5EF4-FFF2-40B4-BE49-F238E27FC236}">
                <a16:creationId xmlns:a16="http://schemas.microsoft.com/office/drawing/2014/main" id="{E087E7D5-C5CF-4073-A1B3-6923258D0DAF}"/>
              </a:ext>
            </a:extLst>
          </p:cNvPr>
          <p:cNvSpPr/>
          <p:nvPr/>
        </p:nvSpPr>
        <p:spPr>
          <a:xfrm>
            <a:off x="4897230" y="2705704"/>
            <a:ext cx="3481513" cy="2160240"/>
          </a:xfrm>
          <a:prstGeom prst="roundRect">
            <a:avLst/>
          </a:prstGeom>
          <a:noFill/>
          <a:ln>
            <a:solidFill>
              <a:srgbClr val="21596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endParaRPr lang="en-US" altLang="ko-KR" sz="1600" dirty="0">
              <a:solidFill>
                <a:schemeClr val="tx1"/>
              </a:solidFill>
              <a:latin typeface="a하늬바람M" panose="02020600000000000000" pitchFamily="18" charset="-127"/>
              <a:ea typeface="a하늬바람M" panose="02020600000000000000" pitchFamily="18" charset="-127"/>
            </a:endParaRPr>
          </a:p>
        </p:txBody>
      </p:sp>
      <p:sp>
        <p:nvSpPr>
          <p:cNvPr id="30" name="직사각형 29">
            <a:extLst>
              <a:ext uri="{FF2B5EF4-FFF2-40B4-BE49-F238E27FC236}">
                <a16:creationId xmlns:a16="http://schemas.microsoft.com/office/drawing/2014/main" id="{E306F452-E5E0-46AA-9797-4881ED727EFD}"/>
              </a:ext>
            </a:extLst>
          </p:cNvPr>
          <p:cNvSpPr/>
          <p:nvPr/>
        </p:nvSpPr>
        <p:spPr>
          <a:xfrm>
            <a:off x="5113255" y="2489680"/>
            <a:ext cx="1296144" cy="360040"/>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latin typeface="a하늬바람M" panose="02020600000000000000" pitchFamily="18" charset="-127"/>
                <a:ea typeface="a하늬바람M" panose="02020600000000000000" pitchFamily="18" charset="-127"/>
              </a:rPr>
              <a:t>Example</a:t>
            </a:r>
            <a:endParaRPr lang="ko-KR" altLang="en-US" sz="1600" dirty="0">
              <a:latin typeface="a하늬바람M" panose="02020600000000000000" pitchFamily="18" charset="-127"/>
              <a:ea typeface="a하늬바람M" panose="02020600000000000000" pitchFamily="18" charset="-127"/>
            </a:endParaRPr>
          </a:p>
        </p:txBody>
      </p:sp>
      <p:pic>
        <p:nvPicPr>
          <p:cNvPr id="102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42396" y="2865446"/>
            <a:ext cx="3161662" cy="1846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8992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10087279-D7B0-40BD-9148-52561C1F43F4}"/>
              </a:ext>
            </a:extLst>
          </p:cNvPr>
          <p:cNvPicPr>
            <a:picLocks noChangeAspect="1"/>
          </p:cNvPicPr>
          <p:nvPr/>
        </p:nvPicPr>
        <p:blipFill>
          <a:blip r:embed="rId3"/>
          <a:stretch>
            <a:fillRect/>
          </a:stretch>
        </p:blipFill>
        <p:spPr>
          <a:xfrm>
            <a:off x="6696664" y="2622329"/>
            <a:ext cx="2239421" cy="574332"/>
          </a:xfrm>
          <a:prstGeom prst="rect">
            <a:avLst/>
          </a:prstGeom>
          <a:ln>
            <a:solidFill>
              <a:schemeClr val="tx1"/>
            </a:solidFill>
          </a:ln>
        </p:spPr>
      </p:pic>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 name="평행 사변형 25">
            <a:extLst>
              <a:ext uri="{FF2B5EF4-FFF2-40B4-BE49-F238E27FC236}">
                <a16:creationId xmlns:a16="http://schemas.microsoft.com/office/drawing/2014/main" id="{C6CF1613-59BE-41EE-A02B-DA41F35916E4}"/>
              </a:ext>
            </a:extLst>
          </p:cNvPr>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a하늬바람M" panose="02020600000000000000" pitchFamily="18" charset="-127"/>
                <a:ea typeface="a하늬바람M" panose="02020600000000000000" pitchFamily="18" charset="-127"/>
              </a:rPr>
              <a:t>Analysis Method 1. ARIMA Algorithm</a:t>
            </a:r>
          </a:p>
        </p:txBody>
      </p:sp>
      <p:cxnSp>
        <p:nvCxnSpPr>
          <p:cNvPr id="23" name="직선 연결선 22">
            <a:extLst>
              <a:ext uri="{FF2B5EF4-FFF2-40B4-BE49-F238E27FC236}">
                <a16:creationId xmlns:a16="http://schemas.microsoft.com/office/drawing/2014/main" id="{3DBBC5EB-9FC1-4563-AC28-68AA068E28CD}"/>
              </a:ext>
            </a:extLst>
          </p:cNvPr>
          <p:cNvCxnSpPr>
            <a:cxnSpLocks/>
          </p:cNvCxnSpPr>
          <p:nvPr/>
        </p:nvCxnSpPr>
        <p:spPr>
          <a:xfrm flipV="1">
            <a:off x="4893050" y="459262"/>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158" y="1292406"/>
            <a:ext cx="5538693" cy="364045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6" name="직사각형 25">
            <a:extLst>
              <a:ext uri="{FF2B5EF4-FFF2-40B4-BE49-F238E27FC236}">
                <a16:creationId xmlns:a16="http://schemas.microsoft.com/office/drawing/2014/main" id="{BD2D1BCE-BCF9-46DC-A534-05540C443AD5}"/>
              </a:ext>
            </a:extLst>
          </p:cNvPr>
          <p:cNvSpPr/>
          <p:nvPr/>
        </p:nvSpPr>
        <p:spPr>
          <a:xfrm>
            <a:off x="395536" y="936104"/>
            <a:ext cx="576064" cy="405251"/>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latin typeface="a하늬바람M" panose="02020600000000000000" pitchFamily="18" charset="-127"/>
                <a:ea typeface="a하늬바람M" panose="02020600000000000000" pitchFamily="18" charset="-127"/>
              </a:rPr>
              <a:t>1</a:t>
            </a:r>
            <a:endParaRPr lang="ko-KR" altLang="en-US" sz="2400" dirty="0">
              <a:latin typeface="a하늬바람M" panose="02020600000000000000" pitchFamily="18" charset="-127"/>
              <a:ea typeface="a하늬바람M" panose="02020600000000000000" pitchFamily="18" charset="-127"/>
            </a:endParaRPr>
          </a:p>
        </p:txBody>
      </p:sp>
      <p:sp>
        <p:nvSpPr>
          <p:cNvPr id="31" name="직사각형 30">
            <a:extLst>
              <a:ext uri="{FF2B5EF4-FFF2-40B4-BE49-F238E27FC236}">
                <a16:creationId xmlns:a16="http://schemas.microsoft.com/office/drawing/2014/main" id="{BD2D1BCE-BCF9-46DC-A534-05540C443AD5}"/>
              </a:ext>
            </a:extLst>
          </p:cNvPr>
          <p:cNvSpPr/>
          <p:nvPr/>
        </p:nvSpPr>
        <p:spPr>
          <a:xfrm>
            <a:off x="6683306" y="2121580"/>
            <a:ext cx="404876" cy="539320"/>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latin typeface="a하늬바람M" panose="02020600000000000000" pitchFamily="18" charset="-127"/>
                <a:ea typeface="a하늬바람M" panose="02020600000000000000" pitchFamily="18" charset="-127"/>
              </a:rPr>
              <a:t>2</a:t>
            </a:r>
            <a:endParaRPr lang="ko-KR" altLang="en-US" sz="2400" dirty="0">
              <a:latin typeface="a하늬바람M" panose="02020600000000000000" pitchFamily="18" charset="-127"/>
              <a:ea typeface="a하늬바람M" panose="02020600000000000000" pitchFamily="18" charset="-127"/>
            </a:endParaRPr>
          </a:p>
        </p:txBody>
      </p:sp>
      <p:sp>
        <p:nvSpPr>
          <p:cNvPr id="27" name="직사각형 26">
            <a:extLst>
              <a:ext uri="{FF2B5EF4-FFF2-40B4-BE49-F238E27FC236}">
                <a16:creationId xmlns:a16="http://schemas.microsoft.com/office/drawing/2014/main" id="{577FF37D-C383-4C20-8B72-76188957CA4E}"/>
              </a:ext>
            </a:extLst>
          </p:cNvPr>
          <p:cNvSpPr/>
          <p:nvPr/>
        </p:nvSpPr>
        <p:spPr>
          <a:xfrm>
            <a:off x="971599" y="924359"/>
            <a:ext cx="5032347" cy="40525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a하늬바람M" panose="02020600000000000000" pitchFamily="18" charset="-127"/>
                <a:ea typeface="a하늬바람M" panose="02020600000000000000" pitchFamily="18" charset="-127"/>
              </a:rPr>
              <a:t>Trend, Seasonal, Random of Jin-</a:t>
            </a:r>
            <a:r>
              <a:rPr lang="en-US" altLang="ko-KR" sz="1600" dirty="0" err="1">
                <a:solidFill>
                  <a:schemeClr val="tx1"/>
                </a:solidFill>
                <a:latin typeface="a하늬바람M" panose="02020600000000000000" pitchFamily="18" charset="-127"/>
                <a:ea typeface="a하늬바람M" panose="02020600000000000000" pitchFamily="18" charset="-127"/>
              </a:rPr>
              <a:t>Gu</a:t>
            </a:r>
            <a:r>
              <a:rPr lang="en-US" altLang="ko-KR" sz="1600" dirty="0">
                <a:solidFill>
                  <a:schemeClr val="tx1"/>
                </a:solidFill>
                <a:latin typeface="a하늬바람M" panose="02020600000000000000" pitchFamily="18" charset="-127"/>
                <a:ea typeface="a하늬바람M" panose="02020600000000000000" pitchFamily="18" charset="-127"/>
              </a:rPr>
              <a:t>, </a:t>
            </a:r>
            <a:r>
              <a:rPr lang="en-US" altLang="ko-KR" sz="1600" dirty="0" err="1">
                <a:solidFill>
                  <a:schemeClr val="tx1"/>
                </a:solidFill>
                <a:latin typeface="a하늬바람M" panose="02020600000000000000" pitchFamily="18" charset="-127"/>
                <a:ea typeface="a하늬바람M" panose="02020600000000000000" pitchFamily="18" charset="-127"/>
              </a:rPr>
              <a:t>Busan</a:t>
            </a:r>
            <a:endParaRPr lang="ko-KR" altLang="en-US" sz="1600" dirty="0">
              <a:solidFill>
                <a:schemeClr val="tx1"/>
              </a:solidFill>
              <a:latin typeface="a하늬바람M" panose="02020600000000000000" pitchFamily="18" charset="-127"/>
              <a:ea typeface="a하늬바람M" panose="02020600000000000000" pitchFamily="18" charset="-127"/>
            </a:endParaRPr>
          </a:p>
        </p:txBody>
      </p:sp>
      <p:sp>
        <p:nvSpPr>
          <p:cNvPr id="28" name="직사각형 27">
            <a:extLst>
              <a:ext uri="{FF2B5EF4-FFF2-40B4-BE49-F238E27FC236}">
                <a16:creationId xmlns:a16="http://schemas.microsoft.com/office/drawing/2014/main" id="{AEB386BC-311A-4633-A201-48E4CD66F51B}"/>
              </a:ext>
            </a:extLst>
          </p:cNvPr>
          <p:cNvSpPr/>
          <p:nvPr/>
        </p:nvSpPr>
        <p:spPr>
          <a:xfrm>
            <a:off x="7080580" y="2121581"/>
            <a:ext cx="1883908" cy="54669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a하늬바람M" panose="02020600000000000000" pitchFamily="18" charset="-127"/>
                <a:ea typeface="a하늬바람M" panose="02020600000000000000" pitchFamily="18" charset="-127"/>
              </a:rPr>
              <a:t>Generate ARIMA Model</a:t>
            </a:r>
            <a:endParaRPr lang="ko-KR" altLang="en-US" sz="1600" dirty="0">
              <a:solidFill>
                <a:schemeClr val="tx1"/>
              </a:solidFill>
              <a:latin typeface="a하늬바람M" panose="02020600000000000000" pitchFamily="18" charset="-127"/>
              <a:ea typeface="a하늬바람M" panose="02020600000000000000" pitchFamily="18" charset="-127"/>
            </a:endParaRPr>
          </a:p>
        </p:txBody>
      </p:sp>
      <p:grpSp>
        <p:nvGrpSpPr>
          <p:cNvPr id="25" name="그룹 48">
            <a:extLst>
              <a:ext uri="{FF2B5EF4-FFF2-40B4-BE49-F238E27FC236}">
                <a16:creationId xmlns:a16="http://schemas.microsoft.com/office/drawing/2014/main" id="{09C7131D-1367-480B-AB6E-6EC2F8158372}"/>
              </a:ext>
            </a:extLst>
          </p:cNvPr>
          <p:cNvGrpSpPr/>
          <p:nvPr/>
        </p:nvGrpSpPr>
        <p:grpSpPr>
          <a:xfrm rot="16200000">
            <a:off x="6019852" y="2564147"/>
            <a:ext cx="450395" cy="307777"/>
            <a:chOff x="4371426" y="1707654"/>
            <a:chExt cx="416598" cy="232554"/>
          </a:xfrm>
          <a:solidFill>
            <a:srgbClr val="215968"/>
          </a:solidFill>
        </p:grpSpPr>
        <p:sp>
          <p:nvSpPr>
            <p:cNvPr id="29" name="갈매기형 수장 49">
              <a:extLst>
                <a:ext uri="{FF2B5EF4-FFF2-40B4-BE49-F238E27FC236}">
                  <a16:creationId xmlns:a16="http://schemas.microsoft.com/office/drawing/2014/main" id="{73D59ACF-B3A8-40A3-AD60-8380A638A415}"/>
                </a:ext>
              </a:extLst>
            </p:cNvPr>
            <p:cNvSpPr/>
            <p:nvPr/>
          </p:nvSpPr>
          <p:spPr>
            <a:xfrm rot="5400000">
              <a:off x="4509604" y="1661789"/>
              <a:ext cx="140241" cy="41659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하늬바람M" panose="02020600000000000000" pitchFamily="18" charset="-127"/>
                <a:ea typeface="a하늬바람M" panose="02020600000000000000" pitchFamily="18" charset="-127"/>
              </a:endParaRPr>
            </a:p>
          </p:txBody>
        </p:sp>
        <p:sp>
          <p:nvSpPr>
            <p:cNvPr id="30" name="갈매기형 수장 50">
              <a:extLst>
                <a:ext uri="{FF2B5EF4-FFF2-40B4-BE49-F238E27FC236}">
                  <a16:creationId xmlns:a16="http://schemas.microsoft.com/office/drawing/2014/main" id="{10D32D28-9E07-4A18-9759-9AF1DC01CB84}"/>
                </a:ext>
              </a:extLst>
            </p:cNvPr>
            <p:cNvSpPr/>
            <p:nvPr/>
          </p:nvSpPr>
          <p:spPr>
            <a:xfrm rot="5400000">
              <a:off x="4509604" y="1569476"/>
              <a:ext cx="140241" cy="41659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하늬바람M" panose="02020600000000000000" pitchFamily="18" charset="-127"/>
                <a:ea typeface="a하늬바람M" panose="02020600000000000000" pitchFamily="18" charset="-127"/>
              </a:endParaRPr>
            </a:p>
          </p:txBody>
        </p:sp>
      </p:grpSp>
      <p:sp>
        <p:nvSpPr>
          <p:cNvPr id="24" name="TextBox 23">
            <a:extLst>
              <a:ext uri="{FF2B5EF4-FFF2-40B4-BE49-F238E27FC236}">
                <a16:creationId xmlns:a16="http://schemas.microsoft.com/office/drawing/2014/main" id="{97349117-7217-4490-A7BB-2D3DF38B3913}"/>
              </a:ext>
            </a:extLst>
          </p:cNvPr>
          <p:cNvSpPr txBox="1"/>
          <p:nvPr/>
        </p:nvSpPr>
        <p:spPr>
          <a:xfrm>
            <a:off x="5932644" y="-19609"/>
            <a:ext cx="2033057" cy="461665"/>
          </a:xfrm>
          <a:prstGeom prst="rect">
            <a:avLst/>
          </a:prstGeom>
          <a:noFill/>
        </p:spPr>
        <p:txBody>
          <a:bodyPr wrap="none" rtlCol="0">
            <a:spAutoFit/>
          </a:bodyPr>
          <a:lstStyle/>
          <a:p>
            <a:pPr algn="ctr"/>
            <a:r>
              <a:rPr lang="ko-KR" altLang="en-US" sz="1200" dirty="0">
                <a:latin typeface="a하늬바람M" panose="02020600000000000000" pitchFamily="18" charset="-127"/>
                <a:ea typeface="a하늬바람M" panose="02020600000000000000" pitchFamily="18" charset="-127"/>
              </a:rPr>
              <a:t>｜</a:t>
            </a:r>
            <a:r>
              <a:rPr lang="en-US" altLang="ko-KR" sz="1200" dirty="0">
                <a:latin typeface="a하늬바람M" panose="02020600000000000000" pitchFamily="18" charset="-127"/>
                <a:ea typeface="a하늬바람M" panose="02020600000000000000" pitchFamily="18" charset="-127"/>
              </a:rPr>
              <a:t>(3) Analysis Method </a:t>
            </a:r>
          </a:p>
          <a:p>
            <a:pPr algn="ctr"/>
            <a:r>
              <a:rPr lang="en-US" altLang="ko-KR" sz="1200" dirty="0">
                <a:latin typeface="a하늬바람M" panose="02020600000000000000" pitchFamily="18" charset="-127"/>
                <a:ea typeface="a하늬바람M" panose="02020600000000000000" pitchFamily="18" charset="-127"/>
              </a:rPr>
              <a:t>1. ARIMA Algorithm</a:t>
            </a:r>
          </a:p>
        </p:txBody>
      </p:sp>
    </p:spTree>
    <p:extLst>
      <p:ext uri="{BB962C8B-B14F-4D97-AF65-F5344CB8AC3E}">
        <p14:creationId xmlns:p14="http://schemas.microsoft.com/office/powerpoint/2010/main" val="1144215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 name="평행 사변형 25">
            <a:extLst>
              <a:ext uri="{FF2B5EF4-FFF2-40B4-BE49-F238E27FC236}">
                <a16:creationId xmlns:a16="http://schemas.microsoft.com/office/drawing/2014/main" id="{C6CF1613-59BE-41EE-A02B-DA41F35916E4}"/>
              </a:ext>
            </a:extLst>
          </p:cNvPr>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a하늬바람M" panose="02020600000000000000" pitchFamily="18" charset="-127"/>
                <a:ea typeface="a하늬바람M" panose="02020600000000000000" pitchFamily="18" charset="-127"/>
              </a:rPr>
              <a:t>Analysis Method 1. ARIMA Algorithm</a:t>
            </a:r>
          </a:p>
        </p:txBody>
      </p:sp>
      <p:cxnSp>
        <p:nvCxnSpPr>
          <p:cNvPr id="23" name="직선 연결선 22">
            <a:extLst>
              <a:ext uri="{FF2B5EF4-FFF2-40B4-BE49-F238E27FC236}">
                <a16:creationId xmlns:a16="http://schemas.microsoft.com/office/drawing/2014/main" id="{3DBBC5EB-9FC1-4563-AC28-68AA068E28CD}"/>
              </a:ext>
            </a:extLst>
          </p:cNvPr>
          <p:cNvCxnSpPr>
            <a:cxnSpLocks/>
          </p:cNvCxnSpPr>
          <p:nvPr/>
        </p:nvCxnSpPr>
        <p:spPr>
          <a:xfrm flipV="1">
            <a:off x="4893050" y="459262"/>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pic>
        <p:nvPicPr>
          <p:cNvPr id="33"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b="7481"/>
          <a:stretch/>
        </p:blipFill>
        <p:spPr bwMode="auto">
          <a:xfrm>
            <a:off x="675512" y="1103427"/>
            <a:ext cx="7800848" cy="29456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1" name="직사각형 30">
            <a:extLst>
              <a:ext uri="{FF2B5EF4-FFF2-40B4-BE49-F238E27FC236}">
                <a16:creationId xmlns:a16="http://schemas.microsoft.com/office/drawing/2014/main" id="{BD2D1BCE-BCF9-46DC-A534-05540C443AD5}"/>
              </a:ext>
            </a:extLst>
          </p:cNvPr>
          <p:cNvSpPr/>
          <p:nvPr/>
        </p:nvSpPr>
        <p:spPr>
          <a:xfrm>
            <a:off x="656891" y="777129"/>
            <a:ext cx="530733" cy="520487"/>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latin typeface="a하늬바람M" panose="02020600000000000000" pitchFamily="18" charset="-127"/>
                <a:ea typeface="a하늬바람M" panose="02020600000000000000" pitchFamily="18" charset="-127"/>
              </a:rPr>
              <a:t>3</a:t>
            </a:r>
            <a:endParaRPr lang="ko-KR" altLang="en-US" sz="2400" dirty="0">
              <a:latin typeface="a하늬바람M" panose="02020600000000000000" pitchFamily="18" charset="-127"/>
              <a:ea typeface="a하늬바람M" panose="02020600000000000000" pitchFamily="18" charset="-127"/>
            </a:endParaRPr>
          </a:p>
        </p:txBody>
      </p:sp>
      <p:sp>
        <p:nvSpPr>
          <p:cNvPr id="28" name="직사각형 27">
            <a:extLst>
              <a:ext uri="{FF2B5EF4-FFF2-40B4-BE49-F238E27FC236}">
                <a16:creationId xmlns:a16="http://schemas.microsoft.com/office/drawing/2014/main" id="{AEB386BC-311A-4633-A201-48E4CD66F51B}"/>
              </a:ext>
            </a:extLst>
          </p:cNvPr>
          <p:cNvSpPr/>
          <p:nvPr/>
        </p:nvSpPr>
        <p:spPr>
          <a:xfrm>
            <a:off x="1163050" y="758708"/>
            <a:ext cx="7324059" cy="54628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a하늬바람M" panose="02020600000000000000" pitchFamily="18" charset="-127"/>
                <a:ea typeface="a하늬바람M" panose="02020600000000000000" pitchFamily="18" charset="-127"/>
              </a:rPr>
              <a:t>Prediction Case – Predicted Occurrence of </a:t>
            </a:r>
            <a:r>
              <a:rPr lang="en-US" altLang="ko-KR" sz="1600" dirty="0" err="1">
                <a:solidFill>
                  <a:schemeClr val="tx1"/>
                </a:solidFill>
                <a:latin typeface="a하늬바람M" panose="02020600000000000000" pitchFamily="18" charset="-127"/>
                <a:ea typeface="a하늬바람M" panose="02020600000000000000" pitchFamily="18" charset="-127"/>
              </a:rPr>
              <a:t>Tsutsugamushi</a:t>
            </a:r>
            <a:r>
              <a:rPr lang="en-US" altLang="ko-KR" sz="1600" dirty="0">
                <a:solidFill>
                  <a:schemeClr val="tx1"/>
                </a:solidFill>
                <a:latin typeface="a하늬바람M" panose="02020600000000000000" pitchFamily="18" charset="-127"/>
                <a:ea typeface="a하늬바람M" panose="02020600000000000000" pitchFamily="18" charset="-127"/>
              </a:rPr>
              <a:t> in Jin-</a:t>
            </a:r>
            <a:r>
              <a:rPr lang="en-US" altLang="ko-KR" sz="1600" dirty="0" err="1">
                <a:solidFill>
                  <a:schemeClr val="tx1"/>
                </a:solidFill>
                <a:latin typeface="a하늬바람M" panose="02020600000000000000" pitchFamily="18" charset="-127"/>
                <a:ea typeface="a하늬바람M" panose="02020600000000000000" pitchFamily="18" charset="-127"/>
              </a:rPr>
              <a:t>Gu</a:t>
            </a:r>
            <a:r>
              <a:rPr lang="en-US" altLang="ko-KR" sz="1600" dirty="0">
                <a:solidFill>
                  <a:schemeClr val="tx1"/>
                </a:solidFill>
                <a:latin typeface="a하늬바람M" panose="02020600000000000000" pitchFamily="18" charset="-127"/>
                <a:ea typeface="a하늬바람M" panose="02020600000000000000" pitchFamily="18" charset="-127"/>
              </a:rPr>
              <a:t>, </a:t>
            </a:r>
            <a:r>
              <a:rPr lang="en-US" altLang="ko-KR" sz="1600" dirty="0" err="1">
                <a:solidFill>
                  <a:schemeClr val="tx1"/>
                </a:solidFill>
                <a:latin typeface="a하늬바람M" panose="02020600000000000000" pitchFamily="18" charset="-127"/>
                <a:ea typeface="a하늬바람M" panose="02020600000000000000" pitchFamily="18" charset="-127"/>
              </a:rPr>
              <a:t>Busan</a:t>
            </a:r>
            <a:r>
              <a:rPr lang="en-US" altLang="ko-KR" sz="1600" dirty="0">
                <a:solidFill>
                  <a:schemeClr val="tx1"/>
                </a:solidFill>
                <a:latin typeface="a하늬바람M" panose="02020600000000000000" pitchFamily="18" charset="-127"/>
                <a:ea typeface="a하늬바람M" panose="02020600000000000000" pitchFamily="18" charset="-127"/>
              </a:rPr>
              <a:t> in 2017. </a:t>
            </a:r>
            <a:endParaRPr lang="ko-KR" altLang="en-US" sz="1600" dirty="0">
              <a:solidFill>
                <a:schemeClr val="tx1"/>
              </a:solidFill>
              <a:latin typeface="a하늬바람M" panose="02020600000000000000" pitchFamily="18" charset="-127"/>
              <a:ea typeface="a하늬바람M" panose="02020600000000000000" pitchFamily="18" charset="-127"/>
            </a:endParaRPr>
          </a:p>
        </p:txBody>
      </p:sp>
      <p:sp>
        <p:nvSpPr>
          <p:cNvPr id="21" name="TextBox 20">
            <a:extLst>
              <a:ext uri="{FF2B5EF4-FFF2-40B4-BE49-F238E27FC236}">
                <a16:creationId xmlns:a16="http://schemas.microsoft.com/office/drawing/2014/main" id="{3ADC889A-8536-4FF5-A3B1-199296A79C15}"/>
              </a:ext>
            </a:extLst>
          </p:cNvPr>
          <p:cNvSpPr txBox="1"/>
          <p:nvPr/>
        </p:nvSpPr>
        <p:spPr>
          <a:xfrm>
            <a:off x="5932644" y="-19609"/>
            <a:ext cx="2033057" cy="461665"/>
          </a:xfrm>
          <a:prstGeom prst="rect">
            <a:avLst/>
          </a:prstGeom>
          <a:noFill/>
        </p:spPr>
        <p:txBody>
          <a:bodyPr wrap="none" rtlCol="0">
            <a:spAutoFit/>
          </a:bodyPr>
          <a:lstStyle/>
          <a:p>
            <a:pPr algn="ctr"/>
            <a:r>
              <a:rPr lang="ko-KR" altLang="en-US" sz="1200" dirty="0">
                <a:latin typeface="a하늬바람M" panose="02020600000000000000" pitchFamily="18" charset="-127"/>
                <a:ea typeface="a하늬바람M" panose="02020600000000000000" pitchFamily="18" charset="-127"/>
              </a:rPr>
              <a:t>｜</a:t>
            </a:r>
            <a:r>
              <a:rPr lang="en-US" altLang="ko-KR" sz="1200" dirty="0">
                <a:latin typeface="a하늬바람M" panose="02020600000000000000" pitchFamily="18" charset="-127"/>
                <a:ea typeface="a하늬바람M" panose="02020600000000000000" pitchFamily="18" charset="-127"/>
              </a:rPr>
              <a:t>(3) Analysis Method </a:t>
            </a:r>
          </a:p>
          <a:p>
            <a:pPr algn="ctr"/>
            <a:r>
              <a:rPr lang="en-US" altLang="ko-KR" sz="1200" dirty="0">
                <a:latin typeface="a하늬바람M" panose="02020600000000000000" pitchFamily="18" charset="-127"/>
                <a:ea typeface="a하늬바람M" panose="02020600000000000000" pitchFamily="18" charset="-127"/>
              </a:rPr>
              <a:t>1. ARIMA Algorithm</a:t>
            </a:r>
          </a:p>
        </p:txBody>
      </p:sp>
    </p:spTree>
    <p:extLst>
      <p:ext uri="{BB962C8B-B14F-4D97-AF65-F5344CB8AC3E}">
        <p14:creationId xmlns:p14="http://schemas.microsoft.com/office/powerpoint/2010/main" val="796229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사각형: 둥근 모서리 28">
            <a:extLst>
              <a:ext uri="{FF2B5EF4-FFF2-40B4-BE49-F238E27FC236}">
                <a16:creationId xmlns:a16="http://schemas.microsoft.com/office/drawing/2014/main" id="{5A58E0AC-1AE6-49CA-96D0-E574299C9A63}"/>
              </a:ext>
            </a:extLst>
          </p:cNvPr>
          <p:cNvSpPr/>
          <p:nvPr/>
        </p:nvSpPr>
        <p:spPr>
          <a:xfrm>
            <a:off x="1430378" y="4426132"/>
            <a:ext cx="5013830" cy="504056"/>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a하늬바람M" panose="02020600000000000000" pitchFamily="18" charset="-127"/>
                <a:ea typeface="a하늬바람M" panose="02020600000000000000" pitchFamily="18" charset="-127"/>
              </a:rPr>
              <a:t>Running UI</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sp>
        <p:nvSpPr>
          <p:cNvPr id="27" name="사각형: 둥근 모서리 26">
            <a:extLst>
              <a:ext uri="{FF2B5EF4-FFF2-40B4-BE49-F238E27FC236}">
                <a16:creationId xmlns:a16="http://schemas.microsoft.com/office/drawing/2014/main" id="{9FE2386E-F30B-41FD-AFF2-5B69790D0CEB}"/>
              </a:ext>
            </a:extLst>
          </p:cNvPr>
          <p:cNvSpPr/>
          <p:nvPr/>
        </p:nvSpPr>
        <p:spPr>
          <a:xfrm>
            <a:off x="1718410" y="3867894"/>
            <a:ext cx="5013830" cy="504056"/>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a하늬바람M" panose="02020600000000000000" pitchFamily="18" charset="-127"/>
                <a:ea typeface="a하늬바람M" panose="02020600000000000000" pitchFamily="18" charset="-127"/>
              </a:rPr>
              <a:t>Limits</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sp>
        <p:nvSpPr>
          <p:cNvPr id="35" name="직사각형 34"/>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a하늬바람M" panose="02020600000000000000" pitchFamily="18" charset="-127"/>
              <a:ea typeface="a하늬바람M" panose="02020600000000000000" pitchFamily="18" charset="-127"/>
            </a:endParaRPr>
          </a:p>
        </p:txBody>
      </p:sp>
      <p:sp>
        <p:nvSpPr>
          <p:cNvPr id="36" name="직사각형 35"/>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7" name="직사각형 36"/>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41" name="직사각형 40"/>
          <p:cNvSpPr/>
          <p:nvPr/>
        </p:nvSpPr>
        <p:spPr>
          <a:xfrm rot="16200000">
            <a:off x="4475654" y="-453270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TextBox 2">
            <a:extLst>
              <a:ext uri="{FF2B5EF4-FFF2-40B4-BE49-F238E27FC236}">
                <a16:creationId xmlns:a16="http://schemas.microsoft.com/office/drawing/2014/main" id="{A6F0B720-087C-4A0E-AAC4-9C537FEB3E7A}"/>
              </a:ext>
            </a:extLst>
          </p:cNvPr>
          <p:cNvSpPr txBox="1"/>
          <p:nvPr/>
        </p:nvSpPr>
        <p:spPr>
          <a:xfrm>
            <a:off x="942918" y="257470"/>
            <a:ext cx="470000" cy="400110"/>
          </a:xfrm>
          <a:prstGeom prst="rect">
            <a:avLst/>
          </a:prstGeom>
          <a:noFill/>
        </p:spPr>
        <p:txBody>
          <a:bodyPr wrap="square" rtlCol="0">
            <a:spAutoFit/>
          </a:bodyPr>
          <a:lstStyle/>
          <a:p>
            <a:r>
              <a:rPr lang="en-US" altLang="ko-KR" sz="2000" dirty="0">
                <a:latin typeface="a하늬바람M" panose="02020600000000000000" pitchFamily="18" charset="-127"/>
                <a:ea typeface="a하늬바람M" panose="02020600000000000000" pitchFamily="18" charset="-127"/>
              </a:rPr>
              <a:t>01</a:t>
            </a:r>
            <a:endParaRPr lang="ko-KR" altLang="en-US" sz="2000" dirty="0">
              <a:latin typeface="a하늬바람M" panose="02020600000000000000" pitchFamily="18" charset="-127"/>
              <a:ea typeface="a하늬바람M" panose="02020600000000000000" pitchFamily="18" charset="-127"/>
            </a:endParaRPr>
          </a:p>
        </p:txBody>
      </p:sp>
      <p:sp>
        <p:nvSpPr>
          <p:cNvPr id="4" name="사각형: 둥근 모서리 3">
            <a:extLst>
              <a:ext uri="{FF2B5EF4-FFF2-40B4-BE49-F238E27FC236}">
                <a16:creationId xmlns:a16="http://schemas.microsoft.com/office/drawing/2014/main" id="{923DF8A8-C448-49FE-B818-3FF77105092C}"/>
              </a:ext>
            </a:extLst>
          </p:cNvPr>
          <p:cNvSpPr/>
          <p:nvPr/>
        </p:nvSpPr>
        <p:spPr>
          <a:xfrm>
            <a:off x="1416179" y="245567"/>
            <a:ext cx="5013830" cy="504056"/>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a하늬바람M" panose="02020600000000000000" pitchFamily="18" charset="-127"/>
                <a:ea typeface="a하늬바람M" panose="02020600000000000000" pitchFamily="18" charset="-127"/>
              </a:rPr>
              <a:t>Project Background and Necessity of Research</a:t>
            </a:r>
          </a:p>
        </p:txBody>
      </p:sp>
      <p:sp>
        <p:nvSpPr>
          <p:cNvPr id="54" name="TextBox 53">
            <a:extLst>
              <a:ext uri="{FF2B5EF4-FFF2-40B4-BE49-F238E27FC236}">
                <a16:creationId xmlns:a16="http://schemas.microsoft.com/office/drawing/2014/main" id="{273872BF-D906-4C01-AA7D-A2874F54DAB5}"/>
              </a:ext>
            </a:extLst>
          </p:cNvPr>
          <p:cNvSpPr txBox="1"/>
          <p:nvPr/>
        </p:nvSpPr>
        <p:spPr>
          <a:xfrm>
            <a:off x="1256104" y="875496"/>
            <a:ext cx="519694" cy="400110"/>
          </a:xfrm>
          <a:prstGeom prst="rect">
            <a:avLst/>
          </a:prstGeom>
          <a:noFill/>
        </p:spPr>
        <p:txBody>
          <a:bodyPr wrap="square" rtlCol="0">
            <a:spAutoFit/>
          </a:bodyPr>
          <a:lstStyle/>
          <a:p>
            <a:r>
              <a:rPr lang="en-US" altLang="ko-KR" sz="2000" dirty="0">
                <a:latin typeface="a하늬바람M" panose="02020600000000000000" pitchFamily="18" charset="-127"/>
                <a:ea typeface="a하늬바람M" panose="02020600000000000000" pitchFamily="18" charset="-127"/>
              </a:rPr>
              <a:t>02</a:t>
            </a:r>
            <a:endParaRPr lang="ko-KR" altLang="en-US" sz="2000" dirty="0">
              <a:latin typeface="a하늬바람M" panose="02020600000000000000" pitchFamily="18" charset="-127"/>
              <a:ea typeface="a하늬바람M" panose="02020600000000000000" pitchFamily="18" charset="-127"/>
            </a:endParaRPr>
          </a:p>
        </p:txBody>
      </p:sp>
      <p:sp>
        <p:nvSpPr>
          <p:cNvPr id="55" name="사각형: 둥근 모서리 54">
            <a:extLst>
              <a:ext uri="{FF2B5EF4-FFF2-40B4-BE49-F238E27FC236}">
                <a16:creationId xmlns:a16="http://schemas.microsoft.com/office/drawing/2014/main" id="{ADD1626F-19E0-4E70-8E62-298A583BB3CC}"/>
              </a:ext>
            </a:extLst>
          </p:cNvPr>
          <p:cNvSpPr/>
          <p:nvPr/>
        </p:nvSpPr>
        <p:spPr>
          <a:xfrm>
            <a:off x="1821901" y="824008"/>
            <a:ext cx="4606757" cy="504056"/>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a하늬바람M" panose="02020600000000000000" pitchFamily="18" charset="-127"/>
                <a:ea typeface="a하늬바람M" panose="02020600000000000000" pitchFamily="18" charset="-127"/>
              </a:rPr>
              <a:t>Data Collection and Pre-processing</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sp>
        <p:nvSpPr>
          <p:cNvPr id="56" name="TextBox 55">
            <a:extLst>
              <a:ext uri="{FF2B5EF4-FFF2-40B4-BE49-F238E27FC236}">
                <a16:creationId xmlns:a16="http://schemas.microsoft.com/office/drawing/2014/main" id="{7BE5F314-F1B2-46E4-819C-D0BBC18ED86B}"/>
              </a:ext>
            </a:extLst>
          </p:cNvPr>
          <p:cNvSpPr txBox="1"/>
          <p:nvPr/>
        </p:nvSpPr>
        <p:spPr>
          <a:xfrm>
            <a:off x="1553428" y="1491630"/>
            <a:ext cx="582410" cy="400110"/>
          </a:xfrm>
          <a:prstGeom prst="rect">
            <a:avLst/>
          </a:prstGeom>
          <a:noFill/>
        </p:spPr>
        <p:txBody>
          <a:bodyPr wrap="square" rtlCol="0">
            <a:spAutoFit/>
          </a:bodyPr>
          <a:lstStyle/>
          <a:p>
            <a:r>
              <a:rPr lang="en-US" altLang="ko-KR" sz="2000" dirty="0">
                <a:latin typeface="a하늬바람M" panose="02020600000000000000" pitchFamily="18" charset="-127"/>
                <a:ea typeface="a하늬바람M" panose="02020600000000000000" pitchFamily="18" charset="-127"/>
              </a:rPr>
              <a:t>03</a:t>
            </a:r>
            <a:endParaRPr lang="ko-KR" altLang="en-US" sz="2000" dirty="0">
              <a:latin typeface="a하늬바람M" panose="02020600000000000000" pitchFamily="18" charset="-127"/>
              <a:ea typeface="a하늬바람M" panose="02020600000000000000" pitchFamily="18" charset="-127"/>
            </a:endParaRPr>
          </a:p>
        </p:txBody>
      </p:sp>
      <p:sp>
        <p:nvSpPr>
          <p:cNvPr id="57" name="사각형: 둥근 모서리 56">
            <a:extLst>
              <a:ext uri="{FF2B5EF4-FFF2-40B4-BE49-F238E27FC236}">
                <a16:creationId xmlns:a16="http://schemas.microsoft.com/office/drawing/2014/main" id="{7434930A-4114-4036-910A-626A4EC2F5ED}"/>
              </a:ext>
            </a:extLst>
          </p:cNvPr>
          <p:cNvSpPr/>
          <p:nvPr/>
        </p:nvSpPr>
        <p:spPr>
          <a:xfrm>
            <a:off x="2097498" y="1443473"/>
            <a:ext cx="4331160" cy="504056"/>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a하늬바람M" panose="02020600000000000000" pitchFamily="18" charset="-127"/>
                <a:ea typeface="a하늬바람M" panose="02020600000000000000" pitchFamily="18" charset="-127"/>
              </a:rPr>
              <a:t>Analysis Method 1. ARIMA Algorithm</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sp>
        <p:nvSpPr>
          <p:cNvPr id="58" name="TextBox 57">
            <a:extLst>
              <a:ext uri="{FF2B5EF4-FFF2-40B4-BE49-F238E27FC236}">
                <a16:creationId xmlns:a16="http://schemas.microsoft.com/office/drawing/2014/main" id="{FD89F5E2-E215-43D3-A3DE-0E2F64F43CBB}"/>
              </a:ext>
            </a:extLst>
          </p:cNvPr>
          <p:cNvSpPr txBox="1"/>
          <p:nvPr/>
        </p:nvSpPr>
        <p:spPr>
          <a:xfrm>
            <a:off x="1916641" y="2111095"/>
            <a:ext cx="530915" cy="400110"/>
          </a:xfrm>
          <a:prstGeom prst="rect">
            <a:avLst/>
          </a:prstGeom>
          <a:noFill/>
        </p:spPr>
        <p:txBody>
          <a:bodyPr wrap="square" rtlCol="0">
            <a:spAutoFit/>
          </a:bodyPr>
          <a:lstStyle/>
          <a:p>
            <a:r>
              <a:rPr lang="en-US" altLang="ko-KR" sz="2000" dirty="0">
                <a:latin typeface="a하늬바람M" panose="02020600000000000000" pitchFamily="18" charset="-127"/>
                <a:ea typeface="a하늬바람M" panose="02020600000000000000" pitchFamily="18" charset="-127"/>
              </a:rPr>
              <a:t>04</a:t>
            </a:r>
            <a:endParaRPr lang="ko-KR" altLang="en-US" sz="2000" dirty="0">
              <a:latin typeface="a하늬바람M" panose="02020600000000000000" pitchFamily="18" charset="-127"/>
              <a:ea typeface="a하늬바람M" panose="02020600000000000000" pitchFamily="18" charset="-127"/>
            </a:endParaRPr>
          </a:p>
        </p:txBody>
      </p:sp>
      <p:sp>
        <p:nvSpPr>
          <p:cNvPr id="59" name="사각형: 둥근 모서리 58">
            <a:extLst>
              <a:ext uri="{FF2B5EF4-FFF2-40B4-BE49-F238E27FC236}">
                <a16:creationId xmlns:a16="http://schemas.microsoft.com/office/drawing/2014/main" id="{2A66CD32-1F94-41ED-9DED-BE12C10A0A86}"/>
              </a:ext>
            </a:extLst>
          </p:cNvPr>
          <p:cNvSpPr/>
          <p:nvPr/>
        </p:nvSpPr>
        <p:spPr>
          <a:xfrm>
            <a:off x="2455631" y="2053516"/>
            <a:ext cx="3973027" cy="504056"/>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a하늬바람M" panose="02020600000000000000" pitchFamily="18" charset="-127"/>
                <a:ea typeface="a하늬바람M" panose="02020600000000000000" pitchFamily="18" charset="-127"/>
              </a:rPr>
              <a:t>Analysis Method 2. CART Algorithm</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sp>
        <p:nvSpPr>
          <p:cNvPr id="60" name="TextBox 59">
            <a:extLst>
              <a:ext uri="{FF2B5EF4-FFF2-40B4-BE49-F238E27FC236}">
                <a16:creationId xmlns:a16="http://schemas.microsoft.com/office/drawing/2014/main" id="{520FDD99-610C-4565-B7D5-01BCCAC43685}"/>
              </a:ext>
            </a:extLst>
          </p:cNvPr>
          <p:cNvSpPr txBox="1"/>
          <p:nvPr/>
        </p:nvSpPr>
        <p:spPr>
          <a:xfrm>
            <a:off x="1625436" y="2715766"/>
            <a:ext cx="582410" cy="400110"/>
          </a:xfrm>
          <a:prstGeom prst="rect">
            <a:avLst/>
          </a:prstGeom>
          <a:noFill/>
        </p:spPr>
        <p:txBody>
          <a:bodyPr wrap="square" rtlCol="0">
            <a:spAutoFit/>
          </a:bodyPr>
          <a:lstStyle/>
          <a:p>
            <a:r>
              <a:rPr lang="en-US" altLang="ko-KR" sz="2000" dirty="0">
                <a:latin typeface="a하늬바람M" panose="02020600000000000000" pitchFamily="18" charset="-127"/>
                <a:ea typeface="a하늬바람M" panose="02020600000000000000" pitchFamily="18" charset="-127"/>
              </a:rPr>
              <a:t>05</a:t>
            </a:r>
            <a:endParaRPr lang="ko-KR" altLang="en-US" sz="2000" dirty="0">
              <a:latin typeface="a하늬바람M" panose="02020600000000000000" pitchFamily="18" charset="-127"/>
              <a:ea typeface="a하늬바람M" panose="02020600000000000000" pitchFamily="18" charset="-127"/>
            </a:endParaRPr>
          </a:p>
        </p:txBody>
      </p:sp>
      <p:sp>
        <p:nvSpPr>
          <p:cNvPr id="61" name="사각형: 둥근 모서리 60">
            <a:extLst>
              <a:ext uri="{FF2B5EF4-FFF2-40B4-BE49-F238E27FC236}">
                <a16:creationId xmlns:a16="http://schemas.microsoft.com/office/drawing/2014/main" id="{911724A3-33DD-4CF6-AC50-9197DE4F42AD}"/>
              </a:ext>
            </a:extLst>
          </p:cNvPr>
          <p:cNvSpPr/>
          <p:nvPr/>
        </p:nvSpPr>
        <p:spPr>
          <a:xfrm>
            <a:off x="2141577" y="2669805"/>
            <a:ext cx="4286812" cy="504056"/>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a하늬바람M" panose="02020600000000000000" pitchFamily="18" charset="-127"/>
                <a:ea typeface="a하늬바람M" panose="02020600000000000000" pitchFamily="18" charset="-127"/>
              </a:rPr>
              <a:t>Predicted Area and Number of Occurrences in 2017</a:t>
            </a:r>
          </a:p>
        </p:txBody>
      </p:sp>
      <p:sp>
        <p:nvSpPr>
          <p:cNvPr id="62" name="TextBox 61">
            <a:extLst>
              <a:ext uri="{FF2B5EF4-FFF2-40B4-BE49-F238E27FC236}">
                <a16:creationId xmlns:a16="http://schemas.microsoft.com/office/drawing/2014/main" id="{524F8AF8-4F2F-4376-ADF8-7F4A746597DC}"/>
              </a:ext>
            </a:extLst>
          </p:cNvPr>
          <p:cNvSpPr txBox="1"/>
          <p:nvPr/>
        </p:nvSpPr>
        <p:spPr>
          <a:xfrm>
            <a:off x="1318113" y="3316630"/>
            <a:ext cx="587884" cy="400110"/>
          </a:xfrm>
          <a:prstGeom prst="rect">
            <a:avLst/>
          </a:prstGeom>
          <a:noFill/>
        </p:spPr>
        <p:txBody>
          <a:bodyPr wrap="square" rtlCol="0">
            <a:spAutoFit/>
          </a:bodyPr>
          <a:lstStyle/>
          <a:p>
            <a:r>
              <a:rPr lang="en-US" altLang="ko-KR" sz="2000" dirty="0">
                <a:latin typeface="a하늬바람M" panose="02020600000000000000" pitchFamily="18" charset="-127"/>
                <a:ea typeface="a하늬바람M" panose="02020600000000000000" pitchFamily="18" charset="-127"/>
              </a:rPr>
              <a:t>06</a:t>
            </a:r>
            <a:endParaRPr lang="ko-KR" altLang="en-US" sz="2000" dirty="0">
              <a:latin typeface="a하늬바람M" panose="02020600000000000000" pitchFamily="18" charset="-127"/>
              <a:ea typeface="a하늬바람M" panose="02020600000000000000" pitchFamily="18" charset="-127"/>
            </a:endParaRPr>
          </a:p>
        </p:txBody>
      </p:sp>
      <p:sp>
        <p:nvSpPr>
          <p:cNvPr id="63" name="사각형: 둥근 모서리 62">
            <a:extLst>
              <a:ext uri="{FF2B5EF4-FFF2-40B4-BE49-F238E27FC236}">
                <a16:creationId xmlns:a16="http://schemas.microsoft.com/office/drawing/2014/main" id="{772E66C9-1E11-4976-AF03-DA4528290B66}"/>
              </a:ext>
            </a:extLst>
          </p:cNvPr>
          <p:cNvSpPr/>
          <p:nvPr/>
        </p:nvSpPr>
        <p:spPr>
          <a:xfrm>
            <a:off x="1855592" y="3273419"/>
            <a:ext cx="4716813" cy="504056"/>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a하늬바람M" panose="02020600000000000000" pitchFamily="18" charset="-127"/>
                <a:ea typeface="a하늬바람M" panose="02020600000000000000" pitchFamily="18" charset="-127"/>
              </a:rPr>
              <a:t>Expected Outcome and Proposal</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sp>
        <p:nvSpPr>
          <p:cNvPr id="28" name="직사각형 27"/>
          <p:cNvSpPr/>
          <p:nvPr/>
        </p:nvSpPr>
        <p:spPr>
          <a:xfrm>
            <a:off x="6084168" y="41240"/>
            <a:ext cx="2990401" cy="510103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latin typeface="a하늬바람M" panose="02020600000000000000" pitchFamily="18" charset="-127"/>
                <a:ea typeface="a하늬바람M" panose="02020600000000000000" pitchFamily="18" charset="-127"/>
              </a:rPr>
              <a:t>INDEX</a:t>
            </a:r>
            <a:endParaRPr lang="ko-KR" altLang="en-US" sz="2800" dirty="0">
              <a:latin typeface="a하늬바람M" panose="02020600000000000000" pitchFamily="18" charset="-127"/>
              <a:ea typeface="a하늬바람M" panose="02020600000000000000" pitchFamily="18" charset="-127"/>
            </a:endParaRPr>
          </a:p>
        </p:txBody>
      </p:sp>
      <p:grpSp>
        <p:nvGrpSpPr>
          <p:cNvPr id="47" name="그룹 46">
            <a:extLst>
              <a:ext uri="{FF2B5EF4-FFF2-40B4-BE49-F238E27FC236}">
                <a16:creationId xmlns:a16="http://schemas.microsoft.com/office/drawing/2014/main" id="{83A0CF18-F99E-4BA5-8F81-21F0031C38C3}"/>
              </a:ext>
            </a:extLst>
          </p:cNvPr>
          <p:cNvGrpSpPr/>
          <p:nvPr/>
        </p:nvGrpSpPr>
        <p:grpSpPr>
          <a:xfrm rot="11567890">
            <a:off x="8032329" y="1815445"/>
            <a:ext cx="807526" cy="798452"/>
            <a:chOff x="-756592" y="-812626"/>
            <a:chExt cx="2808414" cy="2776858"/>
          </a:xfrm>
        </p:grpSpPr>
        <p:grpSp>
          <p:nvGrpSpPr>
            <p:cNvPr id="48" name="그룹 47">
              <a:extLst>
                <a:ext uri="{FF2B5EF4-FFF2-40B4-BE49-F238E27FC236}">
                  <a16:creationId xmlns:a16="http://schemas.microsoft.com/office/drawing/2014/main" id="{B475B6D5-F667-4B12-BB2E-9B800BE1F7ED}"/>
                </a:ext>
              </a:extLst>
            </p:cNvPr>
            <p:cNvGrpSpPr/>
            <p:nvPr/>
          </p:nvGrpSpPr>
          <p:grpSpPr>
            <a:xfrm>
              <a:off x="-756592" y="-812626"/>
              <a:ext cx="2808414" cy="2776858"/>
              <a:chOff x="2296999" y="848605"/>
              <a:chExt cx="3238797" cy="3202406"/>
            </a:xfrm>
          </p:grpSpPr>
          <p:pic>
            <p:nvPicPr>
              <p:cNvPr id="52" name="Picture 3">
                <a:extLst>
                  <a:ext uri="{FF2B5EF4-FFF2-40B4-BE49-F238E27FC236}">
                    <a16:creationId xmlns:a16="http://schemas.microsoft.com/office/drawing/2014/main" id="{15CB12E0-3ADE-4CC9-8E2E-2C0A6B7675D6}"/>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타원 52">
                <a:extLst>
                  <a:ext uri="{FF2B5EF4-FFF2-40B4-BE49-F238E27FC236}">
                    <a16:creationId xmlns:a16="http://schemas.microsoft.com/office/drawing/2014/main" id="{46EFB0FB-E456-4263-8CA8-C0A4A44B0CC1}"/>
                  </a:ext>
                </a:extLst>
              </p:cNvPr>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49" name="Picture 4">
              <a:extLst>
                <a:ext uri="{FF2B5EF4-FFF2-40B4-BE49-F238E27FC236}">
                  <a16:creationId xmlns:a16="http://schemas.microsoft.com/office/drawing/2014/main" id="{427A022F-683B-4040-8D79-E1696747ACC2}"/>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4">
              <a:extLst>
                <a:ext uri="{FF2B5EF4-FFF2-40B4-BE49-F238E27FC236}">
                  <a16:creationId xmlns:a16="http://schemas.microsoft.com/office/drawing/2014/main" id="{C5696C87-120C-4390-BAA5-8EE8130543FB}"/>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
              <a:extLst>
                <a:ext uri="{FF2B5EF4-FFF2-40B4-BE49-F238E27FC236}">
                  <a16:creationId xmlns:a16="http://schemas.microsoft.com/office/drawing/2014/main" id="{AF665F86-DCA3-4623-B823-1D6FC994C647}"/>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6" name="TextBox 25">
            <a:extLst>
              <a:ext uri="{FF2B5EF4-FFF2-40B4-BE49-F238E27FC236}">
                <a16:creationId xmlns:a16="http://schemas.microsoft.com/office/drawing/2014/main" id="{28226ACE-A522-4234-BB68-FD3EAB465DC2}"/>
              </a:ext>
            </a:extLst>
          </p:cNvPr>
          <p:cNvSpPr txBox="1"/>
          <p:nvPr/>
        </p:nvSpPr>
        <p:spPr>
          <a:xfrm>
            <a:off x="1166138" y="3917327"/>
            <a:ext cx="549011" cy="400110"/>
          </a:xfrm>
          <a:prstGeom prst="rect">
            <a:avLst/>
          </a:prstGeom>
          <a:noFill/>
        </p:spPr>
        <p:txBody>
          <a:bodyPr wrap="square" rtlCol="0">
            <a:spAutoFit/>
          </a:bodyPr>
          <a:lstStyle/>
          <a:p>
            <a:r>
              <a:rPr lang="en-US" altLang="ko-KR" sz="2000" dirty="0">
                <a:latin typeface="a하늬바람M" panose="02020600000000000000" pitchFamily="18" charset="-127"/>
                <a:ea typeface="a하늬바람M" panose="02020600000000000000" pitchFamily="18" charset="-127"/>
              </a:rPr>
              <a:t>07</a:t>
            </a:r>
            <a:endParaRPr lang="ko-KR" altLang="en-US" sz="2000" dirty="0">
              <a:latin typeface="a하늬바람M" panose="02020600000000000000" pitchFamily="18" charset="-127"/>
              <a:ea typeface="a하늬바람M" panose="02020600000000000000" pitchFamily="18" charset="-127"/>
            </a:endParaRPr>
          </a:p>
        </p:txBody>
      </p:sp>
      <p:sp>
        <p:nvSpPr>
          <p:cNvPr id="30" name="TextBox 29">
            <a:extLst>
              <a:ext uri="{FF2B5EF4-FFF2-40B4-BE49-F238E27FC236}">
                <a16:creationId xmlns:a16="http://schemas.microsoft.com/office/drawing/2014/main" id="{3C69BEA8-ABC6-4783-8266-5FEEE1578C9E}"/>
              </a:ext>
            </a:extLst>
          </p:cNvPr>
          <p:cNvSpPr txBox="1"/>
          <p:nvPr/>
        </p:nvSpPr>
        <p:spPr>
          <a:xfrm>
            <a:off x="878106" y="4475565"/>
            <a:ext cx="549011" cy="400110"/>
          </a:xfrm>
          <a:prstGeom prst="rect">
            <a:avLst/>
          </a:prstGeom>
          <a:noFill/>
        </p:spPr>
        <p:txBody>
          <a:bodyPr wrap="square" rtlCol="0">
            <a:spAutoFit/>
          </a:bodyPr>
          <a:lstStyle/>
          <a:p>
            <a:r>
              <a:rPr lang="en-US" altLang="ko-KR" sz="2000" dirty="0">
                <a:latin typeface="a하늬바람M" panose="02020600000000000000" pitchFamily="18" charset="-127"/>
                <a:ea typeface="a하늬바람M" panose="02020600000000000000" pitchFamily="18" charset="-127"/>
              </a:rPr>
              <a:t>08</a:t>
            </a:r>
            <a:endParaRPr lang="ko-KR" altLang="en-US" sz="2000" dirty="0">
              <a:latin typeface="a하늬바람M" panose="02020600000000000000" pitchFamily="18" charset="-127"/>
              <a:ea typeface="a하늬바람M" panose="02020600000000000000" pitchFamily="18" charset="-127"/>
            </a:endParaRPr>
          </a:p>
        </p:txBody>
      </p:sp>
    </p:spTree>
    <p:extLst>
      <p:ext uri="{BB962C8B-B14F-4D97-AF65-F5344CB8AC3E}">
        <p14:creationId xmlns:p14="http://schemas.microsoft.com/office/powerpoint/2010/main" val="3000391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 name="평행 사변형 25">
            <a:extLst>
              <a:ext uri="{FF2B5EF4-FFF2-40B4-BE49-F238E27FC236}">
                <a16:creationId xmlns:a16="http://schemas.microsoft.com/office/drawing/2014/main" id="{C6CF1613-59BE-41EE-A02B-DA41F35916E4}"/>
              </a:ext>
            </a:extLst>
          </p:cNvPr>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a하늬바람M" panose="02020600000000000000" pitchFamily="18" charset="-127"/>
                <a:ea typeface="a하늬바람M" panose="02020600000000000000" pitchFamily="18" charset="-127"/>
              </a:rPr>
              <a:t>Analysis Method 1. ARIMA Algorithm</a:t>
            </a:r>
          </a:p>
        </p:txBody>
      </p:sp>
      <p:cxnSp>
        <p:nvCxnSpPr>
          <p:cNvPr id="22" name="직선 연결선 21">
            <a:extLst>
              <a:ext uri="{FF2B5EF4-FFF2-40B4-BE49-F238E27FC236}">
                <a16:creationId xmlns:a16="http://schemas.microsoft.com/office/drawing/2014/main" id="{B9ED9636-09FC-4E65-9CC9-C986577CDE05}"/>
              </a:ext>
            </a:extLst>
          </p:cNvPr>
          <p:cNvCxnSpPr>
            <a:cxnSpLocks/>
          </p:cNvCxnSpPr>
          <p:nvPr/>
        </p:nvCxnSpPr>
        <p:spPr>
          <a:xfrm flipV="1">
            <a:off x="4886851" y="445624"/>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74E33F6-A2CC-4024-AA4C-AFD214872002}"/>
              </a:ext>
            </a:extLst>
          </p:cNvPr>
          <p:cNvSpPr txBox="1"/>
          <p:nvPr/>
        </p:nvSpPr>
        <p:spPr>
          <a:xfrm>
            <a:off x="620184" y="4536324"/>
            <a:ext cx="3027688" cy="523220"/>
          </a:xfrm>
          <a:prstGeom prst="rect">
            <a:avLst/>
          </a:prstGeom>
          <a:noFill/>
        </p:spPr>
        <p:txBody>
          <a:bodyPr wrap="none" rtlCol="0">
            <a:spAutoFit/>
          </a:bodyPr>
          <a:lstStyle/>
          <a:p>
            <a:pPr algn="ctr"/>
            <a:r>
              <a:rPr lang="en-US" altLang="ko-KR" sz="1400" dirty="0">
                <a:latin typeface="a하늬바람M" panose="02020600000000000000" pitchFamily="18" charset="-127"/>
                <a:ea typeface="a하늬바람M" panose="02020600000000000000" pitchFamily="18" charset="-127"/>
              </a:rPr>
              <a:t>&lt; </a:t>
            </a:r>
            <a:r>
              <a:rPr lang="en-US" altLang="ko-KR" sz="1400" dirty="0" err="1">
                <a:latin typeface="a하늬바람M" panose="02020600000000000000" pitchFamily="18" charset="-127"/>
                <a:ea typeface="a하늬바람M" panose="02020600000000000000" pitchFamily="18" charset="-127"/>
              </a:rPr>
              <a:t>Tsutsugamushi</a:t>
            </a:r>
            <a:r>
              <a:rPr lang="en-US" altLang="ko-KR" sz="1400" dirty="0">
                <a:latin typeface="a하늬바람M" panose="02020600000000000000" pitchFamily="18" charset="-127"/>
                <a:ea typeface="a하늬바람M" panose="02020600000000000000" pitchFamily="18" charset="-127"/>
              </a:rPr>
              <a:t> occurrence </a:t>
            </a:r>
          </a:p>
          <a:p>
            <a:pPr algn="ctr"/>
            <a:r>
              <a:rPr lang="en-US" altLang="ko-KR" sz="1400" dirty="0">
                <a:latin typeface="a하늬바람M" panose="02020600000000000000" pitchFamily="18" charset="-127"/>
                <a:ea typeface="a하늬바람M" panose="02020600000000000000" pitchFamily="18" charset="-127"/>
              </a:rPr>
              <a:t>from</a:t>
            </a:r>
            <a:r>
              <a:rPr lang="ko-KR" altLang="en-US" sz="1400" dirty="0">
                <a:latin typeface="a하늬바람M" panose="02020600000000000000" pitchFamily="18" charset="-127"/>
                <a:ea typeface="a하늬바람M" panose="02020600000000000000" pitchFamily="18" charset="-127"/>
              </a:rPr>
              <a:t> </a:t>
            </a:r>
            <a:r>
              <a:rPr lang="en-US" altLang="ko-KR" sz="1400" dirty="0">
                <a:latin typeface="a하늬바람M" panose="02020600000000000000" pitchFamily="18" charset="-127"/>
                <a:ea typeface="a하늬바람M" panose="02020600000000000000" pitchFamily="18" charset="-127"/>
              </a:rPr>
              <a:t>2005 to 2016&gt;</a:t>
            </a:r>
          </a:p>
        </p:txBody>
      </p:sp>
      <p:pic>
        <p:nvPicPr>
          <p:cNvPr id="7" name="그림 6">
            <a:extLst>
              <a:ext uri="{FF2B5EF4-FFF2-40B4-BE49-F238E27FC236}">
                <a16:creationId xmlns:a16="http://schemas.microsoft.com/office/drawing/2014/main" id="{6983FB02-0AAB-4FEC-B8EF-65D5222168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9806" y="746496"/>
            <a:ext cx="3795886" cy="3795886"/>
          </a:xfrm>
          <a:prstGeom prst="rect">
            <a:avLst/>
          </a:prstGeom>
          <a:ln>
            <a:solidFill>
              <a:schemeClr val="tx1"/>
            </a:solidFill>
          </a:ln>
        </p:spPr>
      </p:pic>
      <p:pic>
        <p:nvPicPr>
          <p:cNvPr id="23" name="그림 22">
            <a:extLst>
              <a:ext uri="{FF2B5EF4-FFF2-40B4-BE49-F238E27FC236}">
                <a16:creationId xmlns:a16="http://schemas.microsoft.com/office/drawing/2014/main" id="{A10EB1E8-44BC-42F9-8AB5-F44F6BF1F25F}"/>
              </a:ext>
            </a:extLst>
          </p:cNvPr>
          <p:cNvPicPr>
            <a:picLocks noChangeAspect="1"/>
          </p:cNvPicPr>
          <p:nvPr/>
        </p:nvPicPr>
        <p:blipFill>
          <a:blip r:embed="rId10"/>
          <a:stretch>
            <a:fillRect/>
          </a:stretch>
        </p:blipFill>
        <p:spPr>
          <a:xfrm>
            <a:off x="5148064" y="700445"/>
            <a:ext cx="3543257" cy="3790051"/>
          </a:xfrm>
          <a:prstGeom prst="rect">
            <a:avLst/>
          </a:prstGeom>
          <a:ln>
            <a:solidFill>
              <a:schemeClr val="tx1"/>
            </a:solidFill>
          </a:ln>
        </p:spPr>
      </p:pic>
      <p:sp>
        <p:nvSpPr>
          <p:cNvPr id="8" name="TextBox 7">
            <a:extLst>
              <a:ext uri="{FF2B5EF4-FFF2-40B4-BE49-F238E27FC236}">
                <a16:creationId xmlns:a16="http://schemas.microsoft.com/office/drawing/2014/main" id="{F3C7AE35-53DD-46DB-9EDB-BB739D8DDDB8}"/>
              </a:ext>
            </a:extLst>
          </p:cNvPr>
          <p:cNvSpPr txBox="1"/>
          <p:nvPr/>
        </p:nvSpPr>
        <p:spPr>
          <a:xfrm>
            <a:off x="7553362" y="4054301"/>
            <a:ext cx="1172116" cy="461665"/>
          </a:xfrm>
          <a:prstGeom prst="rect">
            <a:avLst/>
          </a:prstGeom>
          <a:noFill/>
        </p:spPr>
        <p:txBody>
          <a:bodyPr wrap="none" rtlCol="0">
            <a:spAutoFit/>
          </a:bodyPr>
          <a:lstStyle/>
          <a:p>
            <a:r>
              <a:rPr lang="en-US" altLang="ko-KR" sz="2400" dirty="0">
                <a:latin typeface="a하늬바람M" panose="02020600000000000000" pitchFamily="18" charset="-127"/>
                <a:ea typeface="a하늬바람M" panose="02020600000000000000" pitchFamily="18" charset="-127"/>
              </a:rPr>
              <a:t>2017</a:t>
            </a:r>
            <a:r>
              <a:rPr lang="ko-KR" altLang="en-US" sz="2400" dirty="0">
                <a:latin typeface="a하늬바람M" panose="02020600000000000000" pitchFamily="18" charset="-127"/>
                <a:ea typeface="a하늬바람M" panose="02020600000000000000" pitchFamily="18" charset="-127"/>
              </a:rPr>
              <a:t>년</a:t>
            </a:r>
          </a:p>
        </p:txBody>
      </p:sp>
      <p:sp>
        <p:nvSpPr>
          <p:cNvPr id="25" name="TextBox 24">
            <a:extLst>
              <a:ext uri="{FF2B5EF4-FFF2-40B4-BE49-F238E27FC236}">
                <a16:creationId xmlns:a16="http://schemas.microsoft.com/office/drawing/2014/main" id="{F4FFE498-656E-4BDA-8AE9-69FFE8BEBC6F}"/>
              </a:ext>
            </a:extLst>
          </p:cNvPr>
          <p:cNvSpPr txBox="1"/>
          <p:nvPr/>
        </p:nvSpPr>
        <p:spPr>
          <a:xfrm>
            <a:off x="5574710" y="4515966"/>
            <a:ext cx="2857770" cy="523220"/>
          </a:xfrm>
          <a:prstGeom prst="rect">
            <a:avLst/>
          </a:prstGeom>
          <a:noFill/>
        </p:spPr>
        <p:txBody>
          <a:bodyPr wrap="none" rtlCol="0">
            <a:spAutoFit/>
          </a:bodyPr>
          <a:lstStyle/>
          <a:p>
            <a:pPr algn="ctr"/>
            <a:r>
              <a:rPr lang="en-US" altLang="ko-KR" sz="1400" dirty="0">
                <a:latin typeface="a하늬바람M" panose="02020600000000000000" pitchFamily="18" charset="-127"/>
                <a:ea typeface="a하늬바람M" panose="02020600000000000000" pitchFamily="18" charset="-127"/>
              </a:rPr>
              <a:t>&lt; Predicted </a:t>
            </a:r>
            <a:r>
              <a:rPr lang="en-US" altLang="ko-KR" sz="1400" dirty="0" err="1">
                <a:latin typeface="a하늬바람M" panose="02020600000000000000" pitchFamily="18" charset="-127"/>
                <a:ea typeface="a하늬바람M" panose="02020600000000000000" pitchFamily="18" charset="-127"/>
              </a:rPr>
              <a:t>Tsutsugamushi</a:t>
            </a:r>
            <a:r>
              <a:rPr lang="en-US" altLang="ko-KR" sz="1400" dirty="0">
                <a:latin typeface="a하늬바람M" panose="02020600000000000000" pitchFamily="18" charset="-127"/>
                <a:ea typeface="a하늬바람M" panose="02020600000000000000" pitchFamily="18" charset="-127"/>
              </a:rPr>
              <a:t> </a:t>
            </a:r>
          </a:p>
          <a:p>
            <a:pPr algn="ctr"/>
            <a:r>
              <a:rPr lang="en-US" altLang="ko-KR" sz="1400" dirty="0">
                <a:latin typeface="a하늬바람M" panose="02020600000000000000" pitchFamily="18" charset="-127"/>
                <a:ea typeface="a하늬바람M" panose="02020600000000000000" pitchFamily="18" charset="-127"/>
              </a:rPr>
              <a:t>occurrence in 2017&gt;</a:t>
            </a:r>
          </a:p>
        </p:txBody>
      </p:sp>
      <p:grpSp>
        <p:nvGrpSpPr>
          <p:cNvPr id="26" name="그룹 48">
            <a:extLst>
              <a:ext uri="{FF2B5EF4-FFF2-40B4-BE49-F238E27FC236}">
                <a16:creationId xmlns:a16="http://schemas.microsoft.com/office/drawing/2014/main" id="{C02FD07C-AE94-46B4-998A-F105213FAEDE}"/>
              </a:ext>
            </a:extLst>
          </p:cNvPr>
          <p:cNvGrpSpPr/>
          <p:nvPr/>
        </p:nvGrpSpPr>
        <p:grpSpPr>
          <a:xfrm rot="16200000">
            <a:off x="4410056" y="2372855"/>
            <a:ext cx="450395" cy="307777"/>
            <a:chOff x="4371426" y="1707654"/>
            <a:chExt cx="416598" cy="232554"/>
          </a:xfrm>
          <a:solidFill>
            <a:srgbClr val="215968"/>
          </a:solidFill>
        </p:grpSpPr>
        <p:sp>
          <p:nvSpPr>
            <p:cNvPr id="27" name="갈매기형 수장 49">
              <a:extLst>
                <a:ext uri="{FF2B5EF4-FFF2-40B4-BE49-F238E27FC236}">
                  <a16:creationId xmlns:a16="http://schemas.microsoft.com/office/drawing/2014/main" id="{94C3477F-1D85-4171-990D-C19521969142}"/>
                </a:ext>
              </a:extLst>
            </p:cNvPr>
            <p:cNvSpPr/>
            <p:nvPr/>
          </p:nvSpPr>
          <p:spPr>
            <a:xfrm rot="5400000">
              <a:off x="4509604" y="1661789"/>
              <a:ext cx="140241" cy="41659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하늬바람M" panose="02020600000000000000" pitchFamily="18" charset="-127"/>
                <a:ea typeface="a하늬바람M" panose="02020600000000000000" pitchFamily="18" charset="-127"/>
              </a:endParaRPr>
            </a:p>
          </p:txBody>
        </p:sp>
        <p:sp>
          <p:nvSpPr>
            <p:cNvPr id="28" name="갈매기형 수장 50">
              <a:extLst>
                <a:ext uri="{FF2B5EF4-FFF2-40B4-BE49-F238E27FC236}">
                  <a16:creationId xmlns:a16="http://schemas.microsoft.com/office/drawing/2014/main" id="{9E96F85B-9C3A-444A-975D-F216D85A2DFA}"/>
                </a:ext>
              </a:extLst>
            </p:cNvPr>
            <p:cNvSpPr/>
            <p:nvPr/>
          </p:nvSpPr>
          <p:spPr>
            <a:xfrm rot="5400000">
              <a:off x="4509604" y="1569476"/>
              <a:ext cx="140241" cy="41659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하늬바람M" panose="02020600000000000000" pitchFamily="18" charset="-127"/>
                <a:ea typeface="a하늬바람M" panose="02020600000000000000" pitchFamily="18" charset="-127"/>
              </a:endParaRPr>
            </a:p>
          </p:txBody>
        </p:sp>
      </p:grpSp>
      <p:pic>
        <p:nvPicPr>
          <p:cNvPr id="9" name="그림 8">
            <a:extLst>
              <a:ext uri="{FF2B5EF4-FFF2-40B4-BE49-F238E27FC236}">
                <a16:creationId xmlns:a16="http://schemas.microsoft.com/office/drawing/2014/main" id="{9E930CEF-A2AC-4EF8-BB1D-BFC92FDF1BA2}"/>
              </a:ext>
            </a:extLst>
          </p:cNvPr>
          <p:cNvPicPr>
            <a:picLocks noChangeAspect="1"/>
          </p:cNvPicPr>
          <p:nvPr/>
        </p:nvPicPr>
        <p:blipFill rotWithShape="1">
          <a:blip r:embed="rId11"/>
          <a:srcRect r="8638"/>
          <a:stretch/>
        </p:blipFill>
        <p:spPr>
          <a:xfrm>
            <a:off x="3330979" y="746494"/>
            <a:ext cx="1340140" cy="1200150"/>
          </a:xfrm>
          <a:prstGeom prst="rect">
            <a:avLst/>
          </a:prstGeom>
        </p:spPr>
      </p:pic>
      <p:sp>
        <p:nvSpPr>
          <p:cNvPr id="24" name="TextBox 23">
            <a:extLst>
              <a:ext uri="{FF2B5EF4-FFF2-40B4-BE49-F238E27FC236}">
                <a16:creationId xmlns:a16="http://schemas.microsoft.com/office/drawing/2014/main" id="{DB804B82-9D40-46DF-B20D-D1272BC03469}"/>
              </a:ext>
            </a:extLst>
          </p:cNvPr>
          <p:cNvSpPr txBox="1"/>
          <p:nvPr/>
        </p:nvSpPr>
        <p:spPr>
          <a:xfrm>
            <a:off x="5932644" y="-19609"/>
            <a:ext cx="2033057" cy="461665"/>
          </a:xfrm>
          <a:prstGeom prst="rect">
            <a:avLst/>
          </a:prstGeom>
          <a:noFill/>
        </p:spPr>
        <p:txBody>
          <a:bodyPr wrap="none" rtlCol="0">
            <a:spAutoFit/>
          </a:bodyPr>
          <a:lstStyle/>
          <a:p>
            <a:pPr algn="ctr"/>
            <a:r>
              <a:rPr lang="ko-KR" altLang="en-US" sz="1200" dirty="0">
                <a:latin typeface="a하늬바람M" panose="02020600000000000000" pitchFamily="18" charset="-127"/>
                <a:ea typeface="a하늬바람M" panose="02020600000000000000" pitchFamily="18" charset="-127"/>
              </a:rPr>
              <a:t>｜</a:t>
            </a:r>
            <a:r>
              <a:rPr lang="en-US" altLang="ko-KR" sz="1200" dirty="0">
                <a:latin typeface="a하늬바람M" panose="02020600000000000000" pitchFamily="18" charset="-127"/>
                <a:ea typeface="a하늬바람M" panose="02020600000000000000" pitchFamily="18" charset="-127"/>
              </a:rPr>
              <a:t>(3) Analysis Method </a:t>
            </a:r>
          </a:p>
          <a:p>
            <a:pPr algn="ctr"/>
            <a:r>
              <a:rPr lang="en-US" altLang="ko-KR" sz="1200" dirty="0">
                <a:latin typeface="a하늬바람M" panose="02020600000000000000" pitchFamily="18" charset="-127"/>
                <a:ea typeface="a하늬바람M" panose="02020600000000000000" pitchFamily="18" charset="-127"/>
              </a:rPr>
              <a:t>1. ARIMA Algorithm</a:t>
            </a:r>
          </a:p>
        </p:txBody>
      </p:sp>
    </p:spTree>
    <p:extLst>
      <p:ext uri="{BB962C8B-B14F-4D97-AF65-F5344CB8AC3E}">
        <p14:creationId xmlns:p14="http://schemas.microsoft.com/office/powerpoint/2010/main" val="202742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a하늬바람M" panose="02020600000000000000" pitchFamily="18" charset="-127"/>
              <a:ea typeface="a하늬바람M" panose="02020600000000000000" pitchFamily="18" charset="-127"/>
            </a:endParaRPr>
          </a:p>
        </p:txBody>
      </p:sp>
      <p:sp>
        <p:nvSpPr>
          <p:cNvPr id="36" name="직사각형 35"/>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7" name="직사각형 36"/>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41" name="직사각형 40"/>
          <p:cNvSpPr/>
          <p:nvPr/>
        </p:nvSpPr>
        <p:spPr>
          <a:xfrm rot="16200000">
            <a:off x="4475654" y="-453270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28" name="직사각형 27"/>
          <p:cNvSpPr/>
          <p:nvPr/>
        </p:nvSpPr>
        <p:spPr>
          <a:xfrm>
            <a:off x="-39770" y="41240"/>
            <a:ext cx="9114340" cy="510103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Analysis Method 2. CART Algorithm</a:t>
            </a:r>
          </a:p>
          <a:p>
            <a:pPr algn="ctr"/>
            <a:r>
              <a:rPr lang="en-US" altLang="ko-KR" sz="2800" dirty="0">
                <a:latin typeface="a하늬바람M" panose="02020600000000000000" pitchFamily="18" charset="-127"/>
                <a:ea typeface="a하늬바람M" panose="02020600000000000000" pitchFamily="18" charset="-127"/>
              </a:rPr>
              <a:t>(Classification and Regression Trees)</a:t>
            </a:r>
            <a:endParaRPr lang="ko-KR" altLang="en-US" sz="28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p:txBody>
      </p:sp>
      <p:grpSp>
        <p:nvGrpSpPr>
          <p:cNvPr id="47" name="그룹 46">
            <a:extLst>
              <a:ext uri="{FF2B5EF4-FFF2-40B4-BE49-F238E27FC236}">
                <a16:creationId xmlns:a16="http://schemas.microsoft.com/office/drawing/2014/main" id="{83A0CF18-F99E-4BA5-8F81-21F0031C38C3}"/>
              </a:ext>
            </a:extLst>
          </p:cNvPr>
          <p:cNvGrpSpPr/>
          <p:nvPr/>
        </p:nvGrpSpPr>
        <p:grpSpPr>
          <a:xfrm rot="11567890">
            <a:off x="8394821" y="1683506"/>
            <a:ext cx="807526" cy="798452"/>
            <a:chOff x="-756592" y="-812626"/>
            <a:chExt cx="2808414" cy="2776858"/>
          </a:xfrm>
        </p:grpSpPr>
        <p:grpSp>
          <p:nvGrpSpPr>
            <p:cNvPr id="48" name="그룹 47">
              <a:extLst>
                <a:ext uri="{FF2B5EF4-FFF2-40B4-BE49-F238E27FC236}">
                  <a16:creationId xmlns:a16="http://schemas.microsoft.com/office/drawing/2014/main" id="{B475B6D5-F667-4B12-BB2E-9B800BE1F7ED}"/>
                </a:ext>
              </a:extLst>
            </p:cNvPr>
            <p:cNvGrpSpPr/>
            <p:nvPr/>
          </p:nvGrpSpPr>
          <p:grpSpPr>
            <a:xfrm>
              <a:off x="-756592" y="-812626"/>
              <a:ext cx="2808414" cy="2776858"/>
              <a:chOff x="2296999" y="848605"/>
              <a:chExt cx="3238797" cy="3202406"/>
            </a:xfrm>
          </p:grpSpPr>
          <p:pic>
            <p:nvPicPr>
              <p:cNvPr id="52" name="Picture 3">
                <a:extLst>
                  <a:ext uri="{FF2B5EF4-FFF2-40B4-BE49-F238E27FC236}">
                    <a16:creationId xmlns:a16="http://schemas.microsoft.com/office/drawing/2014/main" id="{15CB12E0-3ADE-4CC9-8E2E-2C0A6B7675D6}"/>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타원 52">
                <a:extLst>
                  <a:ext uri="{FF2B5EF4-FFF2-40B4-BE49-F238E27FC236}">
                    <a16:creationId xmlns:a16="http://schemas.microsoft.com/office/drawing/2014/main" id="{46EFB0FB-E456-4263-8CA8-C0A4A44B0CC1}"/>
                  </a:ext>
                </a:extLst>
              </p:cNvPr>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49" name="Picture 4">
              <a:extLst>
                <a:ext uri="{FF2B5EF4-FFF2-40B4-BE49-F238E27FC236}">
                  <a16:creationId xmlns:a16="http://schemas.microsoft.com/office/drawing/2014/main" id="{427A022F-683B-4040-8D79-E1696747ACC2}"/>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4">
              <a:extLst>
                <a:ext uri="{FF2B5EF4-FFF2-40B4-BE49-F238E27FC236}">
                  <a16:creationId xmlns:a16="http://schemas.microsoft.com/office/drawing/2014/main" id="{C5696C87-120C-4390-BAA5-8EE8130543FB}"/>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
              <a:extLst>
                <a:ext uri="{FF2B5EF4-FFF2-40B4-BE49-F238E27FC236}">
                  <a16:creationId xmlns:a16="http://schemas.microsoft.com/office/drawing/2014/main" id="{AF665F86-DCA3-4623-B823-1D6FC994C647}"/>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13356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 name="평행 사변형 25">
            <a:extLst>
              <a:ext uri="{FF2B5EF4-FFF2-40B4-BE49-F238E27FC236}">
                <a16:creationId xmlns:a16="http://schemas.microsoft.com/office/drawing/2014/main" id="{C6CF1613-59BE-41EE-A02B-DA41F35916E4}"/>
              </a:ext>
            </a:extLst>
          </p:cNvPr>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a하늬바람M" panose="02020600000000000000" pitchFamily="18" charset="-127"/>
                <a:ea typeface="a하늬바람M" panose="02020600000000000000" pitchFamily="18" charset="-127"/>
              </a:rPr>
              <a:t>Analysis Method 2. CART Algorithm</a:t>
            </a:r>
          </a:p>
        </p:txBody>
      </p:sp>
      <p:sp>
        <p:nvSpPr>
          <p:cNvPr id="22" name="TextBox 21">
            <a:extLst>
              <a:ext uri="{FF2B5EF4-FFF2-40B4-BE49-F238E27FC236}">
                <a16:creationId xmlns:a16="http://schemas.microsoft.com/office/drawing/2014/main" id="{ED1B8714-59DA-4D50-9280-73F1D5B5376D}"/>
              </a:ext>
            </a:extLst>
          </p:cNvPr>
          <p:cNvSpPr txBox="1"/>
          <p:nvPr/>
        </p:nvSpPr>
        <p:spPr>
          <a:xfrm>
            <a:off x="5793337" y="-20573"/>
            <a:ext cx="2036263" cy="461665"/>
          </a:xfrm>
          <a:prstGeom prst="rect">
            <a:avLst/>
          </a:prstGeom>
          <a:noFill/>
        </p:spPr>
        <p:txBody>
          <a:bodyPr wrap="none" rtlCol="0">
            <a:spAutoFit/>
          </a:bodyPr>
          <a:lstStyle/>
          <a:p>
            <a:r>
              <a:rPr lang="ko-KR" altLang="en-US" sz="1200" dirty="0">
                <a:latin typeface="a하늬바람M" panose="02020600000000000000" pitchFamily="18" charset="-127"/>
                <a:ea typeface="a하늬바람M" panose="02020600000000000000" pitchFamily="18" charset="-127"/>
              </a:rPr>
              <a:t>｜</a:t>
            </a:r>
            <a:r>
              <a:rPr lang="en-US" altLang="ko-KR" sz="1200" dirty="0">
                <a:latin typeface="a하늬바람M" panose="02020600000000000000" pitchFamily="18" charset="-127"/>
                <a:ea typeface="a하늬바람M" panose="02020600000000000000" pitchFamily="18" charset="-127"/>
              </a:rPr>
              <a:t>(4) Analysis Method </a:t>
            </a:r>
          </a:p>
          <a:p>
            <a:pPr algn="ctr"/>
            <a:r>
              <a:rPr lang="en-US" altLang="ko-KR" sz="1200" dirty="0">
                <a:latin typeface="a하늬바람M" panose="02020600000000000000" pitchFamily="18" charset="-127"/>
                <a:ea typeface="a하늬바람M" panose="02020600000000000000" pitchFamily="18" charset="-127"/>
              </a:rPr>
              <a:t>2. CART Algorithm</a:t>
            </a:r>
          </a:p>
        </p:txBody>
      </p:sp>
      <p:cxnSp>
        <p:nvCxnSpPr>
          <p:cNvPr id="23" name="직선 연결선 22">
            <a:extLst>
              <a:ext uri="{FF2B5EF4-FFF2-40B4-BE49-F238E27FC236}">
                <a16:creationId xmlns:a16="http://schemas.microsoft.com/office/drawing/2014/main" id="{3DBBC5EB-9FC1-4563-AC28-68AA068E28CD}"/>
              </a:ext>
            </a:extLst>
          </p:cNvPr>
          <p:cNvCxnSpPr>
            <a:cxnSpLocks/>
          </p:cNvCxnSpPr>
          <p:nvPr/>
        </p:nvCxnSpPr>
        <p:spPr>
          <a:xfrm flipV="1">
            <a:off x="4893050" y="459262"/>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pic>
        <p:nvPicPr>
          <p:cNvPr id="24" name="그림 23">
            <a:extLst>
              <a:ext uri="{FF2B5EF4-FFF2-40B4-BE49-F238E27FC236}">
                <a16:creationId xmlns:a16="http://schemas.microsoft.com/office/drawing/2014/main" id="{6C891740-AC49-4301-8878-FCA03402EDB0}"/>
              </a:ext>
            </a:extLst>
          </p:cNvPr>
          <p:cNvPicPr>
            <a:picLocks noChangeAspect="1"/>
          </p:cNvPicPr>
          <p:nvPr/>
        </p:nvPicPr>
        <p:blipFill>
          <a:blip r:embed="rId9"/>
          <a:stretch>
            <a:fillRect/>
          </a:stretch>
        </p:blipFill>
        <p:spPr>
          <a:xfrm>
            <a:off x="5364088" y="2777712"/>
            <a:ext cx="2624597" cy="2016224"/>
          </a:xfrm>
          <a:prstGeom prst="rect">
            <a:avLst/>
          </a:prstGeom>
        </p:spPr>
      </p:pic>
      <p:sp>
        <p:nvSpPr>
          <p:cNvPr id="25" name="모서리가 둥근 직사각형 21">
            <a:extLst>
              <a:ext uri="{FF2B5EF4-FFF2-40B4-BE49-F238E27FC236}">
                <a16:creationId xmlns:a16="http://schemas.microsoft.com/office/drawing/2014/main" id="{3AEFD640-A664-42F9-AF47-09E23C8E78A7}"/>
              </a:ext>
            </a:extLst>
          </p:cNvPr>
          <p:cNvSpPr/>
          <p:nvPr/>
        </p:nvSpPr>
        <p:spPr>
          <a:xfrm>
            <a:off x="529872" y="803010"/>
            <a:ext cx="7848872" cy="1440160"/>
          </a:xfrm>
          <a:prstGeom prst="roundRect">
            <a:avLst/>
          </a:prstGeom>
          <a:noFill/>
          <a:ln>
            <a:solidFill>
              <a:srgbClr val="21596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a하늬바람M" panose="02020600000000000000" pitchFamily="18" charset="-127"/>
                <a:ea typeface="a하늬바람M" panose="02020600000000000000" pitchFamily="18" charset="-127"/>
              </a:rPr>
              <a:t>CART Algorithm is one of the most well known decision tree.</a:t>
            </a:r>
          </a:p>
          <a:p>
            <a:pPr algn="ctr"/>
            <a:r>
              <a:rPr lang="en-US" altLang="ko-KR" sz="1400" dirty="0">
                <a:solidFill>
                  <a:schemeClr val="tx1"/>
                </a:solidFill>
                <a:latin typeface="a하늬바람M" panose="02020600000000000000" pitchFamily="18" charset="-127"/>
                <a:ea typeface="a하늬바람M" panose="02020600000000000000" pitchFamily="18" charset="-127"/>
              </a:rPr>
              <a:t>CART Algorithm uses </a:t>
            </a:r>
            <a:r>
              <a:rPr lang="en-US" altLang="ko-KR" sz="1400" dirty="0" err="1">
                <a:solidFill>
                  <a:schemeClr val="tx1"/>
                </a:solidFill>
                <a:latin typeface="a하늬바람M" panose="02020600000000000000" pitchFamily="18" charset="-127"/>
                <a:ea typeface="a하늬바람M" panose="02020600000000000000" pitchFamily="18" charset="-127"/>
              </a:rPr>
              <a:t>Gini</a:t>
            </a:r>
            <a:r>
              <a:rPr lang="en-US" altLang="ko-KR" sz="1400" dirty="0">
                <a:solidFill>
                  <a:schemeClr val="tx1"/>
                </a:solidFill>
                <a:latin typeface="a하늬바람M" panose="02020600000000000000" pitchFamily="18" charset="-127"/>
                <a:ea typeface="a하늬바람M" panose="02020600000000000000" pitchFamily="18" charset="-127"/>
              </a:rPr>
              <a:t> Index or reduction of variance to separate tree’s branches.</a:t>
            </a:r>
          </a:p>
        </p:txBody>
      </p:sp>
      <p:sp>
        <p:nvSpPr>
          <p:cNvPr id="27" name="모서리가 둥근 직사각형 26">
            <a:extLst>
              <a:ext uri="{FF2B5EF4-FFF2-40B4-BE49-F238E27FC236}">
                <a16:creationId xmlns:a16="http://schemas.microsoft.com/office/drawing/2014/main" id="{32D94D22-7031-422C-99DF-89455D252747}"/>
              </a:ext>
            </a:extLst>
          </p:cNvPr>
          <p:cNvSpPr/>
          <p:nvPr/>
        </p:nvSpPr>
        <p:spPr>
          <a:xfrm>
            <a:off x="467544" y="2705704"/>
            <a:ext cx="4464496" cy="2160240"/>
          </a:xfrm>
          <a:prstGeom prst="roundRect">
            <a:avLst/>
          </a:prstGeom>
          <a:noFill/>
          <a:ln>
            <a:solidFill>
              <a:srgbClr val="21596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lphaLcPeriod"/>
            </a:pPr>
            <a:r>
              <a:rPr lang="en-US" altLang="ko-KR" sz="1400" dirty="0">
                <a:solidFill>
                  <a:schemeClr val="tx1"/>
                </a:solidFill>
                <a:latin typeface="a하늬바람M" panose="02020600000000000000" pitchFamily="18" charset="-127"/>
                <a:ea typeface="a하늬바람M" panose="02020600000000000000" pitchFamily="18" charset="-127"/>
              </a:rPr>
              <a:t>Find interaction automatically</a:t>
            </a:r>
          </a:p>
          <a:p>
            <a:pPr marL="342900" indent="-342900">
              <a:buFont typeface="+mj-lt"/>
              <a:buAutoNum type="alphaLcPeriod"/>
            </a:pPr>
            <a:r>
              <a:rPr lang="en-US" altLang="ko-KR" sz="1400" dirty="0">
                <a:solidFill>
                  <a:schemeClr val="tx1"/>
                </a:solidFill>
                <a:latin typeface="a하늬바람M" panose="02020600000000000000" pitchFamily="18" charset="-127"/>
                <a:ea typeface="a하늬바람M" panose="02020600000000000000" pitchFamily="18" charset="-127"/>
              </a:rPr>
              <a:t>Outliers and noises do not have big impact </a:t>
            </a:r>
          </a:p>
          <a:p>
            <a:pPr marL="342900" indent="-342900">
              <a:buFont typeface="+mj-lt"/>
              <a:buAutoNum type="alphaLcPeriod"/>
            </a:pPr>
            <a:r>
              <a:rPr lang="en-US" altLang="ko-KR" sz="1400" dirty="0">
                <a:solidFill>
                  <a:schemeClr val="tx1"/>
                </a:solidFill>
                <a:latin typeface="a하늬바람M" panose="02020600000000000000" pitchFamily="18" charset="-127"/>
                <a:ea typeface="a하늬바람M" panose="02020600000000000000" pitchFamily="18" charset="-127"/>
              </a:rPr>
              <a:t>It is non-parametric model which do not need assumption of normality, homoscedasticity, linearity.</a:t>
            </a:r>
          </a:p>
          <a:p>
            <a:pPr marL="342900" indent="-342900">
              <a:buFont typeface="+mj-lt"/>
              <a:buAutoNum type="alphaLcPeriod"/>
            </a:pPr>
            <a:r>
              <a:rPr lang="en-US" altLang="ko-KR" sz="1400" dirty="0">
                <a:solidFill>
                  <a:schemeClr val="tx1"/>
                </a:solidFill>
                <a:latin typeface="a하늬바람M" panose="02020600000000000000" pitchFamily="18" charset="-127"/>
                <a:ea typeface="a하늬바람M" panose="02020600000000000000" pitchFamily="18" charset="-127"/>
              </a:rPr>
              <a:t>High possibility of Over Fitting.</a:t>
            </a:r>
          </a:p>
          <a:p>
            <a:pPr marL="342900" indent="-342900">
              <a:buFont typeface="+mj-lt"/>
              <a:buAutoNum type="alphaLcPeriod"/>
            </a:pPr>
            <a:r>
              <a:rPr lang="en-US" altLang="ko-KR" sz="1400" dirty="0">
                <a:solidFill>
                  <a:schemeClr val="tx1"/>
                </a:solidFill>
                <a:latin typeface="a하늬바람M" panose="02020600000000000000" pitchFamily="18" charset="-127"/>
                <a:ea typeface="a하늬바람M" panose="02020600000000000000" pitchFamily="18" charset="-127"/>
              </a:rPr>
              <a:t>Both continuous and discrete data are applicable.</a:t>
            </a:r>
          </a:p>
        </p:txBody>
      </p:sp>
      <p:sp>
        <p:nvSpPr>
          <p:cNvPr id="28" name="직사각형 27">
            <a:extLst>
              <a:ext uri="{FF2B5EF4-FFF2-40B4-BE49-F238E27FC236}">
                <a16:creationId xmlns:a16="http://schemas.microsoft.com/office/drawing/2014/main" id="{BD2D1BCE-BCF9-46DC-A534-05540C443AD5}"/>
              </a:ext>
            </a:extLst>
          </p:cNvPr>
          <p:cNvSpPr/>
          <p:nvPr/>
        </p:nvSpPr>
        <p:spPr>
          <a:xfrm>
            <a:off x="611560" y="2489680"/>
            <a:ext cx="2736304" cy="360040"/>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Characteristics</a:t>
            </a:r>
            <a:endParaRPr lang="ko-KR" altLang="en-US" sz="1600" dirty="0">
              <a:latin typeface="a하늬바람M" panose="02020600000000000000" pitchFamily="18" charset="-127"/>
              <a:ea typeface="a하늬바람M" panose="02020600000000000000" pitchFamily="18" charset="-127"/>
            </a:endParaRPr>
          </a:p>
        </p:txBody>
      </p:sp>
      <p:sp>
        <p:nvSpPr>
          <p:cNvPr id="29" name="모서리가 둥근 직사각형 34">
            <a:extLst>
              <a:ext uri="{FF2B5EF4-FFF2-40B4-BE49-F238E27FC236}">
                <a16:creationId xmlns:a16="http://schemas.microsoft.com/office/drawing/2014/main" id="{E087E7D5-C5CF-4073-A1B3-6923258D0DAF}"/>
              </a:ext>
            </a:extLst>
          </p:cNvPr>
          <p:cNvSpPr/>
          <p:nvPr/>
        </p:nvSpPr>
        <p:spPr>
          <a:xfrm>
            <a:off x="5148064" y="2705704"/>
            <a:ext cx="3168352" cy="2160240"/>
          </a:xfrm>
          <a:prstGeom prst="roundRect">
            <a:avLst/>
          </a:prstGeom>
          <a:noFill/>
          <a:ln>
            <a:solidFill>
              <a:srgbClr val="21596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endParaRPr lang="en-US" altLang="ko-KR" sz="1600" dirty="0">
              <a:solidFill>
                <a:schemeClr val="tx1"/>
              </a:solidFill>
              <a:latin typeface="a하늬바람M" panose="02020600000000000000" pitchFamily="18" charset="-127"/>
              <a:ea typeface="a하늬바람M" panose="02020600000000000000" pitchFamily="18" charset="-127"/>
            </a:endParaRPr>
          </a:p>
        </p:txBody>
      </p:sp>
      <p:sp>
        <p:nvSpPr>
          <p:cNvPr id="30" name="직사각형 29">
            <a:extLst>
              <a:ext uri="{FF2B5EF4-FFF2-40B4-BE49-F238E27FC236}">
                <a16:creationId xmlns:a16="http://schemas.microsoft.com/office/drawing/2014/main" id="{E306F452-E5E0-46AA-9797-4881ED727EFD}"/>
              </a:ext>
            </a:extLst>
          </p:cNvPr>
          <p:cNvSpPr/>
          <p:nvPr/>
        </p:nvSpPr>
        <p:spPr>
          <a:xfrm>
            <a:off x="5364088" y="2489680"/>
            <a:ext cx="1296144" cy="360040"/>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latin typeface="a하늬바람M" panose="02020600000000000000" pitchFamily="18" charset="-127"/>
                <a:ea typeface="a하늬바람M" panose="02020600000000000000" pitchFamily="18" charset="-127"/>
              </a:rPr>
              <a:t>Example</a:t>
            </a:r>
            <a:endParaRPr lang="ko-KR" altLang="en-US" sz="1600" dirty="0">
              <a:latin typeface="a하늬바람M" panose="02020600000000000000" pitchFamily="18" charset="-127"/>
              <a:ea typeface="a하늬바람M" panose="02020600000000000000" pitchFamily="18" charset="-127"/>
            </a:endParaRPr>
          </a:p>
        </p:txBody>
      </p:sp>
    </p:spTree>
    <p:extLst>
      <p:ext uri="{BB962C8B-B14F-4D97-AF65-F5344CB8AC3E}">
        <p14:creationId xmlns:p14="http://schemas.microsoft.com/office/powerpoint/2010/main" val="2588679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 name="평행 사변형 25">
            <a:extLst>
              <a:ext uri="{FF2B5EF4-FFF2-40B4-BE49-F238E27FC236}">
                <a16:creationId xmlns:a16="http://schemas.microsoft.com/office/drawing/2014/main" id="{C6CF1613-59BE-41EE-A02B-DA41F35916E4}"/>
              </a:ext>
            </a:extLst>
          </p:cNvPr>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a하늬바람M" panose="02020600000000000000" pitchFamily="18" charset="-127"/>
                <a:ea typeface="a하늬바람M" panose="02020600000000000000" pitchFamily="18" charset="-127"/>
              </a:rPr>
              <a:t>Analysis Method 2. CART Algorithm</a:t>
            </a:r>
          </a:p>
        </p:txBody>
      </p:sp>
      <p:sp>
        <p:nvSpPr>
          <p:cNvPr id="4" name="화살표: 굽음 3">
            <a:extLst>
              <a:ext uri="{FF2B5EF4-FFF2-40B4-BE49-F238E27FC236}">
                <a16:creationId xmlns:a16="http://schemas.microsoft.com/office/drawing/2014/main" id="{A3628D16-0A41-469A-A038-64741708AA8A}"/>
              </a:ext>
            </a:extLst>
          </p:cNvPr>
          <p:cNvSpPr/>
          <p:nvPr/>
        </p:nvSpPr>
        <p:spPr>
          <a:xfrm rot="16200000" flipH="1" flipV="1">
            <a:off x="2881980" y="1025748"/>
            <a:ext cx="1779288" cy="2608863"/>
          </a:xfrm>
          <a:prstGeom prst="bentArrow">
            <a:avLst>
              <a:gd name="adj1" fmla="val 13713"/>
              <a:gd name="adj2" fmla="val 21414"/>
              <a:gd name="adj3" fmla="val 34279"/>
              <a:gd name="adj4" fmla="val 15743"/>
            </a:avLst>
          </a:prstGeom>
          <a:solidFill>
            <a:srgbClr val="E9DA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a하늬바람M" panose="02020600000000000000" pitchFamily="18" charset="-127"/>
              <a:ea typeface="a하늬바람M" panose="02020600000000000000" pitchFamily="18" charset="-127"/>
            </a:endParaRPr>
          </a:p>
        </p:txBody>
      </p:sp>
      <p:sp>
        <p:nvSpPr>
          <p:cNvPr id="43" name="순서도: 자기 디스크 42">
            <a:extLst>
              <a:ext uri="{FF2B5EF4-FFF2-40B4-BE49-F238E27FC236}">
                <a16:creationId xmlns:a16="http://schemas.microsoft.com/office/drawing/2014/main" id="{F205FF05-CFA9-49E0-B122-18E7C23FF32E}"/>
              </a:ext>
            </a:extLst>
          </p:cNvPr>
          <p:cNvSpPr/>
          <p:nvPr/>
        </p:nvSpPr>
        <p:spPr>
          <a:xfrm>
            <a:off x="1110114" y="1402739"/>
            <a:ext cx="1244622" cy="3041219"/>
          </a:xfrm>
          <a:prstGeom prst="flowChartMagneticDisk">
            <a:avLst/>
          </a:prstGeom>
          <a:solidFill>
            <a:srgbClr val="2356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하늬바람M" panose="02020600000000000000" pitchFamily="18" charset="-127"/>
              <a:ea typeface="a하늬바람M" panose="02020600000000000000" pitchFamily="18" charset="-127"/>
            </a:endParaRPr>
          </a:p>
        </p:txBody>
      </p:sp>
      <p:sp>
        <p:nvSpPr>
          <p:cNvPr id="44" name="순서도: 자기 디스크 43">
            <a:extLst>
              <a:ext uri="{FF2B5EF4-FFF2-40B4-BE49-F238E27FC236}">
                <a16:creationId xmlns:a16="http://schemas.microsoft.com/office/drawing/2014/main" id="{3DC7E134-CEA7-4386-9973-7BBC17833BA0}"/>
              </a:ext>
            </a:extLst>
          </p:cNvPr>
          <p:cNvSpPr/>
          <p:nvPr/>
        </p:nvSpPr>
        <p:spPr>
          <a:xfrm>
            <a:off x="1110114" y="970692"/>
            <a:ext cx="1233279" cy="2434598"/>
          </a:xfrm>
          <a:prstGeom prst="flowChartMagneticDisk">
            <a:avLst/>
          </a:prstGeom>
          <a:solidFill>
            <a:srgbClr val="7DA6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하늬바람M" panose="02020600000000000000" pitchFamily="18" charset="-127"/>
              <a:ea typeface="a하늬바람M" panose="02020600000000000000" pitchFamily="18" charset="-127"/>
            </a:endParaRPr>
          </a:p>
        </p:txBody>
      </p:sp>
      <p:sp>
        <p:nvSpPr>
          <p:cNvPr id="45" name="TextBox 44">
            <a:extLst>
              <a:ext uri="{FF2B5EF4-FFF2-40B4-BE49-F238E27FC236}">
                <a16:creationId xmlns:a16="http://schemas.microsoft.com/office/drawing/2014/main" id="{0EEB91B2-2E8D-4C02-8212-76A28B40AEEF}"/>
              </a:ext>
            </a:extLst>
          </p:cNvPr>
          <p:cNvSpPr txBox="1"/>
          <p:nvPr/>
        </p:nvSpPr>
        <p:spPr>
          <a:xfrm>
            <a:off x="997657" y="2054087"/>
            <a:ext cx="1418869" cy="1107996"/>
          </a:xfrm>
          <a:prstGeom prst="rect">
            <a:avLst/>
          </a:prstGeom>
          <a:noFill/>
        </p:spPr>
        <p:txBody>
          <a:bodyPr wrap="square" rtlCol="0">
            <a:spAutoFit/>
          </a:bodyPr>
          <a:lstStyle/>
          <a:p>
            <a:pPr algn="ctr"/>
            <a:r>
              <a:rPr lang="en-US" altLang="ko-KR" sz="1600" dirty="0">
                <a:solidFill>
                  <a:schemeClr val="bg1"/>
                </a:solidFill>
                <a:latin typeface="a하늬바람M" panose="02020600000000000000" pitchFamily="18" charset="-127"/>
                <a:ea typeface="a하늬바람M" panose="02020600000000000000" pitchFamily="18" charset="-127"/>
              </a:rPr>
              <a:t>Random</a:t>
            </a:r>
          </a:p>
          <a:p>
            <a:pPr algn="ctr"/>
            <a:r>
              <a:rPr lang="en-US" altLang="ko-KR" sz="1600" dirty="0">
                <a:solidFill>
                  <a:schemeClr val="bg1"/>
                </a:solidFill>
                <a:latin typeface="a하늬바람M" panose="02020600000000000000" pitchFamily="18" charset="-127"/>
                <a:ea typeface="a하늬바람M" panose="02020600000000000000" pitchFamily="18" charset="-127"/>
              </a:rPr>
              <a:t>Training Set</a:t>
            </a:r>
          </a:p>
          <a:p>
            <a:pPr algn="ctr"/>
            <a:r>
              <a:rPr lang="en-US" altLang="ko-KR" dirty="0">
                <a:solidFill>
                  <a:schemeClr val="bg1"/>
                </a:solidFill>
                <a:latin typeface="a하늬바람M" panose="02020600000000000000" pitchFamily="18" charset="-127"/>
                <a:ea typeface="a하늬바람M" panose="02020600000000000000" pitchFamily="18" charset="-127"/>
              </a:rPr>
              <a:t>70%</a:t>
            </a:r>
            <a:endParaRPr lang="ko-KR" altLang="en-US" dirty="0">
              <a:solidFill>
                <a:schemeClr val="bg1"/>
              </a:solidFill>
              <a:latin typeface="a하늬바람M" panose="02020600000000000000" pitchFamily="18" charset="-127"/>
              <a:ea typeface="a하늬바람M" panose="02020600000000000000" pitchFamily="18" charset="-127"/>
            </a:endParaRPr>
          </a:p>
        </p:txBody>
      </p:sp>
      <p:sp>
        <p:nvSpPr>
          <p:cNvPr id="46" name="TextBox 45">
            <a:extLst>
              <a:ext uri="{FF2B5EF4-FFF2-40B4-BE49-F238E27FC236}">
                <a16:creationId xmlns:a16="http://schemas.microsoft.com/office/drawing/2014/main" id="{09A3D2B5-5714-4EE0-A021-EB331352E878}"/>
              </a:ext>
            </a:extLst>
          </p:cNvPr>
          <p:cNvSpPr txBox="1"/>
          <p:nvPr/>
        </p:nvSpPr>
        <p:spPr>
          <a:xfrm>
            <a:off x="1176095" y="3458512"/>
            <a:ext cx="1129497" cy="861774"/>
          </a:xfrm>
          <a:prstGeom prst="rect">
            <a:avLst/>
          </a:prstGeom>
          <a:noFill/>
        </p:spPr>
        <p:txBody>
          <a:bodyPr wrap="square" rtlCol="0">
            <a:spAutoFit/>
          </a:bodyPr>
          <a:lstStyle/>
          <a:p>
            <a:pPr algn="ctr"/>
            <a:r>
              <a:rPr lang="en-US" altLang="ko-KR" sz="1600" dirty="0">
                <a:solidFill>
                  <a:schemeClr val="bg1"/>
                </a:solidFill>
                <a:latin typeface="a하늬바람M" panose="02020600000000000000" pitchFamily="18" charset="-127"/>
                <a:ea typeface="a하늬바람M" panose="02020600000000000000" pitchFamily="18" charset="-127"/>
              </a:rPr>
              <a:t>Random</a:t>
            </a:r>
          </a:p>
          <a:p>
            <a:pPr algn="ctr"/>
            <a:r>
              <a:rPr lang="en-US" altLang="ko-KR" sz="1600" dirty="0">
                <a:solidFill>
                  <a:schemeClr val="bg1"/>
                </a:solidFill>
                <a:latin typeface="a하늬바람M" panose="02020600000000000000" pitchFamily="18" charset="-127"/>
                <a:ea typeface="a하늬바람M" panose="02020600000000000000" pitchFamily="18" charset="-127"/>
              </a:rPr>
              <a:t>Test Set</a:t>
            </a:r>
          </a:p>
          <a:p>
            <a:pPr algn="ctr"/>
            <a:r>
              <a:rPr lang="en-US" altLang="ko-KR" sz="1600" dirty="0">
                <a:solidFill>
                  <a:schemeClr val="bg1"/>
                </a:solidFill>
                <a:latin typeface="a하늬바람M" panose="02020600000000000000" pitchFamily="18" charset="-127"/>
                <a:ea typeface="a하늬바람M" panose="02020600000000000000" pitchFamily="18" charset="-127"/>
              </a:rPr>
              <a:t>30%</a:t>
            </a:r>
            <a:endParaRPr lang="ko-KR" altLang="en-US" sz="1600" dirty="0">
              <a:solidFill>
                <a:schemeClr val="bg1"/>
              </a:solidFill>
              <a:latin typeface="a하늬바람M" panose="02020600000000000000" pitchFamily="18" charset="-127"/>
              <a:ea typeface="a하늬바람M" panose="02020600000000000000" pitchFamily="18" charset="-127"/>
            </a:endParaRPr>
          </a:p>
        </p:txBody>
      </p:sp>
      <p:sp>
        <p:nvSpPr>
          <p:cNvPr id="47" name="TextBox 46">
            <a:extLst>
              <a:ext uri="{FF2B5EF4-FFF2-40B4-BE49-F238E27FC236}">
                <a16:creationId xmlns:a16="http://schemas.microsoft.com/office/drawing/2014/main" id="{C1973F21-8B3A-41F7-87DC-38B06A5E9D8C}"/>
              </a:ext>
            </a:extLst>
          </p:cNvPr>
          <p:cNvSpPr txBox="1"/>
          <p:nvPr/>
        </p:nvSpPr>
        <p:spPr>
          <a:xfrm>
            <a:off x="2191672" y="3735322"/>
            <a:ext cx="3660810" cy="738664"/>
          </a:xfrm>
          <a:prstGeom prst="rect">
            <a:avLst/>
          </a:prstGeom>
          <a:noFill/>
        </p:spPr>
        <p:txBody>
          <a:bodyPr wrap="none" rtlCol="0">
            <a:spAutoFit/>
          </a:bodyPr>
          <a:lstStyle/>
          <a:p>
            <a:pPr algn="ctr"/>
            <a:r>
              <a:rPr lang="en-US" altLang="ko-KR" sz="1400" dirty="0">
                <a:latin typeface="a하늬바람M" panose="02020600000000000000" pitchFamily="18" charset="-127"/>
                <a:ea typeface="a하늬바람M" panose="02020600000000000000" pitchFamily="18" charset="-127"/>
              </a:rPr>
              <a:t>Apply equation that proved </a:t>
            </a:r>
          </a:p>
          <a:p>
            <a:pPr algn="ctr"/>
            <a:r>
              <a:rPr lang="en-US" altLang="ko-KR" sz="1400" dirty="0">
                <a:solidFill>
                  <a:srgbClr val="FF0000"/>
                </a:solidFill>
                <a:latin typeface="a하늬바람M" panose="02020600000000000000" pitchFamily="18" charset="-127"/>
                <a:ea typeface="a하늬바람M" panose="02020600000000000000" pitchFamily="18" charset="-127"/>
              </a:rPr>
              <a:t>least error rate</a:t>
            </a:r>
            <a:r>
              <a:rPr lang="en-US" altLang="ko-KR" sz="1400" dirty="0">
                <a:latin typeface="a하늬바람M" panose="02020600000000000000" pitchFamily="18" charset="-127"/>
                <a:ea typeface="a하늬바람M" panose="02020600000000000000" pitchFamily="18" charset="-127"/>
              </a:rPr>
              <a:t> </a:t>
            </a:r>
          </a:p>
          <a:p>
            <a:pPr algn="ctr"/>
            <a:r>
              <a:rPr lang="en-US" altLang="ko-KR" sz="1400" dirty="0">
                <a:latin typeface="a하늬바람M" panose="02020600000000000000" pitchFamily="18" charset="-127"/>
                <a:ea typeface="a하늬바람M" panose="02020600000000000000" pitchFamily="18" charset="-127"/>
              </a:rPr>
              <a:t>in the five trial of random sampling.</a:t>
            </a:r>
            <a:endParaRPr lang="ko-KR" altLang="en-US" sz="1400" dirty="0">
              <a:latin typeface="a하늬바람M" panose="02020600000000000000" pitchFamily="18" charset="-127"/>
              <a:ea typeface="a하늬바람M" panose="02020600000000000000" pitchFamily="18" charset="-127"/>
            </a:endParaRPr>
          </a:p>
        </p:txBody>
      </p:sp>
      <p:sp>
        <p:nvSpPr>
          <p:cNvPr id="5" name="화살표: 오른쪽 4">
            <a:extLst>
              <a:ext uri="{FF2B5EF4-FFF2-40B4-BE49-F238E27FC236}">
                <a16:creationId xmlns:a16="http://schemas.microsoft.com/office/drawing/2014/main" id="{2087CCE6-2869-4599-AE47-97B54ACC07EE}"/>
              </a:ext>
            </a:extLst>
          </p:cNvPr>
          <p:cNvSpPr/>
          <p:nvPr/>
        </p:nvSpPr>
        <p:spPr>
          <a:xfrm>
            <a:off x="2449759" y="3360552"/>
            <a:ext cx="3219019" cy="483518"/>
          </a:xfrm>
          <a:prstGeom prst="rightArrow">
            <a:avLst/>
          </a:prstGeom>
          <a:solidFill>
            <a:srgbClr val="D3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7" name="직사각형 6">
            <a:extLst>
              <a:ext uri="{FF2B5EF4-FFF2-40B4-BE49-F238E27FC236}">
                <a16:creationId xmlns:a16="http://schemas.microsoft.com/office/drawing/2014/main" id="{88128EAB-3AFF-4029-9CD5-309012AB8C51}"/>
              </a:ext>
            </a:extLst>
          </p:cNvPr>
          <p:cNvSpPr/>
          <p:nvPr/>
        </p:nvSpPr>
        <p:spPr>
          <a:xfrm>
            <a:off x="5834717" y="3083349"/>
            <a:ext cx="2716157" cy="1072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latin typeface="a하늬바람M" panose="02020600000000000000" pitchFamily="18" charset="-127"/>
                <a:ea typeface="a하늬바람M" panose="02020600000000000000" pitchFamily="18" charset="-127"/>
              </a:rPr>
              <a:t>Final Model</a:t>
            </a:r>
            <a:r>
              <a:rPr lang="ko-KR" altLang="en-US" sz="2400" dirty="0">
                <a:solidFill>
                  <a:schemeClr val="tx1"/>
                </a:solidFill>
                <a:latin typeface="a하늬바람M" panose="02020600000000000000" pitchFamily="18" charset="-127"/>
                <a:ea typeface="a하늬바람M" panose="02020600000000000000" pitchFamily="18" charset="-127"/>
              </a:rPr>
              <a:t> </a:t>
            </a:r>
            <a:r>
              <a:rPr lang="en-US" altLang="ko-KR" sz="2400" dirty="0">
                <a:solidFill>
                  <a:schemeClr val="tx1"/>
                </a:solidFill>
                <a:latin typeface="a하늬바람M" panose="02020600000000000000" pitchFamily="18" charset="-127"/>
                <a:ea typeface="a하늬바람M" panose="02020600000000000000" pitchFamily="18" charset="-127"/>
              </a:rPr>
              <a:t>Set</a:t>
            </a:r>
            <a:endParaRPr lang="ko-KR" altLang="en-US" sz="2400" dirty="0">
              <a:solidFill>
                <a:schemeClr val="tx1"/>
              </a:solidFill>
              <a:latin typeface="a하늬바람M" panose="02020600000000000000" pitchFamily="18" charset="-127"/>
              <a:ea typeface="a하늬바람M" panose="02020600000000000000" pitchFamily="18" charset="-127"/>
            </a:endParaRPr>
          </a:p>
        </p:txBody>
      </p:sp>
      <p:cxnSp>
        <p:nvCxnSpPr>
          <p:cNvPr id="48" name="직선 연결선 47">
            <a:extLst>
              <a:ext uri="{FF2B5EF4-FFF2-40B4-BE49-F238E27FC236}">
                <a16:creationId xmlns:a16="http://schemas.microsoft.com/office/drawing/2014/main" id="{10DAEAC2-3228-4996-A63F-5D9EBD486E53}"/>
              </a:ext>
            </a:extLst>
          </p:cNvPr>
          <p:cNvCxnSpPr>
            <a:cxnSpLocks/>
          </p:cNvCxnSpPr>
          <p:nvPr/>
        </p:nvCxnSpPr>
        <p:spPr>
          <a:xfrm flipV="1">
            <a:off x="4893050" y="459262"/>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D456053-1520-48F9-AAEF-F1DA0615668F}"/>
              </a:ext>
            </a:extLst>
          </p:cNvPr>
          <p:cNvSpPr txBox="1"/>
          <p:nvPr/>
        </p:nvSpPr>
        <p:spPr>
          <a:xfrm>
            <a:off x="5793337" y="-20573"/>
            <a:ext cx="2036263" cy="461665"/>
          </a:xfrm>
          <a:prstGeom prst="rect">
            <a:avLst/>
          </a:prstGeom>
          <a:noFill/>
        </p:spPr>
        <p:txBody>
          <a:bodyPr wrap="none" rtlCol="0">
            <a:spAutoFit/>
          </a:bodyPr>
          <a:lstStyle/>
          <a:p>
            <a:r>
              <a:rPr lang="ko-KR" altLang="en-US" sz="1200" dirty="0">
                <a:latin typeface="a하늬바람M" panose="02020600000000000000" pitchFamily="18" charset="-127"/>
                <a:ea typeface="a하늬바람M" panose="02020600000000000000" pitchFamily="18" charset="-127"/>
              </a:rPr>
              <a:t>｜</a:t>
            </a:r>
            <a:r>
              <a:rPr lang="en-US" altLang="ko-KR" sz="1200" dirty="0">
                <a:latin typeface="a하늬바람M" panose="02020600000000000000" pitchFamily="18" charset="-127"/>
                <a:ea typeface="a하늬바람M" panose="02020600000000000000" pitchFamily="18" charset="-127"/>
              </a:rPr>
              <a:t>(4) Analysis Method </a:t>
            </a:r>
          </a:p>
          <a:p>
            <a:pPr algn="ctr"/>
            <a:r>
              <a:rPr lang="en-US" altLang="ko-KR" sz="1200" dirty="0">
                <a:latin typeface="a하늬바람M" panose="02020600000000000000" pitchFamily="18" charset="-127"/>
                <a:ea typeface="a하늬바람M" panose="02020600000000000000" pitchFamily="18" charset="-127"/>
              </a:rPr>
              <a:t>2. CART Algorithm</a:t>
            </a:r>
          </a:p>
        </p:txBody>
      </p:sp>
      <p:sp>
        <p:nvSpPr>
          <p:cNvPr id="24" name="TextBox 23">
            <a:extLst>
              <a:ext uri="{FF2B5EF4-FFF2-40B4-BE49-F238E27FC236}">
                <a16:creationId xmlns:a16="http://schemas.microsoft.com/office/drawing/2014/main" id="{8851AF4B-C9AA-41E8-847D-116D24EE8D8A}"/>
              </a:ext>
            </a:extLst>
          </p:cNvPr>
          <p:cNvSpPr txBox="1"/>
          <p:nvPr/>
        </p:nvSpPr>
        <p:spPr>
          <a:xfrm>
            <a:off x="4974775" y="1669366"/>
            <a:ext cx="912429" cy="769441"/>
          </a:xfrm>
          <a:prstGeom prst="rect">
            <a:avLst/>
          </a:prstGeom>
          <a:noFill/>
        </p:spPr>
        <p:txBody>
          <a:bodyPr wrap="none" rtlCol="0">
            <a:spAutoFit/>
          </a:bodyPr>
          <a:lstStyle/>
          <a:p>
            <a:pPr algn="ctr"/>
            <a:r>
              <a:rPr lang="en-US" altLang="ko-KR" sz="4400" dirty="0">
                <a:latin typeface="a하늬바람M" panose="02020600000000000000" pitchFamily="18" charset="-127"/>
                <a:ea typeface="a하늬바람M" panose="02020600000000000000" pitchFamily="18" charset="-127"/>
              </a:rPr>
              <a:t>x5</a:t>
            </a:r>
            <a:endParaRPr lang="ko-KR" altLang="en-US" sz="4400" dirty="0">
              <a:latin typeface="a하늬바람M" panose="02020600000000000000" pitchFamily="18" charset="-127"/>
              <a:ea typeface="a하늬바람M" panose="02020600000000000000" pitchFamily="18" charset="-127"/>
            </a:endParaRPr>
          </a:p>
        </p:txBody>
      </p:sp>
    </p:spTree>
    <p:extLst>
      <p:ext uri="{BB962C8B-B14F-4D97-AF65-F5344CB8AC3E}">
        <p14:creationId xmlns:p14="http://schemas.microsoft.com/office/powerpoint/2010/main" val="141828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0" name="그룹 49">
            <a:extLst>
              <a:ext uri="{FF2B5EF4-FFF2-40B4-BE49-F238E27FC236}">
                <a16:creationId xmlns:a16="http://schemas.microsoft.com/office/drawing/2014/main" id="{985E7AB9-AB39-4AF4-B897-7A9272F876A7}"/>
              </a:ext>
            </a:extLst>
          </p:cNvPr>
          <p:cNvGrpSpPr/>
          <p:nvPr/>
        </p:nvGrpSpPr>
        <p:grpSpPr>
          <a:xfrm>
            <a:off x="2368917" y="1087106"/>
            <a:ext cx="3930482" cy="705873"/>
            <a:chOff x="2745471" y="1226997"/>
            <a:chExt cx="2905721" cy="386397"/>
          </a:xfrm>
        </p:grpSpPr>
        <p:cxnSp>
          <p:nvCxnSpPr>
            <p:cNvPr id="44" name="직선 연결선 43">
              <a:extLst>
                <a:ext uri="{FF2B5EF4-FFF2-40B4-BE49-F238E27FC236}">
                  <a16:creationId xmlns:a16="http://schemas.microsoft.com/office/drawing/2014/main" id="{187A3533-8E70-4F7F-BF83-5EC17ED0E6BD}"/>
                </a:ext>
              </a:extLst>
            </p:cNvPr>
            <p:cNvCxnSpPr>
              <a:cxnSpLocks/>
            </p:cNvCxnSpPr>
            <p:nvPr/>
          </p:nvCxnSpPr>
          <p:spPr>
            <a:xfrm flipH="1">
              <a:off x="4113444" y="1226997"/>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직선 연결선 44">
              <a:extLst>
                <a:ext uri="{FF2B5EF4-FFF2-40B4-BE49-F238E27FC236}">
                  <a16:creationId xmlns:a16="http://schemas.microsoft.com/office/drawing/2014/main" id="{3BE2136F-13A4-4943-B02F-A9BC3C8AA22B}"/>
                </a:ext>
              </a:extLst>
            </p:cNvPr>
            <p:cNvCxnSpPr>
              <a:cxnSpLocks/>
            </p:cNvCxnSpPr>
            <p:nvPr/>
          </p:nvCxnSpPr>
          <p:spPr>
            <a:xfrm>
              <a:off x="2745472" y="1420601"/>
              <a:ext cx="2905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직선 연결선 47">
              <a:extLst>
                <a:ext uri="{FF2B5EF4-FFF2-40B4-BE49-F238E27FC236}">
                  <a16:creationId xmlns:a16="http://schemas.microsoft.com/office/drawing/2014/main" id="{9580F66C-6E04-4A36-8AF3-689D4C007C26}"/>
                </a:ext>
              </a:extLst>
            </p:cNvPr>
            <p:cNvCxnSpPr>
              <a:cxnSpLocks/>
            </p:cNvCxnSpPr>
            <p:nvPr/>
          </p:nvCxnSpPr>
          <p:spPr>
            <a:xfrm flipH="1">
              <a:off x="5651191" y="1419622"/>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EAF443E8-BA4D-4B34-B54D-C0BD8463D9F0}"/>
                </a:ext>
              </a:extLst>
            </p:cNvPr>
            <p:cNvCxnSpPr>
              <a:cxnSpLocks/>
            </p:cNvCxnSpPr>
            <p:nvPr/>
          </p:nvCxnSpPr>
          <p:spPr>
            <a:xfrm flipH="1">
              <a:off x="2745471" y="1419622"/>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직선 연결선 72">
            <a:extLst>
              <a:ext uri="{FF2B5EF4-FFF2-40B4-BE49-F238E27FC236}">
                <a16:creationId xmlns:a16="http://schemas.microsoft.com/office/drawing/2014/main" id="{78797B8D-5FA1-4570-9961-41BE0B6580E0}"/>
              </a:ext>
            </a:extLst>
          </p:cNvPr>
          <p:cNvCxnSpPr>
            <a:cxnSpLocks/>
          </p:cNvCxnSpPr>
          <p:nvPr/>
        </p:nvCxnSpPr>
        <p:spPr>
          <a:xfrm flipV="1">
            <a:off x="4893050" y="459262"/>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
        <p:nvSpPr>
          <p:cNvPr id="4" name="직사각형 3">
            <a:extLst>
              <a:ext uri="{FF2B5EF4-FFF2-40B4-BE49-F238E27FC236}">
                <a16:creationId xmlns:a16="http://schemas.microsoft.com/office/drawing/2014/main" id="{F5C87943-F982-4C58-B402-1E623128D74B}"/>
              </a:ext>
            </a:extLst>
          </p:cNvPr>
          <p:cNvSpPr/>
          <p:nvPr/>
        </p:nvSpPr>
        <p:spPr>
          <a:xfrm>
            <a:off x="3502626" y="572217"/>
            <a:ext cx="1568683" cy="53829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a하늬바람M" panose="02020600000000000000" pitchFamily="18" charset="-127"/>
                <a:ea typeface="a하늬바람M" panose="02020600000000000000" pitchFamily="18" charset="-127"/>
              </a:rPr>
              <a:t>T</a:t>
            </a:r>
            <a:endParaRPr lang="ko-KR" altLang="en-US" dirty="0">
              <a:solidFill>
                <a:schemeClr val="tx1"/>
              </a:solidFill>
              <a:latin typeface="a하늬바람M" panose="02020600000000000000" pitchFamily="18" charset="-127"/>
              <a:ea typeface="a하늬바람M" panose="02020600000000000000" pitchFamily="18" charset="-127"/>
            </a:endParaRPr>
          </a:p>
        </p:txBody>
      </p:sp>
      <p:sp>
        <p:nvSpPr>
          <p:cNvPr id="5" name="TextBox 4">
            <a:extLst>
              <a:ext uri="{FF2B5EF4-FFF2-40B4-BE49-F238E27FC236}">
                <a16:creationId xmlns:a16="http://schemas.microsoft.com/office/drawing/2014/main" id="{20912CF0-FB83-412F-91AD-41820276FEC6}"/>
              </a:ext>
            </a:extLst>
          </p:cNvPr>
          <p:cNvSpPr txBox="1"/>
          <p:nvPr/>
        </p:nvSpPr>
        <p:spPr>
          <a:xfrm>
            <a:off x="5289088" y="1269309"/>
            <a:ext cx="2153154" cy="307777"/>
          </a:xfrm>
          <a:prstGeom prst="rect">
            <a:avLst/>
          </a:prstGeom>
          <a:solidFill>
            <a:schemeClr val="bg1"/>
          </a:solidFill>
        </p:spPr>
        <p:txBody>
          <a:bodyPr wrap="none" rtlCol="0">
            <a:spAutoFit/>
          </a:bodyPr>
          <a:lstStyle/>
          <a:p>
            <a:r>
              <a:rPr lang="ko-KR" altLang="en-US" sz="1400" dirty="0">
                <a:latin typeface="a하늬바람M" panose="02020600000000000000" pitchFamily="18" charset="-127"/>
                <a:ea typeface="a하늬바람M" panose="02020600000000000000" pitchFamily="18" charset="-127"/>
              </a:rPr>
              <a:t>농가여자</a:t>
            </a:r>
            <a:r>
              <a:rPr lang="en-US" altLang="ko-KR" sz="1400" dirty="0">
                <a:latin typeface="a하늬바람M" panose="02020600000000000000" pitchFamily="18" charset="-127"/>
                <a:ea typeface="a하늬바람M" panose="02020600000000000000" pitchFamily="18" charset="-127"/>
              </a:rPr>
              <a:t>_P1 &lt;= 13.846</a:t>
            </a:r>
            <a:endParaRPr lang="ko-KR" altLang="en-US" sz="1400" dirty="0">
              <a:latin typeface="a하늬바람M" panose="02020600000000000000" pitchFamily="18" charset="-127"/>
              <a:ea typeface="a하늬바람M" panose="02020600000000000000" pitchFamily="18" charset="-127"/>
            </a:endParaRPr>
          </a:p>
        </p:txBody>
      </p:sp>
      <p:sp>
        <p:nvSpPr>
          <p:cNvPr id="76" name="직사각형 75">
            <a:extLst>
              <a:ext uri="{FF2B5EF4-FFF2-40B4-BE49-F238E27FC236}">
                <a16:creationId xmlns:a16="http://schemas.microsoft.com/office/drawing/2014/main" id="{14C5AF56-A8B2-4B43-90AB-997C74E4CFF5}"/>
              </a:ext>
            </a:extLst>
          </p:cNvPr>
          <p:cNvSpPr/>
          <p:nvPr/>
        </p:nvSpPr>
        <p:spPr>
          <a:xfrm>
            <a:off x="5833113" y="1755316"/>
            <a:ext cx="1291942" cy="71848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a하늬바람M" panose="02020600000000000000" pitchFamily="18" charset="-127"/>
                <a:ea typeface="a하늬바람M" panose="02020600000000000000" pitchFamily="18" charset="-127"/>
              </a:rPr>
              <a:t>N = 78</a:t>
            </a:r>
          </a:p>
          <a:p>
            <a:pPr algn="ctr"/>
            <a:r>
              <a:rPr lang="ko-KR" altLang="en-US" sz="1400" dirty="0">
                <a:solidFill>
                  <a:schemeClr val="tx1"/>
                </a:solidFill>
                <a:latin typeface="a하늬바람M" panose="02020600000000000000" pitchFamily="18" charset="-127"/>
                <a:ea typeface="a하늬바람M" panose="02020600000000000000" pitchFamily="18" charset="-127"/>
              </a:rPr>
              <a:t>평균</a:t>
            </a:r>
            <a:endParaRPr lang="en-US" altLang="ko-KR" sz="1400" dirty="0">
              <a:solidFill>
                <a:schemeClr val="tx1"/>
              </a:solidFill>
              <a:latin typeface="a하늬바람M" panose="02020600000000000000" pitchFamily="18" charset="-127"/>
              <a:ea typeface="a하늬바람M" panose="02020600000000000000" pitchFamily="18" charset="-127"/>
            </a:endParaRPr>
          </a:p>
          <a:p>
            <a:pPr algn="ctr"/>
            <a:r>
              <a:rPr lang="en-US" altLang="ko-KR" sz="1400" dirty="0">
                <a:solidFill>
                  <a:schemeClr val="tx1"/>
                </a:solidFill>
                <a:latin typeface="a하늬바람M" panose="02020600000000000000" pitchFamily="18" charset="-127"/>
                <a:ea typeface="a하늬바람M" panose="02020600000000000000" pitchFamily="18" charset="-127"/>
              </a:rPr>
              <a:t>19.835</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sp>
        <p:nvSpPr>
          <p:cNvPr id="82" name="직사각형 81">
            <a:extLst>
              <a:ext uri="{FF2B5EF4-FFF2-40B4-BE49-F238E27FC236}">
                <a16:creationId xmlns:a16="http://schemas.microsoft.com/office/drawing/2014/main" id="{E774C45B-1A83-4C7B-847C-EE1D8FB7420B}"/>
              </a:ext>
            </a:extLst>
          </p:cNvPr>
          <p:cNvSpPr/>
          <p:nvPr/>
        </p:nvSpPr>
        <p:spPr>
          <a:xfrm>
            <a:off x="1786834" y="1770081"/>
            <a:ext cx="1291942" cy="71848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a하늬바람M" panose="02020600000000000000" pitchFamily="18" charset="-127"/>
                <a:ea typeface="a하늬바람M" panose="02020600000000000000" pitchFamily="18" charset="-127"/>
              </a:rPr>
              <a:t>N = 243</a:t>
            </a:r>
          </a:p>
          <a:p>
            <a:pPr algn="ctr"/>
            <a:r>
              <a:rPr lang="ko-KR" altLang="en-US" sz="1400" dirty="0">
                <a:solidFill>
                  <a:schemeClr val="tx1"/>
                </a:solidFill>
                <a:latin typeface="a하늬바람M" panose="02020600000000000000" pitchFamily="18" charset="-127"/>
                <a:ea typeface="a하늬바람M" panose="02020600000000000000" pitchFamily="18" charset="-127"/>
              </a:rPr>
              <a:t>평균</a:t>
            </a:r>
            <a:endParaRPr lang="en-US" altLang="ko-KR" sz="1400" dirty="0">
              <a:solidFill>
                <a:schemeClr val="tx1"/>
              </a:solidFill>
              <a:latin typeface="a하늬바람M" panose="02020600000000000000" pitchFamily="18" charset="-127"/>
              <a:ea typeface="a하늬바람M" panose="02020600000000000000" pitchFamily="18" charset="-127"/>
            </a:endParaRPr>
          </a:p>
          <a:p>
            <a:pPr algn="ctr"/>
            <a:r>
              <a:rPr lang="en-US" altLang="ko-KR" sz="1400" dirty="0">
                <a:solidFill>
                  <a:schemeClr val="tx1"/>
                </a:solidFill>
                <a:latin typeface="a하늬바람M" panose="02020600000000000000" pitchFamily="18" charset="-127"/>
                <a:ea typeface="a하늬바람M" panose="02020600000000000000" pitchFamily="18" charset="-127"/>
              </a:rPr>
              <a:t>95.064</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grpSp>
        <p:nvGrpSpPr>
          <p:cNvPr id="83" name="그룹 82">
            <a:extLst>
              <a:ext uri="{FF2B5EF4-FFF2-40B4-BE49-F238E27FC236}">
                <a16:creationId xmlns:a16="http://schemas.microsoft.com/office/drawing/2014/main" id="{AD289170-F098-4FBE-B86D-D1F6B276423A}"/>
              </a:ext>
            </a:extLst>
          </p:cNvPr>
          <p:cNvGrpSpPr/>
          <p:nvPr/>
        </p:nvGrpSpPr>
        <p:grpSpPr>
          <a:xfrm>
            <a:off x="5271758" y="2500241"/>
            <a:ext cx="2639135" cy="477530"/>
            <a:chOff x="2745471" y="1226997"/>
            <a:chExt cx="2905721" cy="386397"/>
          </a:xfrm>
        </p:grpSpPr>
        <p:cxnSp>
          <p:nvCxnSpPr>
            <p:cNvPr id="84" name="직선 연결선 83">
              <a:extLst>
                <a:ext uri="{FF2B5EF4-FFF2-40B4-BE49-F238E27FC236}">
                  <a16:creationId xmlns:a16="http://schemas.microsoft.com/office/drawing/2014/main" id="{D27541D4-0865-4237-A9DB-789EDA23D6B7}"/>
                </a:ext>
              </a:extLst>
            </p:cNvPr>
            <p:cNvCxnSpPr>
              <a:cxnSpLocks/>
            </p:cNvCxnSpPr>
            <p:nvPr/>
          </p:nvCxnSpPr>
          <p:spPr>
            <a:xfrm flipH="1">
              <a:off x="4113444" y="1226997"/>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직선 연결선 84">
              <a:extLst>
                <a:ext uri="{FF2B5EF4-FFF2-40B4-BE49-F238E27FC236}">
                  <a16:creationId xmlns:a16="http://schemas.microsoft.com/office/drawing/2014/main" id="{3BA31827-E542-434F-846F-89F671362FA9}"/>
                </a:ext>
              </a:extLst>
            </p:cNvPr>
            <p:cNvCxnSpPr>
              <a:cxnSpLocks/>
            </p:cNvCxnSpPr>
            <p:nvPr/>
          </p:nvCxnSpPr>
          <p:spPr>
            <a:xfrm>
              <a:off x="2745472" y="1420601"/>
              <a:ext cx="2905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직선 연결선 85">
              <a:extLst>
                <a:ext uri="{FF2B5EF4-FFF2-40B4-BE49-F238E27FC236}">
                  <a16:creationId xmlns:a16="http://schemas.microsoft.com/office/drawing/2014/main" id="{BB0D13CD-2DE7-4536-B482-F4654A30004A}"/>
                </a:ext>
              </a:extLst>
            </p:cNvPr>
            <p:cNvCxnSpPr>
              <a:cxnSpLocks/>
            </p:cNvCxnSpPr>
            <p:nvPr/>
          </p:nvCxnSpPr>
          <p:spPr>
            <a:xfrm flipH="1">
              <a:off x="5651191" y="1419622"/>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직선 연결선 86">
              <a:extLst>
                <a:ext uri="{FF2B5EF4-FFF2-40B4-BE49-F238E27FC236}">
                  <a16:creationId xmlns:a16="http://schemas.microsoft.com/office/drawing/2014/main" id="{521390D5-294F-4766-8391-DF2329A26766}"/>
                </a:ext>
              </a:extLst>
            </p:cNvPr>
            <p:cNvCxnSpPr>
              <a:cxnSpLocks/>
            </p:cNvCxnSpPr>
            <p:nvPr/>
          </p:nvCxnSpPr>
          <p:spPr>
            <a:xfrm flipH="1">
              <a:off x="2745471" y="1419622"/>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 name="TextBox 87">
            <a:extLst>
              <a:ext uri="{FF2B5EF4-FFF2-40B4-BE49-F238E27FC236}">
                <a16:creationId xmlns:a16="http://schemas.microsoft.com/office/drawing/2014/main" id="{19D98C41-EA00-4BB4-BF90-1B97445A6C49}"/>
              </a:ext>
            </a:extLst>
          </p:cNvPr>
          <p:cNvSpPr txBox="1"/>
          <p:nvPr/>
        </p:nvSpPr>
        <p:spPr>
          <a:xfrm>
            <a:off x="4268154" y="2648934"/>
            <a:ext cx="1914307" cy="276999"/>
          </a:xfrm>
          <a:prstGeom prst="rect">
            <a:avLst/>
          </a:prstGeom>
          <a:solidFill>
            <a:schemeClr val="bg1"/>
          </a:solidFill>
        </p:spPr>
        <p:txBody>
          <a:bodyPr wrap="none" rtlCol="0">
            <a:spAutoFit/>
          </a:bodyPr>
          <a:lstStyle/>
          <a:p>
            <a:r>
              <a:rPr lang="ko-KR" altLang="en-US" sz="1200" dirty="0">
                <a:latin typeface="a하늬바람M" panose="02020600000000000000" pitchFamily="18" charset="-127"/>
                <a:ea typeface="a하늬바람M" panose="02020600000000000000" pitchFamily="18" charset="-127"/>
              </a:rPr>
              <a:t>남자인구</a:t>
            </a:r>
            <a:r>
              <a:rPr lang="en-US" altLang="ko-KR" sz="1200" dirty="0">
                <a:latin typeface="a하늬바람M" panose="02020600000000000000" pitchFamily="18" charset="-127"/>
                <a:ea typeface="a하늬바람M" panose="02020600000000000000" pitchFamily="18" charset="-127"/>
              </a:rPr>
              <a:t>_P1 &lt;= 48.744</a:t>
            </a:r>
            <a:endParaRPr lang="ko-KR" altLang="en-US" sz="1200" dirty="0">
              <a:latin typeface="a하늬바람M" panose="02020600000000000000" pitchFamily="18" charset="-127"/>
              <a:ea typeface="a하늬바람M" panose="02020600000000000000" pitchFamily="18" charset="-127"/>
            </a:endParaRPr>
          </a:p>
        </p:txBody>
      </p:sp>
      <p:grpSp>
        <p:nvGrpSpPr>
          <p:cNvPr id="90" name="그룹 89">
            <a:extLst>
              <a:ext uri="{FF2B5EF4-FFF2-40B4-BE49-F238E27FC236}">
                <a16:creationId xmlns:a16="http://schemas.microsoft.com/office/drawing/2014/main" id="{9194C197-65A3-4760-A94F-5A65FF2C22FC}"/>
              </a:ext>
            </a:extLst>
          </p:cNvPr>
          <p:cNvGrpSpPr/>
          <p:nvPr/>
        </p:nvGrpSpPr>
        <p:grpSpPr>
          <a:xfrm>
            <a:off x="1347963" y="2489539"/>
            <a:ext cx="2153154" cy="477530"/>
            <a:chOff x="2745471" y="1226997"/>
            <a:chExt cx="2905721" cy="386397"/>
          </a:xfrm>
        </p:grpSpPr>
        <p:cxnSp>
          <p:nvCxnSpPr>
            <p:cNvPr id="91" name="직선 연결선 90">
              <a:extLst>
                <a:ext uri="{FF2B5EF4-FFF2-40B4-BE49-F238E27FC236}">
                  <a16:creationId xmlns:a16="http://schemas.microsoft.com/office/drawing/2014/main" id="{CD034C17-D46C-456C-BAD6-49AE54CB0F06}"/>
                </a:ext>
              </a:extLst>
            </p:cNvPr>
            <p:cNvCxnSpPr>
              <a:cxnSpLocks/>
            </p:cNvCxnSpPr>
            <p:nvPr/>
          </p:nvCxnSpPr>
          <p:spPr>
            <a:xfrm flipH="1">
              <a:off x="4113444" y="1226997"/>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직선 연결선 91">
              <a:extLst>
                <a:ext uri="{FF2B5EF4-FFF2-40B4-BE49-F238E27FC236}">
                  <a16:creationId xmlns:a16="http://schemas.microsoft.com/office/drawing/2014/main" id="{F927BDAE-8E19-4E5F-90C7-BD8200FD34E7}"/>
                </a:ext>
              </a:extLst>
            </p:cNvPr>
            <p:cNvCxnSpPr>
              <a:cxnSpLocks/>
            </p:cNvCxnSpPr>
            <p:nvPr/>
          </p:nvCxnSpPr>
          <p:spPr>
            <a:xfrm>
              <a:off x="2745472" y="1420601"/>
              <a:ext cx="2905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직선 연결선 92">
              <a:extLst>
                <a:ext uri="{FF2B5EF4-FFF2-40B4-BE49-F238E27FC236}">
                  <a16:creationId xmlns:a16="http://schemas.microsoft.com/office/drawing/2014/main" id="{66624009-FB1A-4901-A5F4-8CEEAA0CBE5C}"/>
                </a:ext>
              </a:extLst>
            </p:cNvPr>
            <p:cNvCxnSpPr>
              <a:cxnSpLocks/>
            </p:cNvCxnSpPr>
            <p:nvPr/>
          </p:nvCxnSpPr>
          <p:spPr>
            <a:xfrm flipH="1">
              <a:off x="5651191" y="1419622"/>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직선 연결선 93">
              <a:extLst>
                <a:ext uri="{FF2B5EF4-FFF2-40B4-BE49-F238E27FC236}">
                  <a16:creationId xmlns:a16="http://schemas.microsoft.com/office/drawing/2014/main" id="{34536BB9-F34D-4E9C-A0D4-771311842A21}"/>
                </a:ext>
              </a:extLst>
            </p:cNvPr>
            <p:cNvCxnSpPr>
              <a:cxnSpLocks/>
            </p:cNvCxnSpPr>
            <p:nvPr/>
          </p:nvCxnSpPr>
          <p:spPr>
            <a:xfrm flipH="1">
              <a:off x="2745471" y="1419622"/>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TextBox 97">
            <a:extLst>
              <a:ext uri="{FF2B5EF4-FFF2-40B4-BE49-F238E27FC236}">
                <a16:creationId xmlns:a16="http://schemas.microsoft.com/office/drawing/2014/main" id="{47ED52BD-0E5C-417D-9EFD-D3AA49D9F65B}"/>
              </a:ext>
            </a:extLst>
          </p:cNvPr>
          <p:cNvSpPr txBox="1"/>
          <p:nvPr/>
        </p:nvSpPr>
        <p:spPr>
          <a:xfrm>
            <a:off x="845898" y="2581035"/>
            <a:ext cx="1372492" cy="276999"/>
          </a:xfrm>
          <a:prstGeom prst="rect">
            <a:avLst/>
          </a:prstGeom>
          <a:solidFill>
            <a:schemeClr val="bg1"/>
          </a:solidFill>
        </p:spPr>
        <p:txBody>
          <a:bodyPr wrap="none" rtlCol="0">
            <a:spAutoFit/>
          </a:bodyPr>
          <a:lstStyle/>
          <a:p>
            <a:r>
              <a:rPr lang="ko-KR" altLang="en-US" sz="1200" dirty="0">
                <a:latin typeface="a하늬바람M" panose="02020600000000000000" pitchFamily="18" charset="-127"/>
                <a:ea typeface="a하늬바람M" panose="02020600000000000000" pitchFamily="18" charset="-127"/>
              </a:rPr>
              <a:t>답</a:t>
            </a:r>
            <a:r>
              <a:rPr lang="en-US" altLang="ko-KR" sz="1200" dirty="0">
                <a:latin typeface="a하늬바람M" panose="02020600000000000000" pitchFamily="18" charset="-127"/>
                <a:ea typeface="a하늬바람M" panose="02020600000000000000" pitchFamily="18" charset="-127"/>
              </a:rPr>
              <a:t>_P0 &lt;= 8.831</a:t>
            </a:r>
            <a:endParaRPr lang="ko-KR" altLang="en-US" sz="1200" dirty="0">
              <a:latin typeface="a하늬바람M" panose="02020600000000000000" pitchFamily="18" charset="-127"/>
              <a:ea typeface="a하늬바람M" panose="02020600000000000000" pitchFamily="18" charset="-127"/>
            </a:endParaRPr>
          </a:p>
        </p:txBody>
      </p:sp>
      <p:sp>
        <p:nvSpPr>
          <p:cNvPr id="100" name="TextBox 99">
            <a:extLst>
              <a:ext uri="{FF2B5EF4-FFF2-40B4-BE49-F238E27FC236}">
                <a16:creationId xmlns:a16="http://schemas.microsoft.com/office/drawing/2014/main" id="{2B998F10-8CA8-4A4E-BAC0-D7818492AC2D}"/>
              </a:ext>
            </a:extLst>
          </p:cNvPr>
          <p:cNvSpPr txBox="1"/>
          <p:nvPr/>
        </p:nvSpPr>
        <p:spPr>
          <a:xfrm>
            <a:off x="2719280" y="2589095"/>
            <a:ext cx="1282723" cy="276999"/>
          </a:xfrm>
          <a:prstGeom prst="rect">
            <a:avLst/>
          </a:prstGeom>
          <a:solidFill>
            <a:schemeClr val="bg1"/>
          </a:solidFill>
        </p:spPr>
        <p:txBody>
          <a:bodyPr wrap="none" rtlCol="0">
            <a:spAutoFit/>
          </a:bodyPr>
          <a:lstStyle/>
          <a:p>
            <a:r>
              <a:rPr lang="ko-KR" altLang="en-US" sz="1200" dirty="0">
                <a:latin typeface="a하늬바람M" panose="02020600000000000000" pitchFamily="18" charset="-127"/>
                <a:ea typeface="a하늬바람M" panose="02020600000000000000" pitchFamily="18" charset="-127"/>
              </a:rPr>
              <a:t>답</a:t>
            </a:r>
            <a:r>
              <a:rPr lang="en-US" altLang="ko-KR" sz="1200" dirty="0">
                <a:latin typeface="a하늬바람M" panose="02020600000000000000" pitchFamily="18" charset="-127"/>
                <a:ea typeface="a하늬바람M" panose="02020600000000000000" pitchFamily="18" charset="-127"/>
              </a:rPr>
              <a:t>_P0 &gt; 8.831</a:t>
            </a:r>
            <a:endParaRPr lang="ko-KR" altLang="en-US" sz="1200" dirty="0">
              <a:latin typeface="a하늬바람M" panose="02020600000000000000" pitchFamily="18" charset="-127"/>
              <a:ea typeface="a하늬바람M" panose="02020600000000000000" pitchFamily="18" charset="-127"/>
            </a:endParaRPr>
          </a:p>
        </p:txBody>
      </p:sp>
      <p:sp>
        <p:nvSpPr>
          <p:cNvPr id="101" name="직사각형 100">
            <a:extLst>
              <a:ext uri="{FF2B5EF4-FFF2-40B4-BE49-F238E27FC236}">
                <a16:creationId xmlns:a16="http://schemas.microsoft.com/office/drawing/2014/main" id="{6A0F0633-23FA-4C76-965E-91C16746D8DB}"/>
              </a:ext>
            </a:extLst>
          </p:cNvPr>
          <p:cNvSpPr/>
          <p:nvPr/>
        </p:nvSpPr>
        <p:spPr>
          <a:xfrm>
            <a:off x="748261" y="2957371"/>
            <a:ext cx="1207346" cy="6739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a하늬바람M" panose="02020600000000000000" pitchFamily="18" charset="-127"/>
                <a:ea typeface="a하늬바람M" panose="02020600000000000000" pitchFamily="18" charset="-127"/>
              </a:rPr>
              <a:t>N = 159</a:t>
            </a:r>
          </a:p>
          <a:p>
            <a:pPr algn="ctr"/>
            <a:r>
              <a:rPr lang="ko-KR" altLang="en-US" sz="1200" dirty="0">
                <a:solidFill>
                  <a:schemeClr val="tx1"/>
                </a:solidFill>
                <a:latin typeface="a하늬바람M" panose="02020600000000000000" pitchFamily="18" charset="-127"/>
                <a:ea typeface="a하늬바람M" panose="02020600000000000000" pitchFamily="18" charset="-127"/>
              </a:rPr>
              <a:t>평균</a:t>
            </a:r>
            <a:endParaRPr lang="en-US" altLang="ko-KR" sz="1200" dirty="0">
              <a:solidFill>
                <a:schemeClr val="tx1"/>
              </a:solidFill>
              <a:latin typeface="a하늬바람M" panose="02020600000000000000" pitchFamily="18" charset="-127"/>
              <a:ea typeface="a하늬바람M" panose="02020600000000000000" pitchFamily="18" charset="-127"/>
            </a:endParaRPr>
          </a:p>
          <a:p>
            <a:pPr algn="ctr"/>
            <a:r>
              <a:rPr lang="en-US" altLang="ko-KR" sz="1200" dirty="0">
                <a:solidFill>
                  <a:schemeClr val="tx1"/>
                </a:solidFill>
                <a:latin typeface="a하늬바람M" panose="02020600000000000000" pitchFamily="18" charset="-127"/>
                <a:ea typeface="a하늬바람M" panose="02020600000000000000" pitchFamily="18" charset="-127"/>
              </a:rPr>
              <a:t>12.642</a:t>
            </a:r>
            <a:endParaRPr lang="ko-KR" altLang="en-US" sz="1200" dirty="0">
              <a:solidFill>
                <a:schemeClr val="tx1"/>
              </a:solidFill>
              <a:latin typeface="a하늬바람M" panose="02020600000000000000" pitchFamily="18" charset="-127"/>
              <a:ea typeface="a하늬바람M" panose="02020600000000000000" pitchFamily="18" charset="-127"/>
            </a:endParaRPr>
          </a:p>
        </p:txBody>
      </p:sp>
      <p:sp>
        <p:nvSpPr>
          <p:cNvPr id="102" name="직사각형 101">
            <a:extLst>
              <a:ext uri="{FF2B5EF4-FFF2-40B4-BE49-F238E27FC236}">
                <a16:creationId xmlns:a16="http://schemas.microsoft.com/office/drawing/2014/main" id="{3BA1E83A-1CC8-414D-BCB6-C18B92311F46}"/>
              </a:ext>
            </a:extLst>
          </p:cNvPr>
          <p:cNvSpPr/>
          <p:nvPr/>
        </p:nvSpPr>
        <p:spPr>
          <a:xfrm>
            <a:off x="2886060" y="2957371"/>
            <a:ext cx="1207346" cy="6739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a하늬바람M" panose="02020600000000000000" pitchFamily="18" charset="-127"/>
                <a:ea typeface="a하늬바람M" panose="02020600000000000000" pitchFamily="18" charset="-127"/>
              </a:rPr>
              <a:t>N = 84</a:t>
            </a:r>
          </a:p>
          <a:p>
            <a:pPr algn="ctr"/>
            <a:r>
              <a:rPr lang="ko-KR" altLang="en-US" sz="1100" dirty="0">
                <a:solidFill>
                  <a:schemeClr val="tx1"/>
                </a:solidFill>
                <a:latin typeface="a하늬바람M" panose="02020600000000000000" pitchFamily="18" charset="-127"/>
                <a:ea typeface="a하늬바람M" panose="02020600000000000000" pitchFamily="18" charset="-127"/>
              </a:rPr>
              <a:t>평균</a:t>
            </a:r>
            <a:endParaRPr lang="en-US" altLang="ko-KR" sz="1100" dirty="0">
              <a:solidFill>
                <a:schemeClr val="tx1"/>
              </a:solidFill>
              <a:latin typeface="a하늬바람M" panose="02020600000000000000" pitchFamily="18" charset="-127"/>
              <a:ea typeface="a하늬바람M" panose="02020600000000000000" pitchFamily="18" charset="-127"/>
            </a:endParaRPr>
          </a:p>
          <a:p>
            <a:pPr algn="ctr"/>
            <a:r>
              <a:rPr lang="en-US" altLang="ko-KR" sz="1100" dirty="0">
                <a:solidFill>
                  <a:schemeClr val="tx1"/>
                </a:solidFill>
                <a:latin typeface="a하늬바람M" panose="02020600000000000000" pitchFamily="18" charset="-127"/>
                <a:ea typeface="a하늬바람M" panose="02020600000000000000" pitchFamily="18" charset="-127"/>
              </a:rPr>
              <a:t>33.452</a:t>
            </a:r>
            <a:endParaRPr lang="ko-KR" altLang="en-US" sz="1100" dirty="0">
              <a:solidFill>
                <a:schemeClr val="tx1"/>
              </a:solidFill>
              <a:latin typeface="a하늬바람M" panose="02020600000000000000" pitchFamily="18" charset="-127"/>
              <a:ea typeface="a하늬바람M" panose="02020600000000000000" pitchFamily="18" charset="-127"/>
            </a:endParaRPr>
          </a:p>
        </p:txBody>
      </p:sp>
      <p:sp>
        <p:nvSpPr>
          <p:cNvPr id="105" name="TextBox 104">
            <a:extLst>
              <a:ext uri="{FF2B5EF4-FFF2-40B4-BE49-F238E27FC236}">
                <a16:creationId xmlns:a16="http://schemas.microsoft.com/office/drawing/2014/main" id="{A6A69A90-5309-4D15-AE78-FBF35F0FFCD5}"/>
              </a:ext>
            </a:extLst>
          </p:cNvPr>
          <p:cNvSpPr txBox="1"/>
          <p:nvPr/>
        </p:nvSpPr>
        <p:spPr>
          <a:xfrm>
            <a:off x="6845992" y="2587469"/>
            <a:ext cx="1824538" cy="276999"/>
          </a:xfrm>
          <a:prstGeom prst="rect">
            <a:avLst/>
          </a:prstGeom>
          <a:solidFill>
            <a:schemeClr val="bg1"/>
          </a:solidFill>
        </p:spPr>
        <p:txBody>
          <a:bodyPr wrap="none" rtlCol="0">
            <a:spAutoFit/>
          </a:bodyPr>
          <a:lstStyle/>
          <a:p>
            <a:r>
              <a:rPr lang="ko-KR" altLang="en-US" sz="1200" dirty="0">
                <a:latin typeface="a하늬바람M" panose="02020600000000000000" pitchFamily="18" charset="-127"/>
                <a:ea typeface="a하늬바람M" panose="02020600000000000000" pitchFamily="18" charset="-127"/>
              </a:rPr>
              <a:t>남자인구</a:t>
            </a:r>
            <a:r>
              <a:rPr lang="en-US" altLang="ko-KR" sz="1200" dirty="0">
                <a:latin typeface="a하늬바람M" panose="02020600000000000000" pitchFamily="18" charset="-127"/>
                <a:ea typeface="a하늬바람M" panose="02020600000000000000" pitchFamily="18" charset="-127"/>
              </a:rPr>
              <a:t>_P1 &gt; 48.744</a:t>
            </a:r>
            <a:endParaRPr lang="ko-KR" altLang="en-US" sz="1200" dirty="0">
              <a:latin typeface="a하늬바람M" panose="02020600000000000000" pitchFamily="18" charset="-127"/>
              <a:ea typeface="a하늬바람M" panose="02020600000000000000" pitchFamily="18" charset="-127"/>
            </a:endParaRPr>
          </a:p>
        </p:txBody>
      </p:sp>
      <p:sp>
        <p:nvSpPr>
          <p:cNvPr id="106" name="직사각형 105">
            <a:extLst>
              <a:ext uri="{FF2B5EF4-FFF2-40B4-BE49-F238E27FC236}">
                <a16:creationId xmlns:a16="http://schemas.microsoft.com/office/drawing/2014/main" id="{3D1CA3B5-7CA6-412F-87F5-21CB99790B87}"/>
              </a:ext>
            </a:extLst>
          </p:cNvPr>
          <p:cNvSpPr/>
          <p:nvPr/>
        </p:nvSpPr>
        <p:spPr>
          <a:xfrm>
            <a:off x="4722705" y="2989477"/>
            <a:ext cx="1207346" cy="673930"/>
          </a:xfrm>
          <a:prstGeom prst="rect">
            <a:avLst/>
          </a:prstGeom>
          <a:solidFill>
            <a:srgbClr val="EFF19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a하늬바람M" panose="02020600000000000000" pitchFamily="18" charset="-127"/>
                <a:ea typeface="a하늬바람M" panose="02020600000000000000" pitchFamily="18" charset="-127"/>
              </a:rPr>
              <a:t>N = 34</a:t>
            </a:r>
          </a:p>
          <a:p>
            <a:pPr algn="ctr"/>
            <a:r>
              <a:rPr lang="ko-KR" altLang="en-US" sz="1400" dirty="0">
                <a:solidFill>
                  <a:schemeClr val="tx1"/>
                </a:solidFill>
                <a:latin typeface="a하늬바람M" panose="02020600000000000000" pitchFamily="18" charset="-127"/>
                <a:ea typeface="a하늬바람M" panose="02020600000000000000" pitchFamily="18" charset="-127"/>
              </a:rPr>
              <a:t>예측 </a:t>
            </a:r>
            <a:r>
              <a:rPr lang="en-US" altLang="ko-KR" sz="1400" dirty="0">
                <a:solidFill>
                  <a:schemeClr val="tx1"/>
                </a:solidFill>
                <a:latin typeface="a하늬바람M" panose="02020600000000000000" pitchFamily="18" charset="-127"/>
                <a:ea typeface="a하늬바람M" panose="02020600000000000000" pitchFamily="18" charset="-127"/>
              </a:rPr>
              <a:t>147.029</a:t>
            </a:r>
          </a:p>
        </p:txBody>
      </p:sp>
      <p:grpSp>
        <p:nvGrpSpPr>
          <p:cNvPr id="108" name="그룹 107">
            <a:extLst>
              <a:ext uri="{FF2B5EF4-FFF2-40B4-BE49-F238E27FC236}">
                <a16:creationId xmlns:a16="http://schemas.microsoft.com/office/drawing/2014/main" id="{EBE0CA28-0F37-4638-A1ED-5AA04B916568}"/>
              </a:ext>
            </a:extLst>
          </p:cNvPr>
          <p:cNvGrpSpPr/>
          <p:nvPr/>
        </p:nvGrpSpPr>
        <p:grpSpPr>
          <a:xfrm>
            <a:off x="522065" y="3663405"/>
            <a:ext cx="1659304" cy="673930"/>
            <a:chOff x="2745471" y="1226997"/>
            <a:chExt cx="2905721" cy="340260"/>
          </a:xfrm>
        </p:grpSpPr>
        <p:cxnSp>
          <p:nvCxnSpPr>
            <p:cNvPr id="110" name="직선 연결선 109">
              <a:extLst>
                <a:ext uri="{FF2B5EF4-FFF2-40B4-BE49-F238E27FC236}">
                  <a16:creationId xmlns:a16="http://schemas.microsoft.com/office/drawing/2014/main" id="{F05616E6-C5FE-4C06-AF83-EAC2189B3AD3}"/>
                </a:ext>
              </a:extLst>
            </p:cNvPr>
            <p:cNvCxnSpPr>
              <a:cxnSpLocks/>
            </p:cNvCxnSpPr>
            <p:nvPr/>
          </p:nvCxnSpPr>
          <p:spPr>
            <a:xfrm flipH="1">
              <a:off x="4113445" y="1226997"/>
              <a:ext cx="2" cy="142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직선 연결선 110">
              <a:extLst>
                <a:ext uri="{FF2B5EF4-FFF2-40B4-BE49-F238E27FC236}">
                  <a16:creationId xmlns:a16="http://schemas.microsoft.com/office/drawing/2014/main" id="{D77BD020-E04A-4E63-A1D5-D8054C632E5F}"/>
                </a:ext>
              </a:extLst>
            </p:cNvPr>
            <p:cNvCxnSpPr>
              <a:cxnSpLocks/>
            </p:cNvCxnSpPr>
            <p:nvPr/>
          </p:nvCxnSpPr>
          <p:spPr>
            <a:xfrm>
              <a:off x="2745473" y="1374464"/>
              <a:ext cx="29057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직선 연결선 111">
              <a:extLst>
                <a:ext uri="{FF2B5EF4-FFF2-40B4-BE49-F238E27FC236}">
                  <a16:creationId xmlns:a16="http://schemas.microsoft.com/office/drawing/2014/main" id="{5C29F755-56A7-4E39-A389-E6C88357DEBE}"/>
                </a:ext>
              </a:extLst>
            </p:cNvPr>
            <p:cNvCxnSpPr>
              <a:cxnSpLocks/>
            </p:cNvCxnSpPr>
            <p:nvPr/>
          </p:nvCxnSpPr>
          <p:spPr>
            <a:xfrm flipH="1">
              <a:off x="5651190" y="1373485"/>
              <a:ext cx="2"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직선 연결선 112">
              <a:extLst>
                <a:ext uri="{FF2B5EF4-FFF2-40B4-BE49-F238E27FC236}">
                  <a16:creationId xmlns:a16="http://schemas.microsoft.com/office/drawing/2014/main" id="{833E73BB-21E6-4AF3-BCF9-DC81AE5E123B}"/>
                </a:ext>
              </a:extLst>
            </p:cNvPr>
            <p:cNvCxnSpPr>
              <a:cxnSpLocks/>
            </p:cNvCxnSpPr>
            <p:nvPr/>
          </p:nvCxnSpPr>
          <p:spPr>
            <a:xfrm flipH="1">
              <a:off x="2745471" y="1373484"/>
              <a:ext cx="2"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4" name="TextBox 113">
            <a:extLst>
              <a:ext uri="{FF2B5EF4-FFF2-40B4-BE49-F238E27FC236}">
                <a16:creationId xmlns:a16="http://schemas.microsoft.com/office/drawing/2014/main" id="{9DD5C0A3-3D65-4759-BE0C-A42E35CE239A}"/>
              </a:ext>
            </a:extLst>
          </p:cNvPr>
          <p:cNvSpPr txBox="1"/>
          <p:nvPr/>
        </p:nvSpPr>
        <p:spPr>
          <a:xfrm>
            <a:off x="176271" y="3722709"/>
            <a:ext cx="955784" cy="461665"/>
          </a:xfrm>
          <a:prstGeom prst="rect">
            <a:avLst/>
          </a:prstGeom>
          <a:solidFill>
            <a:schemeClr val="bg1"/>
          </a:solidFill>
        </p:spPr>
        <p:txBody>
          <a:bodyPr wrap="square" rtlCol="0">
            <a:spAutoFit/>
          </a:bodyPr>
          <a:lstStyle/>
          <a:p>
            <a:r>
              <a:rPr lang="ko-KR" altLang="en-US" sz="1200" dirty="0">
                <a:latin typeface="a하늬바람M" panose="02020600000000000000" pitchFamily="18" charset="-127"/>
                <a:ea typeface="a하늬바람M" panose="02020600000000000000" pitchFamily="18" charset="-127"/>
              </a:rPr>
              <a:t>대지</a:t>
            </a:r>
            <a:r>
              <a:rPr lang="en-US" altLang="ko-KR" sz="1200" dirty="0">
                <a:latin typeface="a하늬바람M" panose="02020600000000000000" pitchFamily="18" charset="-127"/>
                <a:ea typeface="a하늬바람M" panose="02020600000000000000" pitchFamily="18" charset="-127"/>
              </a:rPr>
              <a:t>_P0 </a:t>
            </a:r>
          </a:p>
          <a:p>
            <a:r>
              <a:rPr lang="en-US" altLang="ko-KR" sz="1200" dirty="0">
                <a:latin typeface="a하늬바람M" panose="02020600000000000000" pitchFamily="18" charset="-127"/>
                <a:ea typeface="a하늬바람M" panose="02020600000000000000" pitchFamily="18" charset="-127"/>
              </a:rPr>
              <a:t>&lt;= 65.765</a:t>
            </a:r>
            <a:endParaRPr lang="ko-KR" altLang="en-US" sz="1200" dirty="0">
              <a:latin typeface="a하늬바람M" panose="02020600000000000000" pitchFamily="18" charset="-127"/>
              <a:ea typeface="a하늬바람M" panose="02020600000000000000" pitchFamily="18" charset="-127"/>
            </a:endParaRPr>
          </a:p>
        </p:txBody>
      </p:sp>
      <p:sp>
        <p:nvSpPr>
          <p:cNvPr id="115" name="TextBox 114">
            <a:extLst>
              <a:ext uri="{FF2B5EF4-FFF2-40B4-BE49-F238E27FC236}">
                <a16:creationId xmlns:a16="http://schemas.microsoft.com/office/drawing/2014/main" id="{203A5E6D-EFC9-4F3F-B516-E530BE94BAC7}"/>
              </a:ext>
            </a:extLst>
          </p:cNvPr>
          <p:cNvSpPr txBox="1"/>
          <p:nvPr/>
        </p:nvSpPr>
        <p:spPr>
          <a:xfrm>
            <a:off x="1674649" y="3737881"/>
            <a:ext cx="955784" cy="461665"/>
          </a:xfrm>
          <a:prstGeom prst="rect">
            <a:avLst/>
          </a:prstGeom>
          <a:solidFill>
            <a:schemeClr val="bg1"/>
          </a:solidFill>
        </p:spPr>
        <p:txBody>
          <a:bodyPr wrap="square" rtlCol="0">
            <a:spAutoFit/>
          </a:bodyPr>
          <a:lstStyle/>
          <a:p>
            <a:r>
              <a:rPr lang="ko-KR" altLang="en-US" sz="1200" dirty="0">
                <a:latin typeface="a하늬바람M" panose="02020600000000000000" pitchFamily="18" charset="-127"/>
                <a:ea typeface="a하늬바람M" panose="02020600000000000000" pitchFamily="18" charset="-127"/>
              </a:rPr>
              <a:t>대지</a:t>
            </a:r>
            <a:r>
              <a:rPr lang="en-US" altLang="ko-KR" sz="1200" dirty="0">
                <a:latin typeface="a하늬바람M" panose="02020600000000000000" pitchFamily="18" charset="-127"/>
                <a:ea typeface="a하늬바람M" panose="02020600000000000000" pitchFamily="18" charset="-127"/>
              </a:rPr>
              <a:t>_P0 </a:t>
            </a:r>
          </a:p>
          <a:p>
            <a:r>
              <a:rPr lang="en-US" altLang="ko-KR" sz="1200" dirty="0">
                <a:latin typeface="a하늬바람M" panose="02020600000000000000" pitchFamily="18" charset="-127"/>
                <a:ea typeface="a하늬바람M" panose="02020600000000000000" pitchFamily="18" charset="-127"/>
              </a:rPr>
              <a:t>&gt; 65.765</a:t>
            </a:r>
            <a:endParaRPr lang="ko-KR" altLang="en-US" sz="1200" dirty="0">
              <a:latin typeface="a하늬바람M" panose="02020600000000000000" pitchFamily="18" charset="-127"/>
              <a:ea typeface="a하늬바람M" panose="02020600000000000000" pitchFamily="18" charset="-127"/>
            </a:endParaRPr>
          </a:p>
        </p:txBody>
      </p:sp>
      <p:sp>
        <p:nvSpPr>
          <p:cNvPr id="116" name="직사각형 115">
            <a:extLst>
              <a:ext uri="{FF2B5EF4-FFF2-40B4-BE49-F238E27FC236}">
                <a16:creationId xmlns:a16="http://schemas.microsoft.com/office/drawing/2014/main" id="{B907B635-F9CD-4FB1-BA14-2A87ADA55192}"/>
              </a:ext>
            </a:extLst>
          </p:cNvPr>
          <p:cNvSpPr/>
          <p:nvPr/>
        </p:nvSpPr>
        <p:spPr>
          <a:xfrm>
            <a:off x="144588" y="4334832"/>
            <a:ext cx="1207346" cy="6739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a하늬바람M" panose="02020600000000000000" pitchFamily="18" charset="-127"/>
                <a:ea typeface="a하늬바람M" panose="02020600000000000000" pitchFamily="18" charset="-127"/>
              </a:rPr>
              <a:t>N = 152</a:t>
            </a:r>
          </a:p>
          <a:p>
            <a:pPr algn="ctr"/>
            <a:r>
              <a:rPr lang="ko-KR" altLang="en-US" sz="1200" dirty="0">
                <a:solidFill>
                  <a:schemeClr val="tx1"/>
                </a:solidFill>
                <a:latin typeface="a하늬바람M" panose="02020600000000000000" pitchFamily="18" charset="-127"/>
                <a:ea typeface="a하늬바람M" panose="02020600000000000000" pitchFamily="18" charset="-127"/>
              </a:rPr>
              <a:t>평균</a:t>
            </a:r>
            <a:endParaRPr lang="en-US" altLang="ko-KR" sz="1200" dirty="0">
              <a:solidFill>
                <a:schemeClr val="tx1"/>
              </a:solidFill>
              <a:latin typeface="a하늬바람M" panose="02020600000000000000" pitchFamily="18" charset="-127"/>
              <a:ea typeface="a하늬바람M" panose="02020600000000000000" pitchFamily="18" charset="-127"/>
            </a:endParaRPr>
          </a:p>
          <a:p>
            <a:pPr algn="ctr"/>
            <a:r>
              <a:rPr lang="en-US" altLang="ko-KR" sz="1200" dirty="0">
                <a:solidFill>
                  <a:schemeClr val="tx1"/>
                </a:solidFill>
                <a:latin typeface="a하늬바람M" panose="02020600000000000000" pitchFamily="18" charset="-127"/>
                <a:ea typeface="a하늬바람M" panose="02020600000000000000" pitchFamily="18" charset="-127"/>
              </a:rPr>
              <a:t>33.452</a:t>
            </a:r>
            <a:endParaRPr lang="ko-KR" altLang="en-US" sz="1200" dirty="0">
              <a:solidFill>
                <a:schemeClr val="tx1"/>
              </a:solidFill>
              <a:latin typeface="a하늬바람M" panose="02020600000000000000" pitchFamily="18" charset="-127"/>
              <a:ea typeface="a하늬바람M" panose="02020600000000000000" pitchFamily="18" charset="-127"/>
            </a:endParaRPr>
          </a:p>
        </p:txBody>
      </p:sp>
      <p:sp>
        <p:nvSpPr>
          <p:cNvPr id="118" name="직사각형 117">
            <a:extLst>
              <a:ext uri="{FF2B5EF4-FFF2-40B4-BE49-F238E27FC236}">
                <a16:creationId xmlns:a16="http://schemas.microsoft.com/office/drawing/2014/main" id="{FBFA252D-50FE-4FCD-BB1B-EEBE2C7DBA5B}"/>
              </a:ext>
            </a:extLst>
          </p:cNvPr>
          <p:cNvSpPr/>
          <p:nvPr/>
        </p:nvSpPr>
        <p:spPr>
          <a:xfrm>
            <a:off x="1403648" y="4344398"/>
            <a:ext cx="1282721" cy="734989"/>
          </a:xfrm>
          <a:prstGeom prst="rect">
            <a:avLst/>
          </a:prstGeom>
          <a:solidFill>
            <a:srgbClr val="EFF19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a하늬바람M" panose="02020600000000000000" pitchFamily="18" charset="-127"/>
                <a:ea typeface="a하늬바람M" panose="02020600000000000000" pitchFamily="18" charset="-127"/>
              </a:rPr>
              <a:t>N = 7</a:t>
            </a:r>
          </a:p>
          <a:p>
            <a:pPr algn="ctr"/>
            <a:r>
              <a:rPr lang="ko-KR" altLang="en-US" sz="1400" dirty="0">
                <a:solidFill>
                  <a:schemeClr val="tx1"/>
                </a:solidFill>
                <a:latin typeface="a하늬바람M" panose="02020600000000000000" pitchFamily="18" charset="-127"/>
                <a:ea typeface="a하늬바람M" panose="02020600000000000000" pitchFamily="18" charset="-127"/>
              </a:rPr>
              <a:t>예측 </a:t>
            </a:r>
            <a:r>
              <a:rPr lang="en-US" altLang="ko-KR" sz="1400" dirty="0">
                <a:solidFill>
                  <a:schemeClr val="tx1"/>
                </a:solidFill>
                <a:latin typeface="a하늬바람M" panose="02020600000000000000" pitchFamily="18" charset="-127"/>
                <a:ea typeface="a하늬바람M" panose="02020600000000000000" pitchFamily="18" charset="-127"/>
              </a:rPr>
              <a:t>49.286</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cxnSp>
        <p:nvCxnSpPr>
          <p:cNvPr id="119" name="직선 연결선 118">
            <a:extLst>
              <a:ext uri="{FF2B5EF4-FFF2-40B4-BE49-F238E27FC236}">
                <a16:creationId xmlns:a16="http://schemas.microsoft.com/office/drawing/2014/main" id="{1676DD40-20C9-4864-AF44-94F50FFAF84B}"/>
              </a:ext>
            </a:extLst>
          </p:cNvPr>
          <p:cNvCxnSpPr>
            <a:cxnSpLocks/>
          </p:cNvCxnSpPr>
          <p:nvPr/>
        </p:nvCxnSpPr>
        <p:spPr>
          <a:xfrm flipH="1">
            <a:off x="899592" y="5031029"/>
            <a:ext cx="1" cy="383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0" name="그룹 119">
            <a:extLst>
              <a:ext uri="{FF2B5EF4-FFF2-40B4-BE49-F238E27FC236}">
                <a16:creationId xmlns:a16="http://schemas.microsoft.com/office/drawing/2014/main" id="{A95E7FBE-1C44-4391-8F00-9BCC7A6BE74C}"/>
              </a:ext>
            </a:extLst>
          </p:cNvPr>
          <p:cNvGrpSpPr/>
          <p:nvPr/>
        </p:nvGrpSpPr>
        <p:grpSpPr>
          <a:xfrm>
            <a:off x="2905713" y="3648233"/>
            <a:ext cx="2491817" cy="673930"/>
            <a:chOff x="2745471" y="1226997"/>
            <a:chExt cx="2905721" cy="340260"/>
          </a:xfrm>
        </p:grpSpPr>
        <p:cxnSp>
          <p:nvCxnSpPr>
            <p:cNvPr id="121" name="직선 연결선 120">
              <a:extLst>
                <a:ext uri="{FF2B5EF4-FFF2-40B4-BE49-F238E27FC236}">
                  <a16:creationId xmlns:a16="http://schemas.microsoft.com/office/drawing/2014/main" id="{AF9C4770-F9AC-443C-8A4A-38022378950C}"/>
                </a:ext>
              </a:extLst>
            </p:cNvPr>
            <p:cNvCxnSpPr>
              <a:cxnSpLocks/>
            </p:cNvCxnSpPr>
            <p:nvPr/>
          </p:nvCxnSpPr>
          <p:spPr>
            <a:xfrm flipH="1">
              <a:off x="4113445" y="1226997"/>
              <a:ext cx="2" cy="142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직선 연결선 121">
              <a:extLst>
                <a:ext uri="{FF2B5EF4-FFF2-40B4-BE49-F238E27FC236}">
                  <a16:creationId xmlns:a16="http://schemas.microsoft.com/office/drawing/2014/main" id="{BE69A6D3-D4C3-4408-A2F3-C8413CBF9857}"/>
                </a:ext>
              </a:extLst>
            </p:cNvPr>
            <p:cNvCxnSpPr>
              <a:cxnSpLocks/>
            </p:cNvCxnSpPr>
            <p:nvPr/>
          </p:nvCxnSpPr>
          <p:spPr>
            <a:xfrm>
              <a:off x="2745473" y="1374464"/>
              <a:ext cx="29057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직선 연결선 122">
              <a:extLst>
                <a:ext uri="{FF2B5EF4-FFF2-40B4-BE49-F238E27FC236}">
                  <a16:creationId xmlns:a16="http://schemas.microsoft.com/office/drawing/2014/main" id="{BF034D9D-95B6-4669-80E3-F999CBF16820}"/>
                </a:ext>
              </a:extLst>
            </p:cNvPr>
            <p:cNvCxnSpPr>
              <a:cxnSpLocks/>
            </p:cNvCxnSpPr>
            <p:nvPr/>
          </p:nvCxnSpPr>
          <p:spPr>
            <a:xfrm flipH="1">
              <a:off x="5651190" y="1373485"/>
              <a:ext cx="2"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직선 연결선 123">
              <a:extLst>
                <a:ext uri="{FF2B5EF4-FFF2-40B4-BE49-F238E27FC236}">
                  <a16:creationId xmlns:a16="http://schemas.microsoft.com/office/drawing/2014/main" id="{ED3F6D11-4C85-4372-8F61-7947B0C4CECB}"/>
                </a:ext>
              </a:extLst>
            </p:cNvPr>
            <p:cNvCxnSpPr>
              <a:cxnSpLocks/>
            </p:cNvCxnSpPr>
            <p:nvPr/>
          </p:nvCxnSpPr>
          <p:spPr>
            <a:xfrm flipH="1">
              <a:off x="2745471" y="1373484"/>
              <a:ext cx="2"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82C61E4A-7A8B-4A58-BCC7-B253F423512F}"/>
              </a:ext>
            </a:extLst>
          </p:cNvPr>
          <p:cNvSpPr txBox="1"/>
          <p:nvPr/>
        </p:nvSpPr>
        <p:spPr>
          <a:xfrm>
            <a:off x="2559920" y="3707537"/>
            <a:ext cx="955784" cy="461665"/>
          </a:xfrm>
          <a:prstGeom prst="rect">
            <a:avLst/>
          </a:prstGeom>
          <a:solidFill>
            <a:schemeClr val="bg1"/>
          </a:solidFill>
        </p:spPr>
        <p:txBody>
          <a:bodyPr wrap="square" rtlCol="0">
            <a:spAutoFit/>
          </a:bodyPr>
          <a:lstStyle/>
          <a:p>
            <a:r>
              <a:rPr lang="ko-KR" altLang="en-US" sz="1200" dirty="0">
                <a:latin typeface="a하늬바람M" panose="02020600000000000000" pitchFamily="18" charset="-127"/>
                <a:ea typeface="a하늬바람M" panose="02020600000000000000" pitchFamily="18" charset="-127"/>
              </a:rPr>
              <a:t>대지</a:t>
            </a:r>
            <a:r>
              <a:rPr lang="en-US" altLang="ko-KR" sz="1200" dirty="0">
                <a:latin typeface="a하늬바람M" panose="02020600000000000000" pitchFamily="18" charset="-127"/>
                <a:ea typeface="a하늬바람M" panose="02020600000000000000" pitchFamily="18" charset="-127"/>
              </a:rPr>
              <a:t>_P0 </a:t>
            </a:r>
          </a:p>
          <a:p>
            <a:r>
              <a:rPr lang="en-US" altLang="ko-KR" sz="1200" dirty="0">
                <a:latin typeface="a하늬바람M" panose="02020600000000000000" pitchFamily="18" charset="-127"/>
                <a:ea typeface="a하늬바람M" panose="02020600000000000000" pitchFamily="18" charset="-127"/>
              </a:rPr>
              <a:t>&lt;= 3.133</a:t>
            </a:r>
            <a:endParaRPr lang="ko-KR" altLang="en-US" sz="1200" dirty="0">
              <a:latin typeface="a하늬바람M" panose="02020600000000000000" pitchFamily="18" charset="-127"/>
              <a:ea typeface="a하늬바람M" panose="02020600000000000000" pitchFamily="18" charset="-127"/>
            </a:endParaRPr>
          </a:p>
        </p:txBody>
      </p:sp>
      <p:sp>
        <p:nvSpPr>
          <p:cNvPr id="126" name="TextBox 125">
            <a:extLst>
              <a:ext uri="{FF2B5EF4-FFF2-40B4-BE49-F238E27FC236}">
                <a16:creationId xmlns:a16="http://schemas.microsoft.com/office/drawing/2014/main" id="{9F2C5ECA-3DBC-4940-B400-8F41FA7A6F8F}"/>
              </a:ext>
            </a:extLst>
          </p:cNvPr>
          <p:cNvSpPr txBox="1"/>
          <p:nvPr/>
        </p:nvSpPr>
        <p:spPr>
          <a:xfrm>
            <a:off x="4882296" y="3814742"/>
            <a:ext cx="955784" cy="461665"/>
          </a:xfrm>
          <a:prstGeom prst="rect">
            <a:avLst/>
          </a:prstGeom>
          <a:solidFill>
            <a:schemeClr val="bg1"/>
          </a:solidFill>
        </p:spPr>
        <p:txBody>
          <a:bodyPr wrap="square" rtlCol="0">
            <a:spAutoFit/>
          </a:bodyPr>
          <a:lstStyle/>
          <a:p>
            <a:r>
              <a:rPr lang="ko-KR" altLang="en-US" sz="1200" dirty="0">
                <a:latin typeface="a하늬바람M" panose="02020600000000000000" pitchFamily="18" charset="-127"/>
                <a:ea typeface="a하늬바람M" panose="02020600000000000000" pitchFamily="18" charset="-127"/>
              </a:rPr>
              <a:t>대지</a:t>
            </a:r>
            <a:r>
              <a:rPr lang="en-US" altLang="ko-KR" sz="1200" dirty="0">
                <a:latin typeface="a하늬바람M" panose="02020600000000000000" pitchFamily="18" charset="-127"/>
                <a:ea typeface="a하늬바람M" panose="02020600000000000000" pitchFamily="18" charset="-127"/>
              </a:rPr>
              <a:t>_P0 </a:t>
            </a:r>
          </a:p>
          <a:p>
            <a:r>
              <a:rPr lang="en-US" altLang="ko-KR" sz="1200" dirty="0">
                <a:latin typeface="a하늬바람M" panose="02020600000000000000" pitchFamily="18" charset="-127"/>
                <a:ea typeface="a하늬바람M" panose="02020600000000000000" pitchFamily="18" charset="-127"/>
              </a:rPr>
              <a:t>&gt; 3.133</a:t>
            </a:r>
            <a:endParaRPr lang="ko-KR" altLang="en-US" sz="1200" dirty="0">
              <a:latin typeface="a하늬바람M" panose="02020600000000000000" pitchFamily="18" charset="-127"/>
              <a:ea typeface="a하늬바람M" panose="02020600000000000000" pitchFamily="18" charset="-127"/>
            </a:endParaRPr>
          </a:p>
        </p:txBody>
      </p:sp>
      <p:sp>
        <p:nvSpPr>
          <p:cNvPr id="127" name="직사각형 126">
            <a:extLst>
              <a:ext uri="{FF2B5EF4-FFF2-40B4-BE49-F238E27FC236}">
                <a16:creationId xmlns:a16="http://schemas.microsoft.com/office/drawing/2014/main" id="{77ADA450-46CB-43B9-BABD-C01D609EC666}"/>
              </a:ext>
            </a:extLst>
          </p:cNvPr>
          <p:cNvSpPr/>
          <p:nvPr/>
        </p:nvSpPr>
        <p:spPr>
          <a:xfrm>
            <a:off x="2828833" y="4346038"/>
            <a:ext cx="1207346" cy="6739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a하늬바람M" panose="02020600000000000000" pitchFamily="18" charset="-127"/>
                <a:ea typeface="a하늬바람M" panose="02020600000000000000" pitchFamily="18" charset="-127"/>
              </a:rPr>
              <a:t>N = 34</a:t>
            </a:r>
          </a:p>
          <a:p>
            <a:pPr algn="ctr"/>
            <a:r>
              <a:rPr lang="ko-KR" altLang="en-US" sz="1200" dirty="0">
                <a:solidFill>
                  <a:schemeClr val="tx1"/>
                </a:solidFill>
                <a:latin typeface="a하늬바람M" panose="02020600000000000000" pitchFamily="18" charset="-127"/>
                <a:ea typeface="a하늬바람M" panose="02020600000000000000" pitchFamily="18" charset="-127"/>
              </a:rPr>
              <a:t>평균</a:t>
            </a:r>
            <a:endParaRPr lang="en-US" altLang="ko-KR" sz="1200" dirty="0">
              <a:solidFill>
                <a:schemeClr val="tx1"/>
              </a:solidFill>
              <a:latin typeface="a하늬바람M" panose="02020600000000000000" pitchFamily="18" charset="-127"/>
              <a:ea typeface="a하늬바람M" panose="02020600000000000000" pitchFamily="18" charset="-127"/>
            </a:endParaRPr>
          </a:p>
          <a:p>
            <a:pPr algn="ctr"/>
            <a:r>
              <a:rPr lang="en-US" altLang="ko-KR" sz="1200" dirty="0">
                <a:solidFill>
                  <a:schemeClr val="tx1"/>
                </a:solidFill>
                <a:latin typeface="a하늬바람M" panose="02020600000000000000" pitchFamily="18" charset="-127"/>
                <a:ea typeface="a하늬바람M" panose="02020600000000000000" pitchFamily="18" charset="-127"/>
              </a:rPr>
              <a:t>55.676</a:t>
            </a:r>
            <a:endParaRPr lang="ko-KR" altLang="en-US" sz="1200" dirty="0">
              <a:solidFill>
                <a:schemeClr val="tx1"/>
              </a:solidFill>
              <a:latin typeface="a하늬바람M" panose="02020600000000000000" pitchFamily="18" charset="-127"/>
              <a:ea typeface="a하늬바람M" panose="02020600000000000000" pitchFamily="18" charset="-127"/>
            </a:endParaRPr>
          </a:p>
        </p:txBody>
      </p:sp>
      <p:sp>
        <p:nvSpPr>
          <p:cNvPr id="128" name="직사각형 127">
            <a:extLst>
              <a:ext uri="{FF2B5EF4-FFF2-40B4-BE49-F238E27FC236}">
                <a16:creationId xmlns:a16="http://schemas.microsoft.com/office/drawing/2014/main" id="{18A355CA-13CB-4564-852B-C27157CC9852}"/>
              </a:ext>
            </a:extLst>
          </p:cNvPr>
          <p:cNvSpPr/>
          <p:nvPr/>
        </p:nvSpPr>
        <p:spPr>
          <a:xfrm>
            <a:off x="4970277" y="4319145"/>
            <a:ext cx="1207346" cy="6739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a하늬바람M" panose="02020600000000000000" pitchFamily="18" charset="-127"/>
                <a:ea typeface="a하늬바람M" panose="02020600000000000000" pitchFamily="18" charset="-127"/>
              </a:rPr>
              <a:t>N = 50</a:t>
            </a:r>
          </a:p>
          <a:p>
            <a:pPr algn="ctr"/>
            <a:r>
              <a:rPr lang="ko-KR" altLang="en-US" sz="1200" dirty="0">
                <a:solidFill>
                  <a:schemeClr val="tx1"/>
                </a:solidFill>
                <a:latin typeface="a하늬바람M" panose="02020600000000000000" pitchFamily="18" charset="-127"/>
                <a:ea typeface="a하늬바람M" panose="02020600000000000000" pitchFamily="18" charset="-127"/>
              </a:rPr>
              <a:t>평균</a:t>
            </a:r>
            <a:endParaRPr lang="en-US" altLang="ko-KR" sz="1200" dirty="0">
              <a:solidFill>
                <a:schemeClr val="tx1"/>
              </a:solidFill>
              <a:latin typeface="a하늬바람M" panose="02020600000000000000" pitchFamily="18" charset="-127"/>
              <a:ea typeface="a하늬바람M" panose="02020600000000000000" pitchFamily="18" charset="-127"/>
            </a:endParaRPr>
          </a:p>
          <a:p>
            <a:pPr algn="ctr"/>
            <a:r>
              <a:rPr lang="en-US" altLang="ko-KR" sz="1200" dirty="0">
                <a:solidFill>
                  <a:schemeClr val="tx1"/>
                </a:solidFill>
                <a:latin typeface="a하늬바람M" panose="02020600000000000000" pitchFamily="18" charset="-127"/>
                <a:ea typeface="a하늬바람M" panose="02020600000000000000" pitchFamily="18" charset="-127"/>
              </a:rPr>
              <a:t>18.34</a:t>
            </a:r>
            <a:endParaRPr lang="ko-KR" altLang="en-US" sz="1200" dirty="0">
              <a:solidFill>
                <a:schemeClr val="tx1"/>
              </a:solidFill>
              <a:latin typeface="a하늬바람M" panose="02020600000000000000" pitchFamily="18" charset="-127"/>
              <a:ea typeface="a하늬바람M" panose="02020600000000000000" pitchFamily="18" charset="-127"/>
            </a:endParaRPr>
          </a:p>
        </p:txBody>
      </p:sp>
      <p:cxnSp>
        <p:nvCxnSpPr>
          <p:cNvPr id="129" name="직선 연결선 128">
            <a:extLst>
              <a:ext uri="{FF2B5EF4-FFF2-40B4-BE49-F238E27FC236}">
                <a16:creationId xmlns:a16="http://schemas.microsoft.com/office/drawing/2014/main" id="{8434E16D-D2D4-42AC-9C1C-FB2621C6573B}"/>
              </a:ext>
            </a:extLst>
          </p:cNvPr>
          <p:cNvCxnSpPr>
            <a:cxnSpLocks/>
          </p:cNvCxnSpPr>
          <p:nvPr/>
        </p:nvCxnSpPr>
        <p:spPr>
          <a:xfrm flipH="1">
            <a:off x="3738480" y="5026567"/>
            <a:ext cx="1" cy="2814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직사각형 129">
            <a:extLst>
              <a:ext uri="{FF2B5EF4-FFF2-40B4-BE49-F238E27FC236}">
                <a16:creationId xmlns:a16="http://schemas.microsoft.com/office/drawing/2014/main" id="{2BD7C0C7-2B89-4A22-A867-98B1BA0CABE0}"/>
              </a:ext>
            </a:extLst>
          </p:cNvPr>
          <p:cNvSpPr/>
          <p:nvPr/>
        </p:nvSpPr>
        <p:spPr>
          <a:xfrm>
            <a:off x="7123495" y="2977771"/>
            <a:ext cx="1291942" cy="71848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a하늬바람M" panose="02020600000000000000" pitchFamily="18" charset="-127"/>
                <a:ea typeface="a하늬바람M" panose="02020600000000000000" pitchFamily="18" charset="-127"/>
              </a:rPr>
              <a:t>N = 44</a:t>
            </a:r>
          </a:p>
          <a:p>
            <a:pPr algn="ctr"/>
            <a:r>
              <a:rPr lang="ko-KR" altLang="en-US" sz="1200" dirty="0">
                <a:solidFill>
                  <a:schemeClr val="tx1"/>
                </a:solidFill>
                <a:latin typeface="a하늬바람M" panose="02020600000000000000" pitchFamily="18" charset="-127"/>
                <a:ea typeface="a하늬바람M" panose="02020600000000000000" pitchFamily="18" charset="-127"/>
              </a:rPr>
              <a:t>평균</a:t>
            </a:r>
            <a:endParaRPr lang="en-US" altLang="ko-KR" sz="1200" dirty="0">
              <a:solidFill>
                <a:schemeClr val="tx1"/>
              </a:solidFill>
              <a:latin typeface="a하늬바람M" panose="02020600000000000000" pitchFamily="18" charset="-127"/>
              <a:ea typeface="a하늬바람M" panose="02020600000000000000" pitchFamily="18" charset="-127"/>
            </a:endParaRPr>
          </a:p>
          <a:p>
            <a:pPr algn="ctr"/>
            <a:r>
              <a:rPr lang="en-US" altLang="ko-KR" sz="1200" dirty="0">
                <a:solidFill>
                  <a:schemeClr val="tx1"/>
                </a:solidFill>
                <a:latin typeface="a하늬바람M" panose="02020600000000000000" pitchFamily="18" charset="-127"/>
                <a:ea typeface="a하늬바람M" panose="02020600000000000000" pitchFamily="18" charset="-127"/>
              </a:rPr>
              <a:t>54.909</a:t>
            </a:r>
            <a:endParaRPr lang="ko-KR" altLang="en-US" sz="1200" dirty="0">
              <a:solidFill>
                <a:schemeClr val="tx1"/>
              </a:solidFill>
              <a:latin typeface="a하늬바람M" panose="02020600000000000000" pitchFamily="18" charset="-127"/>
              <a:ea typeface="a하늬바람M" panose="02020600000000000000" pitchFamily="18" charset="-127"/>
            </a:endParaRPr>
          </a:p>
        </p:txBody>
      </p:sp>
      <p:grpSp>
        <p:nvGrpSpPr>
          <p:cNvPr id="131" name="그룹 130">
            <a:extLst>
              <a:ext uri="{FF2B5EF4-FFF2-40B4-BE49-F238E27FC236}">
                <a16:creationId xmlns:a16="http://schemas.microsoft.com/office/drawing/2014/main" id="{97C26D92-CF19-4A4D-99EC-AB45ACCA6DBC}"/>
              </a:ext>
            </a:extLst>
          </p:cNvPr>
          <p:cNvGrpSpPr/>
          <p:nvPr/>
        </p:nvGrpSpPr>
        <p:grpSpPr>
          <a:xfrm>
            <a:off x="6876665" y="3706844"/>
            <a:ext cx="1824539" cy="477530"/>
            <a:chOff x="2745471" y="1226997"/>
            <a:chExt cx="2905721" cy="386397"/>
          </a:xfrm>
        </p:grpSpPr>
        <p:cxnSp>
          <p:nvCxnSpPr>
            <p:cNvPr id="132" name="직선 연결선 131">
              <a:extLst>
                <a:ext uri="{FF2B5EF4-FFF2-40B4-BE49-F238E27FC236}">
                  <a16:creationId xmlns:a16="http://schemas.microsoft.com/office/drawing/2014/main" id="{F6970267-C228-402E-A873-CAF439226F75}"/>
                </a:ext>
              </a:extLst>
            </p:cNvPr>
            <p:cNvCxnSpPr>
              <a:cxnSpLocks/>
            </p:cNvCxnSpPr>
            <p:nvPr/>
          </p:nvCxnSpPr>
          <p:spPr>
            <a:xfrm flipH="1">
              <a:off x="4113444" y="1226997"/>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직선 연결선 132">
              <a:extLst>
                <a:ext uri="{FF2B5EF4-FFF2-40B4-BE49-F238E27FC236}">
                  <a16:creationId xmlns:a16="http://schemas.microsoft.com/office/drawing/2014/main" id="{C22842A0-46A0-49A6-93B3-B4FFDBD58FBB}"/>
                </a:ext>
              </a:extLst>
            </p:cNvPr>
            <p:cNvCxnSpPr>
              <a:cxnSpLocks/>
            </p:cNvCxnSpPr>
            <p:nvPr/>
          </p:nvCxnSpPr>
          <p:spPr>
            <a:xfrm>
              <a:off x="2745472" y="1420601"/>
              <a:ext cx="2905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직선 연결선 133">
              <a:extLst>
                <a:ext uri="{FF2B5EF4-FFF2-40B4-BE49-F238E27FC236}">
                  <a16:creationId xmlns:a16="http://schemas.microsoft.com/office/drawing/2014/main" id="{F51FFCF2-DBCD-48DF-88CA-BF320D22B46F}"/>
                </a:ext>
              </a:extLst>
            </p:cNvPr>
            <p:cNvCxnSpPr>
              <a:cxnSpLocks/>
            </p:cNvCxnSpPr>
            <p:nvPr/>
          </p:nvCxnSpPr>
          <p:spPr>
            <a:xfrm flipH="1">
              <a:off x="5038387" y="1419622"/>
              <a:ext cx="2"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직선 연결선 134">
              <a:extLst>
                <a:ext uri="{FF2B5EF4-FFF2-40B4-BE49-F238E27FC236}">
                  <a16:creationId xmlns:a16="http://schemas.microsoft.com/office/drawing/2014/main" id="{0C8272AF-66C6-4348-BEEB-417100E56848}"/>
                </a:ext>
              </a:extLst>
            </p:cNvPr>
            <p:cNvCxnSpPr>
              <a:cxnSpLocks/>
            </p:cNvCxnSpPr>
            <p:nvPr/>
          </p:nvCxnSpPr>
          <p:spPr>
            <a:xfrm flipH="1">
              <a:off x="2745471" y="1419622"/>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6" name="TextBox 135">
            <a:extLst>
              <a:ext uri="{FF2B5EF4-FFF2-40B4-BE49-F238E27FC236}">
                <a16:creationId xmlns:a16="http://schemas.microsoft.com/office/drawing/2014/main" id="{94123654-7844-4980-9942-6CFBD5E3A707}"/>
              </a:ext>
            </a:extLst>
          </p:cNvPr>
          <p:cNvSpPr txBox="1"/>
          <p:nvPr/>
        </p:nvSpPr>
        <p:spPr>
          <a:xfrm>
            <a:off x="6306727" y="3804148"/>
            <a:ext cx="1258678" cy="261610"/>
          </a:xfrm>
          <a:prstGeom prst="rect">
            <a:avLst/>
          </a:prstGeom>
          <a:solidFill>
            <a:schemeClr val="bg1"/>
          </a:solidFill>
        </p:spPr>
        <p:txBody>
          <a:bodyPr wrap="none" rtlCol="0">
            <a:spAutoFit/>
          </a:bodyPr>
          <a:lstStyle/>
          <a:p>
            <a:r>
              <a:rPr lang="ko-KR" altLang="en-US" sz="1100" dirty="0">
                <a:latin typeface="a하늬바람M" panose="02020600000000000000" pitchFamily="18" charset="-127"/>
                <a:ea typeface="a하늬바람M" panose="02020600000000000000" pitchFamily="18" charset="-127"/>
              </a:rPr>
              <a:t>답</a:t>
            </a:r>
            <a:r>
              <a:rPr lang="en-US" altLang="ko-KR" sz="1100" dirty="0">
                <a:latin typeface="a하늬바람M" panose="02020600000000000000" pitchFamily="18" charset="-127"/>
                <a:ea typeface="a하늬바람M" panose="02020600000000000000" pitchFamily="18" charset="-127"/>
              </a:rPr>
              <a:t>_P0 &lt;=5.044</a:t>
            </a:r>
            <a:endParaRPr lang="ko-KR" altLang="en-US" sz="1100" dirty="0">
              <a:latin typeface="a하늬바람M" panose="02020600000000000000" pitchFamily="18" charset="-127"/>
              <a:ea typeface="a하늬바람M" panose="02020600000000000000" pitchFamily="18" charset="-127"/>
            </a:endParaRPr>
          </a:p>
        </p:txBody>
      </p:sp>
      <p:sp>
        <p:nvSpPr>
          <p:cNvPr id="137" name="TextBox 136">
            <a:extLst>
              <a:ext uri="{FF2B5EF4-FFF2-40B4-BE49-F238E27FC236}">
                <a16:creationId xmlns:a16="http://schemas.microsoft.com/office/drawing/2014/main" id="{D93D1C9E-C4CD-4F56-9D23-4F9AD1360D18}"/>
              </a:ext>
            </a:extLst>
          </p:cNvPr>
          <p:cNvSpPr txBox="1"/>
          <p:nvPr/>
        </p:nvSpPr>
        <p:spPr>
          <a:xfrm>
            <a:off x="7815207" y="3787330"/>
            <a:ext cx="1231427" cy="261610"/>
          </a:xfrm>
          <a:prstGeom prst="rect">
            <a:avLst/>
          </a:prstGeom>
          <a:solidFill>
            <a:schemeClr val="bg1"/>
          </a:solidFill>
        </p:spPr>
        <p:txBody>
          <a:bodyPr wrap="none" rtlCol="0">
            <a:spAutoFit/>
          </a:bodyPr>
          <a:lstStyle/>
          <a:p>
            <a:r>
              <a:rPr lang="ko-KR" altLang="en-US" sz="1100" dirty="0">
                <a:latin typeface="a하늬바람M" panose="02020600000000000000" pitchFamily="18" charset="-127"/>
                <a:ea typeface="a하늬바람M" panose="02020600000000000000" pitchFamily="18" charset="-127"/>
              </a:rPr>
              <a:t>답</a:t>
            </a:r>
            <a:r>
              <a:rPr lang="en-US" altLang="ko-KR" sz="1100" dirty="0">
                <a:latin typeface="a하늬바람M" panose="02020600000000000000" pitchFamily="18" charset="-127"/>
                <a:ea typeface="a하늬바람M" panose="02020600000000000000" pitchFamily="18" charset="-127"/>
              </a:rPr>
              <a:t>_P0 &gt; 5.044</a:t>
            </a:r>
            <a:endParaRPr lang="ko-KR" altLang="en-US" sz="1100" dirty="0">
              <a:latin typeface="a하늬바람M" panose="02020600000000000000" pitchFamily="18" charset="-127"/>
              <a:ea typeface="a하늬바람M" panose="02020600000000000000" pitchFamily="18" charset="-127"/>
            </a:endParaRPr>
          </a:p>
        </p:txBody>
      </p:sp>
      <p:sp>
        <p:nvSpPr>
          <p:cNvPr id="138" name="직사각형 137">
            <a:extLst>
              <a:ext uri="{FF2B5EF4-FFF2-40B4-BE49-F238E27FC236}">
                <a16:creationId xmlns:a16="http://schemas.microsoft.com/office/drawing/2014/main" id="{A215AA04-732A-4CA8-96CD-F1D22A48A0C3}"/>
              </a:ext>
            </a:extLst>
          </p:cNvPr>
          <p:cNvSpPr/>
          <p:nvPr/>
        </p:nvSpPr>
        <p:spPr>
          <a:xfrm>
            <a:off x="6299398" y="4184374"/>
            <a:ext cx="1169952" cy="718487"/>
          </a:xfrm>
          <a:prstGeom prst="rect">
            <a:avLst/>
          </a:prstGeom>
          <a:solidFill>
            <a:srgbClr val="EFF19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a하늬바람M" panose="02020600000000000000" pitchFamily="18" charset="-127"/>
                <a:ea typeface="a하늬바람M" panose="02020600000000000000" pitchFamily="18" charset="-127"/>
              </a:rPr>
              <a:t>N = 11</a:t>
            </a:r>
          </a:p>
          <a:p>
            <a:pPr algn="ctr"/>
            <a:r>
              <a:rPr lang="ko-KR" altLang="en-US" sz="1400" dirty="0">
                <a:solidFill>
                  <a:schemeClr val="tx1"/>
                </a:solidFill>
                <a:latin typeface="a하늬바람M" panose="02020600000000000000" pitchFamily="18" charset="-127"/>
                <a:ea typeface="a하늬바람M" panose="02020600000000000000" pitchFamily="18" charset="-127"/>
              </a:rPr>
              <a:t>예측 </a:t>
            </a:r>
            <a:r>
              <a:rPr lang="en-US" altLang="ko-KR" sz="1400" dirty="0">
                <a:solidFill>
                  <a:schemeClr val="tx1"/>
                </a:solidFill>
                <a:latin typeface="a하늬바람M" panose="02020600000000000000" pitchFamily="18" charset="-127"/>
                <a:ea typeface="a하늬바람M" panose="02020600000000000000" pitchFamily="18" charset="-127"/>
              </a:rPr>
              <a:t>6.455</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sp>
        <p:nvSpPr>
          <p:cNvPr id="139" name="직사각형 138">
            <a:extLst>
              <a:ext uri="{FF2B5EF4-FFF2-40B4-BE49-F238E27FC236}">
                <a16:creationId xmlns:a16="http://schemas.microsoft.com/office/drawing/2014/main" id="{0CC767A7-1EBB-4183-9563-C1CD91C3EDA2}"/>
              </a:ext>
            </a:extLst>
          </p:cNvPr>
          <p:cNvSpPr/>
          <p:nvPr/>
        </p:nvSpPr>
        <p:spPr>
          <a:xfrm>
            <a:off x="7734501" y="4199546"/>
            <a:ext cx="1169952" cy="71848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a하늬바람M" panose="02020600000000000000" pitchFamily="18" charset="-127"/>
                <a:ea typeface="a하늬바람M" panose="02020600000000000000" pitchFamily="18" charset="-127"/>
              </a:rPr>
              <a:t>N = 33</a:t>
            </a:r>
          </a:p>
          <a:p>
            <a:pPr algn="ctr"/>
            <a:r>
              <a:rPr lang="ko-KR" altLang="en-US" sz="1200" dirty="0">
                <a:solidFill>
                  <a:schemeClr val="tx1"/>
                </a:solidFill>
                <a:latin typeface="a하늬바람M" panose="02020600000000000000" pitchFamily="18" charset="-127"/>
                <a:ea typeface="a하늬바람M" panose="02020600000000000000" pitchFamily="18" charset="-127"/>
              </a:rPr>
              <a:t>평균 </a:t>
            </a:r>
            <a:endParaRPr lang="en-US" altLang="ko-KR" sz="1200" dirty="0">
              <a:solidFill>
                <a:schemeClr val="tx1"/>
              </a:solidFill>
              <a:latin typeface="a하늬바람M" panose="02020600000000000000" pitchFamily="18" charset="-127"/>
              <a:ea typeface="a하늬바람M" panose="02020600000000000000" pitchFamily="18" charset="-127"/>
            </a:endParaRPr>
          </a:p>
          <a:p>
            <a:pPr algn="ctr"/>
            <a:r>
              <a:rPr lang="en-US" altLang="ko-KR" sz="1200" dirty="0">
                <a:solidFill>
                  <a:schemeClr val="tx1"/>
                </a:solidFill>
                <a:latin typeface="a하늬바람M" panose="02020600000000000000" pitchFamily="18" charset="-127"/>
                <a:ea typeface="a하늬바람M" panose="02020600000000000000" pitchFamily="18" charset="-127"/>
              </a:rPr>
              <a:t>71.061</a:t>
            </a:r>
            <a:endParaRPr lang="ko-KR" altLang="en-US" sz="1100" dirty="0">
              <a:solidFill>
                <a:schemeClr val="tx1"/>
              </a:solidFill>
              <a:latin typeface="a하늬바람M" panose="02020600000000000000" pitchFamily="18" charset="-127"/>
              <a:ea typeface="a하늬바람M" panose="02020600000000000000" pitchFamily="18" charset="-127"/>
            </a:endParaRPr>
          </a:p>
        </p:txBody>
      </p:sp>
      <p:cxnSp>
        <p:nvCxnSpPr>
          <p:cNvPr id="141" name="직선 연결선 140">
            <a:extLst>
              <a:ext uri="{FF2B5EF4-FFF2-40B4-BE49-F238E27FC236}">
                <a16:creationId xmlns:a16="http://schemas.microsoft.com/office/drawing/2014/main" id="{337E21B7-1DE3-4F71-BA76-1D44E57A5468}"/>
              </a:ext>
            </a:extLst>
          </p:cNvPr>
          <p:cNvCxnSpPr>
            <a:cxnSpLocks/>
          </p:cNvCxnSpPr>
          <p:nvPr/>
        </p:nvCxnSpPr>
        <p:spPr>
          <a:xfrm flipH="1">
            <a:off x="7884368" y="4924564"/>
            <a:ext cx="1" cy="2394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직선 연결선 142">
            <a:extLst>
              <a:ext uri="{FF2B5EF4-FFF2-40B4-BE49-F238E27FC236}">
                <a16:creationId xmlns:a16="http://schemas.microsoft.com/office/drawing/2014/main" id="{8F64FFA0-36E3-4334-91D7-2B6906CFF12C}"/>
              </a:ext>
            </a:extLst>
          </p:cNvPr>
          <p:cNvCxnSpPr>
            <a:cxnSpLocks/>
          </p:cNvCxnSpPr>
          <p:nvPr/>
        </p:nvCxnSpPr>
        <p:spPr>
          <a:xfrm flipH="1">
            <a:off x="5911433" y="4993075"/>
            <a:ext cx="1" cy="2814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평행 사변형 25">
            <a:extLst>
              <a:ext uri="{FF2B5EF4-FFF2-40B4-BE49-F238E27FC236}">
                <a16:creationId xmlns:a16="http://schemas.microsoft.com/office/drawing/2014/main" id="{8D07589D-677F-40E6-A53D-9498B8F9C13B}"/>
              </a:ext>
            </a:extLst>
          </p:cNvPr>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a하늬바람M" panose="02020600000000000000" pitchFamily="18" charset="-127"/>
                <a:ea typeface="a하늬바람M" panose="02020600000000000000" pitchFamily="18" charset="-127"/>
              </a:rPr>
              <a:t>Analysis Method 2. CART Algorithm</a:t>
            </a:r>
          </a:p>
        </p:txBody>
      </p:sp>
      <p:cxnSp>
        <p:nvCxnSpPr>
          <p:cNvPr id="11" name="직선 연결선 10">
            <a:extLst>
              <a:ext uri="{FF2B5EF4-FFF2-40B4-BE49-F238E27FC236}">
                <a16:creationId xmlns:a16="http://schemas.microsoft.com/office/drawing/2014/main" id="{7C8525E6-90E7-4074-B382-81563626FB8C}"/>
              </a:ext>
            </a:extLst>
          </p:cNvPr>
          <p:cNvCxnSpPr>
            <a:cxnSpLocks/>
          </p:cNvCxnSpPr>
          <p:nvPr/>
        </p:nvCxnSpPr>
        <p:spPr>
          <a:xfrm>
            <a:off x="4202654" y="1096462"/>
            <a:ext cx="0" cy="350407"/>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sp>
        <p:nvSpPr>
          <p:cNvPr id="75" name="TextBox 74">
            <a:extLst>
              <a:ext uri="{FF2B5EF4-FFF2-40B4-BE49-F238E27FC236}">
                <a16:creationId xmlns:a16="http://schemas.microsoft.com/office/drawing/2014/main" id="{2EF36FD1-41F9-4A24-81FB-6E1BA810CDC4}"/>
              </a:ext>
            </a:extLst>
          </p:cNvPr>
          <p:cNvSpPr txBox="1"/>
          <p:nvPr/>
        </p:nvSpPr>
        <p:spPr>
          <a:xfrm>
            <a:off x="1334268" y="1292981"/>
            <a:ext cx="2047355" cy="307777"/>
          </a:xfrm>
          <a:prstGeom prst="rect">
            <a:avLst/>
          </a:prstGeom>
          <a:solidFill>
            <a:schemeClr val="bg1"/>
          </a:solidFill>
        </p:spPr>
        <p:txBody>
          <a:bodyPr wrap="none" rtlCol="0">
            <a:spAutoFit/>
          </a:bodyPr>
          <a:lstStyle/>
          <a:p>
            <a:r>
              <a:rPr lang="ko-KR" altLang="en-US" sz="1400" dirty="0">
                <a:latin typeface="a하늬바람M" panose="02020600000000000000" pitchFamily="18" charset="-127"/>
                <a:ea typeface="a하늬바람M" panose="02020600000000000000" pitchFamily="18" charset="-127"/>
              </a:rPr>
              <a:t>농가여자</a:t>
            </a:r>
            <a:r>
              <a:rPr lang="en-US" altLang="ko-KR" sz="1400" dirty="0">
                <a:latin typeface="a하늬바람M" panose="02020600000000000000" pitchFamily="18" charset="-127"/>
                <a:ea typeface="a하늬바람M" panose="02020600000000000000" pitchFamily="18" charset="-127"/>
              </a:rPr>
              <a:t>_P1 &gt; 13.846</a:t>
            </a:r>
            <a:endParaRPr lang="ko-KR" altLang="en-US" sz="1400" dirty="0">
              <a:latin typeface="a하늬바람M" panose="02020600000000000000" pitchFamily="18" charset="-127"/>
              <a:ea typeface="a하늬바람M" panose="02020600000000000000" pitchFamily="18" charset="-127"/>
            </a:endParaRPr>
          </a:p>
        </p:txBody>
      </p:sp>
      <p:cxnSp>
        <p:nvCxnSpPr>
          <p:cNvPr id="148" name="직선 연결선 147">
            <a:extLst>
              <a:ext uri="{FF2B5EF4-FFF2-40B4-BE49-F238E27FC236}">
                <a16:creationId xmlns:a16="http://schemas.microsoft.com/office/drawing/2014/main" id="{A7EDDE90-4B6A-4F48-9101-8063D82594C4}"/>
              </a:ext>
            </a:extLst>
          </p:cNvPr>
          <p:cNvCxnSpPr>
            <a:cxnSpLocks/>
          </p:cNvCxnSpPr>
          <p:nvPr/>
        </p:nvCxnSpPr>
        <p:spPr>
          <a:xfrm>
            <a:off x="2368917" y="2475396"/>
            <a:ext cx="0" cy="262901"/>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49" name="직선 연결선 148">
            <a:extLst>
              <a:ext uri="{FF2B5EF4-FFF2-40B4-BE49-F238E27FC236}">
                <a16:creationId xmlns:a16="http://schemas.microsoft.com/office/drawing/2014/main" id="{A50A82F7-E06A-4F66-9A21-C245FD2122A7}"/>
              </a:ext>
            </a:extLst>
          </p:cNvPr>
          <p:cNvCxnSpPr>
            <a:cxnSpLocks/>
          </p:cNvCxnSpPr>
          <p:nvPr/>
        </p:nvCxnSpPr>
        <p:spPr>
          <a:xfrm flipH="1" flipV="1">
            <a:off x="2367673" y="2725968"/>
            <a:ext cx="1082767" cy="1627"/>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50" name="직선 연결선 149">
            <a:extLst>
              <a:ext uri="{FF2B5EF4-FFF2-40B4-BE49-F238E27FC236}">
                <a16:creationId xmlns:a16="http://schemas.microsoft.com/office/drawing/2014/main" id="{CF1C6152-3A4B-49A2-80E5-FAF988B88358}"/>
              </a:ext>
            </a:extLst>
          </p:cNvPr>
          <p:cNvCxnSpPr>
            <a:cxnSpLocks/>
          </p:cNvCxnSpPr>
          <p:nvPr/>
        </p:nvCxnSpPr>
        <p:spPr>
          <a:xfrm>
            <a:off x="3477801" y="2692002"/>
            <a:ext cx="0" cy="262901"/>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51" name="직선 연결선 150">
            <a:extLst>
              <a:ext uri="{FF2B5EF4-FFF2-40B4-BE49-F238E27FC236}">
                <a16:creationId xmlns:a16="http://schemas.microsoft.com/office/drawing/2014/main" id="{3F4B2EA2-1619-4E0D-BF19-85AB2F16A77E}"/>
              </a:ext>
            </a:extLst>
          </p:cNvPr>
          <p:cNvCxnSpPr>
            <a:cxnSpLocks/>
          </p:cNvCxnSpPr>
          <p:nvPr/>
        </p:nvCxnSpPr>
        <p:spPr>
          <a:xfrm>
            <a:off x="4078827" y="3648233"/>
            <a:ext cx="0" cy="262901"/>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57" name="직선 연결선 156">
            <a:extLst>
              <a:ext uri="{FF2B5EF4-FFF2-40B4-BE49-F238E27FC236}">
                <a16:creationId xmlns:a16="http://schemas.microsoft.com/office/drawing/2014/main" id="{8F10CD15-81E6-491A-80A5-B1B965127330}"/>
              </a:ext>
            </a:extLst>
          </p:cNvPr>
          <p:cNvCxnSpPr>
            <a:cxnSpLocks/>
          </p:cNvCxnSpPr>
          <p:nvPr/>
        </p:nvCxnSpPr>
        <p:spPr>
          <a:xfrm flipH="1">
            <a:off x="2877397" y="3936080"/>
            <a:ext cx="1223883" cy="22665"/>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58" name="직선 연결선 157">
            <a:extLst>
              <a:ext uri="{FF2B5EF4-FFF2-40B4-BE49-F238E27FC236}">
                <a16:creationId xmlns:a16="http://schemas.microsoft.com/office/drawing/2014/main" id="{562061F5-79D0-452D-B48F-12B136E63D15}"/>
              </a:ext>
            </a:extLst>
          </p:cNvPr>
          <p:cNvCxnSpPr>
            <a:cxnSpLocks/>
          </p:cNvCxnSpPr>
          <p:nvPr/>
        </p:nvCxnSpPr>
        <p:spPr>
          <a:xfrm>
            <a:off x="2905713" y="3944892"/>
            <a:ext cx="0" cy="331515"/>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60" name="직선 연결선 159">
            <a:extLst>
              <a:ext uri="{FF2B5EF4-FFF2-40B4-BE49-F238E27FC236}">
                <a16:creationId xmlns:a16="http://schemas.microsoft.com/office/drawing/2014/main" id="{2FE48948-518E-43AD-90F6-052378533622}"/>
              </a:ext>
            </a:extLst>
          </p:cNvPr>
          <p:cNvCxnSpPr>
            <a:cxnSpLocks/>
          </p:cNvCxnSpPr>
          <p:nvPr/>
        </p:nvCxnSpPr>
        <p:spPr>
          <a:xfrm>
            <a:off x="3742318" y="5026567"/>
            <a:ext cx="0" cy="262901"/>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46" name="직선 연결선 145">
            <a:extLst>
              <a:ext uri="{FF2B5EF4-FFF2-40B4-BE49-F238E27FC236}">
                <a16:creationId xmlns:a16="http://schemas.microsoft.com/office/drawing/2014/main" id="{ED909220-8877-45DF-A1B7-301B4AF5E5ED}"/>
              </a:ext>
            </a:extLst>
          </p:cNvPr>
          <p:cNvCxnSpPr>
            <a:cxnSpLocks/>
          </p:cNvCxnSpPr>
          <p:nvPr/>
        </p:nvCxnSpPr>
        <p:spPr>
          <a:xfrm flipH="1">
            <a:off x="2357945" y="1419622"/>
            <a:ext cx="1861388" cy="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47" name="직선 연결선 146">
            <a:extLst>
              <a:ext uri="{FF2B5EF4-FFF2-40B4-BE49-F238E27FC236}">
                <a16:creationId xmlns:a16="http://schemas.microsoft.com/office/drawing/2014/main" id="{D7875FC3-AA1F-4B09-BADE-CA8DCD54043C}"/>
              </a:ext>
            </a:extLst>
          </p:cNvPr>
          <p:cNvCxnSpPr>
            <a:cxnSpLocks/>
          </p:cNvCxnSpPr>
          <p:nvPr/>
        </p:nvCxnSpPr>
        <p:spPr>
          <a:xfrm>
            <a:off x="2368917" y="1419622"/>
            <a:ext cx="0" cy="350407"/>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sp>
        <p:nvSpPr>
          <p:cNvPr id="89" name="TextBox 88">
            <a:extLst>
              <a:ext uri="{FF2B5EF4-FFF2-40B4-BE49-F238E27FC236}">
                <a16:creationId xmlns:a16="http://schemas.microsoft.com/office/drawing/2014/main" id="{07AAF7BA-5AA9-4B7D-BA06-15C84DA9A000}"/>
              </a:ext>
            </a:extLst>
          </p:cNvPr>
          <p:cNvSpPr txBox="1"/>
          <p:nvPr/>
        </p:nvSpPr>
        <p:spPr>
          <a:xfrm>
            <a:off x="5793337" y="-20573"/>
            <a:ext cx="2036263" cy="461665"/>
          </a:xfrm>
          <a:prstGeom prst="rect">
            <a:avLst/>
          </a:prstGeom>
          <a:noFill/>
        </p:spPr>
        <p:txBody>
          <a:bodyPr wrap="none" rtlCol="0">
            <a:spAutoFit/>
          </a:bodyPr>
          <a:lstStyle/>
          <a:p>
            <a:r>
              <a:rPr lang="ko-KR" altLang="en-US" sz="1200" dirty="0">
                <a:latin typeface="a하늬바람M" panose="02020600000000000000" pitchFamily="18" charset="-127"/>
                <a:ea typeface="a하늬바람M" panose="02020600000000000000" pitchFamily="18" charset="-127"/>
              </a:rPr>
              <a:t>｜</a:t>
            </a:r>
            <a:r>
              <a:rPr lang="en-US" altLang="ko-KR" sz="1200" dirty="0">
                <a:latin typeface="a하늬바람M" panose="02020600000000000000" pitchFamily="18" charset="-127"/>
                <a:ea typeface="a하늬바람M" panose="02020600000000000000" pitchFamily="18" charset="-127"/>
              </a:rPr>
              <a:t>(4) Analysis Method </a:t>
            </a:r>
          </a:p>
          <a:p>
            <a:pPr algn="ctr"/>
            <a:r>
              <a:rPr lang="en-US" altLang="ko-KR" sz="1200" dirty="0">
                <a:latin typeface="a하늬바람M" panose="02020600000000000000" pitchFamily="18" charset="-127"/>
                <a:ea typeface="a하늬바람M" panose="02020600000000000000" pitchFamily="18" charset="-127"/>
              </a:rPr>
              <a:t>2. CART Algorithm</a:t>
            </a:r>
          </a:p>
        </p:txBody>
      </p:sp>
    </p:spTree>
    <p:extLst>
      <p:ext uri="{BB962C8B-B14F-4D97-AF65-F5344CB8AC3E}">
        <p14:creationId xmlns:p14="http://schemas.microsoft.com/office/powerpoint/2010/main" val="220073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nodeType="withEffect">
                                  <p:stCondLst>
                                    <p:cond delay="0"/>
                                  </p:stCondLst>
                                  <p:childTnLst>
                                    <p:set>
                                      <p:cBhvr>
                                        <p:cTn id="9" dur="1" fill="hold">
                                          <p:stCondLst>
                                            <p:cond delay="0"/>
                                          </p:stCondLst>
                                        </p:cTn>
                                        <p:tgtEl>
                                          <p:spTgt spid="146"/>
                                        </p:tgtEl>
                                        <p:attrNameLst>
                                          <p:attrName>style.visibility</p:attrName>
                                        </p:attrNameLst>
                                      </p:cBhvr>
                                      <p:to>
                                        <p:strVal val="visible"/>
                                      </p:to>
                                    </p:set>
                                    <p:animEffect transition="in" filter="wipe(down)">
                                      <p:cBhvr>
                                        <p:cTn id="10" dur="500"/>
                                        <p:tgtEl>
                                          <p:spTgt spid="146"/>
                                        </p:tgtEl>
                                      </p:cBhvr>
                                    </p:animEffect>
                                  </p:childTnLst>
                                </p:cTn>
                              </p:par>
                              <p:par>
                                <p:cTn id="11" presetID="22" presetClass="entr" presetSubtype="4" fill="hold" nodeType="withEffect">
                                  <p:stCondLst>
                                    <p:cond delay="0"/>
                                  </p:stCondLst>
                                  <p:childTnLst>
                                    <p:set>
                                      <p:cBhvr>
                                        <p:cTn id="12" dur="1" fill="hold">
                                          <p:stCondLst>
                                            <p:cond delay="0"/>
                                          </p:stCondLst>
                                        </p:cTn>
                                        <p:tgtEl>
                                          <p:spTgt spid="147"/>
                                        </p:tgtEl>
                                        <p:attrNameLst>
                                          <p:attrName>style.visibility</p:attrName>
                                        </p:attrNameLst>
                                      </p:cBhvr>
                                      <p:to>
                                        <p:strVal val="visible"/>
                                      </p:to>
                                    </p:set>
                                    <p:animEffect transition="in" filter="wipe(down)">
                                      <p:cBhvr>
                                        <p:cTn id="13" dur="500"/>
                                        <p:tgtEl>
                                          <p:spTgt spid="14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48"/>
                                        </p:tgtEl>
                                        <p:attrNameLst>
                                          <p:attrName>style.visibility</p:attrName>
                                        </p:attrNameLst>
                                      </p:cBhvr>
                                      <p:to>
                                        <p:strVal val="visible"/>
                                      </p:to>
                                    </p:set>
                                    <p:animEffect transition="in" filter="wipe(down)">
                                      <p:cBhvr>
                                        <p:cTn id="18" dur="500"/>
                                        <p:tgtEl>
                                          <p:spTgt spid="148"/>
                                        </p:tgtEl>
                                      </p:cBhvr>
                                    </p:animEffect>
                                  </p:childTnLst>
                                </p:cTn>
                              </p:par>
                              <p:par>
                                <p:cTn id="19" presetID="22" presetClass="entr" presetSubtype="4" fill="hold" nodeType="withEffect">
                                  <p:stCondLst>
                                    <p:cond delay="0"/>
                                  </p:stCondLst>
                                  <p:childTnLst>
                                    <p:set>
                                      <p:cBhvr>
                                        <p:cTn id="20" dur="1" fill="hold">
                                          <p:stCondLst>
                                            <p:cond delay="0"/>
                                          </p:stCondLst>
                                        </p:cTn>
                                        <p:tgtEl>
                                          <p:spTgt spid="149"/>
                                        </p:tgtEl>
                                        <p:attrNameLst>
                                          <p:attrName>style.visibility</p:attrName>
                                        </p:attrNameLst>
                                      </p:cBhvr>
                                      <p:to>
                                        <p:strVal val="visible"/>
                                      </p:to>
                                    </p:set>
                                    <p:animEffect transition="in" filter="wipe(down)">
                                      <p:cBhvr>
                                        <p:cTn id="21" dur="500"/>
                                        <p:tgtEl>
                                          <p:spTgt spid="149"/>
                                        </p:tgtEl>
                                      </p:cBhvr>
                                    </p:animEffect>
                                  </p:childTnLst>
                                </p:cTn>
                              </p:par>
                              <p:par>
                                <p:cTn id="22" presetID="22" presetClass="entr" presetSubtype="4" fill="hold" nodeType="withEffect">
                                  <p:stCondLst>
                                    <p:cond delay="0"/>
                                  </p:stCondLst>
                                  <p:childTnLst>
                                    <p:set>
                                      <p:cBhvr>
                                        <p:cTn id="23" dur="1" fill="hold">
                                          <p:stCondLst>
                                            <p:cond delay="0"/>
                                          </p:stCondLst>
                                        </p:cTn>
                                        <p:tgtEl>
                                          <p:spTgt spid="150"/>
                                        </p:tgtEl>
                                        <p:attrNameLst>
                                          <p:attrName>style.visibility</p:attrName>
                                        </p:attrNameLst>
                                      </p:cBhvr>
                                      <p:to>
                                        <p:strVal val="visible"/>
                                      </p:to>
                                    </p:set>
                                    <p:animEffect transition="in" filter="wipe(down)">
                                      <p:cBhvr>
                                        <p:cTn id="24" dur="500"/>
                                        <p:tgtEl>
                                          <p:spTgt spid="15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51"/>
                                        </p:tgtEl>
                                        <p:attrNameLst>
                                          <p:attrName>style.visibility</p:attrName>
                                        </p:attrNameLst>
                                      </p:cBhvr>
                                      <p:to>
                                        <p:strVal val="visible"/>
                                      </p:to>
                                    </p:set>
                                    <p:animEffect transition="in" filter="wipe(down)">
                                      <p:cBhvr>
                                        <p:cTn id="29" dur="500"/>
                                        <p:tgtEl>
                                          <p:spTgt spid="151"/>
                                        </p:tgtEl>
                                      </p:cBhvr>
                                    </p:animEffect>
                                  </p:childTnLst>
                                </p:cTn>
                              </p:par>
                              <p:par>
                                <p:cTn id="30" presetID="22" presetClass="entr" presetSubtype="4" fill="hold" nodeType="withEffect">
                                  <p:stCondLst>
                                    <p:cond delay="0"/>
                                  </p:stCondLst>
                                  <p:childTnLst>
                                    <p:set>
                                      <p:cBhvr>
                                        <p:cTn id="31" dur="1" fill="hold">
                                          <p:stCondLst>
                                            <p:cond delay="0"/>
                                          </p:stCondLst>
                                        </p:cTn>
                                        <p:tgtEl>
                                          <p:spTgt spid="157"/>
                                        </p:tgtEl>
                                        <p:attrNameLst>
                                          <p:attrName>style.visibility</p:attrName>
                                        </p:attrNameLst>
                                      </p:cBhvr>
                                      <p:to>
                                        <p:strVal val="visible"/>
                                      </p:to>
                                    </p:set>
                                    <p:animEffect transition="in" filter="wipe(down)">
                                      <p:cBhvr>
                                        <p:cTn id="32" dur="500"/>
                                        <p:tgtEl>
                                          <p:spTgt spid="157"/>
                                        </p:tgtEl>
                                      </p:cBhvr>
                                    </p:animEffect>
                                  </p:childTnLst>
                                </p:cTn>
                              </p:par>
                              <p:par>
                                <p:cTn id="33" presetID="22" presetClass="entr" presetSubtype="4" fill="hold" nodeType="withEffect">
                                  <p:stCondLst>
                                    <p:cond delay="0"/>
                                  </p:stCondLst>
                                  <p:childTnLst>
                                    <p:set>
                                      <p:cBhvr>
                                        <p:cTn id="34" dur="1" fill="hold">
                                          <p:stCondLst>
                                            <p:cond delay="0"/>
                                          </p:stCondLst>
                                        </p:cTn>
                                        <p:tgtEl>
                                          <p:spTgt spid="158"/>
                                        </p:tgtEl>
                                        <p:attrNameLst>
                                          <p:attrName>style.visibility</p:attrName>
                                        </p:attrNameLst>
                                      </p:cBhvr>
                                      <p:to>
                                        <p:strVal val="visible"/>
                                      </p:to>
                                    </p:set>
                                    <p:animEffect transition="in" filter="wipe(down)">
                                      <p:cBhvr>
                                        <p:cTn id="35" dur="500"/>
                                        <p:tgtEl>
                                          <p:spTgt spid="158"/>
                                        </p:tgtEl>
                                      </p:cBhvr>
                                    </p:animEffect>
                                  </p:childTnLst>
                                </p:cTn>
                              </p:par>
                              <p:par>
                                <p:cTn id="36" presetID="22" presetClass="entr" presetSubtype="4" fill="hold" nodeType="withEffect">
                                  <p:stCondLst>
                                    <p:cond delay="0"/>
                                  </p:stCondLst>
                                  <p:childTnLst>
                                    <p:set>
                                      <p:cBhvr>
                                        <p:cTn id="37" dur="1" fill="hold">
                                          <p:stCondLst>
                                            <p:cond delay="0"/>
                                          </p:stCondLst>
                                        </p:cTn>
                                        <p:tgtEl>
                                          <p:spTgt spid="160"/>
                                        </p:tgtEl>
                                        <p:attrNameLst>
                                          <p:attrName>style.visibility</p:attrName>
                                        </p:attrNameLst>
                                      </p:cBhvr>
                                      <p:to>
                                        <p:strVal val="visible"/>
                                      </p:to>
                                    </p:set>
                                    <p:animEffect transition="in" filter="wipe(down)">
                                      <p:cBhvr>
                                        <p:cTn id="38"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cxnSp>
        <p:nvCxnSpPr>
          <p:cNvPr id="79" name="직선 연결선 78">
            <a:extLst>
              <a:ext uri="{FF2B5EF4-FFF2-40B4-BE49-F238E27FC236}">
                <a16:creationId xmlns:a16="http://schemas.microsoft.com/office/drawing/2014/main" id="{24311A54-76DD-47FF-A9F0-F23482EAF84D}"/>
              </a:ext>
            </a:extLst>
          </p:cNvPr>
          <p:cNvCxnSpPr>
            <a:cxnSpLocks/>
          </p:cNvCxnSpPr>
          <p:nvPr/>
        </p:nvCxnSpPr>
        <p:spPr>
          <a:xfrm>
            <a:off x="904945" y="-164554"/>
            <a:ext cx="0" cy="5040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그룹 81">
            <a:extLst>
              <a:ext uri="{FF2B5EF4-FFF2-40B4-BE49-F238E27FC236}">
                <a16:creationId xmlns:a16="http://schemas.microsoft.com/office/drawing/2014/main" id="{96CCCD74-2BAC-45B6-B521-BCA275F6A3EA}"/>
              </a:ext>
            </a:extLst>
          </p:cNvPr>
          <p:cNvGrpSpPr/>
          <p:nvPr/>
        </p:nvGrpSpPr>
        <p:grpSpPr>
          <a:xfrm>
            <a:off x="480214" y="339501"/>
            <a:ext cx="1643514" cy="1841394"/>
            <a:chOff x="2745471" y="1419622"/>
            <a:chExt cx="2905721" cy="1288130"/>
          </a:xfrm>
        </p:grpSpPr>
        <p:cxnSp>
          <p:nvCxnSpPr>
            <p:cNvPr id="84" name="직선 연결선 83">
              <a:extLst>
                <a:ext uri="{FF2B5EF4-FFF2-40B4-BE49-F238E27FC236}">
                  <a16:creationId xmlns:a16="http://schemas.microsoft.com/office/drawing/2014/main" id="{A34F898D-C4A8-4C00-93E5-B03328E00AF3}"/>
                </a:ext>
              </a:extLst>
            </p:cNvPr>
            <p:cNvCxnSpPr>
              <a:cxnSpLocks/>
            </p:cNvCxnSpPr>
            <p:nvPr/>
          </p:nvCxnSpPr>
          <p:spPr>
            <a:xfrm>
              <a:off x="2745472" y="1420601"/>
              <a:ext cx="2905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직선 연결선 84">
              <a:extLst>
                <a:ext uri="{FF2B5EF4-FFF2-40B4-BE49-F238E27FC236}">
                  <a16:creationId xmlns:a16="http://schemas.microsoft.com/office/drawing/2014/main" id="{C9AD9C14-4C0B-44A7-9930-D46F8D5140EE}"/>
                </a:ext>
              </a:extLst>
            </p:cNvPr>
            <p:cNvCxnSpPr>
              <a:cxnSpLocks/>
            </p:cNvCxnSpPr>
            <p:nvPr/>
          </p:nvCxnSpPr>
          <p:spPr>
            <a:xfrm flipH="1">
              <a:off x="5141953" y="1419622"/>
              <a:ext cx="35657" cy="12881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직선 연결선 85">
              <a:extLst>
                <a:ext uri="{FF2B5EF4-FFF2-40B4-BE49-F238E27FC236}">
                  <a16:creationId xmlns:a16="http://schemas.microsoft.com/office/drawing/2014/main" id="{1D3CBFB1-F130-4EB3-BD23-63A72C784570}"/>
                </a:ext>
              </a:extLst>
            </p:cNvPr>
            <p:cNvCxnSpPr>
              <a:cxnSpLocks/>
            </p:cNvCxnSpPr>
            <p:nvPr/>
          </p:nvCxnSpPr>
          <p:spPr>
            <a:xfrm flipH="1">
              <a:off x="2745471" y="1419622"/>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89B8FCD9-0569-40F7-BF0B-FB9030BB5EF0}"/>
              </a:ext>
            </a:extLst>
          </p:cNvPr>
          <p:cNvSpPr txBox="1"/>
          <p:nvPr/>
        </p:nvSpPr>
        <p:spPr>
          <a:xfrm>
            <a:off x="89142" y="108671"/>
            <a:ext cx="968535" cy="461665"/>
          </a:xfrm>
          <a:prstGeom prst="rect">
            <a:avLst/>
          </a:prstGeom>
          <a:solidFill>
            <a:schemeClr val="bg1"/>
          </a:solidFill>
        </p:spPr>
        <p:txBody>
          <a:bodyPr wrap="none" rtlCol="0">
            <a:spAutoFit/>
          </a:bodyPr>
          <a:lstStyle/>
          <a:p>
            <a:pPr algn="ctr"/>
            <a:r>
              <a:rPr lang="ko-KR" altLang="en-US" sz="1200" dirty="0">
                <a:latin typeface="a하늬바람M" panose="02020600000000000000" pitchFamily="18" charset="-127"/>
                <a:ea typeface="a하늬바람M" panose="02020600000000000000" pitchFamily="18" charset="-127"/>
              </a:rPr>
              <a:t>대지</a:t>
            </a:r>
            <a:r>
              <a:rPr lang="en-US" altLang="ko-KR" sz="1200" dirty="0">
                <a:latin typeface="a하늬바람M" panose="02020600000000000000" pitchFamily="18" charset="-127"/>
                <a:ea typeface="a하늬바람M" panose="02020600000000000000" pitchFamily="18" charset="-127"/>
              </a:rPr>
              <a:t>_P0</a:t>
            </a:r>
          </a:p>
          <a:p>
            <a:pPr algn="ctr"/>
            <a:r>
              <a:rPr lang="en-US" altLang="ko-KR" sz="1200" dirty="0">
                <a:latin typeface="a하늬바람M" panose="02020600000000000000" pitchFamily="18" charset="-127"/>
                <a:ea typeface="a하늬바람M" panose="02020600000000000000" pitchFamily="18" charset="-127"/>
              </a:rPr>
              <a:t>&lt;= 23.548</a:t>
            </a:r>
            <a:endParaRPr lang="ko-KR" altLang="en-US" sz="1200" dirty="0">
              <a:latin typeface="a하늬바람M" panose="02020600000000000000" pitchFamily="18" charset="-127"/>
              <a:ea typeface="a하늬바람M" panose="02020600000000000000" pitchFamily="18" charset="-127"/>
            </a:endParaRPr>
          </a:p>
        </p:txBody>
      </p:sp>
      <p:sp>
        <p:nvSpPr>
          <p:cNvPr id="88" name="TextBox 87">
            <a:extLst>
              <a:ext uri="{FF2B5EF4-FFF2-40B4-BE49-F238E27FC236}">
                <a16:creationId xmlns:a16="http://schemas.microsoft.com/office/drawing/2014/main" id="{EC81A7B8-7BB5-4C88-84CC-BB57AF09DD32}"/>
              </a:ext>
            </a:extLst>
          </p:cNvPr>
          <p:cNvSpPr txBox="1"/>
          <p:nvPr/>
        </p:nvSpPr>
        <p:spPr>
          <a:xfrm>
            <a:off x="1669691" y="81845"/>
            <a:ext cx="878767" cy="461665"/>
          </a:xfrm>
          <a:prstGeom prst="rect">
            <a:avLst/>
          </a:prstGeom>
          <a:solidFill>
            <a:schemeClr val="bg1"/>
          </a:solidFill>
        </p:spPr>
        <p:txBody>
          <a:bodyPr wrap="none" rtlCol="0">
            <a:spAutoFit/>
          </a:bodyPr>
          <a:lstStyle/>
          <a:p>
            <a:pPr algn="ctr"/>
            <a:r>
              <a:rPr lang="ko-KR" altLang="en-US" sz="1200" dirty="0">
                <a:latin typeface="a하늬바람M" panose="02020600000000000000" pitchFamily="18" charset="-127"/>
                <a:ea typeface="a하늬바람M" panose="02020600000000000000" pitchFamily="18" charset="-127"/>
              </a:rPr>
              <a:t>대지</a:t>
            </a:r>
            <a:r>
              <a:rPr lang="en-US" altLang="ko-KR" sz="1200" dirty="0">
                <a:latin typeface="a하늬바람M" panose="02020600000000000000" pitchFamily="18" charset="-127"/>
                <a:ea typeface="a하늬바람M" panose="02020600000000000000" pitchFamily="18" charset="-127"/>
              </a:rPr>
              <a:t>_P0</a:t>
            </a:r>
          </a:p>
          <a:p>
            <a:pPr algn="ctr"/>
            <a:r>
              <a:rPr lang="en-US" altLang="ko-KR" sz="1200" dirty="0">
                <a:latin typeface="a하늬바람M" panose="02020600000000000000" pitchFamily="18" charset="-127"/>
                <a:ea typeface="a하늬바람M" panose="02020600000000000000" pitchFamily="18" charset="-127"/>
              </a:rPr>
              <a:t>&gt; 23.548</a:t>
            </a:r>
            <a:endParaRPr lang="ko-KR" altLang="en-US" sz="1200" dirty="0">
              <a:latin typeface="a하늬바람M" panose="02020600000000000000" pitchFamily="18" charset="-127"/>
              <a:ea typeface="a하늬바람M" panose="02020600000000000000" pitchFamily="18" charset="-127"/>
            </a:endParaRPr>
          </a:p>
        </p:txBody>
      </p:sp>
      <p:sp>
        <p:nvSpPr>
          <p:cNvPr id="89" name="직사각형 88">
            <a:extLst>
              <a:ext uri="{FF2B5EF4-FFF2-40B4-BE49-F238E27FC236}">
                <a16:creationId xmlns:a16="http://schemas.microsoft.com/office/drawing/2014/main" id="{2AEE1772-FBF0-4B5D-880D-D53525327306}"/>
              </a:ext>
            </a:extLst>
          </p:cNvPr>
          <p:cNvSpPr/>
          <p:nvPr/>
        </p:nvSpPr>
        <p:spPr>
          <a:xfrm>
            <a:off x="89142" y="628577"/>
            <a:ext cx="1282721" cy="734989"/>
          </a:xfrm>
          <a:prstGeom prst="rect">
            <a:avLst/>
          </a:prstGeom>
          <a:solidFill>
            <a:srgbClr val="EFF19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a하늬바람M" panose="02020600000000000000" pitchFamily="18" charset="-127"/>
                <a:ea typeface="a하늬바람M" panose="02020600000000000000" pitchFamily="18" charset="-127"/>
              </a:rPr>
              <a:t>N = 86</a:t>
            </a:r>
          </a:p>
          <a:p>
            <a:pPr algn="ctr"/>
            <a:r>
              <a:rPr lang="ko-KR" altLang="en-US" sz="1400" dirty="0">
                <a:solidFill>
                  <a:schemeClr val="tx1"/>
                </a:solidFill>
                <a:latin typeface="a하늬바람M" panose="02020600000000000000" pitchFamily="18" charset="-127"/>
                <a:ea typeface="a하늬바람M" panose="02020600000000000000" pitchFamily="18" charset="-127"/>
              </a:rPr>
              <a:t>예측 </a:t>
            </a:r>
            <a:r>
              <a:rPr lang="en-US" altLang="ko-KR" sz="1400" dirty="0">
                <a:solidFill>
                  <a:schemeClr val="tx1"/>
                </a:solidFill>
                <a:latin typeface="a하늬바람M" panose="02020600000000000000" pitchFamily="18" charset="-127"/>
                <a:ea typeface="a하늬바람M" panose="02020600000000000000" pitchFamily="18" charset="-127"/>
              </a:rPr>
              <a:t>6.081</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grpSp>
        <p:nvGrpSpPr>
          <p:cNvPr id="91" name="그룹 90">
            <a:extLst>
              <a:ext uri="{FF2B5EF4-FFF2-40B4-BE49-F238E27FC236}">
                <a16:creationId xmlns:a16="http://schemas.microsoft.com/office/drawing/2014/main" id="{50037662-1677-4077-9E5D-FD30D5B56EFD}"/>
              </a:ext>
            </a:extLst>
          </p:cNvPr>
          <p:cNvGrpSpPr/>
          <p:nvPr/>
        </p:nvGrpSpPr>
        <p:grpSpPr>
          <a:xfrm>
            <a:off x="994891" y="2200346"/>
            <a:ext cx="1643516" cy="724493"/>
            <a:chOff x="2745471" y="1419622"/>
            <a:chExt cx="2905725" cy="193772"/>
          </a:xfrm>
        </p:grpSpPr>
        <p:cxnSp>
          <p:nvCxnSpPr>
            <p:cNvPr id="92" name="직선 연결선 91">
              <a:extLst>
                <a:ext uri="{FF2B5EF4-FFF2-40B4-BE49-F238E27FC236}">
                  <a16:creationId xmlns:a16="http://schemas.microsoft.com/office/drawing/2014/main" id="{3361A83E-4A15-479E-8E90-5959FE8AE878}"/>
                </a:ext>
              </a:extLst>
            </p:cNvPr>
            <p:cNvCxnSpPr>
              <a:cxnSpLocks/>
            </p:cNvCxnSpPr>
            <p:nvPr/>
          </p:nvCxnSpPr>
          <p:spPr>
            <a:xfrm>
              <a:off x="2745472" y="1420601"/>
              <a:ext cx="2905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직선 연결선 92">
              <a:extLst>
                <a:ext uri="{FF2B5EF4-FFF2-40B4-BE49-F238E27FC236}">
                  <a16:creationId xmlns:a16="http://schemas.microsoft.com/office/drawing/2014/main" id="{852D33AA-6BB6-4971-AB79-21591D8E563C}"/>
                </a:ext>
              </a:extLst>
            </p:cNvPr>
            <p:cNvCxnSpPr>
              <a:cxnSpLocks/>
            </p:cNvCxnSpPr>
            <p:nvPr/>
          </p:nvCxnSpPr>
          <p:spPr>
            <a:xfrm flipH="1">
              <a:off x="5651194" y="1419622"/>
              <a:ext cx="2"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직선 연결선 93">
              <a:extLst>
                <a:ext uri="{FF2B5EF4-FFF2-40B4-BE49-F238E27FC236}">
                  <a16:creationId xmlns:a16="http://schemas.microsoft.com/office/drawing/2014/main" id="{387D5182-1655-4BD7-9AE3-CD7B8129FEE5}"/>
                </a:ext>
              </a:extLst>
            </p:cNvPr>
            <p:cNvCxnSpPr>
              <a:cxnSpLocks/>
            </p:cNvCxnSpPr>
            <p:nvPr/>
          </p:nvCxnSpPr>
          <p:spPr>
            <a:xfrm flipH="1">
              <a:off x="2745471" y="1419622"/>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TextBox 96">
            <a:extLst>
              <a:ext uri="{FF2B5EF4-FFF2-40B4-BE49-F238E27FC236}">
                <a16:creationId xmlns:a16="http://schemas.microsoft.com/office/drawing/2014/main" id="{1AF0B289-3940-4A81-8914-0683D4E8E6F8}"/>
              </a:ext>
            </a:extLst>
          </p:cNvPr>
          <p:cNvSpPr txBox="1"/>
          <p:nvPr/>
        </p:nvSpPr>
        <p:spPr>
          <a:xfrm>
            <a:off x="1907704" y="2084985"/>
            <a:ext cx="1535998" cy="461665"/>
          </a:xfrm>
          <a:prstGeom prst="rect">
            <a:avLst/>
          </a:prstGeom>
          <a:solidFill>
            <a:schemeClr val="bg1"/>
          </a:solidFill>
        </p:spPr>
        <p:txBody>
          <a:bodyPr wrap="none" rtlCol="0">
            <a:spAutoFit/>
          </a:bodyPr>
          <a:lstStyle/>
          <a:p>
            <a:pPr algn="ctr"/>
            <a:r>
              <a:rPr lang="ko-KR" altLang="en-US" sz="1200" dirty="0">
                <a:latin typeface="a하늬바람M" panose="02020600000000000000" pitchFamily="18" charset="-127"/>
                <a:ea typeface="a하늬바람M" panose="02020600000000000000" pitchFamily="18" charset="-127"/>
              </a:rPr>
              <a:t>기온</a:t>
            </a:r>
            <a:r>
              <a:rPr lang="en-US" altLang="ko-KR" sz="1200" dirty="0">
                <a:latin typeface="a하늬바람M" panose="02020600000000000000" pitchFamily="18" charset="-127"/>
                <a:ea typeface="a하늬바람M" panose="02020600000000000000" pitchFamily="18" charset="-127"/>
              </a:rPr>
              <a:t>_7</a:t>
            </a:r>
            <a:r>
              <a:rPr lang="ko-KR" altLang="en-US" sz="1200" dirty="0">
                <a:latin typeface="a하늬바람M" panose="02020600000000000000" pitchFamily="18" charset="-127"/>
                <a:ea typeface="a하늬바람M" panose="02020600000000000000" pitchFamily="18" charset="-127"/>
              </a:rPr>
              <a:t>월 </a:t>
            </a:r>
            <a:r>
              <a:rPr lang="en-US" altLang="ko-KR" sz="1200" dirty="0">
                <a:latin typeface="a하늬바람M" panose="02020600000000000000" pitchFamily="18" charset="-127"/>
                <a:ea typeface="a하늬바람M" panose="02020600000000000000" pitchFamily="18" charset="-127"/>
              </a:rPr>
              <a:t>25</a:t>
            </a:r>
            <a:r>
              <a:rPr lang="ko-KR" altLang="en-US" sz="1200" dirty="0">
                <a:latin typeface="a하늬바람M" panose="02020600000000000000" pitchFamily="18" charset="-127"/>
                <a:ea typeface="a하늬바람M" panose="02020600000000000000" pitchFamily="18" charset="-127"/>
              </a:rPr>
              <a:t>℃이상</a:t>
            </a:r>
            <a:endParaRPr lang="en-US" altLang="ko-KR" sz="1200" dirty="0">
              <a:latin typeface="a하늬바람M" panose="02020600000000000000" pitchFamily="18" charset="-127"/>
              <a:ea typeface="a하늬바람M" panose="02020600000000000000" pitchFamily="18" charset="-127"/>
            </a:endParaRPr>
          </a:p>
          <a:p>
            <a:pPr algn="ctr"/>
            <a:r>
              <a:rPr lang="en-US" altLang="ko-KR" sz="1200" dirty="0">
                <a:latin typeface="a하늬바람M" panose="02020600000000000000" pitchFamily="18" charset="-127"/>
                <a:ea typeface="a하늬바람M" panose="02020600000000000000" pitchFamily="18" charset="-127"/>
              </a:rPr>
              <a:t>&gt; 547.0</a:t>
            </a:r>
            <a:endParaRPr lang="ko-KR" altLang="en-US" sz="1200" dirty="0">
              <a:latin typeface="a하늬바람M" panose="02020600000000000000" pitchFamily="18" charset="-127"/>
              <a:ea typeface="a하늬바람M" panose="02020600000000000000" pitchFamily="18" charset="-127"/>
            </a:endParaRPr>
          </a:p>
        </p:txBody>
      </p:sp>
      <p:sp>
        <p:nvSpPr>
          <p:cNvPr id="98" name="TextBox 97">
            <a:extLst>
              <a:ext uri="{FF2B5EF4-FFF2-40B4-BE49-F238E27FC236}">
                <a16:creationId xmlns:a16="http://schemas.microsoft.com/office/drawing/2014/main" id="{F89A2F70-964B-4ECA-8E5F-5018D328A714}"/>
              </a:ext>
            </a:extLst>
          </p:cNvPr>
          <p:cNvSpPr txBox="1"/>
          <p:nvPr/>
        </p:nvSpPr>
        <p:spPr>
          <a:xfrm>
            <a:off x="83674" y="2139702"/>
            <a:ext cx="1535998" cy="461665"/>
          </a:xfrm>
          <a:prstGeom prst="rect">
            <a:avLst/>
          </a:prstGeom>
          <a:solidFill>
            <a:schemeClr val="bg1"/>
          </a:solidFill>
        </p:spPr>
        <p:txBody>
          <a:bodyPr wrap="none" rtlCol="0">
            <a:spAutoFit/>
          </a:bodyPr>
          <a:lstStyle/>
          <a:p>
            <a:pPr algn="ctr"/>
            <a:r>
              <a:rPr lang="ko-KR" altLang="en-US" sz="1200" dirty="0">
                <a:latin typeface="a하늬바람M" panose="02020600000000000000" pitchFamily="18" charset="-127"/>
                <a:ea typeface="a하늬바람M" panose="02020600000000000000" pitchFamily="18" charset="-127"/>
              </a:rPr>
              <a:t>기온</a:t>
            </a:r>
            <a:r>
              <a:rPr lang="en-US" altLang="ko-KR" sz="1200" dirty="0">
                <a:latin typeface="a하늬바람M" panose="02020600000000000000" pitchFamily="18" charset="-127"/>
                <a:ea typeface="a하늬바람M" panose="02020600000000000000" pitchFamily="18" charset="-127"/>
              </a:rPr>
              <a:t>_7</a:t>
            </a:r>
            <a:r>
              <a:rPr lang="ko-KR" altLang="en-US" sz="1200" dirty="0">
                <a:latin typeface="a하늬바람M" panose="02020600000000000000" pitchFamily="18" charset="-127"/>
                <a:ea typeface="a하늬바람M" panose="02020600000000000000" pitchFamily="18" charset="-127"/>
              </a:rPr>
              <a:t>월 </a:t>
            </a:r>
            <a:r>
              <a:rPr lang="en-US" altLang="ko-KR" sz="1200" dirty="0">
                <a:latin typeface="a하늬바람M" panose="02020600000000000000" pitchFamily="18" charset="-127"/>
                <a:ea typeface="a하늬바람M" panose="02020600000000000000" pitchFamily="18" charset="-127"/>
              </a:rPr>
              <a:t>25</a:t>
            </a:r>
            <a:r>
              <a:rPr lang="ko-KR" altLang="en-US" sz="1200" dirty="0">
                <a:latin typeface="a하늬바람M" panose="02020600000000000000" pitchFamily="18" charset="-127"/>
                <a:ea typeface="a하늬바람M" panose="02020600000000000000" pitchFamily="18" charset="-127"/>
              </a:rPr>
              <a:t>℃이상</a:t>
            </a:r>
            <a:endParaRPr lang="en-US" altLang="ko-KR" sz="1200" dirty="0">
              <a:latin typeface="a하늬바람M" panose="02020600000000000000" pitchFamily="18" charset="-127"/>
              <a:ea typeface="a하늬바람M" panose="02020600000000000000" pitchFamily="18" charset="-127"/>
            </a:endParaRPr>
          </a:p>
          <a:p>
            <a:pPr algn="ctr"/>
            <a:r>
              <a:rPr lang="en-US" altLang="ko-KR" sz="1200" dirty="0">
                <a:latin typeface="a하늬바람M" panose="02020600000000000000" pitchFamily="18" charset="-127"/>
                <a:ea typeface="a하늬바람M" panose="02020600000000000000" pitchFamily="18" charset="-127"/>
              </a:rPr>
              <a:t>&lt;= 547.0</a:t>
            </a:r>
            <a:endParaRPr lang="ko-KR" altLang="en-US" sz="1200" dirty="0">
              <a:latin typeface="a하늬바람M" panose="02020600000000000000" pitchFamily="18" charset="-127"/>
              <a:ea typeface="a하늬바람M" panose="02020600000000000000" pitchFamily="18" charset="-127"/>
            </a:endParaRPr>
          </a:p>
        </p:txBody>
      </p:sp>
      <p:sp>
        <p:nvSpPr>
          <p:cNvPr id="99" name="직사각형 98">
            <a:extLst>
              <a:ext uri="{FF2B5EF4-FFF2-40B4-BE49-F238E27FC236}">
                <a16:creationId xmlns:a16="http://schemas.microsoft.com/office/drawing/2014/main" id="{A96174CA-FF32-4095-93D7-44587873C57A}"/>
              </a:ext>
            </a:extLst>
          </p:cNvPr>
          <p:cNvSpPr/>
          <p:nvPr/>
        </p:nvSpPr>
        <p:spPr>
          <a:xfrm>
            <a:off x="453850" y="2828989"/>
            <a:ext cx="1060672" cy="838270"/>
          </a:xfrm>
          <a:prstGeom prst="rect">
            <a:avLst/>
          </a:prstGeom>
          <a:solidFill>
            <a:srgbClr val="EFF19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a하늬바람M" panose="02020600000000000000" pitchFamily="18" charset="-127"/>
                <a:ea typeface="a하늬바람M" panose="02020600000000000000" pitchFamily="18" charset="-127"/>
              </a:rPr>
              <a:t>N = 54</a:t>
            </a:r>
          </a:p>
          <a:p>
            <a:pPr algn="ctr"/>
            <a:r>
              <a:rPr lang="ko-KR" altLang="en-US" sz="1400" dirty="0">
                <a:solidFill>
                  <a:schemeClr val="tx1"/>
                </a:solidFill>
                <a:latin typeface="a하늬바람M" panose="02020600000000000000" pitchFamily="18" charset="-127"/>
                <a:ea typeface="a하늬바람M" panose="02020600000000000000" pitchFamily="18" charset="-127"/>
              </a:rPr>
              <a:t>예측 </a:t>
            </a:r>
            <a:r>
              <a:rPr lang="en-US" altLang="ko-KR" sz="1400" dirty="0">
                <a:solidFill>
                  <a:schemeClr val="tx1"/>
                </a:solidFill>
                <a:latin typeface="a하늬바람M" panose="02020600000000000000" pitchFamily="18" charset="-127"/>
                <a:ea typeface="a하늬바람M" panose="02020600000000000000" pitchFamily="18" charset="-127"/>
              </a:rPr>
              <a:t>14.593</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sp>
        <p:nvSpPr>
          <p:cNvPr id="100" name="직사각형 99">
            <a:extLst>
              <a:ext uri="{FF2B5EF4-FFF2-40B4-BE49-F238E27FC236}">
                <a16:creationId xmlns:a16="http://schemas.microsoft.com/office/drawing/2014/main" id="{36460366-508D-4746-9879-4EE6BC69AD7F}"/>
              </a:ext>
            </a:extLst>
          </p:cNvPr>
          <p:cNvSpPr/>
          <p:nvPr/>
        </p:nvSpPr>
        <p:spPr>
          <a:xfrm>
            <a:off x="1984933" y="2818291"/>
            <a:ext cx="1060672" cy="838270"/>
          </a:xfrm>
          <a:prstGeom prst="rect">
            <a:avLst/>
          </a:prstGeom>
          <a:solidFill>
            <a:srgbClr val="EFF19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a하늬바람M" panose="02020600000000000000" pitchFamily="18" charset="-127"/>
                <a:ea typeface="a하늬바람M" panose="02020600000000000000" pitchFamily="18" charset="-127"/>
              </a:rPr>
              <a:t>N = 12</a:t>
            </a:r>
          </a:p>
          <a:p>
            <a:pPr algn="ctr"/>
            <a:r>
              <a:rPr lang="ko-KR" altLang="en-US" sz="1400" dirty="0">
                <a:solidFill>
                  <a:schemeClr val="tx1"/>
                </a:solidFill>
                <a:latin typeface="a하늬바람M" panose="02020600000000000000" pitchFamily="18" charset="-127"/>
                <a:ea typeface="a하늬바람M" panose="02020600000000000000" pitchFamily="18" charset="-127"/>
              </a:rPr>
              <a:t>예측 </a:t>
            </a:r>
            <a:r>
              <a:rPr lang="en-US" altLang="ko-KR" sz="1400" dirty="0">
                <a:solidFill>
                  <a:schemeClr val="tx1"/>
                </a:solidFill>
                <a:latin typeface="a하늬바람M" panose="02020600000000000000" pitchFamily="18" charset="-127"/>
                <a:ea typeface="a하늬바람M" panose="02020600000000000000" pitchFamily="18" charset="-127"/>
              </a:rPr>
              <a:t>29.5</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grpSp>
        <p:nvGrpSpPr>
          <p:cNvPr id="102" name="그룹 101">
            <a:extLst>
              <a:ext uri="{FF2B5EF4-FFF2-40B4-BE49-F238E27FC236}">
                <a16:creationId xmlns:a16="http://schemas.microsoft.com/office/drawing/2014/main" id="{E000BED4-5028-41E1-89A7-DB194A764D8D}"/>
              </a:ext>
            </a:extLst>
          </p:cNvPr>
          <p:cNvGrpSpPr/>
          <p:nvPr/>
        </p:nvGrpSpPr>
        <p:grpSpPr>
          <a:xfrm>
            <a:off x="2957302" y="-24288"/>
            <a:ext cx="1659304" cy="594624"/>
            <a:chOff x="2745471" y="1226997"/>
            <a:chExt cx="2905721" cy="340260"/>
          </a:xfrm>
        </p:grpSpPr>
        <p:cxnSp>
          <p:nvCxnSpPr>
            <p:cNvPr id="103" name="직선 연결선 102">
              <a:extLst>
                <a:ext uri="{FF2B5EF4-FFF2-40B4-BE49-F238E27FC236}">
                  <a16:creationId xmlns:a16="http://schemas.microsoft.com/office/drawing/2014/main" id="{1C6587D7-F274-4619-A7BC-5324D868A569}"/>
                </a:ext>
              </a:extLst>
            </p:cNvPr>
            <p:cNvCxnSpPr>
              <a:cxnSpLocks/>
            </p:cNvCxnSpPr>
            <p:nvPr/>
          </p:nvCxnSpPr>
          <p:spPr>
            <a:xfrm flipH="1">
              <a:off x="4113445" y="1226997"/>
              <a:ext cx="2" cy="142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직선 연결선 103">
              <a:extLst>
                <a:ext uri="{FF2B5EF4-FFF2-40B4-BE49-F238E27FC236}">
                  <a16:creationId xmlns:a16="http://schemas.microsoft.com/office/drawing/2014/main" id="{C66F0335-CBE6-4AFD-A45F-86C45C396B2C}"/>
                </a:ext>
              </a:extLst>
            </p:cNvPr>
            <p:cNvCxnSpPr>
              <a:cxnSpLocks/>
            </p:cNvCxnSpPr>
            <p:nvPr/>
          </p:nvCxnSpPr>
          <p:spPr>
            <a:xfrm>
              <a:off x="2745473" y="1374464"/>
              <a:ext cx="29057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직선 연결선 104">
              <a:extLst>
                <a:ext uri="{FF2B5EF4-FFF2-40B4-BE49-F238E27FC236}">
                  <a16:creationId xmlns:a16="http://schemas.microsoft.com/office/drawing/2014/main" id="{9A316804-B72D-4468-B795-05220617E597}"/>
                </a:ext>
              </a:extLst>
            </p:cNvPr>
            <p:cNvCxnSpPr>
              <a:cxnSpLocks/>
            </p:cNvCxnSpPr>
            <p:nvPr/>
          </p:nvCxnSpPr>
          <p:spPr>
            <a:xfrm flipH="1">
              <a:off x="5651190" y="1373485"/>
              <a:ext cx="2"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직선 연결선 105">
              <a:extLst>
                <a:ext uri="{FF2B5EF4-FFF2-40B4-BE49-F238E27FC236}">
                  <a16:creationId xmlns:a16="http://schemas.microsoft.com/office/drawing/2014/main" id="{06138BB7-D2B5-4C60-8FD9-CE1755C5EDF6}"/>
                </a:ext>
              </a:extLst>
            </p:cNvPr>
            <p:cNvCxnSpPr>
              <a:cxnSpLocks/>
            </p:cNvCxnSpPr>
            <p:nvPr/>
          </p:nvCxnSpPr>
          <p:spPr>
            <a:xfrm flipH="1">
              <a:off x="2745471" y="1373484"/>
              <a:ext cx="2"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 name="TextBox 106">
            <a:extLst>
              <a:ext uri="{FF2B5EF4-FFF2-40B4-BE49-F238E27FC236}">
                <a16:creationId xmlns:a16="http://schemas.microsoft.com/office/drawing/2014/main" id="{36706398-E350-48C8-8547-AF590FA4146E}"/>
              </a:ext>
            </a:extLst>
          </p:cNvPr>
          <p:cNvSpPr txBox="1"/>
          <p:nvPr/>
        </p:nvSpPr>
        <p:spPr>
          <a:xfrm>
            <a:off x="4034073" y="87772"/>
            <a:ext cx="1319592" cy="400110"/>
          </a:xfrm>
          <a:prstGeom prst="rect">
            <a:avLst/>
          </a:prstGeom>
          <a:solidFill>
            <a:schemeClr val="bg1"/>
          </a:solidFill>
        </p:spPr>
        <p:txBody>
          <a:bodyPr wrap="none" rtlCol="0">
            <a:spAutoFit/>
          </a:bodyPr>
          <a:lstStyle/>
          <a:p>
            <a:pPr algn="ctr"/>
            <a:r>
              <a:rPr lang="ko-KR" altLang="en-US" sz="1000" dirty="0">
                <a:latin typeface="a하늬바람M" panose="02020600000000000000" pitchFamily="18" charset="-127"/>
                <a:ea typeface="a하늬바람M" panose="02020600000000000000" pitchFamily="18" charset="-127"/>
              </a:rPr>
              <a:t>기온</a:t>
            </a:r>
            <a:r>
              <a:rPr lang="en-US" altLang="ko-KR" sz="1000" dirty="0">
                <a:latin typeface="a하늬바람M" panose="02020600000000000000" pitchFamily="18" charset="-127"/>
                <a:ea typeface="a하늬바람M" panose="02020600000000000000" pitchFamily="18" charset="-127"/>
              </a:rPr>
              <a:t>_9</a:t>
            </a:r>
            <a:r>
              <a:rPr lang="ko-KR" altLang="en-US" sz="1000" dirty="0">
                <a:latin typeface="a하늬바람M" panose="02020600000000000000" pitchFamily="18" charset="-127"/>
                <a:ea typeface="a하늬바람M" panose="02020600000000000000" pitchFamily="18" charset="-127"/>
              </a:rPr>
              <a:t>월 </a:t>
            </a:r>
            <a:r>
              <a:rPr lang="en-US" altLang="ko-KR" sz="1000" dirty="0">
                <a:latin typeface="a하늬바람M" panose="02020600000000000000" pitchFamily="18" charset="-127"/>
                <a:ea typeface="a하늬바람M" panose="02020600000000000000" pitchFamily="18" charset="-127"/>
              </a:rPr>
              <a:t>20</a:t>
            </a:r>
            <a:r>
              <a:rPr lang="ko-KR" altLang="en-US" sz="1000" dirty="0">
                <a:latin typeface="a하늬바람M" panose="02020600000000000000" pitchFamily="18" charset="-127"/>
                <a:ea typeface="a하늬바람M" panose="02020600000000000000" pitchFamily="18" charset="-127"/>
              </a:rPr>
              <a:t>℃이상</a:t>
            </a:r>
            <a:endParaRPr lang="en-US" altLang="ko-KR" sz="1000" dirty="0">
              <a:latin typeface="a하늬바람M" panose="02020600000000000000" pitchFamily="18" charset="-127"/>
              <a:ea typeface="a하늬바람M" panose="02020600000000000000" pitchFamily="18" charset="-127"/>
            </a:endParaRPr>
          </a:p>
          <a:p>
            <a:pPr algn="ctr"/>
            <a:r>
              <a:rPr lang="en-US" altLang="ko-KR" sz="1000" dirty="0">
                <a:latin typeface="a하늬바람M" panose="02020600000000000000" pitchFamily="18" charset="-127"/>
                <a:ea typeface="a하늬바람M" panose="02020600000000000000" pitchFamily="18" charset="-127"/>
              </a:rPr>
              <a:t>&lt;=443.0</a:t>
            </a:r>
            <a:endParaRPr lang="ko-KR" altLang="en-US" sz="1000" dirty="0">
              <a:latin typeface="a하늬바람M" panose="02020600000000000000" pitchFamily="18" charset="-127"/>
              <a:ea typeface="a하늬바람M" panose="02020600000000000000" pitchFamily="18" charset="-127"/>
            </a:endParaRPr>
          </a:p>
        </p:txBody>
      </p:sp>
      <p:sp>
        <p:nvSpPr>
          <p:cNvPr id="108" name="TextBox 107">
            <a:extLst>
              <a:ext uri="{FF2B5EF4-FFF2-40B4-BE49-F238E27FC236}">
                <a16:creationId xmlns:a16="http://schemas.microsoft.com/office/drawing/2014/main" id="{C5FD81A9-083C-4841-8F7B-4621C9EBD105}"/>
              </a:ext>
            </a:extLst>
          </p:cNvPr>
          <p:cNvSpPr txBox="1"/>
          <p:nvPr/>
        </p:nvSpPr>
        <p:spPr>
          <a:xfrm>
            <a:off x="2498006" y="77734"/>
            <a:ext cx="1319592" cy="400110"/>
          </a:xfrm>
          <a:prstGeom prst="rect">
            <a:avLst/>
          </a:prstGeom>
          <a:solidFill>
            <a:schemeClr val="bg1"/>
          </a:solidFill>
        </p:spPr>
        <p:txBody>
          <a:bodyPr wrap="none" rtlCol="0">
            <a:spAutoFit/>
          </a:bodyPr>
          <a:lstStyle/>
          <a:p>
            <a:pPr algn="ctr"/>
            <a:r>
              <a:rPr lang="ko-KR" altLang="en-US" sz="1000" dirty="0">
                <a:latin typeface="a하늬바람M" panose="02020600000000000000" pitchFamily="18" charset="-127"/>
                <a:ea typeface="a하늬바람M" panose="02020600000000000000" pitchFamily="18" charset="-127"/>
              </a:rPr>
              <a:t>기온</a:t>
            </a:r>
            <a:r>
              <a:rPr lang="en-US" altLang="ko-KR" sz="1000" dirty="0">
                <a:latin typeface="a하늬바람M" panose="02020600000000000000" pitchFamily="18" charset="-127"/>
                <a:ea typeface="a하늬바람M" panose="02020600000000000000" pitchFamily="18" charset="-127"/>
              </a:rPr>
              <a:t>_9</a:t>
            </a:r>
            <a:r>
              <a:rPr lang="ko-KR" altLang="en-US" sz="1000" dirty="0">
                <a:latin typeface="a하늬바람M" panose="02020600000000000000" pitchFamily="18" charset="-127"/>
                <a:ea typeface="a하늬바람M" panose="02020600000000000000" pitchFamily="18" charset="-127"/>
              </a:rPr>
              <a:t>월 </a:t>
            </a:r>
            <a:r>
              <a:rPr lang="en-US" altLang="ko-KR" sz="1000" dirty="0">
                <a:latin typeface="a하늬바람M" panose="02020600000000000000" pitchFamily="18" charset="-127"/>
                <a:ea typeface="a하늬바람M" panose="02020600000000000000" pitchFamily="18" charset="-127"/>
              </a:rPr>
              <a:t>20</a:t>
            </a:r>
            <a:r>
              <a:rPr lang="ko-KR" altLang="en-US" sz="1000" dirty="0">
                <a:latin typeface="a하늬바람M" panose="02020600000000000000" pitchFamily="18" charset="-127"/>
                <a:ea typeface="a하늬바람M" panose="02020600000000000000" pitchFamily="18" charset="-127"/>
              </a:rPr>
              <a:t>℃이상</a:t>
            </a:r>
            <a:endParaRPr lang="en-US" altLang="ko-KR" sz="1000" dirty="0">
              <a:latin typeface="a하늬바람M" panose="02020600000000000000" pitchFamily="18" charset="-127"/>
              <a:ea typeface="a하늬바람M" panose="02020600000000000000" pitchFamily="18" charset="-127"/>
            </a:endParaRPr>
          </a:p>
          <a:p>
            <a:pPr algn="ctr"/>
            <a:r>
              <a:rPr lang="en-US" altLang="ko-KR" sz="1000" dirty="0">
                <a:latin typeface="a하늬바람M" panose="02020600000000000000" pitchFamily="18" charset="-127"/>
                <a:ea typeface="a하늬바람M" panose="02020600000000000000" pitchFamily="18" charset="-127"/>
              </a:rPr>
              <a:t>&gt; 443.0</a:t>
            </a:r>
            <a:endParaRPr lang="ko-KR" altLang="en-US" sz="1000" dirty="0">
              <a:latin typeface="a하늬바람M" panose="02020600000000000000" pitchFamily="18" charset="-127"/>
              <a:ea typeface="a하늬바람M" panose="02020600000000000000" pitchFamily="18" charset="-127"/>
            </a:endParaRPr>
          </a:p>
        </p:txBody>
      </p:sp>
      <p:sp>
        <p:nvSpPr>
          <p:cNvPr id="109" name="직사각형 108">
            <a:extLst>
              <a:ext uri="{FF2B5EF4-FFF2-40B4-BE49-F238E27FC236}">
                <a16:creationId xmlns:a16="http://schemas.microsoft.com/office/drawing/2014/main" id="{6DE52F1F-5AE4-490C-9117-06C756B5C191}"/>
              </a:ext>
            </a:extLst>
          </p:cNvPr>
          <p:cNvSpPr/>
          <p:nvPr/>
        </p:nvSpPr>
        <p:spPr>
          <a:xfrm>
            <a:off x="2401258" y="569820"/>
            <a:ext cx="1282721" cy="734989"/>
          </a:xfrm>
          <a:prstGeom prst="rect">
            <a:avLst/>
          </a:prstGeom>
          <a:solidFill>
            <a:srgbClr val="EFF19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a하늬바람M" panose="02020600000000000000" pitchFamily="18" charset="-127"/>
                <a:ea typeface="a하늬바람M" panose="02020600000000000000" pitchFamily="18" charset="-127"/>
              </a:rPr>
              <a:t>N = 10</a:t>
            </a:r>
          </a:p>
          <a:p>
            <a:pPr algn="ctr"/>
            <a:r>
              <a:rPr lang="ko-KR" altLang="en-US" sz="1400" dirty="0">
                <a:solidFill>
                  <a:schemeClr val="tx1"/>
                </a:solidFill>
                <a:latin typeface="a하늬바람M" panose="02020600000000000000" pitchFamily="18" charset="-127"/>
                <a:ea typeface="a하늬바람M" panose="02020600000000000000" pitchFamily="18" charset="-127"/>
              </a:rPr>
              <a:t>예측 </a:t>
            </a:r>
            <a:r>
              <a:rPr lang="en-US" altLang="ko-KR" sz="1400" dirty="0">
                <a:solidFill>
                  <a:schemeClr val="tx1"/>
                </a:solidFill>
                <a:latin typeface="a하늬바람M" panose="02020600000000000000" pitchFamily="18" charset="-127"/>
                <a:ea typeface="a하늬바람M" panose="02020600000000000000" pitchFamily="18" charset="-127"/>
              </a:rPr>
              <a:t>90.0</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sp>
        <p:nvSpPr>
          <p:cNvPr id="110" name="직사각형 109">
            <a:extLst>
              <a:ext uri="{FF2B5EF4-FFF2-40B4-BE49-F238E27FC236}">
                <a16:creationId xmlns:a16="http://schemas.microsoft.com/office/drawing/2014/main" id="{A20A1943-680B-48DE-9694-23D6165D4473}"/>
              </a:ext>
            </a:extLst>
          </p:cNvPr>
          <p:cNvSpPr/>
          <p:nvPr/>
        </p:nvSpPr>
        <p:spPr>
          <a:xfrm>
            <a:off x="3976076" y="584082"/>
            <a:ext cx="1282721" cy="73498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a하늬바람M" panose="02020600000000000000" pitchFamily="18" charset="-127"/>
                <a:ea typeface="a하늬바람M" panose="02020600000000000000" pitchFamily="18" charset="-127"/>
              </a:rPr>
              <a:t>N = 24</a:t>
            </a:r>
          </a:p>
          <a:p>
            <a:pPr algn="ctr"/>
            <a:r>
              <a:rPr lang="ko-KR" altLang="en-US" sz="1200" dirty="0">
                <a:solidFill>
                  <a:schemeClr val="tx1"/>
                </a:solidFill>
                <a:latin typeface="a하늬바람M" panose="02020600000000000000" pitchFamily="18" charset="-127"/>
                <a:ea typeface="a하늬바람M" panose="02020600000000000000" pitchFamily="18" charset="-127"/>
              </a:rPr>
              <a:t>평균</a:t>
            </a:r>
            <a:endParaRPr lang="en-US" altLang="ko-KR" sz="1200" dirty="0">
              <a:solidFill>
                <a:schemeClr val="tx1"/>
              </a:solidFill>
              <a:latin typeface="a하늬바람M" panose="02020600000000000000" pitchFamily="18" charset="-127"/>
              <a:ea typeface="a하늬바람M" panose="02020600000000000000" pitchFamily="18" charset="-127"/>
            </a:endParaRPr>
          </a:p>
          <a:p>
            <a:pPr algn="ctr"/>
            <a:r>
              <a:rPr lang="en-US" altLang="ko-KR" sz="1200" dirty="0">
                <a:solidFill>
                  <a:schemeClr val="tx1"/>
                </a:solidFill>
                <a:latin typeface="a하늬바람M" panose="02020600000000000000" pitchFamily="18" charset="-127"/>
                <a:ea typeface="a하늬바람M" panose="02020600000000000000" pitchFamily="18" charset="-127"/>
              </a:rPr>
              <a:t>41.375</a:t>
            </a:r>
            <a:endParaRPr lang="ko-KR" altLang="en-US" sz="1100" dirty="0">
              <a:solidFill>
                <a:schemeClr val="tx1"/>
              </a:solidFill>
              <a:latin typeface="a하늬바람M" panose="02020600000000000000" pitchFamily="18" charset="-127"/>
              <a:ea typeface="a하늬바람M" panose="02020600000000000000" pitchFamily="18" charset="-127"/>
            </a:endParaRPr>
          </a:p>
        </p:txBody>
      </p:sp>
      <p:grpSp>
        <p:nvGrpSpPr>
          <p:cNvPr id="111" name="그룹 110">
            <a:extLst>
              <a:ext uri="{FF2B5EF4-FFF2-40B4-BE49-F238E27FC236}">
                <a16:creationId xmlns:a16="http://schemas.microsoft.com/office/drawing/2014/main" id="{A0D7839E-F72F-48A0-BB49-6DD5685E9AFE}"/>
              </a:ext>
            </a:extLst>
          </p:cNvPr>
          <p:cNvGrpSpPr/>
          <p:nvPr/>
        </p:nvGrpSpPr>
        <p:grpSpPr>
          <a:xfrm>
            <a:off x="3804176" y="1321840"/>
            <a:ext cx="1659304" cy="770139"/>
            <a:chOff x="2745471" y="1226997"/>
            <a:chExt cx="2905721" cy="340260"/>
          </a:xfrm>
        </p:grpSpPr>
        <p:cxnSp>
          <p:nvCxnSpPr>
            <p:cNvPr id="112" name="직선 연결선 111">
              <a:extLst>
                <a:ext uri="{FF2B5EF4-FFF2-40B4-BE49-F238E27FC236}">
                  <a16:creationId xmlns:a16="http://schemas.microsoft.com/office/drawing/2014/main" id="{5DDCA823-B084-4C17-9812-051C6634476F}"/>
                </a:ext>
              </a:extLst>
            </p:cNvPr>
            <p:cNvCxnSpPr>
              <a:cxnSpLocks/>
            </p:cNvCxnSpPr>
            <p:nvPr/>
          </p:nvCxnSpPr>
          <p:spPr>
            <a:xfrm flipH="1">
              <a:off x="4113445" y="1226997"/>
              <a:ext cx="2" cy="142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직선 연결선 112">
              <a:extLst>
                <a:ext uri="{FF2B5EF4-FFF2-40B4-BE49-F238E27FC236}">
                  <a16:creationId xmlns:a16="http://schemas.microsoft.com/office/drawing/2014/main" id="{62F37636-5353-44F4-834B-48562EFEC004}"/>
                </a:ext>
              </a:extLst>
            </p:cNvPr>
            <p:cNvCxnSpPr>
              <a:cxnSpLocks/>
            </p:cNvCxnSpPr>
            <p:nvPr/>
          </p:nvCxnSpPr>
          <p:spPr>
            <a:xfrm>
              <a:off x="2745473" y="1374464"/>
              <a:ext cx="29057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직선 연결선 113">
              <a:extLst>
                <a:ext uri="{FF2B5EF4-FFF2-40B4-BE49-F238E27FC236}">
                  <a16:creationId xmlns:a16="http://schemas.microsoft.com/office/drawing/2014/main" id="{CCCBA67F-DCF2-4102-8A72-39673AA5F598}"/>
                </a:ext>
              </a:extLst>
            </p:cNvPr>
            <p:cNvCxnSpPr>
              <a:cxnSpLocks/>
            </p:cNvCxnSpPr>
            <p:nvPr/>
          </p:nvCxnSpPr>
          <p:spPr>
            <a:xfrm flipH="1">
              <a:off x="5651190" y="1373485"/>
              <a:ext cx="2"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직선 연결선 114">
              <a:extLst>
                <a:ext uri="{FF2B5EF4-FFF2-40B4-BE49-F238E27FC236}">
                  <a16:creationId xmlns:a16="http://schemas.microsoft.com/office/drawing/2014/main" id="{33AFE433-B41E-4707-9A8D-315A1CD1C274}"/>
                </a:ext>
              </a:extLst>
            </p:cNvPr>
            <p:cNvCxnSpPr>
              <a:cxnSpLocks/>
            </p:cNvCxnSpPr>
            <p:nvPr/>
          </p:nvCxnSpPr>
          <p:spPr>
            <a:xfrm flipH="1">
              <a:off x="2745471" y="1373484"/>
              <a:ext cx="2"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7" name="TextBox 116">
            <a:extLst>
              <a:ext uri="{FF2B5EF4-FFF2-40B4-BE49-F238E27FC236}">
                <a16:creationId xmlns:a16="http://schemas.microsoft.com/office/drawing/2014/main" id="{C28A0A28-BBD4-4F2F-AAB4-891812587F45}"/>
              </a:ext>
            </a:extLst>
          </p:cNvPr>
          <p:cNvSpPr txBox="1"/>
          <p:nvPr/>
        </p:nvSpPr>
        <p:spPr>
          <a:xfrm>
            <a:off x="3511762" y="1579673"/>
            <a:ext cx="960520" cy="400110"/>
          </a:xfrm>
          <a:prstGeom prst="rect">
            <a:avLst/>
          </a:prstGeom>
          <a:solidFill>
            <a:schemeClr val="bg1"/>
          </a:solidFill>
        </p:spPr>
        <p:txBody>
          <a:bodyPr wrap="none" rtlCol="0">
            <a:spAutoFit/>
          </a:bodyPr>
          <a:lstStyle/>
          <a:p>
            <a:pPr algn="ctr"/>
            <a:r>
              <a:rPr lang="ko-KR" altLang="en-US" sz="1000" dirty="0">
                <a:latin typeface="a하늬바람M" panose="02020600000000000000" pitchFamily="18" charset="-127"/>
                <a:ea typeface="a하늬바람M" panose="02020600000000000000" pitchFamily="18" charset="-127"/>
              </a:rPr>
              <a:t>농가여자</a:t>
            </a:r>
            <a:r>
              <a:rPr lang="en-US" altLang="ko-KR" sz="1000" dirty="0">
                <a:latin typeface="a하늬바람M" panose="02020600000000000000" pitchFamily="18" charset="-127"/>
                <a:ea typeface="a하늬바람M" panose="02020600000000000000" pitchFamily="18" charset="-127"/>
              </a:rPr>
              <a:t>_P2</a:t>
            </a:r>
          </a:p>
          <a:p>
            <a:pPr algn="ctr"/>
            <a:r>
              <a:rPr lang="en-US" altLang="ko-KR" sz="1000" dirty="0">
                <a:latin typeface="a하늬바람M" panose="02020600000000000000" pitchFamily="18" charset="-127"/>
                <a:ea typeface="a하늬바람M" panose="02020600000000000000" pitchFamily="18" charset="-127"/>
              </a:rPr>
              <a:t>&lt;= 50.641</a:t>
            </a:r>
            <a:endParaRPr lang="ko-KR" altLang="en-US" sz="1000" dirty="0">
              <a:latin typeface="a하늬바람M" panose="02020600000000000000" pitchFamily="18" charset="-127"/>
              <a:ea typeface="a하늬바람M" panose="02020600000000000000" pitchFamily="18" charset="-127"/>
            </a:endParaRPr>
          </a:p>
        </p:txBody>
      </p:sp>
      <p:sp>
        <p:nvSpPr>
          <p:cNvPr id="118" name="TextBox 117">
            <a:extLst>
              <a:ext uri="{FF2B5EF4-FFF2-40B4-BE49-F238E27FC236}">
                <a16:creationId xmlns:a16="http://schemas.microsoft.com/office/drawing/2014/main" id="{9866C7FD-48AF-4D69-859A-21DF4256306A}"/>
              </a:ext>
            </a:extLst>
          </p:cNvPr>
          <p:cNvSpPr txBox="1"/>
          <p:nvPr/>
        </p:nvSpPr>
        <p:spPr>
          <a:xfrm>
            <a:off x="4727413" y="1545483"/>
            <a:ext cx="960520" cy="400110"/>
          </a:xfrm>
          <a:prstGeom prst="rect">
            <a:avLst/>
          </a:prstGeom>
          <a:solidFill>
            <a:schemeClr val="bg1"/>
          </a:solidFill>
        </p:spPr>
        <p:txBody>
          <a:bodyPr wrap="none" rtlCol="0">
            <a:spAutoFit/>
          </a:bodyPr>
          <a:lstStyle/>
          <a:p>
            <a:pPr algn="ctr"/>
            <a:r>
              <a:rPr lang="ko-KR" altLang="en-US" sz="1000" dirty="0">
                <a:latin typeface="a하늬바람M" panose="02020600000000000000" pitchFamily="18" charset="-127"/>
                <a:ea typeface="a하늬바람M" panose="02020600000000000000" pitchFamily="18" charset="-127"/>
              </a:rPr>
              <a:t>농가여자</a:t>
            </a:r>
            <a:r>
              <a:rPr lang="en-US" altLang="ko-KR" sz="1000" dirty="0">
                <a:latin typeface="a하늬바람M" panose="02020600000000000000" pitchFamily="18" charset="-127"/>
                <a:ea typeface="a하늬바람M" panose="02020600000000000000" pitchFamily="18" charset="-127"/>
              </a:rPr>
              <a:t>_P2</a:t>
            </a:r>
          </a:p>
          <a:p>
            <a:pPr algn="ctr"/>
            <a:r>
              <a:rPr lang="en-US" altLang="ko-KR" sz="1000" dirty="0">
                <a:latin typeface="a하늬바람M" panose="02020600000000000000" pitchFamily="18" charset="-127"/>
                <a:ea typeface="a하늬바람M" panose="02020600000000000000" pitchFamily="18" charset="-127"/>
              </a:rPr>
              <a:t>&gt; 50.641</a:t>
            </a:r>
            <a:endParaRPr lang="ko-KR" altLang="en-US" sz="1000" dirty="0">
              <a:latin typeface="a하늬바람M" panose="02020600000000000000" pitchFamily="18" charset="-127"/>
              <a:ea typeface="a하늬바람M" panose="02020600000000000000" pitchFamily="18" charset="-127"/>
            </a:endParaRPr>
          </a:p>
        </p:txBody>
      </p:sp>
      <p:sp>
        <p:nvSpPr>
          <p:cNvPr id="119" name="직사각형 118">
            <a:extLst>
              <a:ext uri="{FF2B5EF4-FFF2-40B4-BE49-F238E27FC236}">
                <a16:creationId xmlns:a16="http://schemas.microsoft.com/office/drawing/2014/main" id="{72D984BC-115B-4B61-B9D3-E512AE09FC61}"/>
              </a:ext>
            </a:extLst>
          </p:cNvPr>
          <p:cNvSpPr/>
          <p:nvPr/>
        </p:nvSpPr>
        <p:spPr>
          <a:xfrm>
            <a:off x="3419872" y="2078482"/>
            <a:ext cx="1060672" cy="749142"/>
          </a:xfrm>
          <a:prstGeom prst="rect">
            <a:avLst/>
          </a:prstGeom>
          <a:solidFill>
            <a:srgbClr val="EFF19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a하늬바람M" panose="02020600000000000000" pitchFamily="18" charset="-127"/>
                <a:ea typeface="a하늬바람M" panose="02020600000000000000" pitchFamily="18" charset="-127"/>
              </a:rPr>
              <a:t>N = 5</a:t>
            </a:r>
          </a:p>
          <a:p>
            <a:pPr algn="ctr"/>
            <a:r>
              <a:rPr lang="ko-KR" altLang="en-US" sz="1400" dirty="0">
                <a:solidFill>
                  <a:schemeClr val="tx1"/>
                </a:solidFill>
                <a:latin typeface="a하늬바람M" panose="02020600000000000000" pitchFamily="18" charset="-127"/>
                <a:ea typeface="a하늬바람M" panose="02020600000000000000" pitchFamily="18" charset="-127"/>
              </a:rPr>
              <a:t>예측 </a:t>
            </a:r>
            <a:r>
              <a:rPr lang="en-US" altLang="ko-KR" sz="1400" dirty="0">
                <a:solidFill>
                  <a:schemeClr val="tx1"/>
                </a:solidFill>
                <a:latin typeface="a하늬바람M" panose="02020600000000000000" pitchFamily="18" charset="-127"/>
                <a:ea typeface="a하늬바람M" panose="02020600000000000000" pitchFamily="18" charset="-127"/>
              </a:rPr>
              <a:t>15.4</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sp>
        <p:nvSpPr>
          <p:cNvPr id="120" name="직사각형 119">
            <a:extLst>
              <a:ext uri="{FF2B5EF4-FFF2-40B4-BE49-F238E27FC236}">
                <a16:creationId xmlns:a16="http://schemas.microsoft.com/office/drawing/2014/main" id="{A40270AC-677F-4B83-90D1-F22EF5742BDA}"/>
              </a:ext>
            </a:extLst>
          </p:cNvPr>
          <p:cNvSpPr/>
          <p:nvPr/>
        </p:nvSpPr>
        <p:spPr>
          <a:xfrm>
            <a:off x="4606438" y="2078482"/>
            <a:ext cx="1060672" cy="749142"/>
          </a:xfrm>
          <a:prstGeom prst="rect">
            <a:avLst/>
          </a:prstGeom>
          <a:solidFill>
            <a:srgbClr val="EFF19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a하늬바람M" panose="02020600000000000000" pitchFamily="18" charset="-127"/>
                <a:ea typeface="a하늬바람M" panose="02020600000000000000" pitchFamily="18" charset="-127"/>
              </a:rPr>
              <a:t>N = 19</a:t>
            </a:r>
          </a:p>
          <a:p>
            <a:pPr algn="ctr"/>
            <a:r>
              <a:rPr lang="ko-KR" altLang="en-US" sz="1400" dirty="0">
                <a:solidFill>
                  <a:schemeClr val="tx1"/>
                </a:solidFill>
                <a:latin typeface="a하늬바람M" panose="02020600000000000000" pitchFamily="18" charset="-127"/>
                <a:ea typeface="a하늬바람M" panose="02020600000000000000" pitchFamily="18" charset="-127"/>
              </a:rPr>
              <a:t>예측 </a:t>
            </a:r>
            <a:r>
              <a:rPr lang="en-US" altLang="ko-KR" sz="1400" dirty="0">
                <a:solidFill>
                  <a:schemeClr val="tx1"/>
                </a:solidFill>
                <a:latin typeface="a하늬바람M" panose="02020600000000000000" pitchFamily="18" charset="-127"/>
                <a:ea typeface="a하늬바람M" panose="02020600000000000000" pitchFamily="18" charset="-127"/>
              </a:rPr>
              <a:t>48.211</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grpSp>
        <p:nvGrpSpPr>
          <p:cNvPr id="123" name="그룹 122">
            <a:extLst>
              <a:ext uri="{FF2B5EF4-FFF2-40B4-BE49-F238E27FC236}">
                <a16:creationId xmlns:a16="http://schemas.microsoft.com/office/drawing/2014/main" id="{7A8CB14E-42D8-49CA-A039-F1E276498658}"/>
              </a:ext>
            </a:extLst>
          </p:cNvPr>
          <p:cNvGrpSpPr/>
          <p:nvPr/>
        </p:nvGrpSpPr>
        <p:grpSpPr>
          <a:xfrm>
            <a:off x="7012967" y="-24289"/>
            <a:ext cx="1824539" cy="652865"/>
            <a:chOff x="2745471" y="1226997"/>
            <a:chExt cx="2905721" cy="386397"/>
          </a:xfrm>
        </p:grpSpPr>
        <p:cxnSp>
          <p:nvCxnSpPr>
            <p:cNvPr id="124" name="직선 연결선 123">
              <a:extLst>
                <a:ext uri="{FF2B5EF4-FFF2-40B4-BE49-F238E27FC236}">
                  <a16:creationId xmlns:a16="http://schemas.microsoft.com/office/drawing/2014/main" id="{A5EC693C-63D7-4BD1-BD19-17DD896209C2}"/>
                </a:ext>
              </a:extLst>
            </p:cNvPr>
            <p:cNvCxnSpPr>
              <a:cxnSpLocks/>
            </p:cNvCxnSpPr>
            <p:nvPr/>
          </p:nvCxnSpPr>
          <p:spPr>
            <a:xfrm flipH="1">
              <a:off x="4113444" y="1226997"/>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직선 연결선 124">
              <a:extLst>
                <a:ext uri="{FF2B5EF4-FFF2-40B4-BE49-F238E27FC236}">
                  <a16:creationId xmlns:a16="http://schemas.microsoft.com/office/drawing/2014/main" id="{4ED74529-5905-4EC1-AEA5-0474C2AC9076}"/>
                </a:ext>
              </a:extLst>
            </p:cNvPr>
            <p:cNvCxnSpPr>
              <a:cxnSpLocks/>
            </p:cNvCxnSpPr>
            <p:nvPr/>
          </p:nvCxnSpPr>
          <p:spPr>
            <a:xfrm>
              <a:off x="2745472" y="1420601"/>
              <a:ext cx="2905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직선 연결선 126">
              <a:extLst>
                <a:ext uri="{FF2B5EF4-FFF2-40B4-BE49-F238E27FC236}">
                  <a16:creationId xmlns:a16="http://schemas.microsoft.com/office/drawing/2014/main" id="{55CDA233-10C3-4152-828E-7593BD002FDE}"/>
                </a:ext>
              </a:extLst>
            </p:cNvPr>
            <p:cNvCxnSpPr>
              <a:cxnSpLocks/>
            </p:cNvCxnSpPr>
            <p:nvPr/>
          </p:nvCxnSpPr>
          <p:spPr>
            <a:xfrm flipH="1">
              <a:off x="5038387" y="1419622"/>
              <a:ext cx="2"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직선 연결선 127">
              <a:extLst>
                <a:ext uri="{FF2B5EF4-FFF2-40B4-BE49-F238E27FC236}">
                  <a16:creationId xmlns:a16="http://schemas.microsoft.com/office/drawing/2014/main" id="{823A6CEF-74D0-4EE5-BF93-D05E400CD629}"/>
                </a:ext>
              </a:extLst>
            </p:cNvPr>
            <p:cNvCxnSpPr>
              <a:cxnSpLocks/>
            </p:cNvCxnSpPr>
            <p:nvPr/>
          </p:nvCxnSpPr>
          <p:spPr>
            <a:xfrm flipH="1">
              <a:off x="2745471" y="1419622"/>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9" name="TextBox 128">
            <a:extLst>
              <a:ext uri="{FF2B5EF4-FFF2-40B4-BE49-F238E27FC236}">
                <a16:creationId xmlns:a16="http://schemas.microsoft.com/office/drawing/2014/main" id="{73A1B36C-9E04-4DC5-B66D-953094C491F1}"/>
              </a:ext>
            </a:extLst>
          </p:cNvPr>
          <p:cNvSpPr txBox="1"/>
          <p:nvPr/>
        </p:nvSpPr>
        <p:spPr>
          <a:xfrm>
            <a:off x="6741125" y="81845"/>
            <a:ext cx="950901" cy="430887"/>
          </a:xfrm>
          <a:prstGeom prst="rect">
            <a:avLst/>
          </a:prstGeom>
          <a:solidFill>
            <a:schemeClr val="bg1"/>
          </a:solidFill>
        </p:spPr>
        <p:txBody>
          <a:bodyPr wrap="none" rtlCol="0">
            <a:spAutoFit/>
          </a:bodyPr>
          <a:lstStyle/>
          <a:p>
            <a:r>
              <a:rPr lang="ko-KR" altLang="en-US" sz="1100" dirty="0">
                <a:latin typeface="a하늬바람M" panose="02020600000000000000" pitchFamily="18" charset="-127"/>
                <a:ea typeface="a하늬바람M" panose="02020600000000000000" pitchFamily="18" charset="-127"/>
              </a:rPr>
              <a:t>과수원</a:t>
            </a:r>
            <a:r>
              <a:rPr lang="en-US" altLang="ko-KR" sz="1100" dirty="0">
                <a:latin typeface="a하늬바람M" panose="02020600000000000000" pitchFamily="18" charset="-127"/>
                <a:ea typeface="a하늬바람M" panose="02020600000000000000" pitchFamily="18" charset="-127"/>
              </a:rPr>
              <a:t>_P0 </a:t>
            </a:r>
          </a:p>
          <a:p>
            <a:r>
              <a:rPr lang="en-US" altLang="ko-KR" sz="1100" dirty="0">
                <a:latin typeface="a하늬바람M" panose="02020600000000000000" pitchFamily="18" charset="-127"/>
                <a:ea typeface="a하늬바람M" panose="02020600000000000000" pitchFamily="18" charset="-127"/>
              </a:rPr>
              <a:t>&lt;= 0.720</a:t>
            </a:r>
            <a:endParaRPr lang="ko-KR" altLang="en-US" sz="1100" dirty="0">
              <a:latin typeface="a하늬바람M" panose="02020600000000000000" pitchFamily="18" charset="-127"/>
              <a:ea typeface="a하늬바람M" panose="02020600000000000000" pitchFamily="18" charset="-127"/>
            </a:endParaRPr>
          </a:p>
        </p:txBody>
      </p:sp>
      <p:sp>
        <p:nvSpPr>
          <p:cNvPr id="133" name="TextBox 132">
            <a:extLst>
              <a:ext uri="{FF2B5EF4-FFF2-40B4-BE49-F238E27FC236}">
                <a16:creationId xmlns:a16="http://schemas.microsoft.com/office/drawing/2014/main" id="{487DCE70-9935-4CFC-9C56-0E249E1A9004}"/>
              </a:ext>
            </a:extLst>
          </p:cNvPr>
          <p:cNvSpPr txBox="1"/>
          <p:nvPr/>
        </p:nvSpPr>
        <p:spPr>
          <a:xfrm>
            <a:off x="8118919" y="22355"/>
            <a:ext cx="894797" cy="430887"/>
          </a:xfrm>
          <a:prstGeom prst="rect">
            <a:avLst/>
          </a:prstGeom>
          <a:solidFill>
            <a:schemeClr val="bg1"/>
          </a:solidFill>
        </p:spPr>
        <p:txBody>
          <a:bodyPr wrap="none" rtlCol="0">
            <a:spAutoFit/>
          </a:bodyPr>
          <a:lstStyle/>
          <a:p>
            <a:r>
              <a:rPr lang="ko-KR" altLang="en-US" sz="1100" dirty="0">
                <a:latin typeface="a하늬바람M" panose="02020600000000000000" pitchFamily="18" charset="-127"/>
                <a:ea typeface="a하늬바람M" panose="02020600000000000000" pitchFamily="18" charset="-127"/>
              </a:rPr>
              <a:t>과수원</a:t>
            </a:r>
            <a:r>
              <a:rPr lang="en-US" altLang="ko-KR" sz="1100" dirty="0">
                <a:latin typeface="a하늬바람M" panose="02020600000000000000" pitchFamily="18" charset="-127"/>
                <a:ea typeface="a하늬바람M" panose="02020600000000000000" pitchFamily="18" charset="-127"/>
              </a:rPr>
              <a:t>_P0</a:t>
            </a:r>
          </a:p>
          <a:p>
            <a:r>
              <a:rPr lang="en-US" altLang="ko-KR" sz="1100" dirty="0">
                <a:latin typeface="a하늬바람M" panose="02020600000000000000" pitchFamily="18" charset="-127"/>
                <a:ea typeface="a하늬바람M" panose="02020600000000000000" pitchFamily="18" charset="-127"/>
              </a:rPr>
              <a:t>&gt; 0.720</a:t>
            </a:r>
            <a:endParaRPr lang="ko-KR" altLang="en-US" sz="1100" dirty="0">
              <a:latin typeface="a하늬바람M" panose="02020600000000000000" pitchFamily="18" charset="-127"/>
              <a:ea typeface="a하늬바람M" panose="02020600000000000000" pitchFamily="18" charset="-127"/>
            </a:endParaRPr>
          </a:p>
        </p:txBody>
      </p:sp>
      <p:sp>
        <p:nvSpPr>
          <p:cNvPr id="135" name="직사각형 134">
            <a:extLst>
              <a:ext uri="{FF2B5EF4-FFF2-40B4-BE49-F238E27FC236}">
                <a16:creationId xmlns:a16="http://schemas.microsoft.com/office/drawing/2014/main" id="{9BB88ADB-C98A-453D-A491-23CEA82F25F5}"/>
              </a:ext>
            </a:extLst>
          </p:cNvPr>
          <p:cNvSpPr/>
          <p:nvPr/>
        </p:nvSpPr>
        <p:spPr>
          <a:xfrm>
            <a:off x="7922382" y="628576"/>
            <a:ext cx="1060672" cy="749142"/>
          </a:xfrm>
          <a:prstGeom prst="rect">
            <a:avLst/>
          </a:prstGeom>
          <a:solidFill>
            <a:srgbClr val="EFF19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a하늬바람M" panose="02020600000000000000" pitchFamily="18" charset="-127"/>
                <a:ea typeface="a하늬바람M" panose="02020600000000000000" pitchFamily="18" charset="-127"/>
              </a:rPr>
              <a:t>N = 12</a:t>
            </a:r>
          </a:p>
          <a:p>
            <a:pPr algn="ctr"/>
            <a:r>
              <a:rPr lang="ko-KR" altLang="en-US" sz="1400" dirty="0">
                <a:solidFill>
                  <a:schemeClr val="tx1"/>
                </a:solidFill>
                <a:latin typeface="a하늬바람M" panose="02020600000000000000" pitchFamily="18" charset="-127"/>
                <a:ea typeface="a하늬바람M" panose="02020600000000000000" pitchFamily="18" charset="-127"/>
              </a:rPr>
              <a:t>예측 </a:t>
            </a:r>
            <a:r>
              <a:rPr lang="en-US" altLang="ko-KR" sz="1400" dirty="0">
                <a:solidFill>
                  <a:schemeClr val="tx1"/>
                </a:solidFill>
                <a:latin typeface="a하늬바람M" panose="02020600000000000000" pitchFamily="18" charset="-127"/>
                <a:ea typeface="a하늬바람M" panose="02020600000000000000" pitchFamily="18" charset="-127"/>
              </a:rPr>
              <a:t>32.167</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sp>
        <p:nvSpPr>
          <p:cNvPr id="139" name="직사각형 138">
            <a:extLst>
              <a:ext uri="{FF2B5EF4-FFF2-40B4-BE49-F238E27FC236}">
                <a16:creationId xmlns:a16="http://schemas.microsoft.com/office/drawing/2014/main" id="{63995661-817F-4BCF-8BCD-A96E800CED67}"/>
              </a:ext>
            </a:extLst>
          </p:cNvPr>
          <p:cNvSpPr/>
          <p:nvPr/>
        </p:nvSpPr>
        <p:spPr>
          <a:xfrm>
            <a:off x="6631354" y="645942"/>
            <a:ext cx="1060672" cy="74914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a하늬바람M" panose="02020600000000000000" pitchFamily="18" charset="-127"/>
                <a:ea typeface="a하늬바람M" panose="02020600000000000000" pitchFamily="18" charset="-127"/>
              </a:rPr>
              <a:t>N = 21</a:t>
            </a:r>
          </a:p>
          <a:p>
            <a:pPr algn="ctr"/>
            <a:r>
              <a:rPr lang="ko-KR" altLang="en-US" sz="1200" dirty="0">
                <a:solidFill>
                  <a:schemeClr val="tx1"/>
                </a:solidFill>
                <a:latin typeface="a하늬바람M" panose="02020600000000000000" pitchFamily="18" charset="-127"/>
                <a:ea typeface="a하늬바람M" panose="02020600000000000000" pitchFamily="18" charset="-127"/>
              </a:rPr>
              <a:t>평균</a:t>
            </a:r>
            <a:endParaRPr lang="en-US" altLang="ko-KR" sz="1200" dirty="0">
              <a:solidFill>
                <a:schemeClr val="tx1"/>
              </a:solidFill>
              <a:latin typeface="a하늬바람M" panose="02020600000000000000" pitchFamily="18" charset="-127"/>
              <a:ea typeface="a하늬바람M" panose="02020600000000000000" pitchFamily="18" charset="-127"/>
            </a:endParaRPr>
          </a:p>
          <a:p>
            <a:pPr algn="ctr"/>
            <a:r>
              <a:rPr lang="en-US" altLang="ko-KR" sz="1200" dirty="0">
                <a:solidFill>
                  <a:schemeClr val="tx1"/>
                </a:solidFill>
                <a:latin typeface="a하늬바람M" panose="02020600000000000000" pitchFamily="18" charset="-127"/>
                <a:ea typeface="a하늬바람M" panose="02020600000000000000" pitchFamily="18" charset="-127"/>
              </a:rPr>
              <a:t>93.286</a:t>
            </a:r>
            <a:endParaRPr lang="ko-KR" altLang="en-US" sz="1100" dirty="0">
              <a:solidFill>
                <a:schemeClr val="tx1"/>
              </a:solidFill>
              <a:latin typeface="a하늬바람M" panose="02020600000000000000" pitchFamily="18" charset="-127"/>
              <a:ea typeface="a하늬바람M" panose="02020600000000000000" pitchFamily="18" charset="-127"/>
            </a:endParaRPr>
          </a:p>
        </p:txBody>
      </p:sp>
      <p:grpSp>
        <p:nvGrpSpPr>
          <p:cNvPr id="140" name="그룹 139">
            <a:extLst>
              <a:ext uri="{FF2B5EF4-FFF2-40B4-BE49-F238E27FC236}">
                <a16:creationId xmlns:a16="http://schemas.microsoft.com/office/drawing/2014/main" id="{DCFE456F-FB5E-4BEB-95E1-459F0AB5A876}"/>
              </a:ext>
            </a:extLst>
          </p:cNvPr>
          <p:cNvGrpSpPr/>
          <p:nvPr/>
        </p:nvGrpSpPr>
        <p:grpSpPr>
          <a:xfrm>
            <a:off x="6616589" y="1412450"/>
            <a:ext cx="1824539" cy="652865"/>
            <a:chOff x="2745471" y="1226997"/>
            <a:chExt cx="2905721" cy="386397"/>
          </a:xfrm>
        </p:grpSpPr>
        <p:cxnSp>
          <p:nvCxnSpPr>
            <p:cNvPr id="145" name="직선 연결선 144">
              <a:extLst>
                <a:ext uri="{FF2B5EF4-FFF2-40B4-BE49-F238E27FC236}">
                  <a16:creationId xmlns:a16="http://schemas.microsoft.com/office/drawing/2014/main" id="{E0A43E87-EE3C-497E-A63F-E84C73653C1B}"/>
                </a:ext>
              </a:extLst>
            </p:cNvPr>
            <p:cNvCxnSpPr>
              <a:cxnSpLocks/>
            </p:cNvCxnSpPr>
            <p:nvPr/>
          </p:nvCxnSpPr>
          <p:spPr>
            <a:xfrm flipH="1">
              <a:off x="4113444" y="1226997"/>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직선 연결선 186">
              <a:extLst>
                <a:ext uri="{FF2B5EF4-FFF2-40B4-BE49-F238E27FC236}">
                  <a16:creationId xmlns:a16="http://schemas.microsoft.com/office/drawing/2014/main" id="{12F3D282-2627-4E8B-ABCE-7F5B14C2EB08}"/>
                </a:ext>
              </a:extLst>
            </p:cNvPr>
            <p:cNvCxnSpPr>
              <a:cxnSpLocks/>
            </p:cNvCxnSpPr>
            <p:nvPr/>
          </p:nvCxnSpPr>
          <p:spPr>
            <a:xfrm>
              <a:off x="2745472" y="1420601"/>
              <a:ext cx="2905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직선 연결선 196">
              <a:extLst>
                <a:ext uri="{FF2B5EF4-FFF2-40B4-BE49-F238E27FC236}">
                  <a16:creationId xmlns:a16="http://schemas.microsoft.com/office/drawing/2014/main" id="{9370E88B-008C-4FDE-8F48-6556FD9A77F9}"/>
                </a:ext>
              </a:extLst>
            </p:cNvPr>
            <p:cNvCxnSpPr>
              <a:cxnSpLocks/>
            </p:cNvCxnSpPr>
            <p:nvPr/>
          </p:nvCxnSpPr>
          <p:spPr>
            <a:xfrm flipH="1">
              <a:off x="5038387" y="1419622"/>
              <a:ext cx="2"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직선 연결선 197">
              <a:extLst>
                <a:ext uri="{FF2B5EF4-FFF2-40B4-BE49-F238E27FC236}">
                  <a16:creationId xmlns:a16="http://schemas.microsoft.com/office/drawing/2014/main" id="{5C96DC7A-50A0-4B02-B2C9-390BF8F3404F}"/>
                </a:ext>
              </a:extLst>
            </p:cNvPr>
            <p:cNvCxnSpPr>
              <a:cxnSpLocks/>
            </p:cNvCxnSpPr>
            <p:nvPr/>
          </p:nvCxnSpPr>
          <p:spPr>
            <a:xfrm flipH="1">
              <a:off x="2745471" y="1419622"/>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9" name="TextBox 198">
            <a:extLst>
              <a:ext uri="{FF2B5EF4-FFF2-40B4-BE49-F238E27FC236}">
                <a16:creationId xmlns:a16="http://schemas.microsoft.com/office/drawing/2014/main" id="{D1233237-ACF3-4E35-9E57-AB3CF40EE8B9}"/>
              </a:ext>
            </a:extLst>
          </p:cNvPr>
          <p:cNvSpPr txBox="1"/>
          <p:nvPr/>
        </p:nvSpPr>
        <p:spPr>
          <a:xfrm>
            <a:off x="7721719" y="1522276"/>
            <a:ext cx="732893" cy="430887"/>
          </a:xfrm>
          <a:prstGeom prst="rect">
            <a:avLst/>
          </a:prstGeom>
          <a:solidFill>
            <a:schemeClr val="bg1"/>
          </a:solidFill>
        </p:spPr>
        <p:txBody>
          <a:bodyPr wrap="none" rtlCol="0">
            <a:spAutoFit/>
          </a:bodyPr>
          <a:lstStyle/>
          <a:p>
            <a:r>
              <a:rPr lang="ko-KR" altLang="en-US" sz="1100" dirty="0">
                <a:latin typeface="a하늬바람M" panose="02020600000000000000" pitchFamily="18" charset="-127"/>
                <a:ea typeface="a하늬바람M" panose="02020600000000000000" pitchFamily="18" charset="-127"/>
              </a:rPr>
              <a:t>전</a:t>
            </a:r>
            <a:r>
              <a:rPr lang="en-US" altLang="ko-KR" sz="1100" dirty="0">
                <a:latin typeface="a하늬바람M" panose="02020600000000000000" pitchFamily="18" charset="-127"/>
                <a:ea typeface="a하늬바람M" panose="02020600000000000000" pitchFamily="18" charset="-127"/>
              </a:rPr>
              <a:t>_P0</a:t>
            </a:r>
          </a:p>
          <a:p>
            <a:r>
              <a:rPr lang="en-US" altLang="ko-KR" sz="1100" dirty="0">
                <a:latin typeface="a하늬바람M" panose="02020600000000000000" pitchFamily="18" charset="-127"/>
                <a:ea typeface="a하늬바람M" panose="02020600000000000000" pitchFamily="18" charset="-127"/>
              </a:rPr>
              <a:t>&gt; 6.833</a:t>
            </a:r>
            <a:endParaRPr lang="ko-KR" altLang="en-US" sz="1100" dirty="0">
              <a:latin typeface="a하늬바람M" panose="02020600000000000000" pitchFamily="18" charset="-127"/>
              <a:ea typeface="a하늬바람M" panose="02020600000000000000" pitchFamily="18" charset="-127"/>
            </a:endParaRPr>
          </a:p>
        </p:txBody>
      </p:sp>
      <p:sp>
        <p:nvSpPr>
          <p:cNvPr id="200" name="TextBox 199">
            <a:extLst>
              <a:ext uri="{FF2B5EF4-FFF2-40B4-BE49-F238E27FC236}">
                <a16:creationId xmlns:a16="http://schemas.microsoft.com/office/drawing/2014/main" id="{33E80168-C1FE-4740-B433-F7B333B480E0}"/>
              </a:ext>
            </a:extLst>
          </p:cNvPr>
          <p:cNvSpPr txBox="1"/>
          <p:nvPr/>
        </p:nvSpPr>
        <p:spPr>
          <a:xfrm>
            <a:off x="6438496" y="1508108"/>
            <a:ext cx="816249" cy="430887"/>
          </a:xfrm>
          <a:prstGeom prst="rect">
            <a:avLst/>
          </a:prstGeom>
          <a:solidFill>
            <a:schemeClr val="bg1"/>
          </a:solidFill>
        </p:spPr>
        <p:txBody>
          <a:bodyPr wrap="none" rtlCol="0">
            <a:spAutoFit/>
          </a:bodyPr>
          <a:lstStyle/>
          <a:p>
            <a:r>
              <a:rPr lang="ko-KR" altLang="en-US" sz="1100" dirty="0">
                <a:latin typeface="a하늬바람M" panose="02020600000000000000" pitchFamily="18" charset="-127"/>
                <a:ea typeface="a하늬바람M" panose="02020600000000000000" pitchFamily="18" charset="-127"/>
              </a:rPr>
              <a:t>전</a:t>
            </a:r>
            <a:r>
              <a:rPr lang="en-US" altLang="ko-KR" sz="1100" dirty="0">
                <a:latin typeface="a하늬바람M" panose="02020600000000000000" pitchFamily="18" charset="-127"/>
                <a:ea typeface="a하늬바람M" panose="02020600000000000000" pitchFamily="18" charset="-127"/>
              </a:rPr>
              <a:t>_P0</a:t>
            </a:r>
          </a:p>
          <a:p>
            <a:r>
              <a:rPr lang="en-US" altLang="ko-KR" sz="1100" dirty="0">
                <a:latin typeface="a하늬바람M" panose="02020600000000000000" pitchFamily="18" charset="-127"/>
                <a:ea typeface="a하늬바람M" panose="02020600000000000000" pitchFamily="18" charset="-127"/>
              </a:rPr>
              <a:t>&lt;= 6.833</a:t>
            </a:r>
            <a:endParaRPr lang="ko-KR" altLang="en-US" sz="1100" dirty="0">
              <a:latin typeface="a하늬바람M" panose="02020600000000000000" pitchFamily="18" charset="-127"/>
              <a:ea typeface="a하늬바람M" panose="02020600000000000000" pitchFamily="18" charset="-127"/>
            </a:endParaRPr>
          </a:p>
        </p:txBody>
      </p:sp>
      <p:sp>
        <p:nvSpPr>
          <p:cNvPr id="201" name="직사각형 200">
            <a:extLst>
              <a:ext uri="{FF2B5EF4-FFF2-40B4-BE49-F238E27FC236}">
                <a16:creationId xmlns:a16="http://schemas.microsoft.com/office/drawing/2014/main" id="{D6B542FB-D21B-4BDC-808A-C03DA8D8420E}"/>
              </a:ext>
            </a:extLst>
          </p:cNvPr>
          <p:cNvSpPr/>
          <p:nvPr/>
        </p:nvSpPr>
        <p:spPr>
          <a:xfrm>
            <a:off x="6298022" y="2055556"/>
            <a:ext cx="1060672" cy="749142"/>
          </a:xfrm>
          <a:prstGeom prst="rect">
            <a:avLst/>
          </a:prstGeom>
          <a:solidFill>
            <a:srgbClr val="EFF19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a하늬바람M" panose="02020600000000000000" pitchFamily="18" charset="-127"/>
                <a:ea typeface="a하늬바람M" panose="02020600000000000000" pitchFamily="18" charset="-127"/>
              </a:rPr>
              <a:t>N = 6</a:t>
            </a:r>
          </a:p>
          <a:p>
            <a:pPr algn="ctr"/>
            <a:r>
              <a:rPr lang="ko-KR" altLang="en-US" sz="1400" dirty="0">
                <a:solidFill>
                  <a:schemeClr val="tx1"/>
                </a:solidFill>
                <a:latin typeface="a하늬바람M" panose="02020600000000000000" pitchFamily="18" charset="-127"/>
                <a:ea typeface="a하늬바람M" panose="02020600000000000000" pitchFamily="18" charset="-127"/>
              </a:rPr>
              <a:t>예측</a:t>
            </a:r>
            <a:endParaRPr lang="en-US" altLang="ko-KR" sz="1400" dirty="0">
              <a:solidFill>
                <a:schemeClr val="tx1"/>
              </a:solidFill>
              <a:latin typeface="a하늬바람M" panose="02020600000000000000" pitchFamily="18" charset="-127"/>
              <a:ea typeface="a하늬바람M" panose="02020600000000000000" pitchFamily="18" charset="-127"/>
            </a:endParaRPr>
          </a:p>
          <a:p>
            <a:pPr algn="ctr"/>
            <a:r>
              <a:rPr lang="en-US" altLang="ko-KR" sz="1400" dirty="0">
                <a:solidFill>
                  <a:schemeClr val="tx1"/>
                </a:solidFill>
                <a:latin typeface="a하늬바람M" panose="02020600000000000000" pitchFamily="18" charset="-127"/>
                <a:ea typeface="a하늬바람M" panose="02020600000000000000" pitchFamily="18" charset="-127"/>
              </a:rPr>
              <a:t>136.667</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sp>
        <p:nvSpPr>
          <p:cNvPr id="202" name="직사각형 201">
            <a:extLst>
              <a:ext uri="{FF2B5EF4-FFF2-40B4-BE49-F238E27FC236}">
                <a16:creationId xmlns:a16="http://schemas.microsoft.com/office/drawing/2014/main" id="{1EC3FB18-7FF5-4201-B382-7E805A0C31C1}"/>
              </a:ext>
            </a:extLst>
          </p:cNvPr>
          <p:cNvSpPr/>
          <p:nvPr/>
        </p:nvSpPr>
        <p:spPr>
          <a:xfrm>
            <a:off x="7601647" y="2078482"/>
            <a:ext cx="1060672" cy="749142"/>
          </a:xfrm>
          <a:prstGeom prst="rect">
            <a:avLst/>
          </a:prstGeom>
          <a:solidFill>
            <a:srgbClr val="EFF19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a하늬바람M" panose="02020600000000000000" pitchFamily="18" charset="-127"/>
                <a:ea typeface="a하늬바람M" panose="02020600000000000000" pitchFamily="18" charset="-127"/>
              </a:rPr>
              <a:t>N = 15</a:t>
            </a:r>
          </a:p>
          <a:p>
            <a:pPr algn="ctr"/>
            <a:r>
              <a:rPr lang="ko-KR" altLang="en-US" sz="1400" dirty="0">
                <a:solidFill>
                  <a:schemeClr val="tx1"/>
                </a:solidFill>
                <a:latin typeface="a하늬바람M" panose="02020600000000000000" pitchFamily="18" charset="-127"/>
                <a:ea typeface="a하늬바람M" panose="02020600000000000000" pitchFamily="18" charset="-127"/>
              </a:rPr>
              <a:t>예측</a:t>
            </a:r>
            <a:endParaRPr lang="en-US" altLang="ko-KR" sz="1400" dirty="0">
              <a:solidFill>
                <a:schemeClr val="tx1"/>
              </a:solidFill>
              <a:latin typeface="a하늬바람M" panose="02020600000000000000" pitchFamily="18" charset="-127"/>
              <a:ea typeface="a하늬바람M" panose="02020600000000000000" pitchFamily="18" charset="-127"/>
            </a:endParaRPr>
          </a:p>
          <a:p>
            <a:pPr algn="ctr"/>
            <a:r>
              <a:rPr lang="en-US" altLang="ko-KR" sz="1400" dirty="0">
                <a:solidFill>
                  <a:schemeClr val="tx1"/>
                </a:solidFill>
                <a:latin typeface="a하늬바람M" panose="02020600000000000000" pitchFamily="18" charset="-127"/>
                <a:ea typeface="a하늬바람M" panose="02020600000000000000" pitchFamily="18" charset="-127"/>
              </a:rPr>
              <a:t>75.933</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cxnSp>
        <p:nvCxnSpPr>
          <p:cNvPr id="204" name="직선 연결선 203">
            <a:extLst>
              <a:ext uri="{FF2B5EF4-FFF2-40B4-BE49-F238E27FC236}">
                <a16:creationId xmlns:a16="http://schemas.microsoft.com/office/drawing/2014/main" id="{A71836A3-353D-4CB1-9949-6711169063DB}"/>
              </a:ext>
            </a:extLst>
          </p:cNvPr>
          <p:cNvCxnSpPr>
            <a:cxnSpLocks/>
          </p:cNvCxnSpPr>
          <p:nvPr/>
        </p:nvCxnSpPr>
        <p:spPr>
          <a:xfrm flipH="1">
            <a:off x="5911433" y="-6360"/>
            <a:ext cx="1" cy="30812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5" name="그룹 204">
            <a:extLst>
              <a:ext uri="{FF2B5EF4-FFF2-40B4-BE49-F238E27FC236}">
                <a16:creationId xmlns:a16="http://schemas.microsoft.com/office/drawing/2014/main" id="{97C4ED7B-8E24-47AB-B9FE-6CB4ED3715BA}"/>
              </a:ext>
            </a:extLst>
          </p:cNvPr>
          <p:cNvGrpSpPr/>
          <p:nvPr/>
        </p:nvGrpSpPr>
        <p:grpSpPr>
          <a:xfrm>
            <a:off x="5051717" y="2796528"/>
            <a:ext cx="1824539" cy="605450"/>
            <a:chOff x="2745471" y="1226997"/>
            <a:chExt cx="2905721" cy="386397"/>
          </a:xfrm>
        </p:grpSpPr>
        <p:cxnSp>
          <p:nvCxnSpPr>
            <p:cNvPr id="206" name="직선 연결선 205">
              <a:extLst>
                <a:ext uri="{FF2B5EF4-FFF2-40B4-BE49-F238E27FC236}">
                  <a16:creationId xmlns:a16="http://schemas.microsoft.com/office/drawing/2014/main" id="{DFC0263C-6007-4E42-A009-F87081532B05}"/>
                </a:ext>
              </a:extLst>
            </p:cNvPr>
            <p:cNvCxnSpPr>
              <a:cxnSpLocks/>
            </p:cNvCxnSpPr>
            <p:nvPr/>
          </p:nvCxnSpPr>
          <p:spPr>
            <a:xfrm flipH="1">
              <a:off x="4113444" y="1226997"/>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직선 연결선 206">
              <a:extLst>
                <a:ext uri="{FF2B5EF4-FFF2-40B4-BE49-F238E27FC236}">
                  <a16:creationId xmlns:a16="http://schemas.microsoft.com/office/drawing/2014/main" id="{1919FCEA-68C0-4097-ADEB-35812F880572}"/>
                </a:ext>
              </a:extLst>
            </p:cNvPr>
            <p:cNvCxnSpPr>
              <a:cxnSpLocks/>
            </p:cNvCxnSpPr>
            <p:nvPr/>
          </p:nvCxnSpPr>
          <p:spPr>
            <a:xfrm>
              <a:off x="2745472" y="1420601"/>
              <a:ext cx="2905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직선 연결선 207">
              <a:extLst>
                <a:ext uri="{FF2B5EF4-FFF2-40B4-BE49-F238E27FC236}">
                  <a16:creationId xmlns:a16="http://schemas.microsoft.com/office/drawing/2014/main" id="{62F7EB47-C4A6-49CA-B858-0FF87964928E}"/>
                </a:ext>
              </a:extLst>
            </p:cNvPr>
            <p:cNvCxnSpPr>
              <a:cxnSpLocks/>
            </p:cNvCxnSpPr>
            <p:nvPr/>
          </p:nvCxnSpPr>
          <p:spPr>
            <a:xfrm flipH="1">
              <a:off x="5038387" y="1419622"/>
              <a:ext cx="2"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직선 연결선 208">
              <a:extLst>
                <a:ext uri="{FF2B5EF4-FFF2-40B4-BE49-F238E27FC236}">
                  <a16:creationId xmlns:a16="http://schemas.microsoft.com/office/drawing/2014/main" id="{072657F8-ABA1-4FF4-AA7A-4348163AD635}"/>
                </a:ext>
              </a:extLst>
            </p:cNvPr>
            <p:cNvCxnSpPr>
              <a:cxnSpLocks/>
            </p:cNvCxnSpPr>
            <p:nvPr/>
          </p:nvCxnSpPr>
          <p:spPr>
            <a:xfrm flipH="1">
              <a:off x="2745471" y="1419622"/>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1" name="TextBox 210">
            <a:extLst>
              <a:ext uri="{FF2B5EF4-FFF2-40B4-BE49-F238E27FC236}">
                <a16:creationId xmlns:a16="http://schemas.microsoft.com/office/drawing/2014/main" id="{352EB33B-6E06-48E6-8487-93F3B185717B}"/>
              </a:ext>
            </a:extLst>
          </p:cNvPr>
          <p:cNvSpPr txBox="1"/>
          <p:nvPr/>
        </p:nvSpPr>
        <p:spPr>
          <a:xfrm>
            <a:off x="4716016" y="2859782"/>
            <a:ext cx="1043876" cy="430887"/>
          </a:xfrm>
          <a:prstGeom prst="rect">
            <a:avLst/>
          </a:prstGeom>
          <a:solidFill>
            <a:schemeClr val="bg1"/>
          </a:solidFill>
        </p:spPr>
        <p:txBody>
          <a:bodyPr wrap="none" rtlCol="0">
            <a:spAutoFit/>
          </a:bodyPr>
          <a:lstStyle/>
          <a:p>
            <a:pPr algn="ctr"/>
            <a:r>
              <a:rPr lang="ko-KR" altLang="en-US" sz="1100" dirty="0">
                <a:latin typeface="a하늬바람M" panose="02020600000000000000" pitchFamily="18" charset="-127"/>
                <a:ea typeface="a하늬바람M" panose="02020600000000000000" pitchFamily="18" charset="-127"/>
              </a:rPr>
              <a:t>농가여자</a:t>
            </a:r>
            <a:r>
              <a:rPr lang="en-US" altLang="ko-KR" sz="1100" dirty="0">
                <a:latin typeface="a하늬바람M" panose="02020600000000000000" pitchFamily="18" charset="-127"/>
                <a:ea typeface="a하늬바람M" panose="02020600000000000000" pitchFamily="18" charset="-127"/>
              </a:rPr>
              <a:t>_P1 </a:t>
            </a:r>
          </a:p>
          <a:p>
            <a:pPr algn="ctr"/>
            <a:r>
              <a:rPr lang="en-US" altLang="ko-KR" sz="1100" dirty="0">
                <a:latin typeface="a하늬바람M" panose="02020600000000000000" pitchFamily="18" charset="-127"/>
                <a:ea typeface="a하늬바람M" panose="02020600000000000000" pitchFamily="18" charset="-127"/>
              </a:rPr>
              <a:t>&lt;= 3.438</a:t>
            </a:r>
            <a:endParaRPr lang="ko-KR" altLang="en-US" sz="1100" dirty="0">
              <a:latin typeface="a하늬바람M" panose="02020600000000000000" pitchFamily="18" charset="-127"/>
              <a:ea typeface="a하늬바람M" panose="02020600000000000000" pitchFamily="18" charset="-127"/>
            </a:endParaRPr>
          </a:p>
        </p:txBody>
      </p:sp>
      <p:sp>
        <p:nvSpPr>
          <p:cNvPr id="212" name="TextBox 211">
            <a:extLst>
              <a:ext uri="{FF2B5EF4-FFF2-40B4-BE49-F238E27FC236}">
                <a16:creationId xmlns:a16="http://schemas.microsoft.com/office/drawing/2014/main" id="{93BE1A6D-3351-4BBF-9B8B-60DB9AB16338}"/>
              </a:ext>
            </a:extLst>
          </p:cNvPr>
          <p:cNvSpPr txBox="1"/>
          <p:nvPr/>
        </p:nvSpPr>
        <p:spPr>
          <a:xfrm>
            <a:off x="6068897" y="2897286"/>
            <a:ext cx="1043876" cy="430887"/>
          </a:xfrm>
          <a:prstGeom prst="rect">
            <a:avLst/>
          </a:prstGeom>
          <a:solidFill>
            <a:schemeClr val="bg1"/>
          </a:solidFill>
        </p:spPr>
        <p:txBody>
          <a:bodyPr wrap="none" rtlCol="0">
            <a:spAutoFit/>
          </a:bodyPr>
          <a:lstStyle/>
          <a:p>
            <a:pPr algn="ctr"/>
            <a:r>
              <a:rPr lang="ko-KR" altLang="en-US" sz="1100" dirty="0">
                <a:latin typeface="a하늬바람M" panose="02020600000000000000" pitchFamily="18" charset="-127"/>
                <a:ea typeface="a하늬바람M" panose="02020600000000000000" pitchFamily="18" charset="-127"/>
              </a:rPr>
              <a:t>농가여자</a:t>
            </a:r>
            <a:r>
              <a:rPr lang="en-US" altLang="ko-KR" sz="1100" dirty="0">
                <a:latin typeface="a하늬바람M" panose="02020600000000000000" pitchFamily="18" charset="-127"/>
                <a:ea typeface="a하늬바람M" panose="02020600000000000000" pitchFamily="18" charset="-127"/>
              </a:rPr>
              <a:t>_P1 </a:t>
            </a:r>
          </a:p>
          <a:p>
            <a:pPr algn="ctr"/>
            <a:r>
              <a:rPr lang="en-US" altLang="ko-KR" sz="1100" dirty="0">
                <a:latin typeface="a하늬바람M" panose="02020600000000000000" pitchFamily="18" charset="-127"/>
                <a:ea typeface="a하늬바람M" panose="02020600000000000000" pitchFamily="18" charset="-127"/>
              </a:rPr>
              <a:t>&gt; 3.438</a:t>
            </a:r>
            <a:endParaRPr lang="ko-KR" altLang="en-US" sz="1100" dirty="0">
              <a:latin typeface="a하늬바람M" panose="02020600000000000000" pitchFamily="18" charset="-127"/>
              <a:ea typeface="a하늬바람M" panose="02020600000000000000" pitchFamily="18" charset="-127"/>
            </a:endParaRPr>
          </a:p>
        </p:txBody>
      </p:sp>
      <p:sp>
        <p:nvSpPr>
          <p:cNvPr id="213" name="직사각형 212">
            <a:extLst>
              <a:ext uri="{FF2B5EF4-FFF2-40B4-BE49-F238E27FC236}">
                <a16:creationId xmlns:a16="http://schemas.microsoft.com/office/drawing/2014/main" id="{7F47B9F2-7D12-4160-91A0-B5568A2B04E5}"/>
              </a:ext>
            </a:extLst>
          </p:cNvPr>
          <p:cNvSpPr/>
          <p:nvPr/>
        </p:nvSpPr>
        <p:spPr>
          <a:xfrm>
            <a:off x="5992055" y="3385540"/>
            <a:ext cx="1060672" cy="749142"/>
          </a:xfrm>
          <a:prstGeom prst="rect">
            <a:avLst/>
          </a:prstGeom>
          <a:solidFill>
            <a:srgbClr val="EFF19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a하늬바람M" panose="02020600000000000000" pitchFamily="18" charset="-127"/>
                <a:ea typeface="a하늬바람M" panose="02020600000000000000" pitchFamily="18" charset="-127"/>
              </a:rPr>
              <a:t>N = 27</a:t>
            </a:r>
          </a:p>
          <a:p>
            <a:pPr algn="ctr"/>
            <a:r>
              <a:rPr lang="ko-KR" altLang="en-US" sz="1400" dirty="0">
                <a:solidFill>
                  <a:schemeClr val="tx1"/>
                </a:solidFill>
                <a:latin typeface="a하늬바람M" panose="02020600000000000000" pitchFamily="18" charset="-127"/>
                <a:ea typeface="a하늬바람M" panose="02020600000000000000" pitchFamily="18" charset="-127"/>
              </a:rPr>
              <a:t>예측 </a:t>
            </a:r>
            <a:r>
              <a:rPr lang="en-US" altLang="ko-KR" sz="1400" dirty="0">
                <a:solidFill>
                  <a:schemeClr val="tx1"/>
                </a:solidFill>
                <a:latin typeface="a하늬바람M" panose="02020600000000000000" pitchFamily="18" charset="-127"/>
                <a:ea typeface="a하늬바람M" panose="02020600000000000000" pitchFamily="18" charset="-127"/>
              </a:rPr>
              <a:t>26.741</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sp>
        <p:nvSpPr>
          <p:cNvPr id="214" name="직사각형 213">
            <a:extLst>
              <a:ext uri="{FF2B5EF4-FFF2-40B4-BE49-F238E27FC236}">
                <a16:creationId xmlns:a16="http://schemas.microsoft.com/office/drawing/2014/main" id="{F2C82D1C-D39A-4A68-828C-F126229D9076}"/>
              </a:ext>
            </a:extLst>
          </p:cNvPr>
          <p:cNvSpPr/>
          <p:nvPr/>
        </p:nvSpPr>
        <p:spPr>
          <a:xfrm>
            <a:off x="4423961" y="3385540"/>
            <a:ext cx="1114954" cy="58289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a하늬바람M" panose="02020600000000000000" pitchFamily="18" charset="-127"/>
                <a:ea typeface="a하늬바람M" panose="02020600000000000000" pitchFamily="18" charset="-127"/>
              </a:rPr>
              <a:t>N = 23</a:t>
            </a:r>
          </a:p>
          <a:p>
            <a:pPr algn="ctr"/>
            <a:r>
              <a:rPr lang="ko-KR" altLang="en-US" sz="1100" dirty="0">
                <a:solidFill>
                  <a:schemeClr val="tx1"/>
                </a:solidFill>
                <a:latin typeface="a하늬바람M" panose="02020600000000000000" pitchFamily="18" charset="-127"/>
                <a:ea typeface="a하늬바람M" panose="02020600000000000000" pitchFamily="18" charset="-127"/>
              </a:rPr>
              <a:t>평균</a:t>
            </a:r>
            <a:endParaRPr lang="en-US" altLang="ko-KR" sz="1100" dirty="0">
              <a:solidFill>
                <a:schemeClr val="tx1"/>
              </a:solidFill>
              <a:latin typeface="a하늬바람M" panose="02020600000000000000" pitchFamily="18" charset="-127"/>
              <a:ea typeface="a하늬바람M" panose="02020600000000000000" pitchFamily="18" charset="-127"/>
            </a:endParaRPr>
          </a:p>
          <a:p>
            <a:pPr algn="ctr"/>
            <a:r>
              <a:rPr lang="en-US" altLang="ko-KR" sz="1100" dirty="0">
                <a:solidFill>
                  <a:schemeClr val="tx1"/>
                </a:solidFill>
                <a:latin typeface="a하늬바람M" panose="02020600000000000000" pitchFamily="18" charset="-127"/>
                <a:ea typeface="a하늬바람M" panose="02020600000000000000" pitchFamily="18" charset="-127"/>
              </a:rPr>
              <a:t>8.478</a:t>
            </a:r>
            <a:endParaRPr lang="ko-KR" altLang="en-US" sz="1050" dirty="0">
              <a:solidFill>
                <a:schemeClr val="tx1"/>
              </a:solidFill>
              <a:latin typeface="a하늬바람M" panose="02020600000000000000" pitchFamily="18" charset="-127"/>
              <a:ea typeface="a하늬바람M" panose="02020600000000000000" pitchFamily="18" charset="-127"/>
            </a:endParaRPr>
          </a:p>
        </p:txBody>
      </p:sp>
      <p:grpSp>
        <p:nvGrpSpPr>
          <p:cNvPr id="215" name="그룹 214">
            <a:extLst>
              <a:ext uri="{FF2B5EF4-FFF2-40B4-BE49-F238E27FC236}">
                <a16:creationId xmlns:a16="http://schemas.microsoft.com/office/drawing/2014/main" id="{75D95A91-2B96-4B51-A82F-EBF62F06E385}"/>
              </a:ext>
            </a:extLst>
          </p:cNvPr>
          <p:cNvGrpSpPr/>
          <p:nvPr/>
        </p:nvGrpSpPr>
        <p:grpSpPr>
          <a:xfrm>
            <a:off x="3704335" y="3965958"/>
            <a:ext cx="1824539" cy="409763"/>
            <a:chOff x="2745471" y="1226997"/>
            <a:chExt cx="2905721" cy="386397"/>
          </a:xfrm>
        </p:grpSpPr>
        <p:cxnSp>
          <p:nvCxnSpPr>
            <p:cNvPr id="216" name="직선 연결선 215">
              <a:extLst>
                <a:ext uri="{FF2B5EF4-FFF2-40B4-BE49-F238E27FC236}">
                  <a16:creationId xmlns:a16="http://schemas.microsoft.com/office/drawing/2014/main" id="{A37E2BB5-CCB6-4E18-A13B-03BEC591E4B9}"/>
                </a:ext>
              </a:extLst>
            </p:cNvPr>
            <p:cNvCxnSpPr>
              <a:cxnSpLocks/>
            </p:cNvCxnSpPr>
            <p:nvPr/>
          </p:nvCxnSpPr>
          <p:spPr>
            <a:xfrm flipH="1">
              <a:off x="4113444" y="1226997"/>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직선 연결선 216">
              <a:extLst>
                <a:ext uri="{FF2B5EF4-FFF2-40B4-BE49-F238E27FC236}">
                  <a16:creationId xmlns:a16="http://schemas.microsoft.com/office/drawing/2014/main" id="{34EEF422-80B4-40B2-84E9-3CA31E1544DB}"/>
                </a:ext>
              </a:extLst>
            </p:cNvPr>
            <p:cNvCxnSpPr>
              <a:cxnSpLocks/>
            </p:cNvCxnSpPr>
            <p:nvPr/>
          </p:nvCxnSpPr>
          <p:spPr>
            <a:xfrm>
              <a:off x="2745472" y="1420601"/>
              <a:ext cx="2905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직선 연결선 217">
              <a:extLst>
                <a:ext uri="{FF2B5EF4-FFF2-40B4-BE49-F238E27FC236}">
                  <a16:creationId xmlns:a16="http://schemas.microsoft.com/office/drawing/2014/main" id="{DC53ADC5-4F06-40C4-B0CF-7F3DE4C0ADE1}"/>
                </a:ext>
              </a:extLst>
            </p:cNvPr>
            <p:cNvCxnSpPr>
              <a:cxnSpLocks/>
            </p:cNvCxnSpPr>
            <p:nvPr/>
          </p:nvCxnSpPr>
          <p:spPr>
            <a:xfrm flipH="1">
              <a:off x="5038387" y="1419622"/>
              <a:ext cx="2"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직선 연결선 218">
              <a:extLst>
                <a:ext uri="{FF2B5EF4-FFF2-40B4-BE49-F238E27FC236}">
                  <a16:creationId xmlns:a16="http://schemas.microsoft.com/office/drawing/2014/main" id="{51D62E1C-4FFB-4379-8787-2AC63B9B8A0F}"/>
                </a:ext>
              </a:extLst>
            </p:cNvPr>
            <p:cNvCxnSpPr>
              <a:cxnSpLocks/>
            </p:cNvCxnSpPr>
            <p:nvPr/>
          </p:nvCxnSpPr>
          <p:spPr>
            <a:xfrm flipH="1">
              <a:off x="2745471" y="1419622"/>
              <a:ext cx="1" cy="193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2" name="TextBox 221">
            <a:extLst>
              <a:ext uri="{FF2B5EF4-FFF2-40B4-BE49-F238E27FC236}">
                <a16:creationId xmlns:a16="http://schemas.microsoft.com/office/drawing/2014/main" id="{9D0F3550-1D83-4078-8D44-2E060CD51071}"/>
              </a:ext>
            </a:extLst>
          </p:cNvPr>
          <p:cNvSpPr txBox="1"/>
          <p:nvPr/>
        </p:nvSpPr>
        <p:spPr>
          <a:xfrm>
            <a:off x="3099834" y="3966901"/>
            <a:ext cx="1269899" cy="261610"/>
          </a:xfrm>
          <a:prstGeom prst="rect">
            <a:avLst/>
          </a:prstGeom>
          <a:solidFill>
            <a:schemeClr val="bg1"/>
          </a:solidFill>
        </p:spPr>
        <p:txBody>
          <a:bodyPr wrap="none" rtlCol="0">
            <a:spAutoFit/>
          </a:bodyPr>
          <a:lstStyle/>
          <a:p>
            <a:r>
              <a:rPr lang="ko-KR" altLang="en-US" sz="1100" dirty="0">
                <a:latin typeface="a하늬바람M" panose="02020600000000000000" pitchFamily="18" charset="-127"/>
                <a:ea typeface="a하늬바람M" panose="02020600000000000000" pitchFamily="18" charset="-127"/>
              </a:rPr>
              <a:t>전</a:t>
            </a:r>
            <a:r>
              <a:rPr lang="en-US" altLang="ko-KR" sz="1100" dirty="0">
                <a:latin typeface="a하늬바람M" panose="02020600000000000000" pitchFamily="18" charset="-127"/>
                <a:ea typeface="a하늬바람M" panose="02020600000000000000" pitchFamily="18" charset="-127"/>
              </a:rPr>
              <a:t>_P0 &lt;= 6.041</a:t>
            </a:r>
            <a:endParaRPr lang="ko-KR" altLang="en-US" sz="1100" dirty="0">
              <a:latin typeface="a하늬바람M" panose="02020600000000000000" pitchFamily="18" charset="-127"/>
              <a:ea typeface="a하늬바람M" panose="02020600000000000000" pitchFamily="18" charset="-127"/>
            </a:endParaRPr>
          </a:p>
        </p:txBody>
      </p:sp>
      <p:sp>
        <p:nvSpPr>
          <p:cNvPr id="223" name="TextBox 222">
            <a:extLst>
              <a:ext uri="{FF2B5EF4-FFF2-40B4-BE49-F238E27FC236}">
                <a16:creationId xmlns:a16="http://schemas.microsoft.com/office/drawing/2014/main" id="{E9EDED8C-4275-4B4D-BB2B-32EB17C0ECC0}"/>
              </a:ext>
            </a:extLst>
          </p:cNvPr>
          <p:cNvSpPr txBox="1"/>
          <p:nvPr/>
        </p:nvSpPr>
        <p:spPr>
          <a:xfrm>
            <a:off x="4686815" y="3997830"/>
            <a:ext cx="1269899" cy="261610"/>
          </a:xfrm>
          <a:prstGeom prst="rect">
            <a:avLst/>
          </a:prstGeom>
          <a:solidFill>
            <a:schemeClr val="bg1"/>
          </a:solidFill>
        </p:spPr>
        <p:txBody>
          <a:bodyPr wrap="square" rtlCol="0">
            <a:spAutoFit/>
          </a:bodyPr>
          <a:lstStyle/>
          <a:p>
            <a:r>
              <a:rPr lang="ko-KR" altLang="en-US" sz="1100" dirty="0">
                <a:latin typeface="a하늬바람M" panose="02020600000000000000" pitchFamily="18" charset="-127"/>
                <a:ea typeface="a하늬바람M" panose="02020600000000000000" pitchFamily="18" charset="-127"/>
              </a:rPr>
              <a:t>전</a:t>
            </a:r>
            <a:r>
              <a:rPr lang="en-US" altLang="ko-KR" sz="1100" dirty="0">
                <a:latin typeface="a하늬바람M" panose="02020600000000000000" pitchFamily="18" charset="-127"/>
                <a:ea typeface="a하늬바람M" panose="02020600000000000000" pitchFamily="18" charset="-127"/>
              </a:rPr>
              <a:t>_P0 &gt; 6.041</a:t>
            </a:r>
            <a:endParaRPr lang="ko-KR" altLang="en-US" sz="1100" dirty="0">
              <a:latin typeface="a하늬바람M" panose="02020600000000000000" pitchFamily="18" charset="-127"/>
              <a:ea typeface="a하늬바람M" panose="02020600000000000000" pitchFamily="18" charset="-127"/>
            </a:endParaRPr>
          </a:p>
        </p:txBody>
      </p:sp>
      <p:sp>
        <p:nvSpPr>
          <p:cNvPr id="224" name="직사각형 223">
            <a:extLst>
              <a:ext uri="{FF2B5EF4-FFF2-40B4-BE49-F238E27FC236}">
                <a16:creationId xmlns:a16="http://schemas.microsoft.com/office/drawing/2014/main" id="{AC51C1B1-536E-401A-BDBB-21B1395FDD42}"/>
              </a:ext>
            </a:extLst>
          </p:cNvPr>
          <p:cNvSpPr/>
          <p:nvPr/>
        </p:nvSpPr>
        <p:spPr>
          <a:xfrm>
            <a:off x="3177306" y="4374107"/>
            <a:ext cx="1114954" cy="582894"/>
          </a:xfrm>
          <a:prstGeom prst="rect">
            <a:avLst/>
          </a:prstGeom>
          <a:solidFill>
            <a:srgbClr val="EFF19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a하늬바람M" panose="02020600000000000000" pitchFamily="18" charset="-127"/>
                <a:ea typeface="a하늬바람M" panose="02020600000000000000" pitchFamily="18" charset="-127"/>
              </a:rPr>
              <a:t>N = 5</a:t>
            </a:r>
          </a:p>
          <a:p>
            <a:pPr algn="ctr"/>
            <a:r>
              <a:rPr lang="ko-KR" altLang="en-US" sz="1400" dirty="0">
                <a:solidFill>
                  <a:schemeClr val="tx1"/>
                </a:solidFill>
                <a:latin typeface="a하늬바람M" panose="02020600000000000000" pitchFamily="18" charset="-127"/>
                <a:ea typeface="a하늬바람M" panose="02020600000000000000" pitchFamily="18" charset="-127"/>
              </a:rPr>
              <a:t>예측 </a:t>
            </a:r>
            <a:r>
              <a:rPr lang="en-US" altLang="ko-KR" sz="1400" dirty="0">
                <a:solidFill>
                  <a:schemeClr val="tx1"/>
                </a:solidFill>
                <a:latin typeface="a하늬바람M" panose="02020600000000000000" pitchFamily="18" charset="-127"/>
                <a:ea typeface="a하늬바람M" panose="02020600000000000000" pitchFamily="18" charset="-127"/>
              </a:rPr>
              <a:t>21.8</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sp>
        <p:nvSpPr>
          <p:cNvPr id="225" name="직사각형 224">
            <a:extLst>
              <a:ext uri="{FF2B5EF4-FFF2-40B4-BE49-F238E27FC236}">
                <a16:creationId xmlns:a16="http://schemas.microsoft.com/office/drawing/2014/main" id="{90A3765B-7765-44C9-808A-84517AAD2D4C}"/>
              </a:ext>
            </a:extLst>
          </p:cNvPr>
          <p:cNvSpPr/>
          <p:nvPr/>
        </p:nvSpPr>
        <p:spPr>
          <a:xfrm>
            <a:off x="4644938" y="4374951"/>
            <a:ext cx="1225500" cy="582894"/>
          </a:xfrm>
          <a:prstGeom prst="rect">
            <a:avLst/>
          </a:prstGeom>
          <a:solidFill>
            <a:srgbClr val="EFF19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a하늬바람M" panose="02020600000000000000" pitchFamily="18" charset="-127"/>
                <a:ea typeface="a하늬바람M" panose="02020600000000000000" pitchFamily="18" charset="-127"/>
              </a:rPr>
              <a:t>N = 18</a:t>
            </a:r>
          </a:p>
          <a:p>
            <a:pPr algn="ctr"/>
            <a:r>
              <a:rPr lang="ko-KR" altLang="en-US" sz="1400" dirty="0">
                <a:solidFill>
                  <a:schemeClr val="tx1"/>
                </a:solidFill>
                <a:latin typeface="a하늬바람M" panose="02020600000000000000" pitchFamily="18" charset="-127"/>
                <a:ea typeface="a하늬바람M" panose="02020600000000000000" pitchFamily="18" charset="-127"/>
              </a:rPr>
              <a:t>예측 </a:t>
            </a:r>
            <a:r>
              <a:rPr lang="en-US" altLang="ko-KR" sz="1400" dirty="0">
                <a:solidFill>
                  <a:schemeClr val="tx1"/>
                </a:solidFill>
                <a:latin typeface="a하늬바람M" panose="02020600000000000000" pitchFamily="18" charset="-127"/>
                <a:ea typeface="a하늬바람M" panose="02020600000000000000" pitchFamily="18" charset="-127"/>
              </a:rPr>
              <a:t>4.778</a:t>
            </a:r>
            <a:endParaRPr lang="ko-KR" altLang="en-US" sz="1400" dirty="0">
              <a:solidFill>
                <a:schemeClr val="tx1"/>
              </a:solidFill>
              <a:latin typeface="a하늬바람M" panose="02020600000000000000" pitchFamily="18" charset="-127"/>
              <a:ea typeface="a하늬바람M" panose="02020600000000000000" pitchFamily="18" charset="-127"/>
            </a:endParaRPr>
          </a:p>
        </p:txBody>
      </p:sp>
      <p:cxnSp>
        <p:nvCxnSpPr>
          <p:cNvPr id="226" name="직선 연결선 225">
            <a:extLst>
              <a:ext uri="{FF2B5EF4-FFF2-40B4-BE49-F238E27FC236}">
                <a16:creationId xmlns:a16="http://schemas.microsoft.com/office/drawing/2014/main" id="{FC5D728B-28D3-438A-926B-A106120386E4}"/>
              </a:ext>
            </a:extLst>
          </p:cNvPr>
          <p:cNvCxnSpPr>
            <a:cxnSpLocks/>
          </p:cNvCxnSpPr>
          <p:nvPr/>
        </p:nvCxnSpPr>
        <p:spPr>
          <a:xfrm>
            <a:off x="3738480" y="-323544"/>
            <a:ext cx="0" cy="555250"/>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227" name="직선 연결선 226">
            <a:extLst>
              <a:ext uri="{FF2B5EF4-FFF2-40B4-BE49-F238E27FC236}">
                <a16:creationId xmlns:a16="http://schemas.microsoft.com/office/drawing/2014/main" id="{024E98EE-1526-462B-9EF6-A5DA21A83F44}"/>
              </a:ext>
            </a:extLst>
          </p:cNvPr>
          <p:cNvCxnSpPr>
            <a:cxnSpLocks/>
          </p:cNvCxnSpPr>
          <p:nvPr/>
        </p:nvCxnSpPr>
        <p:spPr>
          <a:xfrm flipH="1">
            <a:off x="2911391" y="196278"/>
            <a:ext cx="823392" cy="22273"/>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229" name="직선 연결선 228">
            <a:extLst>
              <a:ext uri="{FF2B5EF4-FFF2-40B4-BE49-F238E27FC236}">
                <a16:creationId xmlns:a16="http://schemas.microsoft.com/office/drawing/2014/main" id="{1C4B6639-CD28-4DDF-ACD3-03E5906E38A4}"/>
              </a:ext>
            </a:extLst>
          </p:cNvPr>
          <p:cNvCxnSpPr>
            <a:cxnSpLocks/>
          </p:cNvCxnSpPr>
          <p:nvPr/>
        </p:nvCxnSpPr>
        <p:spPr>
          <a:xfrm flipH="1">
            <a:off x="2908789" y="196278"/>
            <a:ext cx="17831" cy="383588"/>
          </a:xfrm>
          <a:prstGeom prst="line">
            <a:avLst/>
          </a:prstGeom>
          <a:ln w="57150">
            <a:solidFill>
              <a:srgbClr val="C00000"/>
            </a:solidFill>
          </a:ln>
        </p:spPr>
        <p:style>
          <a:lnRef idx="1">
            <a:schemeClr val="accent2"/>
          </a:lnRef>
          <a:fillRef idx="0">
            <a:schemeClr val="accent2"/>
          </a:fillRef>
          <a:effectRef idx="0">
            <a:schemeClr val="accent2"/>
          </a:effectRef>
          <a:fontRef idx="minor">
            <a:schemeClr val="tx1"/>
          </a:fontRef>
        </p:style>
      </p:cxnSp>
      <p:sp>
        <p:nvSpPr>
          <p:cNvPr id="28" name="직사각형 27">
            <a:extLst>
              <a:ext uri="{FF2B5EF4-FFF2-40B4-BE49-F238E27FC236}">
                <a16:creationId xmlns:a16="http://schemas.microsoft.com/office/drawing/2014/main" id="{571F1E42-EC5D-4779-A576-36B6CA1E9C95}"/>
              </a:ext>
            </a:extLst>
          </p:cNvPr>
          <p:cNvSpPr/>
          <p:nvPr/>
        </p:nvSpPr>
        <p:spPr>
          <a:xfrm>
            <a:off x="70915" y="1288517"/>
            <a:ext cx="9006915" cy="2260457"/>
          </a:xfrm>
          <a:prstGeom prst="rect">
            <a:avLst/>
          </a:prstGeom>
          <a:solidFill>
            <a:schemeClr val="bg1">
              <a:lumMod val="8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a하늬바람M" panose="02020600000000000000" pitchFamily="18" charset="-127"/>
                <a:ea typeface="a하늬바람M" panose="02020600000000000000" pitchFamily="18" charset="-127"/>
              </a:rPr>
              <a:t>&lt; 9 Main Factors drawn from CART</a:t>
            </a:r>
            <a:r>
              <a:rPr lang="ko-KR" altLang="en-US" dirty="0">
                <a:solidFill>
                  <a:schemeClr val="tx1"/>
                </a:solidFill>
                <a:latin typeface="a하늬바람M" panose="02020600000000000000" pitchFamily="18" charset="-127"/>
                <a:ea typeface="a하늬바람M" panose="02020600000000000000" pitchFamily="18" charset="-127"/>
              </a:rPr>
              <a:t> </a:t>
            </a:r>
            <a:r>
              <a:rPr lang="en-US" altLang="ko-KR" dirty="0">
                <a:solidFill>
                  <a:schemeClr val="tx1"/>
                </a:solidFill>
                <a:latin typeface="a하늬바람M" panose="02020600000000000000" pitchFamily="18" charset="-127"/>
                <a:ea typeface="a하늬바람M" panose="02020600000000000000" pitchFamily="18" charset="-127"/>
              </a:rPr>
              <a:t>&gt;</a:t>
            </a:r>
          </a:p>
          <a:p>
            <a:pPr algn="ctr"/>
            <a:endParaRPr lang="en-US" altLang="ko-KR" dirty="0">
              <a:solidFill>
                <a:schemeClr val="tx1"/>
              </a:solidFill>
              <a:latin typeface="a하늬바람M" panose="02020600000000000000" pitchFamily="18" charset="-127"/>
              <a:ea typeface="a하늬바람M" panose="02020600000000000000" pitchFamily="18" charset="-127"/>
            </a:endParaRPr>
          </a:p>
          <a:p>
            <a:pPr algn="ctr"/>
            <a:r>
              <a:rPr lang="en-US" altLang="ko-KR" dirty="0">
                <a:solidFill>
                  <a:schemeClr val="tx1"/>
                </a:solidFill>
                <a:latin typeface="a하늬바람M" panose="02020600000000000000" pitchFamily="18" charset="-127"/>
                <a:ea typeface="a하늬바람M" panose="02020600000000000000" pitchFamily="18" charset="-127"/>
              </a:rPr>
              <a:t>FemaleFarmPopulation_P1</a:t>
            </a:r>
            <a:endParaRPr lang="ko-KR" altLang="en-US" dirty="0">
              <a:solidFill>
                <a:schemeClr val="tx1"/>
              </a:solidFill>
              <a:latin typeface="a하늬바람M" panose="02020600000000000000" pitchFamily="18" charset="-127"/>
              <a:ea typeface="a하늬바람M" panose="02020600000000000000" pitchFamily="18" charset="-127"/>
            </a:endParaRPr>
          </a:p>
          <a:p>
            <a:pPr algn="ctr"/>
            <a:r>
              <a:rPr lang="en-US" altLang="ko-KR" dirty="0">
                <a:solidFill>
                  <a:schemeClr val="tx1"/>
                </a:solidFill>
                <a:latin typeface="a하늬바람M" panose="02020600000000000000" pitchFamily="18" charset="-127"/>
                <a:ea typeface="a하늬바람M" panose="02020600000000000000" pitchFamily="18" charset="-127"/>
              </a:rPr>
              <a:t>RicePaddy_P0  ,</a:t>
            </a:r>
            <a:r>
              <a:rPr lang="ko-KR" altLang="en-US" dirty="0">
                <a:solidFill>
                  <a:schemeClr val="tx1"/>
                </a:solidFill>
                <a:latin typeface="a하늬바람M" panose="02020600000000000000" pitchFamily="18" charset="-127"/>
                <a:ea typeface="a하늬바람M" panose="02020600000000000000" pitchFamily="18" charset="-127"/>
              </a:rPr>
              <a:t>  </a:t>
            </a:r>
            <a:r>
              <a:rPr lang="en-US" altLang="ko-KR" dirty="0">
                <a:solidFill>
                  <a:schemeClr val="tx1"/>
                </a:solidFill>
                <a:latin typeface="a하늬바람M" panose="02020600000000000000" pitchFamily="18" charset="-127"/>
                <a:ea typeface="a하늬바람M" panose="02020600000000000000" pitchFamily="18" charset="-127"/>
              </a:rPr>
              <a:t>BuildingSite_P0</a:t>
            </a:r>
            <a:endParaRPr lang="ko-KR" altLang="en-US" dirty="0">
              <a:solidFill>
                <a:schemeClr val="tx1"/>
              </a:solidFill>
              <a:latin typeface="a하늬바람M" panose="02020600000000000000" pitchFamily="18" charset="-127"/>
              <a:ea typeface="a하늬바람M" panose="02020600000000000000" pitchFamily="18" charset="-127"/>
            </a:endParaRPr>
          </a:p>
          <a:p>
            <a:pPr algn="ctr"/>
            <a:r>
              <a:rPr lang="en-US" altLang="ko-KR" dirty="0">
                <a:solidFill>
                  <a:schemeClr val="tx1"/>
                </a:solidFill>
                <a:latin typeface="a하늬바람M" panose="02020600000000000000" pitchFamily="18" charset="-127"/>
                <a:ea typeface="a하늬바람M" panose="02020600000000000000" pitchFamily="18" charset="-127"/>
              </a:rPr>
              <a:t>MalePopulation_P1  ,  Temp_August_Over_20</a:t>
            </a:r>
            <a:r>
              <a:rPr lang="ko-KR" altLang="en-US" dirty="0">
                <a:solidFill>
                  <a:schemeClr val="tx1"/>
                </a:solidFill>
                <a:latin typeface="a하늬바람M" panose="02020600000000000000" pitchFamily="18" charset="-127"/>
                <a:ea typeface="a하늬바람M" panose="02020600000000000000" pitchFamily="18" charset="-127"/>
              </a:rPr>
              <a:t>℃</a:t>
            </a:r>
          </a:p>
          <a:p>
            <a:pPr algn="ctr"/>
            <a:r>
              <a:rPr lang="en-US" altLang="ko-KR" dirty="0">
                <a:solidFill>
                  <a:schemeClr val="tx1"/>
                </a:solidFill>
                <a:latin typeface="a하늬바람M" panose="02020600000000000000" pitchFamily="18" charset="-127"/>
                <a:ea typeface="a하늬바람M" panose="02020600000000000000" pitchFamily="18" charset="-127"/>
              </a:rPr>
              <a:t>FemaleFarmPopulation_P2  ,  Temp_July_Over_25</a:t>
            </a:r>
            <a:r>
              <a:rPr lang="ko-KR" altLang="en-US" dirty="0">
                <a:solidFill>
                  <a:schemeClr val="tx1"/>
                </a:solidFill>
                <a:latin typeface="a하늬바람M" panose="02020600000000000000" pitchFamily="18" charset="-127"/>
                <a:ea typeface="a하늬바람M" panose="02020600000000000000" pitchFamily="18" charset="-127"/>
              </a:rPr>
              <a:t>℃</a:t>
            </a:r>
          </a:p>
          <a:p>
            <a:pPr algn="ctr"/>
            <a:r>
              <a:rPr lang="en-US" altLang="ko-KR" dirty="0">
                <a:solidFill>
                  <a:schemeClr val="tx1"/>
                </a:solidFill>
                <a:latin typeface="a하늬바람M" panose="02020600000000000000" pitchFamily="18" charset="-127"/>
                <a:ea typeface="a하늬바람M" panose="02020600000000000000" pitchFamily="18" charset="-127"/>
              </a:rPr>
              <a:t>DryPaddy_P0  ,  Orchard_P0</a:t>
            </a:r>
            <a:endParaRPr lang="ko" altLang="en-US" dirty="0">
              <a:solidFill>
                <a:schemeClr val="tx1"/>
              </a:solidFill>
              <a:latin typeface="a하늬바람M" panose="02020600000000000000" pitchFamily="18" charset="-127"/>
              <a:ea typeface="a하늬바람M" panose="02020600000000000000" pitchFamily="18" charset="-127"/>
            </a:endParaRPr>
          </a:p>
        </p:txBody>
      </p:sp>
    </p:spTree>
    <p:extLst>
      <p:ext uri="{BB962C8B-B14F-4D97-AF65-F5344CB8AC3E}">
        <p14:creationId xmlns:p14="http://schemas.microsoft.com/office/powerpoint/2010/main" val="30684359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wipe(down)">
                                      <p:cBhvr>
                                        <p:cTn id="7" dur="500"/>
                                        <p:tgtEl>
                                          <p:spTgt spid="226"/>
                                        </p:tgtEl>
                                      </p:cBhvr>
                                    </p:animEffect>
                                  </p:childTnLst>
                                </p:cTn>
                              </p:par>
                              <p:par>
                                <p:cTn id="8" presetID="22" presetClass="entr" presetSubtype="4" fill="hold" nodeType="withEffect">
                                  <p:stCondLst>
                                    <p:cond delay="0"/>
                                  </p:stCondLst>
                                  <p:childTnLst>
                                    <p:set>
                                      <p:cBhvr>
                                        <p:cTn id="9" dur="1" fill="hold">
                                          <p:stCondLst>
                                            <p:cond delay="0"/>
                                          </p:stCondLst>
                                        </p:cTn>
                                        <p:tgtEl>
                                          <p:spTgt spid="227"/>
                                        </p:tgtEl>
                                        <p:attrNameLst>
                                          <p:attrName>style.visibility</p:attrName>
                                        </p:attrNameLst>
                                      </p:cBhvr>
                                      <p:to>
                                        <p:strVal val="visible"/>
                                      </p:to>
                                    </p:set>
                                    <p:animEffect transition="in" filter="wipe(down)">
                                      <p:cBhvr>
                                        <p:cTn id="10" dur="500"/>
                                        <p:tgtEl>
                                          <p:spTgt spid="227"/>
                                        </p:tgtEl>
                                      </p:cBhvr>
                                    </p:animEffect>
                                  </p:childTnLst>
                                </p:cTn>
                              </p:par>
                              <p:par>
                                <p:cTn id="11" presetID="22" presetClass="entr" presetSubtype="4" fill="hold" nodeType="withEffect">
                                  <p:stCondLst>
                                    <p:cond delay="0"/>
                                  </p:stCondLst>
                                  <p:childTnLst>
                                    <p:set>
                                      <p:cBhvr>
                                        <p:cTn id="12" dur="1" fill="hold">
                                          <p:stCondLst>
                                            <p:cond delay="0"/>
                                          </p:stCondLst>
                                        </p:cTn>
                                        <p:tgtEl>
                                          <p:spTgt spid="229"/>
                                        </p:tgtEl>
                                        <p:attrNameLst>
                                          <p:attrName>style.visibility</p:attrName>
                                        </p:attrNameLst>
                                      </p:cBhvr>
                                      <p:to>
                                        <p:strVal val="visible"/>
                                      </p:to>
                                    </p:set>
                                    <p:animEffect transition="in" filter="wipe(down)">
                                      <p:cBhvr>
                                        <p:cTn id="13" dur="500"/>
                                        <p:tgtEl>
                                          <p:spTgt spid="2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24" name="표 23">
            <a:extLst>
              <a:ext uri="{FF2B5EF4-FFF2-40B4-BE49-F238E27FC236}">
                <a16:creationId xmlns:a16="http://schemas.microsoft.com/office/drawing/2014/main" id="{E360C790-3635-4058-8D58-990D9F0FD907}"/>
              </a:ext>
            </a:extLst>
          </p:cNvPr>
          <p:cNvGraphicFramePr>
            <a:graphicFrameLocks noGrp="1"/>
          </p:cNvGraphicFramePr>
          <p:nvPr>
            <p:extLst>
              <p:ext uri="{D42A27DB-BD31-4B8C-83A1-F6EECF244321}">
                <p14:modId xmlns:p14="http://schemas.microsoft.com/office/powerpoint/2010/main" val="1354987733"/>
              </p:ext>
            </p:extLst>
          </p:nvPr>
        </p:nvGraphicFramePr>
        <p:xfrm>
          <a:off x="568015" y="1068124"/>
          <a:ext cx="7824173" cy="2395478"/>
        </p:xfrm>
        <a:graphic>
          <a:graphicData uri="http://schemas.openxmlformats.org/drawingml/2006/table">
            <a:tbl>
              <a:tblPr firstRow="1" bandRow="1">
                <a:tableStyleId>{5940675A-B579-460E-94D1-54222C63F5DA}</a:tableStyleId>
              </a:tblPr>
              <a:tblGrid>
                <a:gridCol w="1866857">
                  <a:extLst>
                    <a:ext uri="{9D8B030D-6E8A-4147-A177-3AD203B41FA5}">
                      <a16:colId xmlns:a16="http://schemas.microsoft.com/office/drawing/2014/main" val="1674673191"/>
                    </a:ext>
                  </a:extLst>
                </a:gridCol>
                <a:gridCol w="1401480">
                  <a:extLst>
                    <a:ext uri="{9D8B030D-6E8A-4147-A177-3AD203B41FA5}">
                      <a16:colId xmlns:a16="http://schemas.microsoft.com/office/drawing/2014/main" val="3041635736"/>
                    </a:ext>
                  </a:extLst>
                </a:gridCol>
                <a:gridCol w="1570210">
                  <a:extLst>
                    <a:ext uri="{9D8B030D-6E8A-4147-A177-3AD203B41FA5}">
                      <a16:colId xmlns:a16="http://schemas.microsoft.com/office/drawing/2014/main" val="470470327"/>
                    </a:ext>
                  </a:extLst>
                </a:gridCol>
                <a:gridCol w="1570210">
                  <a:extLst>
                    <a:ext uri="{9D8B030D-6E8A-4147-A177-3AD203B41FA5}">
                      <a16:colId xmlns:a16="http://schemas.microsoft.com/office/drawing/2014/main" val="3656321445"/>
                    </a:ext>
                  </a:extLst>
                </a:gridCol>
                <a:gridCol w="1415416">
                  <a:extLst>
                    <a:ext uri="{9D8B030D-6E8A-4147-A177-3AD203B41FA5}">
                      <a16:colId xmlns:a16="http://schemas.microsoft.com/office/drawing/2014/main" val="4111159112"/>
                    </a:ext>
                  </a:extLst>
                </a:gridCol>
              </a:tblGrid>
              <a:tr h="485192">
                <a:tc>
                  <a:txBody>
                    <a:bodyPr/>
                    <a:lstStyle/>
                    <a:p>
                      <a:pPr algn="ctr" latinLnBrk="1"/>
                      <a:endParaRPr lang="ko-KR" altLang="en-US" sz="1400" dirty="0">
                        <a:latin typeface="a하늬바람M" panose="02020600000000000000" pitchFamily="18" charset="-127"/>
                        <a:ea typeface="a하늬바람M" panose="02020600000000000000" pitchFamily="18" charset="-127"/>
                      </a:endParaRPr>
                    </a:p>
                  </a:txBody>
                  <a:tcPr>
                    <a:solidFill>
                      <a:srgbClr val="E9DA5B"/>
                    </a:solidFill>
                  </a:tcPr>
                </a:tc>
                <a:tc>
                  <a:txBody>
                    <a:bodyPr/>
                    <a:lstStyle/>
                    <a:p>
                      <a:pPr algn="ctr" latinLnBrk="1"/>
                      <a:r>
                        <a:rPr lang="en-US" altLang="ko-KR" sz="1400" dirty="0">
                          <a:latin typeface="a하늬바람M" panose="02020600000000000000" pitchFamily="18" charset="-127"/>
                          <a:ea typeface="a하늬바람M" panose="02020600000000000000" pitchFamily="18" charset="-127"/>
                        </a:rPr>
                        <a:t>MAE</a:t>
                      </a:r>
                    </a:p>
                    <a:p>
                      <a:pPr algn="ctr" latinLnBrk="1"/>
                      <a:r>
                        <a:rPr lang="en-US" altLang="ko-KR" sz="1200" dirty="0">
                          <a:latin typeface="a하늬바람M" panose="02020600000000000000" pitchFamily="18" charset="-127"/>
                          <a:ea typeface="a하늬바람M" panose="02020600000000000000" pitchFamily="18" charset="-127"/>
                        </a:rPr>
                        <a:t>(Mean</a:t>
                      </a:r>
                      <a:r>
                        <a:rPr lang="en-US" altLang="ko-KR" sz="1200" baseline="0" dirty="0">
                          <a:latin typeface="a하늬바람M" panose="02020600000000000000" pitchFamily="18" charset="-127"/>
                          <a:ea typeface="a하늬바람M" panose="02020600000000000000" pitchFamily="18" charset="-127"/>
                        </a:rPr>
                        <a:t> Absolute Error</a:t>
                      </a:r>
                      <a:r>
                        <a:rPr lang="en-US" altLang="ko-KR" sz="1200" dirty="0">
                          <a:latin typeface="a하늬바람M" panose="02020600000000000000" pitchFamily="18" charset="-127"/>
                          <a:ea typeface="a하늬바람M" panose="02020600000000000000" pitchFamily="18" charset="-127"/>
                        </a:rPr>
                        <a:t>)</a:t>
                      </a:r>
                      <a:endParaRPr lang="ko-KR" altLang="en-US" sz="1200" dirty="0">
                        <a:latin typeface="a하늬바람M" panose="02020600000000000000" pitchFamily="18" charset="-127"/>
                        <a:ea typeface="a하늬바람M" panose="02020600000000000000" pitchFamily="18" charset="-127"/>
                      </a:endParaRPr>
                    </a:p>
                  </a:txBody>
                  <a:tcPr>
                    <a:solidFill>
                      <a:srgbClr val="E9DA5B"/>
                    </a:solidFill>
                  </a:tcPr>
                </a:tc>
                <a:tc>
                  <a:txBody>
                    <a:bodyPr/>
                    <a:lstStyle/>
                    <a:p>
                      <a:pPr algn="ctr" latinLnBrk="1"/>
                      <a:r>
                        <a:rPr lang="en-US" altLang="ko-KR" sz="1400" dirty="0">
                          <a:latin typeface="a하늬바람M" panose="02020600000000000000" pitchFamily="18" charset="-127"/>
                          <a:ea typeface="a하늬바람M" panose="02020600000000000000" pitchFamily="18" charset="-127"/>
                        </a:rPr>
                        <a:t>Standard deviation</a:t>
                      </a:r>
                      <a:endParaRPr lang="ko-KR" altLang="en-US" sz="1400" dirty="0">
                        <a:latin typeface="a하늬바람M" panose="02020600000000000000" pitchFamily="18" charset="-127"/>
                        <a:ea typeface="a하늬바람M" panose="02020600000000000000" pitchFamily="18" charset="-127"/>
                      </a:endParaRPr>
                    </a:p>
                  </a:txBody>
                  <a:tcPr>
                    <a:solidFill>
                      <a:srgbClr val="E9DA5B"/>
                    </a:solidFill>
                  </a:tcPr>
                </a:tc>
                <a:tc>
                  <a:txBody>
                    <a:bodyPr/>
                    <a:lstStyle/>
                    <a:p>
                      <a:pPr algn="ctr" latinLnBrk="1"/>
                      <a:r>
                        <a:rPr lang="en-US" altLang="ko-KR" sz="1200" dirty="0">
                          <a:latin typeface="a하늬바람M" panose="02020600000000000000" pitchFamily="18" charset="-127"/>
                          <a:ea typeface="a하늬바람M" panose="02020600000000000000" pitchFamily="18" charset="-127"/>
                        </a:rPr>
                        <a:t>Correlation</a:t>
                      </a:r>
                      <a:r>
                        <a:rPr lang="en-US" altLang="ko-KR" sz="1200" baseline="0" dirty="0">
                          <a:latin typeface="a하늬바람M" panose="02020600000000000000" pitchFamily="18" charset="-127"/>
                          <a:ea typeface="a하늬바람M" panose="02020600000000000000" pitchFamily="18" charset="-127"/>
                        </a:rPr>
                        <a:t> between predicted value and actual value</a:t>
                      </a:r>
                      <a:endParaRPr lang="ko-KR" altLang="en-US" sz="1200" dirty="0">
                        <a:latin typeface="a하늬바람M" panose="02020600000000000000" pitchFamily="18" charset="-127"/>
                        <a:ea typeface="a하늬바람M" panose="02020600000000000000" pitchFamily="18" charset="-127"/>
                      </a:endParaRPr>
                    </a:p>
                  </a:txBody>
                  <a:tcPr>
                    <a:solidFill>
                      <a:srgbClr val="E9DA5B"/>
                    </a:solidFill>
                  </a:tcPr>
                </a:tc>
                <a:tc>
                  <a:txBody>
                    <a:bodyPr/>
                    <a:lstStyle/>
                    <a:p>
                      <a:pPr algn="ctr" latinLnBrk="1"/>
                      <a:r>
                        <a:rPr lang="en-US" altLang="ko-KR" sz="1200" dirty="0">
                          <a:latin typeface="a하늬바람M" panose="02020600000000000000" pitchFamily="18" charset="-127"/>
                          <a:ea typeface="a하늬바람M" panose="02020600000000000000" pitchFamily="18" charset="-127"/>
                        </a:rPr>
                        <a:t>RMSE</a:t>
                      </a:r>
                    </a:p>
                    <a:p>
                      <a:pPr algn="ctr" latinLnBrk="1"/>
                      <a:r>
                        <a:rPr lang="en-US" altLang="ko-KR" sz="1200" dirty="0">
                          <a:latin typeface="a하늬바람M" panose="02020600000000000000" pitchFamily="18" charset="-127"/>
                          <a:ea typeface="a하늬바람M" panose="02020600000000000000" pitchFamily="18" charset="-127"/>
                        </a:rPr>
                        <a:t>(Root Mean Square Error</a:t>
                      </a:r>
                      <a:endParaRPr lang="ko-KR" altLang="en-US" sz="1200" dirty="0">
                        <a:latin typeface="a하늬바람M" panose="02020600000000000000" pitchFamily="18" charset="-127"/>
                        <a:ea typeface="a하늬바람M" panose="02020600000000000000" pitchFamily="18" charset="-127"/>
                      </a:endParaRPr>
                    </a:p>
                  </a:txBody>
                  <a:tcPr>
                    <a:solidFill>
                      <a:srgbClr val="E9DA5B"/>
                    </a:solidFill>
                  </a:tcPr>
                </a:tc>
                <a:extLst>
                  <a:ext uri="{0D108BD9-81ED-4DB2-BD59-A6C34878D82A}">
                    <a16:rowId xmlns:a16="http://schemas.microsoft.com/office/drawing/2014/main" val="109658351"/>
                  </a:ext>
                </a:extLst>
              </a:tr>
              <a:tr h="329059">
                <a:tc>
                  <a:txBody>
                    <a:bodyPr/>
                    <a:lstStyle/>
                    <a:p>
                      <a:pPr algn="ctr" latinLnBrk="1"/>
                      <a:r>
                        <a:rPr lang="en-US" altLang="ko-KR" sz="1400" dirty="0">
                          <a:latin typeface="a하늬바람M" panose="02020600000000000000" pitchFamily="18" charset="-127"/>
                          <a:ea typeface="a하늬바람M" panose="02020600000000000000" pitchFamily="18" charset="-127"/>
                        </a:rPr>
                        <a:t>Test Set 1</a:t>
                      </a:r>
                      <a:endParaRPr lang="ko-KR" altLang="en-US" sz="1400" dirty="0">
                        <a:latin typeface="a하늬바람M" panose="02020600000000000000" pitchFamily="18" charset="-127"/>
                        <a:ea typeface="a하늬바람M" panose="02020600000000000000" pitchFamily="18" charset="-127"/>
                      </a:endParaRPr>
                    </a:p>
                  </a:txBody>
                  <a:tcPr>
                    <a:solidFill>
                      <a:srgbClr val="E9DA5B"/>
                    </a:solidFill>
                  </a:tcPr>
                </a:tc>
                <a:tc>
                  <a:txBody>
                    <a:bodyPr/>
                    <a:lstStyle/>
                    <a:p>
                      <a:pPr algn="ctr" latinLnBrk="1"/>
                      <a:r>
                        <a:rPr lang="en-US" altLang="ko-KR" sz="1400" dirty="0">
                          <a:latin typeface="a하늬바람M" panose="02020600000000000000" pitchFamily="18" charset="-127"/>
                          <a:ea typeface="a하늬바람M" panose="02020600000000000000" pitchFamily="18" charset="-127"/>
                        </a:rPr>
                        <a:t>24.48</a:t>
                      </a:r>
                      <a:endParaRPr lang="ko-KR" altLang="en-US" sz="1400" dirty="0">
                        <a:latin typeface="a하늬바람M" panose="02020600000000000000" pitchFamily="18" charset="-127"/>
                        <a:ea typeface="a하늬바람M" panose="02020600000000000000" pitchFamily="18" charset="-127"/>
                      </a:endParaRPr>
                    </a:p>
                  </a:txBody>
                  <a:tcPr>
                    <a:noFill/>
                  </a:tcPr>
                </a:tc>
                <a:tc>
                  <a:txBody>
                    <a:bodyPr/>
                    <a:lstStyle/>
                    <a:p>
                      <a:pPr algn="ctr" latinLnBrk="1"/>
                      <a:r>
                        <a:rPr lang="en-US" altLang="ko-KR" sz="1400" dirty="0">
                          <a:latin typeface="a하늬바람M" panose="02020600000000000000" pitchFamily="18" charset="-127"/>
                          <a:ea typeface="a하늬바람M" panose="02020600000000000000" pitchFamily="18" charset="-127"/>
                        </a:rPr>
                        <a:t>41.57</a:t>
                      </a:r>
                      <a:endParaRPr lang="ko-KR" altLang="en-US" sz="1400" dirty="0">
                        <a:latin typeface="a하늬바람M" panose="02020600000000000000" pitchFamily="18" charset="-127"/>
                        <a:ea typeface="a하늬바람M" panose="02020600000000000000" pitchFamily="18" charset="-127"/>
                      </a:endParaRPr>
                    </a:p>
                  </a:txBody>
                  <a:tcPr>
                    <a:noFill/>
                  </a:tcPr>
                </a:tc>
                <a:tc>
                  <a:txBody>
                    <a:bodyPr/>
                    <a:lstStyle/>
                    <a:p>
                      <a:pPr algn="ctr" latinLnBrk="1"/>
                      <a:r>
                        <a:rPr lang="en-US" altLang="ko-KR" sz="1400" dirty="0">
                          <a:latin typeface="a하늬바람M" panose="02020600000000000000" pitchFamily="18" charset="-127"/>
                          <a:ea typeface="a하늬바람M" panose="02020600000000000000" pitchFamily="18" charset="-127"/>
                        </a:rPr>
                        <a:t>0.72</a:t>
                      </a:r>
                      <a:endParaRPr lang="ko-KR" altLang="en-US" sz="1400" dirty="0">
                        <a:latin typeface="a하늬바람M" panose="02020600000000000000" pitchFamily="18" charset="-127"/>
                        <a:ea typeface="a하늬바람M" panose="02020600000000000000" pitchFamily="18" charset="-127"/>
                      </a:endParaRPr>
                    </a:p>
                  </a:txBody>
                  <a:tcP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dirty="0">
                          <a:latin typeface="a하늬바람M" panose="02020600000000000000" pitchFamily="18" charset="-127"/>
                          <a:ea typeface="a하늬바람M" panose="02020600000000000000" pitchFamily="18" charset="-127"/>
                        </a:rPr>
                        <a:t>40.92040287</a:t>
                      </a:r>
                    </a:p>
                  </a:txBody>
                  <a:tcPr>
                    <a:noFill/>
                  </a:tcPr>
                </a:tc>
                <a:extLst>
                  <a:ext uri="{0D108BD9-81ED-4DB2-BD59-A6C34878D82A}">
                    <a16:rowId xmlns:a16="http://schemas.microsoft.com/office/drawing/2014/main" val="4088418481"/>
                  </a:ext>
                </a:extLst>
              </a:tr>
              <a:tr h="32905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a하늬바람M" panose="02020600000000000000" pitchFamily="18" charset="-127"/>
                          <a:ea typeface="a하늬바람M" panose="02020600000000000000" pitchFamily="18" charset="-127"/>
                        </a:rPr>
                        <a:t>Test Set 2</a:t>
                      </a:r>
                      <a:endParaRPr lang="ko-KR" altLang="en-US" sz="1400" dirty="0">
                        <a:latin typeface="a하늬바람M" panose="02020600000000000000" pitchFamily="18" charset="-127"/>
                        <a:ea typeface="a하늬바람M" panose="02020600000000000000" pitchFamily="18" charset="-127"/>
                      </a:endParaRPr>
                    </a:p>
                  </a:txBody>
                  <a:tcPr>
                    <a:solidFill>
                      <a:srgbClr val="E9DA5B"/>
                    </a:solidFill>
                  </a:tcPr>
                </a:tc>
                <a:tc>
                  <a:txBody>
                    <a:bodyPr/>
                    <a:lstStyle/>
                    <a:p>
                      <a:pPr algn="ctr" latinLnBrk="1"/>
                      <a:r>
                        <a:rPr lang="en-US" altLang="ko-KR" sz="1400" dirty="0">
                          <a:latin typeface="a하늬바람M" panose="02020600000000000000" pitchFamily="18" charset="-127"/>
                          <a:ea typeface="a하늬바람M" panose="02020600000000000000" pitchFamily="18" charset="-127"/>
                        </a:rPr>
                        <a:t>22.17</a:t>
                      </a:r>
                      <a:endParaRPr lang="ko-KR" altLang="en-US" sz="1400" dirty="0">
                        <a:latin typeface="a하늬바람M" panose="02020600000000000000" pitchFamily="18" charset="-127"/>
                        <a:ea typeface="a하늬바람M" panose="02020600000000000000" pitchFamily="18" charset="-127"/>
                      </a:endParaRPr>
                    </a:p>
                  </a:txBody>
                  <a:tcPr/>
                </a:tc>
                <a:tc>
                  <a:txBody>
                    <a:bodyPr/>
                    <a:lstStyle/>
                    <a:p>
                      <a:pPr algn="ctr" latinLnBrk="1"/>
                      <a:r>
                        <a:rPr lang="en-US" altLang="ko-KR" sz="1400" dirty="0">
                          <a:latin typeface="a하늬바람M" panose="02020600000000000000" pitchFamily="18" charset="-127"/>
                          <a:ea typeface="a하늬바람M" panose="02020600000000000000" pitchFamily="18" charset="-127"/>
                        </a:rPr>
                        <a:t>38.45</a:t>
                      </a:r>
                      <a:endParaRPr lang="ko-KR" altLang="en-US" sz="1400" dirty="0">
                        <a:latin typeface="a하늬바람M" panose="02020600000000000000" pitchFamily="18" charset="-127"/>
                        <a:ea typeface="a하늬바람M" panose="02020600000000000000" pitchFamily="18" charset="-127"/>
                      </a:endParaRPr>
                    </a:p>
                  </a:txBody>
                  <a:tcPr/>
                </a:tc>
                <a:tc>
                  <a:txBody>
                    <a:bodyPr/>
                    <a:lstStyle/>
                    <a:p>
                      <a:pPr algn="ctr" latinLnBrk="1"/>
                      <a:r>
                        <a:rPr lang="en-US" altLang="ko-KR" sz="1400" dirty="0">
                          <a:latin typeface="a하늬바람M" panose="02020600000000000000" pitchFamily="18" charset="-127"/>
                          <a:ea typeface="a하늬바람M" panose="02020600000000000000" pitchFamily="18" charset="-127"/>
                        </a:rPr>
                        <a:t>0.73</a:t>
                      </a:r>
                      <a:endParaRPr lang="ko-KR" altLang="en-US" sz="1400" dirty="0">
                        <a:latin typeface="a하늬바람M" panose="02020600000000000000" pitchFamily="18" charset="-127"/>
                        <a:ea typeface="a하늬바람M" panose="02020600000000000000" pitchFamily="18" charset="-127"/>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dirty="0">
                          <a:latin typeface="a하늬바람M" panose="02020600000000000000" pitchFamily="18" charset="-127"/>
                          <a:ea typeface="a하늬바람M" panose="02020600000000000000" pitchFamily="18" charset="-127"/>
                        </a:rPr>
                        <a:t>38.17497524</a:t>
                      </a:r>
                    </a:p>
                  </a:txBody>
                  <a:tcPr/>
                </a:tc>
                <a:extLst>
                  <a:ext uri="{0D108BD9-81ED-4DB2-BD59-A6C34878D82A}">
                    <a16:rowId xmlns:a16="http://schemas.microsoft.com/office/drawing/2014/main" val="1371916744"/>
                  </a:ext>
                </a:extLst>
              </a:tr>
              <a:tr h="16453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a하늬바람M" panose="02020600000000000000" pitchFamily="18" charset="-127"/>
                          <a:ea typeface="a하늬바람M" panose="02020600000000000000" pitchFamily="18" charset="-127"/>
                        </a:rPr>
                        <a:t>Test Set 3</a:t>
                      </a:r>
                      <a:endParaRPr lang="ko-KR" altLang="en-US" sz="1400" dirty="0">
                        <a:latin typeface="a하늬바람M" panose="02020600000000000000" pitchFamily="18" charset="-127"/>
                        <a:ea typeface="a하늬바람M" panose="02020600000000000000" pitchFamily="18" charset="-127"/>
                      </a:endParaRPr>
                    </a:p>
                  </a:txBody>
                  <a:tcPr>
                    <a:solidFill>
                      <a:srgbClr val="E9DA5B"/>
                    </a:solidFill>
                  </a:tcPr>
                </a:tc>
                <a:tc>
                  <a:txBody>
                    <a:bodyPr/>
                    <a:lstStyle/>
                    <a:p>
                      <a:pPr algn="ctr" latinLnBrk="1"/>
                      <a:r>
                        <a:rPr lang="en-US" altLang="ko-KR" sz="1400" dirty="0">
                          <a:latin typeface="a하늬바람M" panose="02020600000000000000" pitchFamily="18" charset="-127"/>
                          <a:ea typeface="a하늬바람M" panose="02020600000000000000" pitchFamily="18" charset="-127"/>
                        </a:rPr>
                        <a:t>19.88</a:t>
                      </a:r>
                      <a:endParaRPr lang="ko-KR" altLang="en-US" sz="1400" dirty="0">
                        <a:latin typeface="a하늬바람M" panose="02020600000000000000" pitchFamily="18" charset="-127"/>
                        <a:ea typeface="a하늬바람M" panose="02020600000000000000" pitchFamily="18" charset="-127"/>
                      </a:endParaRPr>
                    </a:p>
                  </a:txBody>
                  <a:tcPr>
                    <a:solidFill>
                      <a:schemeClr val="accent1">
                        <a:lumMod val="40000"/>
                        <a:lumOff val="60000"/>
                      </a:schemeClr>
                    </a:solidFill>
                  </a:tcPr>
                </a:tc>
                <a:tc>
                  <a:txBody>
                    <a:bodyPr/>
                    <a:lstStyle/>
                    <a:p>
                      <a:pPr algn="ctr" latinLnBrk="1"/>
                      <a:r>
                        <a:rPr lang="en-US" altLang="ko-KR" sz="1400" dirty="0">
                          <a:latin typeface="a하늬바람M" panose="02020600000000000000" pitchFamily="18" charset="-127"/>
                          <a:ea typeface="a하늬바람M" panose="02020600000000000000" pitchFamily="18" charset="-127"/>
                        </a:rPr>
                        <a:t>31.46</a:t>
                      </a:r>
                      <a:endParaRPr lang="ko-KR" altLang="en-US" sz="1400" dirty="0">
                        <a:latin typeface="a하늬바람M" panose="02020600000000000000" pitchFamily="18" charset="-127"/>
                        <a:ea typeface="a하늬바람M" panose="02020600000000000000" pitchFamily="18" charset="-127"/>
                      </a:endParaRPr>
                    </a:p>
                  </a:txBody>
                  <a:tcPr>
                    <a:solidFill>
                      <a:schemeClr val="accent1">
                        <a:lumMod val="40000"/>
                        <a:lumOff val="60000"/>
                      </a:schemeClr>
                    </a:solidFill>
                  </a:tcPr>
                </a:tc>
                <a:tc>
                  <a:txBody>
                    <a:bodyPr/>
                    <a:lstStyle/>
                    <a:p>
                      <a:pPr algn="ctr" latinLnBrk="1"/>
                      <a:r>
                        <a:rPr lang="en-US" altLang="ko-KR" sz="1400" dirty="0">
                          <a:latin typeface="a하늬바람M" panose="02020600000000000000" pitchFamily="18" charset="-127"/>
                          <a:ea typeface="a하늬바람M" panose="02020600000000000000" pitchFamily="18" charset="-127"/>
                        </a:rPr>
                        <a:t>0.77</a:t>
                      </a:r>
                      <a:endParaRPr lang="ko-KR" altLang="en-US" sz="1400" dirty="0">
                        <a:latin typeface="a하늬바람M" panose="02020600000000000000" pitchFamily="18" charset="-127"/>
                        <a:ea typeface="a하늬바람M" panose="02020600000000000000" pitchFamily="18" charset="-127"/>
                      </a:endParaRPr>
                    </a:p>
                  </a:txBody>
                  <a:tcPr>
                    <a:solidFill>
                      <a:schemeClr val="accent1">
                        <a:lumMod val="40000"/>
                        <a:lumOff val="60000"/>
                      </a:schemeClr>
                    </a:solidFill>
                  </a:tcPr>
                </a:tc>
                <a:tc>
                  <a:txBody>
                    <a:bodyPr/>
                    <a:lstStyle/>
                    <a:p>
                      <a:pPr algn="ctr" latinLnBrk="1"/>
                      <a:r>
                        <a:rPr lang="en-US" altLang="ko-KR" sz="1400" dirty="0">
                          <a:latin typeface="a하늬바람M" panose="02020600000000000000" pitchFamily="18" charset="-127"/>
                          <a:ea typeface="a하늬바람M" panose="02020600000000000000" pitchFamily="18" charset="-127"/>
                        </a:rPr>
                        <a:t>36.56855685</a:t>
                      </a:r>
                      <a:endParaRPr lang="ko-KR" altLang="en-US" sz="1400" dirty="0">
                        <a:latin typeface="a하늬바람M" panose="02020600000000000000" pitchFamily="18" charset="-127"/>
                        <a:ea typeface="a하늬바람M" panose="02020600000000000000" pitchFamily="18" charset="-127"/>
                      </a:endParaRPr>
                    </a:p>
                  </a:txBody>
                  <a:tcPr>
                    <a:solidFill>
                      <a:schemeClr val="accent1">
                        <a:lumMod val="40000"/>
                        <a:lumOff val="60000"/>
                      </a:schemeClr>
                    </a:solidFill>
                  </a:tcPr>
                </a:tc>
                <a:extLst>
                  <a:ext uri="{0D108BD9-81ED-4DB2-BD59-A6C34878D82A}">
                    <a16:rowId xmlns:a16="http://schemas.microsoft.com/office/drawing/2014/main" val="671054503"/>
                  </a:ext>
                </a:extLst>
              </a:tr>
              <a:tr h="269650">
                <a:tc>
                  <a:txBody>
                    <a:bodyPr/>
                    <a:lstStyle/>
                    <a:p>
                      <a:pPr algn="ctr" latinLnBrk="1"/>
                      <a:r>
                        <a:rPr lang="en-US" altLang="ko-KR" sz="1400" dirty="0">
                          <a:latin typeface="a하늬바람M" panose="02020600000000000000" pitchFamily="18" charset="-127"/>
                          <a:ea typeface="a하늬바람M" panose="02020600000000000000" pitchFamily="18" charset="-127"/>
                        </a:rPr>
                        <a:t>Test Set 4</a:t>
                      </a:r>
                      <a:endParaRPr lang="ko-KR" altLang="en-US" sz="1400" dirty="0">
                        <a:latin typeface="a하늬바람M" panose="02020600000000000000" pitchFamily="18" charset="-127"/>
                        <a:ea typeface="a하늬바람M" panose="02020600000000000000" pitchFamily="18" charset="-127"/>
                      </a:endParaRPr>
                    </a:p>
                  </a:txBody>
                  <a:tcPr>
                    <a:solidFill>
                      <a:srgbClr val="E9DA5B"/>
                    </a:solidFill>
                  </a:tcPr>
                </a:tc>
                <a:tc>
                  <a:txBody>
                    <a:bodyPr/>
                    <a:lstStyle/>
                    <a:p>
                      <a:pPr algn="ctr" latinLnBrk="1"/>
                      <a:r>
                        <a:rPr lang="en-US" altLang="ko-KR" sz="1400" dirty="0">
                          <a:latin typeface="a하늬바람M" panose="02020600000000000000" pitchFamily="18" charset="-127"/>
                          <a:ea typeface="a하늬바람M" panose="02020600000000000000" pitchFamily="18" charset="-127"/>
                        </a:rPr>
                        <a:t>24.33</a:t>
                      </a:r>
                      <a:endParaRPr lang="ko-KR" altLang="en-US" sz="1400" dirty="0">
                        <a:latin typeface="a하늬바람M" panose="02020600000000000000" pitchFamily="18" charset="-127"/>
                        <a:ea typeface="a하늬바람M" panose="02020600000000000000" pitchFamily="18" charset="-127"/>
                      </a:endParaRPr>
                    </a:p>
                  </a:txBody>
                  <a:tcPr/>
                </a:tc>
                <a:tc>
                  <a:txBody>
                    <a:bodyPr/>
                    <a:lstStyle/>
                    <a:p>
                      <a:pPr algn="ctr" latinLnBrk="1"/>
                      <a:r>
                        <a:rPr lang="en-US" altLang="ko-KR" sz="1400" dirty="0">
                          <a:latin typeface="a하늬바람M" panose="02020600000000000000" pitchFamily="18" charset="-127"/>
                          <a:ea typeface="a하늬바람M" panose="02020600000000000000" pitchFamily="18" charset="-127"/>
                        </a:rPr>
                        <a:t>42.48</a:t>
                      </a:r>
                      <a:endParaRPr lang="ko-KR" altLang="en-US" sz="1400" dirty="0">
                        <a:latin typeface="a하늬바람M" panose="02020600000000000000" pitchFamily="18" charset="-127"/>
                        <a:ea typeface="a하늬바람M" panose="02020600000000000000" pitchFamily="18" charset="-127"/>
                      </a:endParaRPr>
                    </a:p>
                  </a:txBody>
                  <a:tcPr/>
                </a:tc>
                <a:tc>
                  <a:txBody>
                    <a:bodyPr/>
                    <a:lstStyle/>
                    <a:p>
                      <a:pPr algn="ctr" latinLnBrk="1"/>
                      <a:r>
                        <a:rPr lang="en-US" altLang="ko-KR" sz="1400" dirty="0">
                          <a:latin typeface="a하늬바람M" panose="02020600000000000000" pitchFamily="18" charset="-127"/>
                          <a:ea typeface="a하늬바람M" panose="02020600000000000000" pitchFamily="18" charset="-127"/>
                        </a:rPr>
                        <a:t>0.71</a:t>
                      </a:r>
                      <a:endParaRPr lang="ko-KR" altLang="en-US" sz="1400" dirty="0">
                        <a:latin typeface="a하늬바람M" panose="02020600000000000000" pitchFamily="18" charset="-127"/>
                        <a:ea typeface="a하늬바람M" panose="02020600000000000000" pitchFamily="18" charset="-127"/>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dirty="0">
                          <a:latin typeface="a하늬바람M" panose="02020600000000000000" pitchFamily="18" charset="-127"/>
                          <a:ea typeface="a하늬바람M" panose="02020600000000000000" pitchFamily="18" charset="-127"/>
                        </a:rPr>
                        <a:t>41.68895105</a:t>
                      </a:r>
                    </a:p>
                  </a:txBody>
                  <a:tcPr/>
                </a:tc>
                <a:extLst>
                  <a:ext uri="{0D108BD9-81ED-4DB2-BD59-A6C34878D82A}">
                    <a16:rowId xmlns:a16="http://schemas.microsoft.com/office/drawing/2014/main" val="878389024"/>
                  </a:ext>
                </a:extLst>
              </a:tr>
              <a:tr h="269650">
                <a:tc>
                  <a:txBody>
                    <a:bodyPr/>
                    <a:lstStyle/>
                    <a:p>
                      <a:pPr algn="ctr" latinLnBrk="1"/>
                      <a:r>
                        <a:rPr lang="en-US" altLang="ko-KR" sz="1400" dirty="0">
                          <a:latin typeface="a하늬바람M" panose="02020600000000000000" pitchFamily="18" charset="-127"/>
                          <a:ea typeface="a하늬바람M" panose="02020600000000000000" pitchFamily="18" charset="-127"/>
                        </a:rPr>
                        <a:t>Test Set 5</a:t>
                      </a:r>
                      <a:endParaRPr lang="ko-KR" altLang="en-US" sz="1400" dirty="0">
                        <a:latin typeface="a하늬바람M" panose="02020600000000000000" pitchFamily="18" charset="-127"/>
                        <a:ea typeface="a하늬바람M" panose="02020600000000000000" pitchFamily="18" charset="-127"/>
                      </a:endParaRPr>
                    </a:p>
                  </a:txBody>
                  <a:tcPr>
                    <a:solidFill>
                      <a:srgbClr val="E9DA5B"/>
                    </a:solidFill>
                  </a:tcPr>
                </a:tc>
                <a:tc>
                  <a:txBody>
                    <a:bodyPr/>
                    <a:lstStyle/>
                    <a:p>
                      <a:pPr algn="ctr" latinLnBrk="1"/>
                      <a:r>
                        <a:rPr lang="en-US" altLang="ko-KR" sz="1400" dirty="0">
                          <a:latin typeface="a하늬바람M" panose="02020600000000000000" pitchFamily="18" charset="-127"/>
                          <a:ea typeface="a하늬바람M" panose="02020600000000000000" pitchFamily="18" charset="-127"/>
                        </a:rPr>
                        <a:t>23.37</a:t>
                      </a:r>
                      <a:endParaRPr lang="ko-KR" altLang="en-US" sz="1400" dirty="0">
                        <a:latin typeface="a하늬바람M" panose="02020600000000000000" pitchFamily="18" charset="-127"/>
                        <a:ea typeface="a하늬바람M" panose="02020600000000000000" pitchFamily="18" charset="-127"/>
                      </a:endParaRPr>
                    </a:p>
                  </a:txBody>
                  <a:tcPr/>
                </a:tc>
                <a:tc>
                  <a:txBody>
                    <a:bodyPr/>
                    <a:lstStyle/>
                    <a:p>
                      <a:pPr algn="ctr" latinLnBrk="1"/>
                      <a:r>
                        <a:rPr lang="en-US" altLang="ko-KR" sz="1400" dirty="0">
                          <a:latin typeface="a하늬바람M" panose="02020600000000000000" pitchFamily="18" charset="-127"/>
                          <a:ea typeface="a하늬바람M" panose="02020600000000000000" pitchFamily="18" charset="-127"/>
                        </a:rPr>
                        <a:t>40.94</a:t>
                      </a:r>
                      <a:endParaRPr lang="ko-KR" altLang="en-US" sz="1400" dirty="0">
                        <a:latin typeface="a하늬바람M" panose="02020600000000000000" pitchFamily="18" charset="-127"/>
                        <a:ea typeface="a하늬바람M" panose="02020600000000000000" pitchFamily="18" charset="-127"/>
                      </a:endParaRPr>
                    </a:p>
                  </a:txBody>
                  <a:tcPr/>
                </a:tc>
                <a:tc>
                  <a:txBody>
                    <a:bodyPr/>
                    <a:lstStyle/>
                    <a:p>
                      <a:pPr algn="ctr" latinLnBrk="1"/>
                      <a:r>
                        <a:rPr lang="en-US" altLang="ko-KR" sz="1400" dirty="0">
                          <a:latin typeface="a하늬바람M" panose="02020600000000000000" pitchFamily="18" charset="-127"/>
                          <a:ea typeface="a하늬바람M" panose="02020600000000000000" pitchFamily="18" charset="-127"/>
                        </a:rPr>
                        <a:t>0.74</a:t>
                      </a:r>
                      <a:endParaRPr lang="ko-KR" altLang="en-US" sz="1400" dirty="0">
                        <a:latin typeface="a하늬바람M" panose="02020600000000000000" pitchFamily="18" charset="-127"/>
                        <a:ea typeface="a하늬바람M" panose="02020600000000000000" pitchFamily="18" charset="-127"/>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dirty="0">
                          <a:latin typeface="a하늬바람M" panose="02020600000000000000" pitchFamily="18" charset="-127"/>
                          <a:ea typeface="a하늬바람M" panose="02020600000000000000" pitchFamily="18" charset="-127"/>
                        </a:rPr>
                        <a:t>39.95822158</a:t>
                      </a:r>
                    </a:p>
                  </a:txBody>
                  <a:tcPr/>
                </a:tc>
                <a:extLst>
                  <a:ext uri="{0D108BD9-81ED-4DB2-BD59-A6C34878D82A}">
                    <a16:rowId xmlns:a16="http://schemas.microsoft.com/office/drawing/2014/main" val="1599624837"/>
                  </a:ext>
                </a:extLst>
              </a:tr>
            </a:tbl>
          </a:graphicData>
        </a:graphic>
      </p:graphicFrame>
      <p:sp>
        <p:nvSpPr>
          <p:cNvPr id="27" name="모서리가 둥근 직사각형 34">
            <a:extLst>
              <a:ext uri="{FF2B5EF4-FFF2-40B4-BE49-F238E27FC236}">
                <a16:creationId xmlns:a16="http://schemas.microsoft.com/office/drawing/2014/main" id="{D68CB5DF-5795-4A9E-8BE4-B82C886C32FC}"/>
              </a:ext>
            </a:extLst>
          </p:cNvPr>
          <p:cNvSpPr/>
          <p:nvPr/>
        </p:nvSpPr>
        <p:spPr>
          <a:xfrm>
            <a:off x="845332" y="3683742"/>
            <a:ext cx="7416824" cy="1071335"/>
          </a:xfrm>
          <a:prstGeom prst="roundRect">
            <a:avLst/>
          </a:prstGeom>
          <a:noFill/>
          <a:ln>
            <a:solidFill>
              <a:srgbClr val="21596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lnSpc>
                <a:spcPct val="150000"/>
              </a:lnSpc>
            </a:pPr>
            <a:r>
              <a:rPr lang="en-US" altLang="ko-KR" sz="1400" dirty="0">
                <a:solidFill>
                  <a:schemeClr val="tx1"/>
                </a:solidFill>
                <a:latin typeface="a하늬바람M" panose="02020600000000000000" pitchFamily="18" charset="-127"/>
                <a:ea typeface="a하늬바람M" panose="02020600000000000000" pitchFamily="18" charset="-127"/>
              </a:rPr>
              <a:t>After randomly setting Test Set five times, it was proved that using Test Set3 algorithm which has least standard deviation and highest correlation would be most accurate.</a:t>
            </a:r>
          </a:p>
        </p:txBody>
      </p:sp>
      <p:cxnSp>
        <p:nvCxnSpPr>
          <p:cNvPr id="30" name="직선 연결선 29">
            <a:extLst>
              <a:ext uri="{FF2B5EF4-FFF2-40B4-BE49-F238E27FC236}">
                <a16:creationId xmlns:a16="http://schemas.microsoft.com/office/drawing/2014/main" id="{99479448-790F-434B-8474-2E0DF4F902E1}"/>
              </a:ext>
            </a:extLst>
          </p:cNvPr>
          <p:cNvCxnSpPr>
            <a:cxnSpLocks/>
          </p:cNvCxnSpPr>
          <p:nvPr/>
        </p:nvCxnSpPr>
        <p:spPr>
          <a:xfrm flipV="1">
            <a:off x="4893050" y="459262"/>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
        <p:nvSpPr>
          <p:cNvPr id="25" name="평행 사변형 25">
            <a:extLst>
              <a:ext uri="{FF2B5EF4-FFF2-40B4-BE49-F238E27FC236}">
                <a16:creationId xmlns:a16="http://schemas.microsoft.com/office/drawing/2014/main" id="{ECE7B932-5E7C-4A2F-9194-39AD499C94E8}"/>
              </a:ext>
            </a:extLst>
          </p:cNvPr>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a하늬바람M" panose="02020600000000000000" pitchFamily="18" charset="-127"/>
                <a:ea typeface="a하늬바람M" panose="02020600000000000000" pitchFamily="18" charset="-127"/>
              </a:rPr>
              <a:t>Analysis Method 2. CART Algorithm</a:t>
            </a:r>
          </a:p>
        </p:txBody>
      </p:sp>
      <p:sp>
        <p:nvSpPr>
          <p:cNvPr id="21" name="TextBox 20">
            <a:extLst>
              <a:ext uri="{FF2B5EF4-FFF2-40B4-BE49-F238E27FC236}">
                <a16:creationId xmlns:a16="http://schemas.microsoft.com/office/drawing/2014/main" id="{E85A3E3C-B773-4F7D-B8E2-804D8D4FB7C2}"/>
              </a:ext>
            </a:extLst>
          </p:cNvPr>
          <p:cNvSpPr txBox="1"/>
          <p:nvPr/>
        </p:nvSpPr>
        <p:spPr>
          <a:xfrm>
            <a:off x="6518206" y="642023"/>
            <a:ext cx="2433680" cy="415498"/>
          </a:xfrm>
          <a:prstGeom prst="rect">
            <a:avLst/>
          </a:prstGeom>
          <a:noFill/>
        </p:spPr>
        <p:txBody>
          <a:bodyPr wrap="none" rtlCol="0">
            <a:spAutoFit/>
          </a:bodyPr>
          <a:lstStyle/>
          <a:p>
            <a:pPr algn="ctr"/>
            <a:r>
              <a:rPr lang="en-US" altLang="ko-KR" sz="1050" dirty="0">
                <a:latin typeface="a하늬바람M" panose="02020600000000000000" pitchFamily="18" charset="-127"/>
                <a:ea typeface="a하늬바람M" panose="02020600000000000000" pitchFamily="18" charset="-127"/>
              </a:rPr>
              <a:t>Difference between estimated </a:t>
            </a:r>
          </a:p>
          <a:p>
            <a:pPr algn="ctr"/>
            <a:r>
              <a:rPr lang="en-US" altLang="ko-KR" sz="1050" dirty="0">
                <a:latin typeface="a하늬바람M" panose="02020600000000000000" pitchFamily="18" charset="-127"/>
                <a:ea typeface="a하늬바람M" panose="02020600000000000000" pitchFamily="18" charset="-127"/>
              </a:rPr>
              <a:t>value and predicted value</a:t>
            </a:r>
            <a:endParaRPr lang="ko-KR" altLang="en-US" sz="1050" dirty="0">
              <a:latin typeface="a하늬바람M" panose="02020600000000000000" pitchFamily="18" charset="-127"/>
              <a:ea typeface="a하늬바람M" panose="02020600000000000000" pitchFamily="18" charset="-127"/>
            </a:endParaRPr>
          </a:p>
        </p:txBody>
      </p:sp>
      <p:sp>
        <p:nvSpPr>
          <p:cNvPr id="20" name="TextBox 19">
            <a:extLst>
              <a:ext uri="{FF2B5EF4-FFF2-40B4-BE49-F238E27FC236}">
                <a16:creationId xmlns:a16="http://schemas.microsoft.com/office/drawing/2014/main" id="{C1B8C11B-1632-4019-BD05-36CDE2D38189}"/>
              </a:ext>
            </a:extLst>
          </p:cNvPr>
          <p:cNvSpPr txBox="1"/>
          <p:nvPr/>
        </p:nvSpPr>
        <p:spPr>
          <a:xfrm>
            <a:off x="5793337" y="-20573"/>
            <a:ext cx="2036263" cy="461665"/>
          </a:xfrm>
          <a:prstGeom prst="rect">
            <a:avLst/>
          </a:prstGeom>
          <a:noFill/>
        </p:spPr>
        <p:txBody>
          <a:bodyPr wrap="none" rtlCol="0">
            <a:spAutoFit/>
          </a:bodyPr>
          <a:lstStyle/>
          <a:p>
            <a:r>
              <a:rPr lang="ko-KR" altLang="en-US" sz="1200" dirty="0">
                <a:latin typeface="a하늬바람M" panose="02020600000000000000" pitchFamily="18" charset="-127"/>
                <a:ea typeface="a하늬바람M" panose="02020600000000000000" pitchFamily="18" charset="-127"/>
              </a:rPr>
              <a:t>｜</a:t>
            </a:r>
            <a:r>
              <a:rPr lang="en-US" altLang="ko-KR" sz="1200" dirty="0">
                <a:latin typeface="a하늬바람M" panose="02020600000000000000" pitchFamily="18" charset="-127"/>
                <a:ea typeface="a하늬바람M" panose="02020600000000000000" pitchFamily="18" charset="-127"/>
              </a:rPr>
              <a:t>(4) Analysis Method </a:t>
            </a:r>
          </a:p>
          <a:p>
            <a:pPr algn="ctr"/>
            <a:r>
              <a:rPr lang="en-US" altLang="ko-KR" sz="1200" dirty="0">
                <a:latin typeface="a하늬바람M" panose="02020600000000000000" pitchFamily="18" charset="-127"/>
                <a:ea typeface="a하늬바람M" panose="02020600000000000000" pitchFamily="18" charset="-127"/>
              </a:rPr>
              <a:t>2. CART Algorithm</a:t>
            </a:r>
          </a:p>
        </p:txBody>
      </p:sp>
    </p:spTree>
    <p:extLst>
      <p:ext uri="{BB962C8B-B14F-4D97-AF65-F5344CB8AC3E}">
        <p14:creationId xmlns:p14="http://schemas.microsoft.com/office/powerpoint/2010/main" val="1575811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36" name="직사각형 35"/>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rot="16200000">
            <a:off x="4475654" y="-453270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a:off x="-39770" y="41240"/>
            <a:ext cx="9114340" cy="510103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6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 </a:t>
            </a:r>
            <a:r>
              <a:rPr lang="en-US" altLang="ko-KR" sz="36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Predicting High Risk areas in 2017</a:t>
            </a:r>
            <a:endParaRPr lang="ko-KR" altLang="en-US" sz="28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p:txBody>
      </p:sp>
      <p:grpSp>
        <p:nvGrpSpPr>
          <p:cNvPr id="47" name="그룹 46">
            <a:extLst>
              <a:ext uri="{FF2B5EF4-FFF2-40B4-BE49-F238E27FC236}">
                <a16:creationId xmlns:a16="http://schemas.microsoft.com/office/drawing/2014/main" id="{83A0CF18-F99E-4BA5-8F81-21F0031C38C3}"/>
              </a:ext>
            </a:extLst>
          </p:cNvPr>
          <p:cNvGrpSpPr/>
          <p:nvPr/>
        </p:nvGrpSpPr>
        <p:grpSpPr>
          <a:xfrm rot="11567890">
            <a:off x="8310789" y="1713784"/>
            <a:ext cx="807526" cy="798452"/>
            <a:chOff x="-756592" y="-812626"/>
            <a:chExt cx="2808414" cy="2776858"/>
          </a:xfrm>
        </p:grpSpPr>
        <p:grpSp>
          <p:nvGrpSpPr>
            <p:cNvPr id="48" name="그룹 47">
              <a:extLst>
                <a:ext uri="{FF2B5EF4-FFF2-40B4-BE49-F238E27FC236}">
                  <a16:creationId xmlns:a16="http://schemas.microsoft.com/office/drawing/2014/main" id="{B475B6D5-F667-4B12-BB2E-9B800BE1F7ED}"/>
                </a:ext>
              </a:extLst>
            </p:cNvPr>
            <p:cNvGrpSpPr/>
            <p:nvPr/>
          </p:nvGrpSpPr>
          <p:grpSpPr>
            <a:xfrm>
              <a:off x="-756592" y="-812626"/>
              <a:ext cx="2808414" cy="2776858"/>
              <a:chOff x="2296999" y="848605"/>
              <a:chExt cx="3238797" cy="3202406"/>
            </a:xfrm>
          </p:grpSpPr>
          <p:pic>
            <p:nvPicPr>
              <p:cNvPr id="52" name="Picture 3">
                <a:extLst>
                  <a:ext uri="{FF2B5EF4-FFF2-40B4-BE49-F238E27FC236}">
                    <a16:creationId xmlns:a16="http://schemas.microsoft.com/office/drawing/2014/main" id="{15CB12E0-3ADE-4CC9-8E2E-2C0A6B7675D6}"/>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타원 52">
                <a:extLst>
                  <a:ext uri="{FF2B5EF4-FFF2-40B4-BE49-F238E27FC236}">
                    <a16:creationId xmlns:a16="http://schemas.microsoft.com/office/drawing/2014/main" id="{46EFB0FB-E456-4263-8CA8-C0A4A44B0CC1}"/>
                  </a:ext>
                </a:extLst>
              </p:cNvPr>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grpSp>
        <p:pic>
          <p:nvPicPr>
            <p:cNvPr id="49" name="Picture 4">
              <a:extLst>
                <a:ext uri="{FF2B5EF4-FFF2-40B4-BE49-F238E27FC236}">
                  <a16:creationId xmlns:a16="http://schemas.microsoft.com/office/drawing/2014/main" id="{427A022F-683B-4040-8D79-E1696747ACC2}"/>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4">
              <a:extLst>
                <a:ext uri="{FF2B5EF4-FFF2-40B4-BE49-F238E27FC236}">
                  <a16:creationId xmlns:a16="http://schemas.microsoft.com/office/drawing/2014/main" id="{C5696C87-120C-4390-BAA5-8EE8130543FB}"/>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
              <a:extLst>
                <a:ext uri="{FF2B5EF4-FFF2-40B4-BE49-F238E27FC236}">
                  <a16:creationId xmlns:a16="http://schemas.microsoft.com/office/drawing/2014/main" id="{AF665F86-DCA3-4623-B823-1D6FC994C647}"/>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240033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7" name="TextBox 26">
            <a:extLst>
              <a:ext uri="{FF2B5EF4-FFF2-40B4-BE49-F238E27FC236}">
                <a16:creationId xmlns:a16="http://schemas.microsoft.com/office/drawing/2014/main" id="{8428EB96-4AD9-4EEC-A956-A9226D352FB5}"/>
              </a:ext>
            </a:extLst>
          </p:cNvPr>
          <p:cNvSpPr txBox="1"/>
          <p:nvPr/>
        </p:nvSpPr>
        <p:spPr>
          <a:xfrm>
            <a:off x="5362900" y="21853"/>
            <a:ext cx="2942344" cy="461665"/>
          </a:xfrm>
          <a:prstGeom prst="rect">
            <a:avLst/>
          </a:prstGeom>
          <a:noFill/>
        </p:spPr>
        <p:txBody>
          <a:bodyPr wrap="none" rtlCol="0">
            <a:spAutoFit/>
          </a:bodyPr>
          <a:lstStyle/>
          <a:p>
            <a:pPr algn="ctr"/>
            <a:r>
              <a:rPr lang="ko-KR" altLang="en-US" sz="1200" dirty="0">
                <a:latin typeface="a하늬바람M" panose="02020600000000000000" pitchFamily="18" charset="-127"/>
                <a:ea typeface="a하늬바람M" panose="02020600000000000000" pitchFamily="18" charset="-127"/>
              </a:rPr>
              <a:t>｜</a:t>
            </a:r>
            <a:r>
              <a:rPr lang="en-US" altLang="ko-KR" sz="1200" dirty="0">
                <a:latin typeface="a하늬바람M" panose="02020600000000000000" pitchFamily="18" charset="-127"/>
                <a:ea typeface="a하늬바람M" panose="02020600000000000000" pitchFamily="18" charset="-127"/>
              </a:rPr>
              <a:t>(5) Predicted Area and Number </a:t>
            </a:r>
          </a:p>
          <a:p>
            <a:pPr algn="ctr"/>
            <a:r>
              <a:rPr lang="en-US" altLang="ko-KR" sz="1200" dirty="0">
                <a:latin typeface="a하늬바람M" panose="02020600000000000000" pitchFamily="18" charset="-127"/>
                <a:ea typeface="a하늬바람M" panose="02020600000000000000" pitchFamily="18" charset="-127"/>
              </a:rPr>
              <a:t>of Occurrences in 2017</a:t>
            </a:r>
            <a:endParaRPr lang="ko-KR" altLang="en-US" sz="1200" dirty="0">
              <a:latin typeface="a하늬바람M" panose="02020600000000000000" pitchFamily="18" charset="-127"/>
              <a:ea typeface="a하늬바람M" panose="02020600000000000000" pitchFamily="18" charset="-127"/>
            </a:endParaRPr>
          </a:p>
        </p:txBody>
      </p:sp>
      <p:cxnSp>
        <p:nvCxnSpPr>
          <p:cNvPr id="28" name="직선 연결선 27">
            <a:extLst>
              <a:ext uri="{FF2B5EF4-FFF2-40B4-BE49-F238E27FC236}">
                <a16:creationId xmlns:a16="http://schemas.microsoft.com/office/drawing/2014/main" id="{544355E2-4255-41A8-B9E0-DDFD826A52DD}"/>
              </a:ext>
            </a:extLst>
          </p:cNvPr>
          <p:cNvCxnSpPr>
            <a:cxnSpLocks/>
          </p:cNvCxnSpPr>
          <p:nvPr/>
        </p:nvCxnSpPr>
        <p:spPr>
          <a:xfrm flipV="1">
            <a:off x="4893050" y="459262"/>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
        <p:nvSpPr>
          <p:cNvPr id="20" name="평행 사변형 25">
            <a:extLst>
              <a:ext uri="{FF2B5EF4-FFF2-40B4-BE49-F238E27FC236}">
                <a16:creationId xmlns:a16="http://schemas.microsoft.com/office/drawing/2014/main" id="{9CB37294-FDD3-488A-B75D-94EE26C6CB78}"/>
              </a:ext>
            </a:extLst>
          </p:cNvPr>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a하늬바람M" panose="02020600000000000000" pitchFamily="18" charset="-127"/>
                <a:ea typeface="a하늬바람M" panose="02020600000000000000" pitchFamily="18" charset="-127"/>
              </a:rPr>
              <a:t>Predicted Area and Number of Occurrences in 2017</a:t>
            </a:r>
          </a:p>
        </p:txBody>
      </p:sp>
      <p:grpSp>
        <p:nvGrpSpPr>
          <p:cNvPr id="7" name="그룹 6">
            <a:extLst>
              <a:ext uri="{FF2B5EF4-FFF2-40B4-BE49-F238E27FC236}">
                <a16:creationId xmlns:a16="http://schemas.microsoft.com/office/drawing/2014/main" id="{1A3BF8EC-0700-44A0-91C9-25D18A8F5298}"/>
              </a:ext>
            </a:extLst>
          </p:cNvPr>
          <p:cNvGrpSpPr/>
          <p:nvPr/>
        </p:nvGrpSpPr>
        <p:grpSpPr>
          <a:xfrm>
            <a:off x="3635896" y="764598"/>
            <a:ext cx="3167669" cy="3321288"/>
            <a:chOff x="4683965" y="699542"/>
            <a:chExt cx="3913041" cy="4102808"/>
          </a:xfrm>
        </p:grpSpPr>
        <p:pic>
          <p:nvPicPr>
            <p:cNvPr id="22" name="그림 21">
              <a:extLst>
                <a:ext uri="{FF2B5EF4-FFF2-40B4-BE49-F238E27FC236}">
                  <a16:creationId xmlns:a16="http://schemas.microsoft.com/office/drawing/2014/main" id="{996CE32A-CA25-4270-8A37-02FF23CD2730}"/>
                </a:ext>
              </a:extLst>
            </p:cNvPr>
            <p:cNvPicPr>
              <a:picLocks noChangeAspect="1"/>
            </p:cNvPicPr>
            <p:nvPr/>
          </p:nvPicPr>
          <p:blipFill>
            <a:blip r:embed="rId9"/>
            <a:stretch>
              <a:fillRect/>
            </a:stretch>
          </p:blipFill>
          <p:spPr>
            <a:xfrm>
              <a:off x="4683965" y="699542"/>
              <a:ext cx="3809036" cy="4074342"/>
            </a:xfrm>
            <a:prstGeom prst="rect">
              <a:avLst/>
            </a:prstGeom>
            <a:ln>
              <a:solidFill>
                <a:schemeClr val="tx1"/>
              </a:solidFill>
            </a:ln>
          </p:spPr>
        </p:pic>
        <p:sp>
          <p:nvSpPr>
            <p:cNvPr id="23" name="TextBox 22">
              <a:extLst>
                <a:ext uri="{FF2B5EF4-FFF2-40B4-BE49-F238E27FC236}">
                  <a16:creationId xmlns:a16="http://schemas.microsoft.com/office/drawing/2014/main" id="{C5C2C04E-BC66-4735-8D2D-9076BB34C2CE}"/>
                </a:ext>
              </a:extLst>
            </p:cNvPr>
            <p:cNvSpPr txBox="1"/>
            <p:nvPr/>
          </p:nvSpPr>
          <p:spPr>
            <a:xfrm>
              <a:off x="7303161" y="4346112"/>
              <a:ext cx="1293845" cy="456238"/>
            </a:xfrm>
            <a:prstGeom prst="rect">
              <a:avLst/>
            </a:prstGeom>
            <a:noFill/>
          </p:spPr>
          <p:txBody>
            <a:bodyPr wrap="square" rtlCol="0">
              <a:spAutoFit/>
            </a:bodyPr>
            <a:lstStyle/>
            <a:p>
              <a:r>
                <a:rPr lang="en-US" altLang="ko-KR" dirty="0">
                  <a:latin typeface="a하늬바람M" panose="02020600000000000000" pitchFamily="18" charset="-127"/>
                  <a:ea typeface="a하늬바람M" panose="02020600000000000000" pitchFamily="18" charset="-127"/>
                </a:rPr>
                <a:t>ARIMA</a:t>
              </a:r>
              <a:endParaRPr lang="ko-KR" altLang="en-US" dirty="0">
                <a:latin typeface="a하늬바람M" panose="02020600000000000000" pitchFamily="18" charset="-127"/>
                <a:ea typeface="a하늬바람M" panose="02020600000000000000" pitchFamily="18" charset="-127"/>
              </a:endParaRPr>
            </a:p>
          </p:txBody>
        </p:sp>
      </p:grpSp>
      <p:grpSp>
        <p:nvGrpSpPr>
          <p:cNvPr id="6" name="그룹 5">
            <a:extLst>
              <a:ext uri="{FF2B5EF4-FFF2-40B4-BE49-F238E27FC236}">
                <a16:creationId xmlns:a16="http://schemas.microsoft.com/office/drawing/2014/main" id="{BC47A28C-876E-42DB-94A6-CB91B91906CC}"/>
              </a:ext>
            </a:extLst>
          </p:cNvPr>
          <p:cNvGrpSpPr/>
          <p:nvPr/>
        </p:nvGrpSpPr>
        <p:grpSpPr>
          <a:xfrm>
            <a:off x="269261" y="729578"/>
            <a:ext cx="3218210" cy="3322304"/>
            <a:chOff x="269261" y="729578"/>
            <a:chExt cx="3975475" cy="4104063"/>
          </a:xfrm>
        </p:grpSpPr>
        <p:pic>
          <p:nvPicPr>
            <p:cNvPr id="21" name="그림 20">
              <a:extLst>
                <a:ext uri="{FF2B5EF4-FFF2-40B4-BE49-F238E27FC236}">
                  <a16:creationId xmlns:a16="http://schemas.microsoft.com/office/drawing/2014/main" id="{7C2CBE44-9135-4725-844F-30D37DE416A0}"/>
                </a:ext>
              </a:extLst>
            </p:cNvPr>
            <p:cNvPicPr>
              <a:picLocks noChangeAspect="1"/>
            </p:cNvPicPr>
            <p:nvPr/>
          </p:nvPicPr>
          <p:blipFill>
            <a:blip r:embed="rId10"/>
            <a:stretch>
              <a:fillRect/>
            </a:stretch>
          </p:blipFill>
          <p:spPr>
            <a:xfrm>
              <a:off x="269261" y="729578"/>
              <a:ext cx="3942700" cy="4074342"/>
            </a:xfrm>
            <a:prstGeom prst="rect">
              <a:avLst/>
            </a:prstGeom>
            <a:ln>
              <a:solidFill>
                <a:schemeClr val="tx1"/>
              </a:solidFill>
            </a:ln>
          </p:spPr>
        </p:pic>
        <p:sp>
          <p:nvSpPr>
            <p:cNvPr id="24" name="TextBox 23">
              <a:extLst>
                <a:ext uri="{FF2B5EF4-FFF2-40B4-BE49-F238E27FC236}">
                  <a16:creationId xmlns:a16="http://schemas.microsoft.com/office/drawing/2014/main" id="{54EBB123-E709-4A17-8708-B971EA9C89CD}"/>
                </a:ext>
              </a:extLst>
            </p:cNvPr>
            <p:cNvSpPr txBox="1"/>
            <p:nvPr/>
          </p:nvSpPr>
          <p:spPr>
            <a:xfrm>
              <a:off x="3182759" y="4377403"/>
              <a:ext cx="1061977" cy="456238"/>
            </a:xfrm>
            <a:prstGeom prst="rect">
              <a:avLst/>
            </a:prstGeom>
            <a:noFill/>
          </p:spPr>
          <p:txBody>
            <a:bodyPr wrap="square" rtlCol="0">
              <a:spAutoFit/>
            </a:bodyPr>
            <a:lstStyle/>
            <a:p>
              <a:r>
                <a:rPr lang="en-US" altLang="ko-KR" dirty="0">
                  <a:latin typeface="a하늬바람M" panose="02020600000000000000" pitchFamily="18" charset="-127"/>
                  <a:ea typeface="a하늬바람M" panose="02020600000000000000" pitchFamily="18" charset="-127"/>
                </a:rPr>
                <a:t>CART</a:t>
              </a:r>
              <a:endParaRPr lang="ko-KR" altLang="en-US" dirty="0">
                <a:latin typeface="a하늬바람M" panose="02020600000000000000" pitchFamily="18" charset="-127"/>
                <a:ea typeface="a하늬바람M" panose="02020600000000000000" pitchFamily="18" charset="-127"/>
              </a:endParaRPr>
            </a:p>
          </p:txBody>
        </p:sp>
      </p:grpSp>
      <p:sp>
        <p:nvSpPr>
          <p:cNvPr id="25" name="모서리가 둥근 직사각형 34">
            <a:extLst>
              <a:ext uri="{FF2B5EF4-FFF2-40B4-BE49-F238E27FC236}">
                <a16:creationId xmlns:a16="http://schemas.microsoft.com/office/drawing/2014/main" id="{4C6B7EDC-B413-4542-99FE-C240242402C6}"/>
              </a:ext>
            </a:extLst>
          </p:cNvPr>
          <p:cNvSpPr/>
          <p:nvPr/>
        </p:nvSpPr>
        <p:spPr>
          <a:xfrm>
            <a:off x="6804248" y="771550"/>
            <a:ext cx="2036087" cy="3292409"/>
          </a:xfrm>
          <a:prstGeom prst="roundRect">
            <a:avLst/>
          </a:prstGeom>
          <a:noFill/>
          <a:ln>
            <a:solidFill>
              <a:srgbClr val="21596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ko-KR" altLang="en-US" sz="1400" dirty="0">
                <a:solidFill>
                  <a:schemeClr val="tx1"/>
                </a:solidFill>
                <a:latin typeface="a하늬바람M" panose="02020600000000000000" pitchFamily="18" charset="-127"/>
                <a:ea typeface="a하늬바람M" panose="02020600000000000000" pitchFamily="18" charset="-127"/>
              </a:rPr>
              <a:t>구례군</a:t>
            </a:r>
            <a:r>
              <a:rPr lang="en-US" altLang="ko-KR" sz="1400" dirty="0">
                <a:solidFill>
                  <a:schemeClr val="tx1"/>
                </a:solidFill>
                <a:latin typeface="a하늬바람M" panose="02020600000000000000" pitchFamily="18" charset="-127"/>
                <a:ea typeface="a하늬바람M" panose="02020600000000000000" pitchFamily="18" charset="-127"/>
              </a:rPr>
              <a:t>(</a:t>
            </a:r>
            <a:r>
              <a:rPr lang="ko-KR" altLang="en-US" sz="1400" dirty="0">
                <a:solidFill>
                  <a:schemeClr val="tx1"/>
                </a:solidFill>
                <a:latin typeface="a하늬바람M" panose="02020600000000000000" pitchFamily="18" charset="-127"/>
                <a:ea typeface="a하늬바람M" panose="02020600000000000000" pitchFamily="18" charset="-127"/>
              </a:rPr>
              <a:t>전라남도</a:t>
            </a:r>
            <a:r>
              <a:rPr lang="en-US" altLang="ko-KR" sz="1400" dirty="0">
                <a:solidFill>
                  <a:schemeClr val="tx1"/>
                </a:solidFill>
                <a:latin typeface="a하늬바람M" panose="02020600000000000000" pitchFamily="18" charset="-127"/>
                <a:ea typeface="a하늬바람M" panose="02020600000000000000" pitchFamily="18" charset="-127"/>
              </a:rPr>
              <a:t>)</a:t>
            </a:r>
          </a:p>
          <a:p>
            <a:pPr algn="ctr">
              <a:lnSpc>
                <a:spcPct val="150000"/>
              </a:lnSpc>
            </a:pPr>
            <a:r>
              <a:rPr lang="ko-KR" altLang="en-US" sz="1400" dirty="0">
                <a:solidFill>
                  <a:schemeClr val="tx1"/>
                </a:solidFill>
                <a:latin typeface="a하늬바람M" panose="02020600000000000000" pitchFamily="18" charset="-127"/>
                <a:ea typeface="a하늬바람M" panose="02020600000000000000" pitchFamily="18" charset="-127"/>
              </a:rPr>
              <a:t>곡성군</a:t>
            </a:r>
            <a:r>
              <a:rPr lang="en-US" altLang="ko-KR" sz="1400" dirty="0">
                <a:solidFill>
                  <a:schemeClr val="tx1"/>
                </a:solidFill>
                <a:latin typeface="a하늬바람M" panose="02020600000000000000" pitchFamily="18" charset="-127"/>
                <a:ea typeface="a하늬바람M" panose="02020600000000000000" pitchFamily="18" charset="-127"/>
              </a:rPr>
              <a:t>(</a:t>
            </a:r>
            <a:r>
              <a:rPr lang="ko-KR" altLang="en-US" sz="1400" dirty="0">
                <a:solidFill>
                  <a:schemeClr val="tx1"/>
                </a:solidFill>
                <a:latin typeface="a하늬바람M" panose="02020600000000000000" pitchFamily="18" charset="-127"/>
                <a:ea typeface="a하늬바람M" panose="02020600000000000000" pitchFamily="18" charset="-127"/>
              </a:rPr>
              <a:t>전라남도</a:t>
            </a:r>
            <a:r>
              <a:rPr lang="en-US" altLang="ko-KR" sz="1400" dirty="0">
                <a:solidFill>
                  <a:schemeClr val="tx1"/>
                </a:solidFill>
                <a:latin typeface="a하늬바람M" panose="02020600000000000000" pitchFamily="18" charset="-127"/>
                <a:ea typeface="a하늬바람M" panose="02020600000000000000" pitchFamily="18" charset="-127"/>
              </a:rPr>
              <a:t>)</a:t>
            </a:r>
          </a:p>
          <a:p>
            <a:pPr algn="ctr">
              <a:lnSpc>
                <a:spcPct val="150000"/>
              </a:lnSpc>
            </a:pPr>
            <a:r>
              <a:rPr lang="ko-KR" altLang="en-US" sz="1400" dirty="0">
                <a:solidFill>
                  <a:schemeClr val="tx1"/>
                </a:solidFill>
                <a:latin typeface="a하늬바람M" panose="02020600000000000000" pitchFamily="18" charset="-127"/>
                <a:ea typeface="a하늬바람M" panose="02020600000000000000" pitchFamily="18" charset="-127"/>
              </a:rPr>
              <a:t>강진군</a:t>
            </a:r>
            <a:r>
              <a:rPr lang="en-US" altLang="ko-KR" sz="1400" dirty="0">
                <a:solidFill>
                  <a:schemeClr val="tx1"/>
                </a:solidFill>
                <a:latin typeface="a하늬바람M" panose="02020600000000000000" pitchFamily="18" charset="-127"/>
                <a:ea typeface="a하늬바람M" panose="02020600000000000000" pitchFamily="18" charset="-127"/>
              </a:rPr>
              <a:t>(</a:t>
            </a:r>
            <a:r>
              <a:rPr lang="ko-KR" altLang="en-US" sz="1400" dirty="0">
                <a:solidFill>
                  <a:schemeClr val="tx1"/>
                </a:solidFill>
                <a:latin typeface="a하늬바람M" panose="02020600000000000000" pitchFamily="18" charset="-127"/>
                <a:ea typeface="a하늬바람M" panose="02020600000000000000" pitchFamily="18" charset="-127"/>
              </a:rPr>
              <a:t>전라남도</a:t>
            </a:r>
            <a:r>
              <a:rPr lang="en-US" altLang="ko-KR" sz="1400" dirty="0">
                <a:solidFill>
                  <a:schemeClr val="tx1"/>
                </a:solidFill>
                <a:latin typeface="a하늬바람M" panose="02020600000000000000" pitchFamily="18" charset="-127"/>
                <a:ea typeface="a하늬바람M" panose="02020600000000000000" pitchFamily="18" charset="-127"/>
              </a:rPr>
              <a:t>)</a:t>
            </a:r>
          </a:p>
          <a:p>
            <a:pPr algn="ctr">
              <a:lnSpc>
                <a:spcPct val="150000"/>
              </a:lnSpc>
            </a:pPr>
            <a:r>
              <a:rPr lang="ko-KR" altLang="en-US" sz="1400" dirty="0">
                <a:solidFill>
                  <a:schemeClr val="tx1"/>
                </a:solidFill>
                <a:latin typeface="a하늬바람M" panose="02020600000000000000" pitchFamily="18" charset="-127"/>
                <a:ea typeface="a하늬바람M" panose="02020600000000000000" pitchFamily="18" charset="-127"/>
              </a:rPr>
              <a:t>담양군</a:t>
            </a:r>
            <a:r>
              <a:rPr lang="en-US" altLang="ko-KR" sz="1400" dirty="0">
                <a:solidFill>
                  <a:schemeClr val="tx1"/>
                </a:solidFill>
                <a:latin typeface="a하늬바람M" panose="02020600000000000000" pitchFamily="18" charset="-127"/>
                <a:ea typeface="a하늬바람M" panose="02020600000000000000" pitchFamily="18" charset="-127"/>
              </a:rPr>
              <a:t>(</a:t>
            </a:r>
            <a:r>
              <a:rPr lang="ko-KR" altLang="en-US" sz="1400" dirty="0">
                <a:solidFill>
                  <a:schemeClr val="tx1"/>
                </a:solidFill>
                <a:latin typeface="a하늬바람M" panose="02020600000000000000" pitchFamily="18" charset="-127"/>
                <a:ea typeface="a하늬바람M" panose="02020600000000000000" pitchFamily="18" charset="-127"/>
              </a:rPr>
              <a:t>전라남도</a:t>
            </a:r>
            <a:r>
              <a:rPr lang="en-US" altLang="ko-KR" sz="1400" dirty="0">
                <a:solidFill>
                  <a:schemeClr val="tx1"/>
                </a:solidFill>
                <a:latin typeface="a하늬바람M" panose="02020600000000000000" pitchFamily="18" charset="-127"/>
                <a:ea typeface="a하늬바람M" panose="02020600000000000000" pitchFamily="18" charset="-127"/>
              </a:rPr>
              <a:t>)</a:t>
            </a:r>
          </a:p>
          <a:p>
            <a:pPr algn="ctr">
              <a:lnSpc>
                <a:spcPct val="150000"/>
              </a:lnSpc>
            </a:pPr>
            <a:r>
              <a:rPr lang="ko-KR" altLang="en-US" sz="1400" dirty="0">
                <a:solidFill>
                  <a:schemeClr val="tx1"/>
                </a:solidFill>
                <a:latin typeface="a하늬바람M" panose="02020600000000000000" pitchFamily="18" charset="-127"/>
                <a:ea typeface="a하늬바람M" panose="02020600000000000000" pitchFamily="18" charset="-127"/>
              </a:rPr>
              <a:t>장성군</a:t>
            </a:r>
            <a:r>
              <a:rPr lang="en-US" altLang="ko-KR" sz="1400" dirty="0">
                <a:solidFill>
                  <a:schemeClr val="tx1"/>
                </a:solidFill>
                <a:latin typeface="a하늬바람M" panose="02020600000000000000" pitchFamily="18" charset="-127"/>
                <a:ea typeface="a하늬바람M" panose="02020600000000000000" pitchFamily="18" charset="-127"/>
              </a:rPr>
              <a:t>(</a:t>
            </a:r>
            <a:r>
              <a:rPr lang="ko-KR" altLang="en-US" sz="1400" dirty="0">
                <a:solidFill>
                  <a:schemeClr val="tx1"/>
                </a:solidFill>
                <a:latin typeface="a하늬바람M" panose="02020600000000000000" pitchFamily="18" charset="-127"/>
                <a:ea typeface="a하늬바람M" panose="02020600000000000000" pitchFamily="18" charset="-127"/>
              </a:rPr>
              <a:t>전라남도</a:t>
            </a:r>
            <a:r>
              <a:rPr lang="en-US" altLang="ko-KR" sz="1400" dirty="0">
                <a:solidFill>
                  <a:schemeClr val="tx1"/>
                </a:solidFill>
                <a:latin typeface="a하늬바람M" panose="02020600000000000000" pitchFamily="18" charset="-127"/>
                <a:ea typeface="a하늬바람M" panose="02020600000000000000" pitchFamily="18" charset="-127"/>
              </a:rPr>
              <a:t>)</a:t>
            </a:r>
          </a:p>
          <a:p>
            <a:pPr algn="ctr">
              <a:lnSpc>
                <a:spcPct val="150000"/>
              </a:lnSpc>
            </a:pPr>
            <a:r>
              <a:rPr lang="ko-KR" altLang="en-US" sz="1400" dirty="0">
                <a:solidFill>
                  <a:schemeClr val="tx1"/>
                </a:solidFill>
                <a:latin typeface="a하늬바람M" panose="02020600000000000000" pitchFamily="18" charset="-127"/>
                <a:ea typeface="a하늬바람M" panose="02020600000000000000" pitchFamily="18" charset="-127"/>
              </a:rPr>
              <a:t>진안군</a:t>
            </a:r>
            <a:r>
              <a:rPr lang="en-US" altLang="ko-KR" sz="1400" dirty="0">
                <a:solidFill>
                  <a:schemeClr val="tx1"/>
                </a:solidFill>
                <a:latin typeface="a하늬바람M" panose="02020600000000000000" pitchFamily="18" charset="-127"/>
                <a:ea typeface="a하늬바람M" panose="02020600000000000000" pitchFamily="18" charset="-127"/>
              </a:rPr>
              <a:t>(</a:t>
            </a:r>
            <a:r>
              <a:rPr lang="ko-KR" altLang="en-US" sz="1400" dirty="0">
                <a:solidFill>
                  <a:schemeClr val="tx1"/>
                </a:solidFill>
                <a:latin typeface="a하늬바람M" panose="02020600000000000000" pitchFamily="18" charset="-127"/>
                <a:ea typeface="a하늬바람M" panose="02020600000000000000" pitchFamily="18" charset="-127"/>
              </a:rPr>
              <a:t>전라북도</a:t>
            </a:r>
            <a:r>
              <a:rPr lang="en-US" altLang="ko-KR" sz="1400" dirty="0">
                <a:solidFill>
                  <a:schemeClr val="tx1"/>
                </a:solidFill>
                <a:latin typeface="a하늬바람M" panose="02020600000000000000" pitchFamily="18" charset="-127"/>
                <a:ea typeface="a하늬바람M" panose="02020600000000000000" pitchFamily="18" charset="-127"/>
              </a:rPr>
              <a:t>)</a:t>
            </a:r>
          </a:p>
          <a:p>
            <a:pPr algn="ctr">
              <a:lnSpc>
                <a:spcPct val="150000"/>
              </a:lnSpc>
            </a:pPr>
            <a:r>
              <a:rPr lang="ko-KR" altLang="en-US" sz="1400" dirty="0">
                <a:solidFill>
                  <a:schemeClr val="tx1"/>
                </a:solidFill>
                <a:latin typeface="a하늬바람M" panose="02020600000000000000" pitchFamily="18" charset="-127"/>
                <a:ea typeface="a하늬바람M" panose="02020600000000000000" pitchFamily="18" charset="-127"/>
              </a:rPr>
              <a:t>함양군</a:t>
            </a:r>
            <a:r>
              <a:rPr lang="en-US" altLang="ko-KR" sz="1400" dirty="0">
                <a:solidFill>
                  <a:schemeClr val="tx1"/>
                </a:solidFill>
                <a:latin typeface="a하늬바람M" panose="02020600000000000000" pitchFamily="18" charset="-127"/>
                <a:ea typeface="a하늬바람M" panose="02020600000000000000" pitchFamily="18" charset="-127"/>
              </a:rPr>
              <a:t>(</a:t>
            </a:r>
            <a:r>
              <a:rPr lang="ko-KR" altLang="en-US" sz="1400" dirty="0">
                <a:solidFill>
                  <a:schemeClr val="tx1"/>
                </a:solidFill>
                <a:latin typeface="a하늬바람M" panose="02020600000000000000" pitchFamily="18" charset="-127"/>
                <a:ea typeface="a하늬바람M" panose="02020600000000000000" pitchFamily="18" charset="-127"/>
              </a:rPr>
              <a:t>경산남도</a:t>
            </a:r>
            <a:r>
              <a:rPr lang="en-US" altLang="ko-KR" sz="1400" dirty="0">
                <a:solidFill>
                  <a:schemeClr val="tx1"/>
                </a:solidFill>
                <a:latin typeface="a하늬바람M" panose="02020600000000000000" pitchFamily="18" charset="-127"/>
                <a:ea typeface="a하늬바람M" panose="02020600000000000000" pitchFamily="18" charset="-127"/>
              </a:rPr>
              <a:t>)</a:t>
            </a:r>
          </a:p>
          <a:p>
            <a:pPr algn="ctr">
              <a:lnSpc>
                <a:spcPct val="150000"/>
              </a:lnSpc>
            </a:pPr>
            <a:r>
              <a:rPr lang="ko-KR" altLang="en-US" sz="1400" dirty="0">
                <a:solidFill>
                  <a:schemeClr val="tx1"/>
                </a:solidFill>
                <a:latin typeface="a하늬바람M" panose="02020600000000000000" pitchFamily="18" charset="-127"/>
                <a:ea typeface="a하늬바람M" panose="02020600000000000000" pitchFamily="18" charset="-127"/>
              </a:rPr>
              <a:t>의령군</a:t>
            </a:r>
            <a:r>
              <a:rPr lang="en-US" altLang="ko-KR" sz="1400" dirty="0">
                <a:solidFill>
                  <a:schemeClr val="tx1"/>
                </a:solidFill>
                <a:latin typeface="a하늬바람M" panose="02020600000000000000" pitchFamily="18" charset="-127"/>
                <a:ea typeface="a하늬바람M" panose="02020600000000000000" pitchFamily="18" charset="-127"/>
              </a:rPr>
              <a:t>(</a:t>
            </a:r>
            <a:r>
              <a:rPr lang="ko-KR" altLang="en-US" sz="1400" dirty="0">
                <a:solidFill>
                  <a:schemeClr val="tx1"/>
                </a:solidFill>
                <a:latin typeface="a하늬바람M" panose="02020600000000000000" pitchFamily="18" charset="-127"/>
                <a:ea typeface="a하늬바람M" panose="02020600000000000000" pitchFamily="18" charset="-127"/>
              </a:rPr>
              <a:t>경상남도</a:t>
            </a:r>
            <a:r>
              <a:rPr lang="en-US" altLang="ko-KR" sz="1400" dirty="0">
                <a:solidFill>
                  <a:schemeClr val="tx1"/>
                </a:solidFill>
                <a:latin typeface="a하늬바람M" panose="02020600000000000000" pitchFamily="18" charset="-127"/>
                <a:ea typeface="a하늬바람M" panose="02020600000000000000" pitchFamily="18" charset="-127"/>
              </a:rPr>
              <a:t>)</a:t>
            </a:r>
          </a:p>
        </p:txBody>
      </p:sp>
      <p:sp>
        <p:nvSpPr>
          <p:cNvPr id="9" name="TextBox 8">
            <a:extLst>
              <a:ext uri="{FF2B5EF4-FFF2-40B4-BE49-F238E27FC236}">
                <a16:creationId xmlns:a16="http://schemas.microsoft.com/office/drawing/2014/main" id="{3A50C94D-1259-4736-95EB-E94CAC7FA1C1}"/>
              </a:ext>
            </a:extLst>
          </p:cNvPr>
          <p:cNvSpPr txBox="1"/>
          <p:nvPr/>
        </p:nvSpPr>
        <p:spPr>
          <a:xfrm>
            <a:off x="706226" y="4212516"/>
            <a:ext cx="7844648" cy="646331"/>
          </a:xfrm>
          <a:prstGeom prst="rect">
            <a:avLst/>
          </a:prstGeom>
          <a:noFill/>
        </p:spPr>
        <p:txBody>
          <a:bodyPr wrap="none" rtlCol="0">
            <a:spAutoFit/>
          </a:bodyPr>
          <a:lstStyle/>
          <a:p>
            <a:r>
              <a:rPr lang="en-US" altLang="ko-KR" dirty="0">
                <a:latin typeface="a하늬바람M" panose="02020600000000000000" pitchFamily="18" charset="-127"/>
                <a:ea typeface="a하늬바람M" panose="02020600000000000000" pitchFamily="18" charset="-127"/>
              </a:rPr>
              <a:t>After predicting top 20 regions using both CART and ARIMA, </a:t>
            </a:r>
          </a:p>
          <a:p>
            <a:pPr algn="ctr"/>
            <a:r>
              <a:rPr lang="en-US" altLang="ko-KR" dirty="0">
                <a:latin typeface="a하늬바람M" panose="02020600000000000000" pitchFamily="18" charset="-127"/>
                <a:ea typeface="a하늬바람M" panose="02020600000000000000" pitchFamily="18" charset="-127"/>
              </a:rPr>
              <a:t>there were 8 overlapping regions.</a:t>
            </a:r>
            <a:endParaRPr lang="ko-KR" altLang="en-US" dirty="0">
              <a:latin typeface="a하늬바람M" panose="02020600000000000000" pitchFamily="18" charset="-127"/>
              <a:ea typeface="a하늬바람M" panose="02020600000000000000" pitchFamily="18" charset="-127"/>
            </a:endParaRPr>
          </a:p>
        </p:txBody>
      </p:sp>
      <p:sp>
        <p:nvSpPr>
          <p:cNvPr id="26" name="TextBox 25">
            <a:extLst>
              <a:ext uri="{FF2B5EF4-FFF2-40B4-BE49-F238E27FC236}">
                <a16:creationId xmlns:a16="http://schemas.microsoft.com/office/drawing/2014/main" id="{15D1C516-E83C-4A1D-B14A-163CF0886319}"/>
              </a:ext>
            </a:extLst>
          </p:cNvPr>
          <p:cNvSpPr txBox="1"/>
          <p:nvPr/>
        </p:nvSpPr>
        <p:spPr>
          <a:xfrm>
            <a:off x="310430" y="3994988"/>
            <a:ext cx="569387" cy="1015663"/>
          </a:xfrm>
          <a:prstGeom prst="rect">
            <a:avLst/>
          </a:prstGeom>
          <a:noFill/>
        </p:spPr>
        <p:txBody>
          <a:bodyPr wrap="none" rtlCol="0">
            <a:spAutoFit/>
          </a:bodyPr>
          <a:lstStyle/>
          <a:p>
            <a:r>
              <a:rPr lang="en-US" altLang="ko-KR" sz="6000" dirty="0">
                <a:latin typeface="a하늬바람M" panose="02020600000000000000" pitchFamily="18" charset="-127"/>
                <a:ea typeface="a하늬바람M" panose="02020600000000000000" pitchFamily="18" charset="-127"/>
              </a:rPr>
              <a:t>“</a:t>
            </a:r>
            <a:endParaRPr lang="ko-KR" altLang="en-US" sz="6000" dirty="0">
              <a:latin typeface="a하늬바람M" panose="02020600000000000000" pitchFamily="18" charset="-127"/>
              <a:ea typeface="a하늬바람M" panose="02020600000000000000" pitchFamily="18" charset="-127"/>
            </a:endParaRPr>
          </a:p>
        </p:txBody>
      </p:sp>
      <p:sp>
        <p:nvSpPr>
          <p:cNvPr id="29" name="TextBox 28">
            <a:extLst>
              <a:ext uri="{FF2B5EF4-FFF2-40B4-BE49-F238E27FC236}">
                <a16:creationId xmlns:a16="http://schemas.microsoft.com/office/drawing/2014/main" id="{06691171-D16F-4AAF-8876-E68D8F74F7B8}"/>
              </a:ext>
            </a:extLst>
          </p:cNvPr>
          <p:cNvSpPr txBox="1"/>
          <p:nvPr/>
        </p:nvSpPr>
        <p:spPr>
          <a:xfrm>
            <a:off x="8270948" y="4142457"/>
            <a:ext cx="569387" cy="1015663"/>
          </a:xfrm>
          <a:prstGeom prst="rect">
            <a:avLst/>
          </a:prstGeom>
          <a:noFill/>
        </p:spPr>
        <p:txBody>
          <a:bodyPr wrap="none" rtlCol="0">
            <a:spAutoFit/>
          </a:bodyPr>
          <a:lstStyle/>
          <a:p>
            <a:r>
              <a:rPr lang="en-US" altLang="ko-KR" sz="6000" dirty="0">
                <a:latin typeface="a하늬바람M" panose="02020600000000000000" pitchFamily="18" charset="-127"/>
                <a:ea typeface="a하늬바람M" panose="02020600000000000000" pitchFamily="18" charset="-127"/>
              </a:rPr>
              <a:t>”</a:t>
            </a:r>
            <a:endParaRPr lang="ko-KR" altLang="en-US" sz="6000" dirty="0">
              <a:latin typeface="a하늬바람M" panose="02020600000000000000" pitchFamily="18" charset="-127"/>
              <a:ea typeface="a하늬바람M" panose="02020600000000000000" pitchFamily="18" charset="-127"/>
            </a:endParaRPr>
          </a:p>
        </p:txBody>
      </p:sp>
    </p:spTree>
    <p:extLst>
      <p:ext uri="{BB962C8B-B14F-4D97-AF65-F5344CB8AC3E}">
        <p14:creationId xmlns:p14="http://schemas.microsoft.com/office/powerpoint/2010/main" val="2812184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36" name="직사각형 35"/>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rot="16200000">
            <a:off x="4475654" y="-453270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a:off x="-39770" y="41240"/>
            <a:ext cx="9114340" cy="510103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Expected Outcome and Proposal</a:t>
            </a:r>
          </a:p>
        </p:txBody>
      </p:sp>
      <p:grpSp>
        <p:nvGrpSpPr>
          <p:cNvPr id="47" name="그룹 46">
            <a:extLst>
              <a:ext uri="{FF2B5EF4-FFF2-40B4-BE49-F238E27FC236}">
                <a16:creationId xmlns:a16="http://schemas.microsoft.com/office/drawing/2014/main" id="{83A0CF18-F99E-4BA5-8F81-21F0031C38C3}"/>
              </a:ext>
            </a:extLst>
          </p:cNvPr>
          <p:cNvGrpSpPr/>
          <p:nvPr/>
        </p:nvGrpSpPr>
        <p:grpSpPr>
          <a:xfrm rot="11567890">
            <a:off x="8098376" y="1859185"/>
            <a:ext cx="807526" cy="798452"/>
            <a:chOff x="-756592" y="-812626"/>
            <a:chExt cx="2808414" cy="2776858"/>
          </a:xfrm>
        </p:grpSpPr>
        <p:grpSp>
          <p:nvGrpSpPr>
            <p:cNvPr id="48" name="그룹 47">
              <a:extLst>
                <a:ext uri="{FF2B5EF4-FFF2-40B4-BE49-F238E27FC236}">
                  <a16:creationId xmlns:a16="http://schemas.microsoft.com/office/drawing/2014/main" id="{B475B6D5-F667-4B12-BB2E-9B800BE1F7ED}"/>
                </a:ext>
              </a:extLst>
            </p:cNvPr>
            <p:cNvGrpSpPr/>
            <p:nvPr/>
          </p:nvGrpSpPr>
          <p:grpSpPr>
            <a:xfrm>
              <a:off x="-756592" y="-812626"/>
              <a:ext cx="2808414" cy="2776858"/>
              <a:chOff x="2296999" y="848605"/>
              <a:chExt cx="3238797" cy="3202406"/>
            </a:xfrm>
          </p:grpSpPr>
          <p:pic>
            <p:nvPicPr>
              <p:cNvPr id="52" name="Picture 3">
                <a:extLst>
                  <a:ext uri="{FF2B5EF4-FFF2-40B4-BE49-F238E27FC236}">
                    <a16:creationId xmlns:a16="http://schemas.microsoft.com/office/drawing/2014/main" id="{15CB12E0-3ADE-4CC9-8E2E-2C0A6B7675D6}"/>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타원 52">
                <a:extLst>
                  <a:ext uri="{FF2B5EF4-FFF2-40B4-BE49-F238E27FC236}">
                    <a16:creationId xmlns:a16="http://schemas.microsoft.com/office/drawing/2014/main" id="{46EFB0FB-E456-4263-8CA8-C0A4A44B0CC1}"/>
                  </a:ext>
                </a:extLst>
              </p:cNvPr>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grpSp>
        <p:pic>
          <p:nvPicPr>
            <p:cNvPr id="49" name="Picture 4">
              <a:extLst>
                <a:ext uri="{FF2B5EF4-FFF2-40B4-BE49-F238E27FC236}">
                  <a16:creationId xmlns:a16="http://schemas.microsoft.com/office/drawing/2014/main" id="{427A022F-683B-4040-8D79-E1696747ACC2}"/>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4">
              <a:extLst>
                <a:ext uri="{FF2B5EF4-FFF2-40B4-BE49-F238E27FC236}">
                  <a16:creationId xmlns:a16="http://schemas.microsoft.com/office/drawing/2014/main" id="{C5696C87-120C-4390-BAA5-8EE8130543FB}"/>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
              <a:extLst>
                <a:ext uri="{FF2B5EF4-FFF2-40B4-BE49-F238E27FC236}">
                  <a16:creationId xmlns:a16="http://schemas.microsoft.com/office/drawing/2014/main" id="{AF665F86-DCA3-4623-B823-1D6FC994C647}"/>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19390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a하늬바람M" panose="02020600000000000000" pitchFamily="18" charset="-127"/>
              <a:ea typeface="a하늬바람M" panose="02020600000000000000" pitchFamily="18" charset="-127"/>
            </a:endParaRPr>
          </a:p>
        </p:txBody>
      </p:sp>
      <p:sp>
        <p:nvSpPr>
          <p:cNvPr id="36" name="직사각형 35"/>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7" name="직사각형 36"/>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41" name="직사각형 40"/>
          <p:cNvSpPr/>
          <p:nvPr/>
        </p:nvSpPr>
        <p:spPr>
          <a:xfrm rot="16200000">
            <a:off x="4475654" y="-453270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28" name="직사각형 27"/>
          <p:cNvSpPr/>
          <p:nvPr/>
        </p:nvSpPr>
        <p:spPr>
          <a:xfrm>
            <a:off x="-39770" y="41240"/>
            <a:ext cx="9114340" cy="510103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Project Background and Necessity of Research</a:t>
            </a:r>
          </a:p>
        </p:txBody>
      </p:sp>
      <p:grpSp>
        <p:nvGrpSpPr>
          <p:cNvPr id="47" name="그룹 46">
            <a:extLst>
              <a:ext uri="{FF2B5EF4-FFF2-40B4-BE49-F238E27FC236}">
                <a16:creationId xmlns:a16="http://schemas.microsoft.com/office/drawing/2014/main" id="{83A0CF18-F99E-4BA5-8F81-21F0031C38C3}"/>
              </a:ext>
            </a:extLst>
          </p:cNvPr>
          <p:cNvGrpSpPr/>
          <p:nvPr/>
        </p:nvGrpSpPr>
        <p:grpSpPr>
          <a:xfrm rot="11567890">
            <a:off x="8332121" y="1648853"/>
            <a:ext cx="807526" cy="798452"/>
            <a:chOff x="-756592" y="-812626"/>
            <a:chExt cx="2808414" cy="2776858"/>
          </a:xfrm>
        </p:grpSpPr>
        <p:grpSp>
          <p:nvGrpSpPr>
            <p:cNvPr id="48" name="그룹 47">
              <a:extLst>
                <a:ext uri="{FF2B5EF4-FFF2-40B4-BE49-F238E27FC236}">
                  <a16:creationId xmlns:a16="http://schemas.microsoft.com/office/drawing/2014/main" id="{B475B6D5-F667-4B12-BB2E-9B800BE1F7ED}"/>
                </a:ext>
              </a:extLst>
            </p:cNvPr>
            <p:cNvGrpSpPr/>
            <p:nvPr/>
          </p:nvGrpSpPr>
          <p:grpSpPr>
            <a:xfrm>
              <a:off x="-756592" y="-812626"/>
              <a:ext cx="2808414" cy="2776858"/>
              <a:chOff x="2296999" y="848605"/>
              <a:chExt cx="3238797" cy="3202406"/>
            </a:xfrm>
          </p:grpSpPr>
          <p:pic>
            <p:nvPicPr>
              <p:cNvPr id="52" name="Picture 3">
                <a:extLst>
                  <a:ext uri="{FF2B5EF4-FFF2-40B4-BE49-F238E27FC236}">
                    <a16:creationId xmlns:a16="http://schemas.microsoft.com/office/drawing/2014/main" id="{15CB12E0-3ADE-4CC9-8E2E-2C0A6B7675D6}"/>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타원 52">
                <a:extLst>
                  <a:ext uri="{FF2B5EF4-FFF2-40B4-BE49-F238E27FC236}">
                    <a16:creationId xmlns:a16="http://schemas.microsoft.com/office/drawing/2014/main" id="{46EFB0FB-E456-4263-8CA8-C0A4A44B0CC1}"/>
                  </a:ext>
                </a:extLst>
              </p:cNvPr>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49" name="Picture 4">
              <a:extLst>
                <a:ext uri="{FF2B5EF4-FFF2-40B4-BE49-F238E27FC236}">
                  <a16:creationId xmlns:a16="http://schemas.microsoft.com/office/drawing/2014/main" id="{427A022F-683B-4040-8D79-E1696747ACC2}"/>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4">
              <a:extLst>
                <a:ext uri="{FF2B5EF4-FFF2-40B4-BE49-F238E27FC236}">
                  <a16:creationId xmlns:a16="http://schemas.microsoft.com/office/drawing/2014/main" id="{C5696C87-120C-4390-BAA5-8EE8130543FB}"/>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
              <a:extLst>
                <a:ext uri="{FF2B5EF4-FFF2-40B4-BE49-F238E27FC236}">
                  <a16:creationId xmlns:a16="http://schemas.microsoft.com/office/drawing/2014/main" id="{AF665F86-DCA3-4623-B823-1D6FC994C647}"/>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4226991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43851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7" name="TextBox 26">
            <a:extLst>
              <a:ext uri="{FF2B5EF4-FFF2-40B4-BE49-F238E27FC236}">
                <a16:creationId xmlns:a16="http://schemas.microsoft.com/office/drawing/2014/main" id="{8428EB96-4AD9-4EEC-A956-A9226D352FB5}"/>
              </a:ext>
            </a:extLst>
          </p:cNvPr>
          <p:cNvSpPr txBox="1"/>
          <p:nvPr/>
        </p:nvSpPr>
        <p:spPr>
          <a:xfrm>
            <a:off x="5246573" y="107595"/>
            <a:ext cx="3283591" cy="276999"/>
          </a:xfrm>
          <a:prstGeom prst="rect">
            <a:avLst/>
          </a:prstGeom>
          <a:noFill/>
        </p:spPr>
        <p:txBody>
          <a:bodyPr wrap="none" rtlCol="0">
            <a:spAutoFit/>
          </a:bodyPr>
          <a:lstStyle/>
          <a:p>
            <a:r>
              <a:rPr lang="ko-KR" altLang="en-US" sz="1200" dirty="0">
                <a:latin typeface="a하늬바람M" panose="02020600000000000000" pitchFamily="18" charset="-127"/>
                <a:ea typeface="a하늬바람M" panose="02020600000000000000" pitchFamily="18" charset="-127"/>
              </a:rPr>
              <a:t>｜</a:t>
            </a:r>
            <a:r>
              <a:rPr lang="en-US" altLang="ko-KR" sz="1200" dirty="0">
                <a:latin typeface="a하늬바람M" panose="02020600000000000000" pitchFamily="18" charset="-127"/>
                <a:ea typeface="a하늬바람M" panose="02020600000000000000" pitchFamily="18" charset="-127"/>
              </a:rPr>
              <a:t>(6) Expected Outcome and Proposal</a:t>
            </a:r>
          </a:p>
        </p:txBody>
      </p:sp>
      <p:cxnSp>
        <p:nvCxnSpPr>
          <p:cNvPr id="28" name="직선 연결선 27">
            <a:extLst>
              <a:ext uri="{FF2B5EF4-FFF2-40B4-BE49-F238E27FC236}">
                <a16:creationId xmlns:a16="http://schemas.microsoft.com/office/drawing/2014/main" id="{544355E2-4255-41A8-B9E0-DDFD826A52DD}"/>
              </a:ext>
            </a:extLst>
          </p:cNvPr>
          <p:cNvCxnSpPr>
            <a:cxnSpLocks/>
          </p:cNvCxnSpPr>
          <p:nvPr/>
        </p:nvCxnSpPr>
        <p:spPr>
          <a:xfrm flipV="1">
            <a:off x="4893050" y="465097"/>
            <a:ext cx="3671734" cy="1"/>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
        <p:nvSpPr>
          <p:cNvPr id="20" name="평행 사변형 25">
            <a:extLst>
              <a:ext uri="{FF2B5EF4-FFF2-40B4-BE49-F238E27FC236}">
                <a16:creationId xmlns:a16="http://schemas.microsoft.com/office/drawing/2014/main" id="{9CB37294-FDD3-488A-B75D-94EE26C6CB78}"/>
              </a:ext>
            </a:extLst>
          </p:cNvPr>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a하늬바람M" panose="02020600000000000000" pitchFamily="18" charset="-127"/>
                <a:ea typeface="a하늬바람M" panose="02020600000000000000" pitchFamily="18" charset="-127"/>
              </a:rPr>
              <a:t>Expected Outcome and Proposal</a:t>
            </a:r>
          </a:p>
        </p:txBody>
      </p:sp>
      <p:pic>
        <p:nvPicPr>
          <p:cNvPr id="5" name="그림 4">
            <a:extLst>
              <a:ext uri="{FF2B5EF4-FFF2-40B4-BE49-F238E27FC236}">
                <a16:creationId xmlns:a16="http://schemas.microsoft.com/office/drawing/2014/main" id="{8E42BE40-0687-4AAD-AEFE-9149EED81CFC}"/>
              </a:ext>
            </a:extLst>
          </p:cNvPr>
          <p:cNvPicPr>
            <a:picLocks noChangeAspect="1"/>
          </p:cNvPicPr>
          <p:nvPr/>
        </p:nvPicPr>
        <p:blipFill rotWithShape="1">
          <a:blip r:embed="rId9">
            <a:extLst>
              <a:ext uri="{28A0092B-C50C-407E-A947-70E740481C1C}">
                <a14:useLocalDpi xmlns:a14="http://schemas.microsoft.com/office/drawing/2010/main" val="0"/>
              </a:ext>
            </a:extLst>
          </a:blip>
          <a:srcRect b="8929"/>
          <a:stretch/>
        </p:blipFill>
        <p:spPr>
          <a:xfrm>
            <a:off x="330640" y="1203598"/>
            <a:ext cx="3401976" cy="3162146"/>
          </a:xfrm>
          <a:prstGeom prst="rect">
            <a:avLst/>
          </a:prstGeom>
        </p:spPr>
      </p:pic>
      <p:pic>
        <p:nvPicPr>
          <p:cNvPr id="21" name="Picture 3">
            <a:extLst>
              <a:ext uri="{FF2B5EF4-FFF2-40B4-BE49-F238E27FC236}">
                <a16:creationId xmlns:a16="http://schemas.microsoft.com/office/drawing/2014/main" id="{9A65239E-97DA-43FB-86B9-37A908DE6937}"/>
              </a:ext>
            </a:extLst>
          </p:cNvPr>
          <p:cNvPicPr>
            <a:picLocks noChangeAspect="1" noChangeArrowheads="1"/>
          </p:cNvPicPr>
          <p:nvPr/>
        </p:nvPicPr>
        <p:blipFill>
          <a:blip r:embed="rId10" cstate="print">
            <a:extLst>
              <a:ext uri="{BEBA8EAE-BF5A-486C-A8C5-ECC9F3942E4B}">
                <a14:imgProps xmlns:a14="http://schemas.microsoft.com/office/drawing/2010/main">
                  <a14:imgLayer r:embed="rId11">
                    <a14:imgEffect>
                      <a14:backgroundRemoval t="0" b="100000" l="0" r="97273"/>
                    </a14:imgEffect>
                  </a14:imgLayer>
                </a14:imgProps>
              </a:ext>
              <a:ext uri="{28A0092B-C50C-407E-A947-70E740481C1C}">
                <a14:useLocalDpi xmlns:a14="http://schemas.microsoft.com/office/drawing/2010/main" val="0"/>
              </a:ext>
            </a:extLst>
          </a:blip>
          <a:srcRect/>
          <a:stretch>
            <a:fillRect/>
          </a:stretch>
        </p:blipFill>
        <p:spPr bwMode="auto">
          <a:xfrm>
            <a:off x="-42936" y="3078759"/>
            <a:ext cx="1368152" cy="19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그림 29">
            <a:extLst>
              <a:ext uri="{FF2B5EF4-FFF2-40B4-BE49-F238E27FC236}">
                <a16:creationId xmlns:a16="http://schemas.microsoft.com/office/drawing/2014/main" id="{2DDFDA19-AA6F-4F97-8E1B-2CA2DD442B63}"/>
              </a:ext>
            </a:extLst>
          </p:cNvPr>
          <p:cNvPicPr>
            <a:picLocks noChangeAspect="1"/>
          </p:cNvPicPr>
          <p:nvPr/>
        </p:nvPicPr>
        <p:blipFill>
          <a:blip r:embed="rId12"/>
          <a:stretch>
            <a:fillRect/>
          </a:stretch>
        </p:blipFill>
        <p:spPr>
          <a:xfrm>
            <a:off x="3383045" y="1044459"/>
            <a:ext cx="275690" cy="282127"/>
          </a:xfrm>
          <a:prstGeom prst="rect">
            <a:avLst/>
          </a:prstGeom>
        </p:spPr>
      </p:pic>
      <p:sp>
        <p:nvSpPr>
          <p:cNvPr id="6" name="TextBox 5">
            <a:extLst>
              <a:ext uri="{FF2B5EF4-FFF2-40B4-BE49-F238E27FC236}">
                <a16:creationId xmlns:a16="http://schemas.microsoft.com/office/drawing/2014/main" id="{A8BF49B9-5253-4F85-AF48-2BCAB7763965}"/>
              </a:ext>
            </a:extLst>
          </p:cNvPr>
          <p:cNvSpPr txBox="1"/>
          <p:nvPr/>
        </p:nvSpPr>
        <p:spPr>
          <a:xfrm>
            <a:off x="3667797" y="985225"/>
            <a:ext cx="3743332" cy="984885"/>
          </a:xfrm>
          <a:prstGeom prst="rect">
            <a:avLst/>
          </a:prstGeom>
          <a:noFill/>
        </p:spPr>
        <p:txBody>
          <a:bodyPr wrap="none" rtlCol="0">
            <a:spAutoFit/>
          </a:bodyPr>
          <a:lstStyle/>
          <a:p>
            <a:r>
              <a:rPr lang="en-US" altLang="ko-KR" sz="1600" u="sng" dirty="0">
                <a:solidFill>
                  <a:srgbClr val="C00000"/>
                </a:solidFill>
                <a:latin typeface="a하늬바람M" panose="02020600000000000000" pitchFamily="18" charset="-127"/>
                <a:ea typeface="a하늬바람M" panose="02020600000000000000" pitchFamily="18" charset="-127"/>
              </a:rPr>
              <a:t>Blocking infection carrying vectors</a:t>
            </a:r>
          </a:p>
          <a:p>
            <a:pPr>
              <a:lnSpc>
                <a:spcPct val="150000"/>
              </a:lnSpc>
            </a:pPr>
            <a:r>
              <a:rPr lang="en-US" altLang="ko-KR" sz="1400" dirty="0">
                <a:latin typeface="a하늬바람M" panose="02020600000000000000" pitchFamily="18" charset="-127"/>
                <a:ea typeface="a하늬바람M" panose="02020600000000000000" pitchFamily="18" charset="-127"/>
              </a:rPr>
              <a:t>Reducing habitat of mites</a:t>
            </a:r>
            <a:r>
              <a:rPr lang="ko-KR" altLang="en-US" sz="1400" dirty="0">
                <a:latin typeface="a하늬바람M" panose="02020600000000000000" pitchFamily="18" charset="-127"/>
                <a:ea typeface="a하늬바람M" panose="02020600000000000000" pitchFamily="18" charset="-127"/>
              </a:rPr>
              <a:t> </a:t>
            </a:r>
            <a:r>
              <a:rPr lang="en-US" altLang="ko-KR" sz="1400" dirty="0">
                <a:latin typeface="a하늬바람M" panose="02020600000000000000" pitchFamily="18" charset="-127"/>
                <a:ea typeface="a하늬바람M" panose="02020600000000000000" pitchFamily="18" charset="-127"/>
              </a:rPr>
              <a:t>through national level</a:t>
            </a:r>
          </a:p>
          <a:p>
            <a:pPr>
              <a:lnSpc>
                <a:spcPct val="150000"/>
              </a:lnSpc>
            </a:pPr>
            <a:r>
              <a:rPr lang="en-US" altLang="ko-KR" sz="1400" dirty="0">
                <a:latin typeface="a하늬바람M" panose="02020600000000000000" pitchFamily="18" charset="-127"/>
                <a:ea typeface="a하늬바람M" panose="02020600000000000000" pitchFamily="18" charset="-127"/>
              </a:rPr>
              <a:t> of preventative measure</a:t>
            </a:r>
            <a:r>
              <a:rPr lang="ko-KR" altLang="en-US" sz="1400" dirty="0">
                <a:latin typeface="a하늬바람M" panose="02020600000000000000" pitchFamily="18" charset="-127"/>
                <a:ea typeface="a하늬바람M" panose="02020600000000000000" pitchFamily="18" charset="-127"/>
              </a:rPr>
              <a:t> </a:t>
            </a:r>
            <a:r>
              <a:rPr lang="en-US" altLang="ko-KR" sz="1400" dirty="0">
                <a:latin typeface="a하늬바람M" panose="02020600000000000000" pitchFamily="18" charset="-127"/>
                <a:ea typeface="a하늬바람M" panose="02020600000000000000" pitchFamily="18" charset="-127"/>
              </a:rPr>
              <a:t>in high risk area.</a:t>
            </a:r>
            <a:endParaRPr lang="ko-KR" altLang="en-US" sz="1400" dirty="0">
              <a:latin typeface="a하늬바람M" panose="02020600000000000000" pitchFamily="18" charset="-127"/>
              <a:ea typeface="a하늬바람M" panose="02020600000000000000" pitchFamily="18" charset="-127"/>
            </a:endParaRPr>
          </a:p>
        </p:txBody>
      </p:sp>
      <p:pic>
        <p:nvPicPr>
          <p:cNvPr id="31" name="그림 30">
            <a:extLst>
              <a:ext uri="{FF2B5EF4-FFF2-40B4-BE49-F238E27FC236}">
                <a16:creationId xmlns:a16="http://schemas.microsoft.com/office/drawing/2014/main" id="{12654FC9-8124-4AAA-8E55-9A8BC87D34B5}"/>
              </a:ext>
            </a:extLst>
          </p:cNvPr>
          <p:cNvPicPr>
            <a:picLocks noChangeAspect="1"/>
          </p:cNvPicPr>
          <p:nvPr/>
        </p:nvPicPr>
        <p:blipFill>
          <a:blip r:embed="rId12"/>
          <a:stretch>
            <a:fillRect/>
          </a:stretch>
        </p:blipFill>
        <p:spPr>
          <a:xfrm>
            <a:off x="3353895" y="2338117"/>
            <a:ext cx="275690" cy="282127"/>
          </a:xfrm>
          <a:prstGeom prst="rect">
            <a:avLst/>
          </a:prstGeom>
        </p:spPr>
      </p:pic>
      <p:sp>
        <p:nvSpPr>
          <p:cNvPr id="32" name="TextBox 31">
            <a:extLst>
              <a:ext uri="{FF2B5EF4-FFF2-40B4-BE49-F238E27FC236}">
                <a16:creationId xmlns:a16="http://schemas.microsoft.com/office/drawing/2014/main" id="{4AF79062-6064-4963-926E-CBBF16957DB8}"/>
              </a:ext>
            </a:extLst>
          </p:cNvPr>
          <p:cNvSpPr txBox="1"/>
          <p:nvPr/>
        </p:nvSpPr>
        <p:spPr>
          <a:xfrm>
            <a:off x="3638647" y="2278883"/>
            <a:ext cx="5585888" cy="1446550"/>
          </a:xfrm>
          <a:prstGeom prst="rect">
            <a:avLst/>
          </a:prstGeom>
          <a:noFill/>
        </p:spPr>
        <p:txBody>
          <a:bodyPr wrap="none" rtlCol="0">
            <a:spAutoFit/>
          </a:bodyPr>
          <a:lstStyle/>
          <a:p>
            <a:r>
              <a:rPr lang="en-US" altLang="ko-KR" sz="1600" u="sng" dirty="0">
                <a:solidFill>
                  <a:srgbClr val="C00000"/>
                </a:solidFill>
                <a:latin typeface="a하늬바람M" panose="02020600000000000000" pitchFamily="18" charset="-127"/>
                <a:ea typeface="a하늬바람M" panose="02020600000000000000" pitchFamily="18" charset="-127"/>
              </a:rPr>
              <a:t>Education and promotion on prevention </a:t>
            </a:r>
          </a:p>
          <a:p>
            <a:r>
              <a:rPr lang="en-US" altLang="ko-KR" sz="1600" u="sng" dirty="0">
                <a:solidFill>
                  <a:srgbClr val="C00000"/>
                </a:solidFill>
                <a:latin typeface="a하늬바람M" panose="02020600000000000000" pitchFamily="18" charset="-127"/>
                <a:ea typeface="a하늬바람M" panose="02020600000000000000" pitchFamily="18" charset="-127"/>
              </a:rPr>
              <a:t>in high risk area</a:t>
            </a:r>
          </a:p>
          <a:p>
            <a:endParaRPr lang="en-US" altLang="ko-KR" sz="1400" dirty="0">
              <a:latin typeface="a하늬바람M" panose="02020600000000000000" pitchFamily="18" charset="-127"/>
              <a:ea typeface="a하늬바람M" panose="02020600000000000000" pitchFamily="18" charset="-127"/>
            </a:endParaRPr>
          </a:p>
          <a:p>
            <a:r>
              <a:rPr lang="en-US" altLang="ko-KR" sz="1400" dirty="0">
                <a:latin typeface="a하늬바람M" panose="02020600000000000000" pitchFamily="18" charset="-127"/>
                <a:ea typeface="a하늬바람M" panose="02020600000000000000" pitchFamily="18" charset="-127"/>
              </a:rPr>
              <a:t>Concentrated management is needed in cities predicted</a:t>
            </a:r>
          </a:p>
          <a:p>
            <a:r>
              <a:rPr lang="en-US" altLang="ko-KR" sz="1400" dirty="0">
                <a:latin typeface="a하늬바람M" panose="02020600000000000000" pitchFamily="18" charset="-127"/>
                <a:ea typeface="a하늬바람M" panose="02020600000000000000" pitchFamily="18" charset="-127"/>
              </a:rPr>
              <a:t> to be high risk area</a:t>
            </a:r>
          </a:p>
          <a:p>
            <a:r>
              <a:rPr lang="en-US" altLang="ko-KR" sz="1400" dirty="0">
                <a:latin typeface="a하늬바람M" panose="02020600000000000000" pitchFamily="18" charset="-127"/>
                <a:ea typeface="a하늬바람M" panose="02020600000000000000" pitchFamily="18" charset="-127"/>
              </a:rPr>
              <a:t>+ provide education to vulnerable group (senior)</a:t>
            </a:r>
          </a:p>
        </p:txBody>
      </p:sp>
      <p:pic>
        <p:nvPicPr>
          <p:cNvPr id="33" name="그림 32">
            <a:extLst>
              <a:ext uri="{FF2B5EF4-FFF2-40B4-BE49-F238E27FC236}">
                <a16:creationId xmlns:a16="http://schemas.microsoft.com/office/drawing/2014/main" id="{4CBAD337-D5A4-4CCD-B1A1-33009F8D2134}"/>
              </a:ext>
            </a:extLst>
          </p:cNvPr>
          <p:cNvPicPr>
            <a:picLocks noChangeAspect="1"/>
          </p:cNvPicPr>
          <p:nvPr/>
        </p:nvPicPr>
        <p:blipFill>
          <a:blip r:embed="rId12"/>
          <a:stretch>
            <a:fillRect/>
          </a:stretch>
        </p:blipFill>
        <p:spPr>
          <a:xfrm>
            <a:off x="3353895" y="3808396"/>
            <a:ext cx="275690" cy="282127"/>
          </a:xfrm>
          <a:prstGeom prst="rect">
            <a:avLst/>
          </a:prstGeom>
        </p:spPr>
      </p:pic>
      <p:sp>
        <p:nvSpPr>
          <p:cNvPr id="34" name="TextBox 33">
            <a:extLst>
              <a:ext uri="{FF2B5EF4-FFF2-40B4-BE49-F238E27FC236}">
                <a16:creationId xmlns:a16="http://schemas.microsoft.com/office/drawing/2014/main" id="{9D86F82D-7D30-4225-A296-D013E8E3D2B7}"/>
              </a:ext>
            </a:extLst>
          </p:cNvPr>
          <p:cNvSpPr txBox="1"/>
          <p:nvPr/>
        </p:nvSpPr>
        <p:spPr>
          <a:xfrm>
            <a:off x="3638647" y="3749162"/>
            <a:ext cx="4947508" cy="584775"/>
          </a:xfrm>
          <a:prstGeom prst="rect">
            <a:avLst/>
          </a:prstGeom>
          <a:noFill/>
        </p:spPr>
        <p:txBody>
          <a:bodyPr wrap="none" rtlCol="0">
            <a:spAutoFit/>
          </a:bodyPr>
          <a:lstStyle/>
          <a:p>
            <a:r>
              <a:rPr lang="en-US" altLang="ko-KR" sz="1600" u="sng" dirty="0">
                <a:solidFill>
                  <a:srgbClr val="C00000"/>
                </a:solidFill>
                <a:latin typeface="a하늬바람M" panose="02020600000000000000" pitchFamily="18" charset="-127"/>
                <a:ea typeface="a하늬바람M" panose="02020600000000000000" pitchFamily="18" charset="-127"/>
              </a:rPr>
              <a:t>The Ultimate Goal is to reduce occurrence </a:t>
            </a:r>
          </a:p>
          <a:p>
            <a:r>
              <a:rPr lang="en-US" altLang="ko-KR" sz="1600" u="sng" dirty="0">
                <a:solidFill>
                  <a:srgbClr val="C00000"/>
                </a:solidFill>
                <a:latin typeface="a하늬바람M" panose="02020600000000000000" pitchFamily="18" charset="-127"/>
                <a:ea typeface="a하늬바람M" panose="02020600000000000000" pitchFamily="18" charset="-127"/>
              </a:rPr>
              <a:t>of </a:t>
            </a:r>
            <a:r>
              <a:rPr lang="en-US" altLang="ko-KR" sz="1600" u="sng" dirty="0" err="1">
                <a:solidFill>
                  <a:srgbClr val="C00000"/>
                </a:solidFill>
                <a:latin typeface="a하늬바람M" panose="02020600000000000000" pitchFamily="18" charset="-127"/>
                <a:ea typeface="a하늬바람M" panose="02020600000000000000" pitchFamily="18" charset="-127"/>
              </a:rPr>
              <a:t>tsutsugamushi</a:t>
            </a:r>
            <a:r>
              <a:rPr lang="en-US" altLang="ko-KR" sz="1600" u="sng" dirty="0">
                <a:solidFill>
                  <a:srgbClr val="C00000"/>
                </a:solidFill>
                <a:latin typeface="a하늬바람M" panose="02020600000000000000" pitchFamily="18" charset="-127"/>
                <a:ea typeface="a하늬바람M" panose="02020600000000000000" pitchFamily="18" charset="-127"/>
              </a:rPr>
              <a:t>!</a:t>
            </a:r>
            <a:endParaRPr lang="en-US" altLang="ko-KR" sz="1400" dirty="0">
              <a:solidFill>
                <a:srgbClr val="C00000"/>
              </a:solidFill>
              <a:latin typeface="a하늬바람M" panose="02020600000000000000" pitchFamily="18" charset="-127"/>
              <a:ea typeface="a하늬바람M" panose="02020600000000000000" pitchFamily="18" charset="-127"/>
            </a:endParaRPr>
          </a:p>
        </p:txBody>
      </p:sp>
    </p:spTree>
    <p:extLst>
      <p:ext uri="{BB962C8B-B14F-4D97-AF65-F5344CB8AC3E}">
        <p14:creationId xmlns:p14="http://schemas.microsoft.com/office/powerpoint/2010/main" val="3575733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548744" y="541324"/>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20" name="평행 사변형 25">
            <a:extLst>
              <a:ext uri="{FF2B5EF4-FFF2-40B4-BE49-F238E27FC236}">
                <a16:creationId xmlns:a16="http://schemas.microsoft.com/office/drawing/2014/main" id="{9CB37294-FDD3-488A-B75D-94EE26C6CB78}"/>
              </a:ext>
            </a:extLst>
          </p:cNvPr>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a하늬바람M" panose="02020600000000000000" pitchFamily="18" charset="-127"/>
                <a:ea typeface="a하늬바람M" panose="02020600000000000000" pitchFamily="18" charset="-127"/>
              </a:rPr>
              <a:t>UI</a:t>
            </a:r>
            <a:r>
              <a:rPr lang="ko-KR" altLang="en-US" sz="2000" dirty="0">
                <a:latin typeface="a하늬바람M" panose="02020600000000000000" pitchFamily="18" charset="-127"/>
                <a:ea typeface="a하늬바람M" panose="02020600000000000000" pitchFamily="18" charset="-127"/>
              </a:rPr>
              <a:t> </a:t>
            </a:r>
            <a:r>
              <a:rPr lang="en-US" altLang="ko-KR" sz="2000" dirty="0">
                <a:latin typeface="a하늬바람M" panose="02020600000000000000" pitchFamily="18" charset="-127"/>
                <a:ea typeface="a하늬바람M" panose="02020600000000000000" pitchFamily="18" charset="-127"/>
              </a:rPr>
              <a:t>Service Expected Outcome and Proposal</a:t>
            </a:r>
          </a:p>
        </p:txBody>
      </p:sp>
      <p:sp>
        <p:nvSpPr>
          <p:cNvPr id="25" name="모서리가 둥근 직사각형 20">
            <a:extLst>
              <a:ext uri="{FF2B5EF4-FFF2-40B4-BE49-F238E27FC236}">
                <a16:creationId xmlns:a16="http://schemas.microsoft.com/office/drawing/2014/main" id="{9CF2B190-DF26-4C36-B41C-F83FFE99897C}"/>
              </a:ext>
            </a:extLst>
          </p:cNvPr>
          <p:cNvSpPr/>
          <p:nvPr/>
        </p:nvSpPr>
        <p:spPr>
          <a:xfrm>
            <a:off x="772779" y="948280"/>
            <a:ext cx="3585110" cy="3868360"/>
          </a:xfrm>
          <a:prstGeom prst="roundRect">
            <a:avLst/>
          </a:prstGeom>
          <a:noFill/>
          <a:ln>
            <a:solidFill>
              <a:srgbClr val="0033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a하늬바람M" panose="02020600000000000000" pitchFamily="18" charset="-127"/>
                <a:ea typeface="a하늬바람M" panose="02020600000000000000" pitchFamily="18" charset="-127"/>
              </a:rPr>
              <a:t>Select Province / Metropolitan city</a:t>
            </a:r>
          </a:p>
          <a:p>
            <a:pPr algn="ctr"/>
            <a:r>
              <a:rPr lang="ko-KR" altLang="en-US" sz="1400" dirty="0">
                <a:solidFill>
                  <a:schemeClr val="tx1"/>
                </a:solidFill>
                <a:latin typeface="a하늬바람M" panose="02020600000000000000" pitchFamily="18" charset="-127"/>
                <a:ea typeface="a하늬바람M" panose="02020600000000000000" pitchFamily="18" charset="-127"/>
              </a:rPr>
              <a:t> </a:t>
            </a:r>
            <a:r>
              <a:rPr lang="en-US" altLang="ko-KR" sz="1400" dirty="0">
                <a:solidFill>
                  <a:schemeClr val="tx1"/>
                </a:solidFill>
                <a:latin typeface="a하늬바람M" panose="02020600000000000000" pitchFamily="18" charset="-127"/>
                <a:ea typeface="a하늬바람M" panose="02020600000000000000" pitchFamily="18" charset="-127"/>
              </a:rPr>
              <a:t>-&gt; Select city / street</a:t>
            </a:r>
          </a:p>
          <a:p>
            <a:pPr algn="ctr"/>
            <a:r>
              <a:rPr lang="ko-KR" altLang="en-US" sz="1400" dirty="0">
                <a:solidFill>
                  <a:schemeClr val="tx1"/>
                </a:solidFill>
                <a:latin typeface="a하늬바람M" panose="02020600000000000000" pitchFamily="18" charset="-127"/>
                <a:ea typeface="a하늬바람M" panose="02020600000000000000" pitchFamily="18" charset="-127"/>
              </a:rPr>
              <a:t> </a:t>
            </a:r>
            <a:endParaRPr lang="en-US" altLang="ko-KR" sz="1400" dirty="0">
              <a:solidFill>
                <a:schemeClr val="tx1"/>
              </a:solidFill>
              <a:latin typeface="a하늬바람M" panose="02020600000000000000" pitchFamily="18" charset="-127"/>
              <a:ea typeface="a하늬바람M" panose="02020600000000000000" pitchFamily="18" charset="-127"/>
            </a:endParaRPr>
          </a:p>
          <a:p>
            <a:pPr algn="ctr"/>
            <a:r>
              <a:rPr lang="en-US" altLang="ko-KR" sz="1400" dirty="0">
                <a:solidFill>
                  <a:schemeClr val="tx1"/>
                </a:solidFill>
                <a:latin typeface="a하늬바람M" panose="02020600000000000000" pitchFamily="18" charset="-127"/>
                <a:ea typeface="a하늬바람M" panose="02020600000000000000" pitchFamily="18" charset="-127"/>
              </a:rPr>
              <a:t>[1] </a:t>
            </a:r>
          </a:p>
          <a:p>
            <a:pPr algn="ctr"/>
            <a:r>
              <a:rPr lang="en-US" altLang="ko-KR" sz="1400" dirty="0">
                <a:solidFill>
                  <a:schemeClr val="tx1"/>
                </a:solidFill>
                <a:latin typeface="a하늬바람M" panose="02020600000000000000" pitchFamily="18" charset="-127"/>
                <a:ea typeface="a하늬바람M" panose="02020600000000000000" pitchFamily="18" charset="-127"/>
              </a:rPr>
              <a:t>. Shows number of </a:t>
            </a:r>
            <a:r>
              <a:rPr lang="en-US" altLang="ko-KR" sz="1400" dirty="0" err="1">
                <a:solidFill>
                  <a:schemeClr val="tx1"/>
                </a:solidFill>
                <a:latin typeface="a하늬바람M" panose="02020600000000000000" pitchFamily="18" charset="-127"/>
                <a:ea typeface="a하늬바람M" panose="02020600000000000000" pitchFamily="18" charset="-127"/>
              </a:rPr>
              <a:t>tsutsugamushi</a:t>
            </a:r>
            <a:r>
              <a:rPr lang="en-US" altLang="ko-KR" sz="1400" dirty="0">
                <a:solidFill>
                  <a:schemeClr val="tx1"/>
                </a:solidFill>
                <a:latin typeface="a하늬바람M" panose="02020600000000000000" pitchFamily="18" charset="-127"/>
                <a:ea typeface="a하늬바람M" panose="02020600000000000000" pitchFamily="18" charset="-127"/>
              </a:rPr>
              <a:t> occurrence per 100,000 people in area.</a:t>
            </a:r>
          </a:p>
          <a:p>
            <a:pPr algn="ctr"/>
            <a:r>
              <a:rPr lang="en-US" altLang="ko-KR" sz="1400" dirty="0">
                <a:solidFill>
                  <a:schemeClr val="tx1"/>
                </a:solidFill>
                <a:latin typeface="a하늬바람M" panose="02020600000000000000" pitchFamily="18" charset="-127"/>
                <a:ea typeface="a하늬바람M" panose="02020600000000000000" pitchFamily="18" charset="-127"/>
              </a:rPr>
              <a:t>Shows values of main factors that affect occurrence of disease.</a:t>
            </a:r>
          </a:p>
          <a:p>
            <a:pPr algn="ctr"/>
            <a:endParaRPr lang="en-US" altLang="ko-KR" sz="1400" dirty="0">
              <a:solidFill>
                <a:schemeClr val="tx1"/>
              </a:solidFill>
              <a:latin typeface="a하늬바람M" panose="02020600000000000000" pitchFamily="18" charset="-127"/>
              <a:ea typeface="a하늬바람M" panose="02020600000000000000" pitchFamily="18" charset="-127"/>
            </a:endParaRPr>
          </a:p>
          <a:p>
            <a:pPr algn="ctr"/>
            <a:r>
              <a:rPr lang="en-US" altLang="ko-KR" sz="1400" dirty="0">
                <a:solidFill>
                  <a:schemeClr val="tx1"/>
                </a:solidFill>
                <a:latin typeface="a하늬바람M" panose="02020600000000000000" pitchFamily="18" charset="-127"/>
                <a:ea typeface="a하늬바람M" panose="02020600000000000000" pitchFamily="18" charset="-127"/>
              </a:rPr>
              <a:t>[2] </a:t>
            </a:r>
          </a:p>
          <a:p>
            <a:pPr algn="ctr"/>
            <a:r>
              <a:rPr lang="en-US" altLang="ko-KR" sz="1400" dirty="0">
                <a:solidFill>
                  <a:srgbClr val="C00000"/>
                </a:solidFill>
                <a:latin typeface="a하늬바람M" panose="02020600000000000000" pitchFamily="18" charset="-127"/>
                <a:ea typeface="a하늬바람M" panose="02020600000000000000" pitchFamily="18" charset="-127"/>
              </a:rPr>
              <a:t>This service can be used to warn people who plan to visit or travel high risk area</a:t>
            </a:r>
          </a:p>
        </p:txBody>
      </p:sp>
      <p:pic>
        <p:nvPicPr>
          <p:cNvPr id="39" name="Picture 2">
            <a:extLst>
              <a:ext uri="{FF2B5EF4-FFF2-40B4-BE49-F238E27FC236}">
                <a16:creationId xmlns:a16="http://schemas.microsoft.com/office/drawing/2014/main" id="{22603081-B964-49DD-AF95-B2ED6DCAFC51}"/>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7393" y="515555"/>
            <a:ext cx="1108042" cy="1061725"/>
          </a:xfrm>
          <a:prstGeom prst="rect">
            <a:avLst/>
          </a:prstGeom>
          <a:noFill/>
          <a:ln w="9525">
            <a:noFill/>
            <a:miter lim="800000"/>
            <a:headEnd/>
            <a:tailEnd/>
          </a:ln>
        </p:spPr>
      </p:pic>
      <p:pic>
        <p:nvPicPr>
          <p:cNvPr id="43" name="Picture 3">
            <a:extLst>
              <a:ext uri="{FF2B5EF4-FFF2-40B4-BE49-F238E27FC236}">
                <a16:creationId xmlns:a16="http://schemas.microsoft.com/office/drawing/2014/main" id="{BA8BBB65-B6D6-43F4-A090-4D5D640449EC}"/>
              </a:ext>
            </a:extLst>
          </p:cNvPr>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6755733" y="3660639"/>
            <a:ext cx="1206431" cy="1156001"/>
          </a:xfrm>
          <a:prstGeom prst="rect">
            <a:avLst/>
          </a:prstGeom>
          <a:noFill/>
          <a:ln w="9525">
            <a:noFill/>
            <a:miter lim="800000"/>
            <a:headEnd/>
            <a:tailEnd/>
          </a:ln>
        </p:spPr>
      </p:pic>
      <p:sp>
        <p:nvSpPr>
          <p:cNvPr id="44" name="TextBox 43">
            <a:extLst>
              <a:ext uri="{FF2B5EF4-FFF2-40B4-BE49-F238E27FC236}">
                <a16:creationId xmlns:a16="http://schemas.microsoft.com/office/drawing/2014/main" id="{063B0364-1BD1-4760-8788-DF641C6FD50C}"/>
              </a:ext>
            </a:extLst>
          </p:cNvPr>
          <p:cNvSpPr txBox="1"/>
          <p:nvPr/>
        </p:nvSpPr>
        <p:spPr>
          <a:xfrm>
            <a:off x="1504356" y="758114"/>
            <a:ext cx="2227393" cy="369332"/>
          </a:xfrm>
          <a:prstGeom prst="rect">
            <a:avLst/>
          </a:prstGeom>
          <a:solidFill>
            <a:schemeClr val="bg1"/>
          </a:solidFill>
        </p:spPr>
        <p:txBody>
          <a:bodyPr wrap="square" rtlCol="0">
            <a:spAutoFit/>
          </a:bodyPr>
          <a:lstStyle/>
          <a:p>
            <a:r>
              <a:rPr lang="en-US" altLang="ko-KR" dirty="0">
                <a:latin typeface="a하늬바람M" panose="02020600000000000000" pitchFamily="18" charset="-127"/>
                <a:ea typeface="a하늬바람M" panose="02020600000000000000" pitchFamily="18" charset="-127"/>
              </a:rPr>
              <a:t>&lt; Service Users&gt;</a:t>
            </a:r>
            <a:endParaRPr lang="ko-KR" altLang="en-US" dirty="0">
              <a:latin typeface="a하늬바람M" panose="02020600000000000000" pitchFamily="18" charset="-127"/>
              <a:ea typeface="a하늬바람M" panose="02020600000000000000" pitchFamily="18" charset="-127"/>
            </a:endParaRPr>
          </a:p>
        </p:txBody>
      </p:sp>
      <p:sp>
        <p:nvSpPr>
          <p:cNvPr id="45" name="모서리가 둥근 직사각형 20">
            <a:extLst>
              <a:ext uri="{FF2B5EF4-FFF2-40B4-BE49-F238E27FC236}">
                <a16:creationId xmlns:a16="http://schemas.microsoft.com/office/drawing/2014/main" id="{9D9635C8-7493-40E1-8302-7B7B41CB8257}"/>
              </a:ext>
            </a:extLst>
          </p:cNvPr>
          <p:cNvSpPr/>
          <p:nvPr/>
        </p:nvSpPr>
        <p:spPr>
          <a:xfrm>
            <a:off x="4939215" y="942780"/>
            <a:ext cx="3585110" cy="3868360"/>
          </a:xfrm>
          <a:prstGeom prst="roundRect">
            <a:avLst/>
          </a:prstGeom>
          <a:noFill/>
          <a:ln>
            <a:solidFill>
              <a:srgbClr val="0033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a하늬바람M" panose="02020600000000000000" pitchFamily="18" charset="-127"/>
                <a:ea typeface="a하늬바람M" panose="02020600000000000000" pitchFamily="18" charset="-127"/>
              </a:rPr>
              <a:t>[1] </a:t>
            </a:r>
          </a:p>
          <a:p>
            <a:pPr algn="ctr"/>
            <a:r>
              <a:rPr lang="en-US" altLang="ko-KR" sz="1400" dirty="0">
                <a:solidFill>
                  <a:srgbClr val="C00000"/>
                </a:solidFill>
                <a:latin typeface="a하늬바람M" panose="02020600000000000000" pitchFamily="18" charset="-127"/>
                <a:ea typeface="a하늬바람M" panose="02020600000000000000" pitchFamily="18" charset="-127"/>
              </a:rPr>
              <a:t>High risk areas will be predicted.</a:t>
            </a:r>
          </a:p>
          <a:p>
            <a:pPr algn="ctr"/>
            <a:r>
              <a:rPr lang="en-US" altLang="ko-KR" sz="1400" dirty="0">
                <a:solidFill>
                  <a:srgbClr val="C00000"/>
                </a:solidFill>
                <a:latin typeface="a하늬바람M" panose="02020600000000000000" pitchFamily="18" charset="-127"/>
                <a:ea typeface="a하늬바람M" panose="02020600000000000000" pitchFamily="18" charset="-127"/>
              </a:rPr>
              <a:t>Korean Centers for Disease Control and Prevention can prevent </a:t>
            </a:r>
            <a:r>
              <a:rPr lang="en-US" altLang="ko-KR" sz="1400" dirty="0" err="1">
                <a:solidFill>
                  <a:srgbClr val="C00000"/>
                </a:solidFill>
                <a:latin typeface="a하늬바람M" panose="02020600000000000000" pitchFamily="18" charset="-127"/>
                <a:ea typeface="a하늬바람M" panose="02020600000000000000" pitchFamily="18" charset="-127"/>
              </a:rPr>
              <a:t>tsutsugamushi</a:t>
            </a:r>
            <a:r>
              <a:rPr lang="en-US" altLang="ko-KR" sz="1400" dirty="0">
                <a:solidFill>
                  <a:srgbClr val="C00000"/>
                </a:solidFill>
                <a:latin typeface="a하늬바람M" panose="02020600000000000000" pitchFamily="18" charset="-127"/>
                <a:ea typeface="a하늬바람M" panose="02020600000000000000" pitchFamily="18" charset="-127"/>
              </a:rPr>
              <a:t> in early stage by running preventative measure effectively and providing education and promotion.</a:t>
            </a:r>
          </a:p>
          <a:p>
            <a:pPr algn="ctr"/>
            <a:endParaRPr lang="en-US" altLang="ko-KR" sz="1400" dirty="0">
              <a:solidFill>
                <a:schemeClr val="tx1"/>
              </a:solidFill>
              <a:latin typeface="a하늬바람M" panose="02020600000000000000" pitchFamily="18" charset="-127"/>
              <a:ea typeface="a하늬바람M" panose="02020600000000000000" pitchFamily="18" charset="-127"/>
            </a:endParaRPr>
          </a:p>
          <a:p>
            <a:pPr algn="ctr"/>
            <a:r>
              <a:rPr lang="en-US" altLang="ko-KR" sz="1400" dirty="0">
                <a:solidFill>
                  <a:schemeClr val="tx1"/>
                </a:solidFill>
                <a:latin typeface="a하늬바람M" panose="02020600000000000000" pitchFamily="18" charset="-127"/>
                <a:ea typeface="a하늬바람M" panose="02020600000000000000" pitchFamily="18" charset="-127"/>
              </a:rPr>
              <a:t>[2] </a:t>
            </a:r>
          </a:p>
          <a:p>
            <a:pPr algn="ctr"/>
            <a:r>
              <a:rPr lang="en-US" altLang="ko-KR" sz="1400" dirty="0">
                <a:solidFill>
                  <a:schemeClr val="tx1"/>
                </a:solidFill>
                <a:latin typeface="a하늬바람M" panose="02020600000000000000" pitchFamily="18" charset="-127"/>
                <a:ea typeface="a하늬바람M" panose="02020600000000000000" pitchFamily="18" charset="-127"/>
              </a:rPr>
              <a:t>With further analysis, other diseases can also be shown in UI</a:t>
            </a:r>
          </a:p>
        </p:txBody>
      </p:sp>
      <p:sp>
        <p:nvSpPr>
          <p:cNvPr id="47" name="TextBox 46">
            <a:extLst>
              <a:ext uri="{FF2B5EF4-FFF2-40B4-BE49-F238E27FC236}">
                <a16:creationId xmlns:a16="http://schemas.microsoft.com/office/drawing/2014/main" id="{99058FD3-1430-4CEA-B853-5D749ED835CB}"/>
              </a:ext>
            </a:extLst>
          </p:cNvPr>
          <p:cNvSpPr txBox="1"/>
          <p:nvPr/>
        </p:nvSpPr>
        <p:spPr>
          <a:xfrm>
            <a:off x="5761924" y="758114"/>
            <a:ext cx="2119762" cy="369332"/>
          </a:xfrm>
          <a:prstGeom prst="rect">
            <a:avLst/>
          </a:prstGeom>
          <a:solidFill>
            <a:schemeClr val="bg1"/>
          </a:solidFill>
        </p:spPr>
        <p:txBody>
          <a:bodyPr wrap="square" rtlCol="0">
            <a:spAutoFit/>
          </a:bodyPr>
          <a:lstStyle/>
          <a:p>
            <a:r>
              <a:rPr lang="en-US" altLang="ko-KR" dirty="0">
                <a:latin typeface="a하늬바람M" panose="02020600000000000000" pitchFamily="18" charset="-127"/>
                <a:ea typeface="a하늬바람M" panose="02020600000000000000" pitchFamily="18" charset="-127"/>
              </a:rPr>
              <a:t>&lt; Government&gt;</a:t>
            </a:r>
            <a:endParaRPr lang="ko-KR" altLang="en-US" dirty="0">
              <a:latin typeface="a하늬바람M" panose="02020600000000000000" pitchFamily="18" charset="-127"/>
              <a:ea typeface="a하늬바람M" panose="02020600000000000000" pitchFamily="18" charset="-127"/>
            </a:endParaRPr>
          </a:p>
        </p:txBody>
      </p:sp>
      <p:pic>
        <p:nvPicPr>
          <p:cNvPr id="42" name="Picture 3">
            <a:extLst>
              <a:ext uri="{FF2B5EF4-FFF2-40B4-BE49-F238E27FC236}">
                <a16:creationId xmlns:a16="http://schemas.microsoft.com/office/drawing/2014/main" id="{459DC868-48BC-4963-A055-BA67AA745F3D}"/>
              </a:ext>
            </a:extLst>
          </p:cNvPr>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327170" y="515555"/>
            <a:ext cx="1206431" cy="1156001"/>
          </a:xfrm>
          <a:prstGeom prst="rect">
            <a:avLst/>
          </a:prstGeom>
          <a:noFill/>
          <a:ln w="9525">
            <a:noFill/>
            <a:miter lim="800000"/>
            <a:headEnd/>
            <a:tailEnd/>
          </a:ln>
        </p:spPr>
      </p:pic>
      <p:grpSp>
        <p:nvGrpSpPr>
          <p:cNvPr id="22" name="그룹 21">
            <a:extLst>
              <a:ext uri="{FF2B5EF4-FFF2-40B4-BE49-F238E27FC236}">
                <a16:creationId xmlns:a16="http://schemas.microsoft.com/office/drawing/2014/main" id="{DA57EB56-8CF1-4869-ACDD-9283927316EB}"/>
              </a:ext>
            </a:extLst>
          </p:cNvPr>
          <p:cNvGrpSpPr/>
          <p:nvPr/>
        </p:nvGrpSpPr>
        <p:grpSpPr>
          <a:xfrm rot="11452465">
            <a:off x="8438511" y="-61003"/>
            <a:ext cx="949960" cy="939286"/>
            <a:chOff x="-756592" y="-812626"/>
            <a:chExt cx="2808414" cy="2776858"/>
          </a:xfrm>
        </p:grpSpPr>
        <p:grpSp>
          <p:nvGrpSpPr>
            <p:cNvPr id="23" name="그룹 22">
              <a:extLst>
                <a:ext uri="{FF2B5EF4-FFF2-40B4-BE49-F238E27FC236}">
                  <a16:creationId xmlns:a16="http://schemas.microsoft.com/office/drawing/2014/main" id="{25AE44F7-6D98-498B-AB38-74BFE73387C9}"/>
                </a:ext>
              </a:extLst>
            </p:cNvPr>
            <p:cNvGrpSpPr/>
            <p:nvPr/>
          </p:nvGrpSpPr>
          <p:grpSpPr>
            <a:xfrm>
              <a:off x="-756592" y="-812626"/>
              <a:ext cx="2808414" cy="2776858"/>
              <a:chOff x="2296999" y="848605"/>
              <a:chExt cx="3238797" cy="3202406"/>
            </a:xfrm>
          </p:grpSpPr>
          <p:pic>
            <p:nvPicPr>
              <p:cNvPr id="30" name="Picture 3">
                <a:extLst>
                  <a:ext uri="{FF2B5EF4-FFF2-40B4-BE49-F238E27FC236}">
                    <a16:creationId xmlns:a16="http://schemas.microsoft.com/office/drawing/2014/main" id="{B9BF20CA-1345-4466-846B-904585716E55}"/>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타원 30">
                <a:extLst>
                  <a:ext uri="{FF2B5EF4-FFF2-40B4-BE49-F238E27FC236}">
                    <a16:creationId xmlns:a16="http://schemas.microsoft.com/office/drawing/2014/main" id="{8A4F1DD2-BEE6-400C-BC7E-561869D5A58E}"/>
                  </a:ext>
                </a:extLst>
              </p:cNvPr>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24" name="Picture 4">
              <a:extLst>
                <a:ext uri="{FF2B5EF4-FFF2-40B4-BE49-F238E27FC236}">
                  <a16:creationId xmlns:a16="http://schemas.microsoft.com/office/drawing/2014/main" id="{A38EC92A-6868-44D5-9314-6366BD96C925}"/>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4">
              <a:extLst>
                <a:ext uri="{FF2B5EF4-FFF2-40B4-BE49-F238E27FC236}">
                  <a16:creationId xmlns:a16="http://schemas.microsoft.com/office/drawing/2014/main" id="{7D76C7E7-F185-4624-B694-D5DDF6D977FD}"/>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4">
              <a:extLst>
                <a:ext uri="{FF2B5EF4-FFF2-40B4-BE49-F238E27FC236}">
                  <a16:creationId xmlns:a16="http://schemas.microsoft.com/office/drawing/2014/main" id="{82887B46-D353-4AD5-AD98-CBA3969323F0}"/>
                </a:ext>
              </a:extLst>
            </p:cNvPr>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2" name="TextBox 31">
            <a:extLst>
              <a:ext uri="{FF2B5EF4-FFF2-40B4-BE49-F238E27FC236}">
                <a16:creationId xmlns:a16="http://schemas.microsoft.com/office/drawing/2014/main" id="{77AE06C9-22F4-4279-A327-23FE0FD9565E}"/>
              </a:ext>
            </a:extLst>
          </p:cNvPr>
          <p:cNvSpPr txBox="1"/>
          <p:nvPr/>
        </p:nvSpPr>
        <p:spPr>
          <a:xfrm>
            <a:off x="5246573" y="107595"/>
            <a:ext cx="3283591" cy="276999"/>
          </a:xfrm>
          <a:prstGeom prst="rect">
            <a:avLst/>
          </a:prstGeom>
          <a:noFill/>
        </p:spPr>
        <p:txBody>
          <a:bodyPr wrap="none" rtlCol="0">
            <a:spAutoFit/>
          </a:bodyPr>
          <a:lstStyle/>
          <a:p>
            <a:r>
              <a:rPr lang="ko-KR" altLang="en-US" sz="1200" dirty="0">
                <a:latin typeface="a하늬바람M" panose="02020600000000000000" pitchFamily="18" charset="-127"/>
                <a:ea typeface="a하늬바람M" panose="02020600000000000000" pitchFamily="18" charset="-127"/>
              </a:rPr>
              <a:t>｜</a:t>
            </a:r>
            <a:r>
              <a:rPr lang="en-US" altLang="ko-KR" sz="1200" dirty="0">
                <a:latin typeface="a하늬바람M" panose="02020600000000000000" pitchFamily="18" charset="-127"/>
                <a:ea typeface="a하늬바람M" panose="02020600000000000000" pitchFamily="18" charset="-127"/>
              </a:rPr>
              <a:t>(6) Expected Outcome and Proposal</a:t>
            </a:r>
          </a:p>
        </p:txBody>
      </p:sp>
      <p:cxnSp>
        <p:nvCxnSpPr>
          <p:cNvPr id="33" name="직선 연결선 32">
            <a:extLst>
              <a:ext uri="{FF2B5EF4-FFF2-40B4-BE49-F238E27FC236}">
                <a16:creationId xmlns:a16="http://schemas.microsoft.com/office/drawing/2014/main" id="{9080B7DE-62D8-4FCE-94E2-2A834C3CE2B6}"/>
              </a:ext>
            </a:extLst>
          </p:cNvPr>
          <p:cNvCxnSpPr>
            <a:cxnSpLocks/>
          </p:cNvCxnSpPr>
          <p:nvPr/>
        </p:nvCxnSpPr>
        <p:spPr>
          <a:xfrm flipV="1">
            <a:off x="4893050" y="483517"/>
            <a:ext cx="3671734" cy="1"/>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036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36" name="직사각형 35"/>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rot="16200000">
            <a:off x="4475654" y="-453270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a:off x="-39770" y="41240"/>
            <a:ext cx="9114340" cy="510103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Limits</a:t>
            </a:r>
            <a:endParaRPr lang="ko-KR" altLang="en-US" sz="28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p:txBody>
      </p:sp>
      <p:grpSp>
        <p:nvGrpSpPr>
          <p:cNvPr id="47" name="그룹 46">
            <a:extLst>
              <a:ext uri="{FF2B5EF4-FFF2-40B4-BE49-F238E27FC236}">
                <a16:creationId xmlns:a16="http://schemas.microsoft.com/office/drawing/2014/main" id="{83A0CF18-F99E-4BA5-8F81-21F0031C38C3}"/>
              </a:ext>
            </a:extLst>
          </p:cNvPr>
          <p:cNvGrpSpPr/>
          <p:nvPr/>
        </p:nvGrpSpPr>
        <p:grpSpPr>
          <a:xfrm rot="11567890">
            <a:off x="5082453" y="1859185"/>
            <a:ext cx="807526" cy="798452"/>
            <a:chOff x="-756592" y="-812626"/>
            <a:chExt cx="2808414" cy="2776858"/>
          </a:xfrm>
        </p:grpSpPr>
        <p:grpSp>
          <p:nvGrpSpPr>
            <p:cNvPr id="48" name="그룹 47">
              <a:extLst>
                <a:ext uri="{FF2B5EF4-FFF2-40B4-BE49-F238E27FC236}">
                  <a16:creationId xmlns:a16="http://schemas.microsoft.com/office/drawing/2014/main" id="{B475B6D5-F667-4B12-BB2E-9B800BE1F7ED}"/>
                </a:ext>
              </a:extLst>
            </p:cNvPr>
            <p:cNvGrpSpPr/>
            <p:nvPr/>
          </p:nvGrpSpPr>
          <p:grpSpPr>
            <a:xfrm>
              <a:off x="-756592" y="-812626"/>
              <a:ext cx="2808414" cy="2776858"/>
              <a:chOff x="2296999" y="848605"/>
              <a:chExt cx="3238797" cy="3202406"/>
            </a:xfrm>
          </p:grpSpPr>
          <p:pic>
            <p:nvPicPr>
              <p:cNvPr id="52" name="Picture 3">
                <a:extLst>
                  <a:ext uri="{FF2B5EF4-FFF2-40B4-BE49-F238E27FC236}">
                    <a16:creationId xmlns:a16="http://schemas.microsoft.com/office/drawing/2014/main" id="{15CB12E0-3ADE-4CC9-8E2E-2C0A6B7675D6}"/>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타원 52">
                <a:extLst>
                  <a:ext uri="{FF2B5EF4-FFF2-40B4-BE49-F238E27FC236}">
                    <a16:creationId xmlns:a16="http://schemas.microsoft.com/office/drawing/2014/main" id="{46EFB0FB-E456-4263-8CA8-C0A4A44B0CC1}"/>
                  </a:ext>
                </a:extLst>
              </p:cNvPr>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grpSp>
        <p:pic>
          <p:nvPicPr>
            <p:cNvPr id="49" name="Picture 4">
              <a:extLst>
                <a:ext uri="{FF2B5EF4-FFF2-40B4-BE49-F238E27FC236}">
                  <a16:creationId xmlns:a16="http://schemas.microsoft.com/office/drawing/2014/main" id="{427A022F-683B-4040-8D79-E1696747ACC2}"/>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4">
              <a:extLst>
                <a:ext uri="{FF2B5EF4-FFF2-40B4-BE49-F238E27FC236}">
                  <a16:creationId xmlns:a16="http://schemas.microsoft.com/office/drawing/2014/main" id="{C5696C87-120C-4390-BAA5-8EE8130543FB}"/>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
              <a:extLst>
                <a:ext uri="{FF2B5EF4-FFF2-40B4-BE49-F238E27FC236}">
                  <a16:creationId xmlns:a16="http://schemas.microsoft.com/office/drawing/2014/main" id="{AF665F86-DCA3-4623-B823-1D6FC994C647}"/>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65008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7" name="TextBox 26">
            <a:extLst>
              <a:ext uri="{FF2B5EF4-FFF2-40B4-BE49-F238E27FC236}">
                <a16:creationId xmlns:a16="http://schemas.microsoft.com/office/drawing/2014/main" id="{8428EB96-4AD9-4EEC-A956-A9226D352FB5}"/>
              </a:ext>
            </a:extLst>
          </p:cNvPr>
          <p:cNvSpPr txBox="1"/>
          <p:nvPr/>
        </p:nvSpPr>
        <p:spPr>
          <a:xfrm>
            <a:off x="5246573" y="107595"/>
            <a:ext cx="1072730" cy="307777"/>
          </a:xfrm>
          <a:prstGeom prst="rect">
            <a:avLst/>
          </a:prstGeom>
          <a:noFill/>
        </p:spPr>
        <p:txBody>
          <a:bodyPr wrap="none" rtlCol="0">
            <a:spAutoFit/>
          </a:bodyPr>
          <a:lstStyle/>
          <a:p>
            <a:r>
              <a:rPr lang="ko-KR" altLang="en-US" sz="1400" dirty="0">
                <a:latin typeface="a하늬바람M" panose="02020600000000000000" pitchFamily="18" charset="-127"/>
                <a:ea typeface="a하늬바람M" panose="02020600000000000000" pitchFamily="18" charset="-127"/>
              </a:rPr>
              <a:t>｜</a:t>
            </a:r>
            <a:r>
              <a:rPr lang="en-US" altLang="ko-KR" sz="1400" dirty="0">
                <a:latin typeface="a하늬바람M" panose="02020600000000000000" pitchFamily="18" charset="-127"/>
                <a:ea typeface="a하늬바람M" panose="02020600000000000000" pitchFamily="18" charset="-127"/>
              </a:rPr>
              <a:t>(7) </a:t>
            </a:r>
            <a:r>
              <a:rPr lang="en-US" altLang="ko-KR" sz="14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Limits</a:t>
            </a:r>
            <a:endParaRPr lang="ko-KR" altLang="en-US" sz="1400" dirty="0">
              <a:latin typeface="a하늬바람M" panose="02020600000000000000" pitchFamily="18" charset="-127"/>
              <a:ea typeface="a하늬바람M" panose="02020600000000000000" pitchFamily="18" charset="-127"/>
            </a:endParaRPr>
          </a:p>
        </p:txBody>
      </p:sp>
      <p:cxnSp>
        <p:nvCxnSpPr>
          <p:cNvPr id="28" name="직선 연결선 27">
            <a:extLst>
              <a:ext uri="{FF2B5EF4-FFF2-40B4-BE49-F238E27FC236}">
                <a16:creationId xmlns:a16="http://schemas.microsoft.com/office/drawing/2014/main" id="{544355E2-4255-41A8-B9E0-DDFD826A52DD}"/>
              </a:ext>
            </a:extLst>
          </p:cNvPr>
          <p:cNvCxnSpPr>
            <a:cxnSpLocks/>
          </p:cNvCxnSpPr>
          <p:nvPr/>
        </p:nvCxnSpPr>
        <p:spPr>
          <a:xfrm flipV="1">
            <a:off x="4893050" y="459262"/>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
        <p:nvSpPr>
          <p:cNvPr id="20" name="평행 사변형 25">
            <a:extLst>
              <a:ext uri="{FF2B5EF4-FFF2-40B4-BE49-F238E27FC236}">
                <a16:creationId xmlns:a16="http://schemas.microsoft.com/office/drawing/2014/main" id="{9CB37294-FDD3-488A-B75D-94EE26C6CB78}"/>
              </a:ext>
            </a:extLst>
          </p:cNvPr>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Limits</a:t>
            </a:r>
            <a:endParaRPr lang="ko-KR" altLang="en-US" sz="12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p:txBody>
      </p:sp>
      <p:sp>
        <p:nvSpPr>
          <p:cNvPr id="29" name="모서리가 둥근 직사각형 20">
            <a:extLst>
              <a:ext uri="{FF2B5EF4-FFF2-40B4-BE49-F238E27FC236}">
                <a16:creationId xmlns:a16="http://schemas.microsoft.com/office/drawing/2014/main" id="{39EFFDC5-513B-4A45-B7F2-5A09C6246C74}"/>
              </a:ext>
            </a:extLst>
          </p:cNvPr>
          <p:cNvSpPr/>
          <p:nvPr/>
        </p:nvSpPr>
        <p:spPr>
          <a:xfrm>
            <a:off x="601880" y="2865833"/>
            <a:ext cx="7776864" cy="1850354"/>
          </a:xfrm>
          <a:prstGeom prst="roundRect">
            <a:avLst/>
          </a:prstGeom>
          <a:noFill/>
          <a:ln>
            <a:solidFill>
              <a:srgbClr val="0033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rgbClr val="C00000"/>
                </a:solidFill>
                <a:latin typeface="a하늬바람M" panose="02020600000000000000" pitchFamily="18" charset="-127"/>
                <a:ea typeface="a하늬바람M" panose="02020600000000000000" pitchFamily="18" charset="-127"/>
              </a:rPr>
              <a:t>Since scrub typhus is a vector borne disease, many factors such as ecological environment, climate, demographic characteristics were considered . However social, economical factors such as where and when humans do outside activities, where they go are important as these factors are information that link humans and mites directly but were not considered in this research.</a:t>
            </a:r>
          </a:p>
        </p:txBody>
      </p:sp>
      <p:sp>
        <p:nvSpPr>
          <p:cNvPr id="30" name="타원 29">
            <a:extLst>
              <a:ext uri="{FF2B5EF4-FFF2-40B4-BE49-F238E27FC236}">
                <a16:creationId xmlns:a16="http://schemas.microsoft.com/office/drawing/2014/main" id="{FE9185C1-6A3C-4000-A393-BDC9551DDABA}"/>
              </a:ext>
            </a:extLst>
          </p:cNvPr>
          <p:cNvSpPr/>
          <p:nvPr/>
        </p:nvSpPr>
        <p:spPr>
          <a:xfrm>
            <a:off x="7275685" y="938035"/>
            <a:ext cx="1328763" cy="1328763"/>
          </a:xfrm>
          <a:prstGeom prst="ellipse">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하늬바람M" panose="02020600000000000000" pitchFamily="18" charset="-127"/>
              <a:ea typeface="a하늬바람M" panose="02020600000000000000" pitchFamily="18" charset="-127"/>
            </a:endParaRPr>
          </a:p>
        </p:txBody>
      </p:sp>
      <p:sp>
        <p:nvSpPr>
          <p:cNvPr id="31" name="TextBox 30">
            <a:extLst>
              <a:ext uri="{FF2B5EF4-FFF2-40B4-BE49-F238E27FC236}">
                <a16:creationId xmlns:a16="http://schemas.microsoft.com/office/drawing/2014/main" id="{868EE965-CAA1-4E4F-952C-5778D39B187B}"/>
              </a:ext>
            </a:extLst>
          </p:cNvPr>
          <p:cNvSpPr txBox="1"/>
          <p:nvPr/>
        </p:nvSpPr>
        <p:spPr>
          <a:xfrm>
            <a:off x="7179114" y="2277667"/>
            <a:ext cx="1741182" cy="430887"/>
          </a:xfrm>
          <a:prstGeom prst="rect">
            <a:avLst/>
          </a:prstGeom>
          <a:noFill/>
        </p:spPr>
        <p:txBody>
          <a:bodyPr wrap="none" rtlCol="0">
            <a:spAutoFit/>
          </a:bodyPr>
          <a:lstStyle/>
          <a:p>
            <a:pPr algn="ctr"/>
            <a:r>
              <a:rPr lang="en-US" altLang="ko-KR" sz="1100" dirty="0">
                <a:latin typeface="a하늬바람M" panose="02020600000000000000" pitchFamily="18" charset="-127"/>
                <a:ea typeface="a하늬바람M" panose="02020600000000000000" pitchFamily="18" charset="-127"/>
              </a:rPr>
              <a:t>{ Social , </a:t>
            </a:r>
          </a:p>
          <a:p>
            <a:pPr algn="ctr"/>
            <a:r>
              <a:rPr lang="en-US" altLang="ko-KR" sz="1100" dirty="0">
                <a:latin typeface="a하늬바람M" panose="02020600000000000000" pitchFamily="18" charset="-127"/>
                <a:ea typeface="a하늬바람M" panose="02020600000000000000" pitchFamily="18" charset="-127"/>
              </a:rPr>
              <a:t>economical factors)}</a:t>
            </a:r>
            <a:endParaRPr lang="ko-KR" altLang="en-US" sz="1100" dirty="0">
              <a:latin typeface="a하늬바람M" panose="02020600000000000000" pitchFamily="18" charset="-127"/>
              <a:ea typeface="a하늬바람M" panose="02020600000000000000" pitchFamily="18" charset="-127"/>
            </a:endParaRPr>
          </a:p>
        </p:txBody>
      </p:sp>
      <p:cxnSp>
        <p:nvCxnSpPr>
          <p:cNvPr id="32" name="직선 연결선 31">
            <a:extLst>
              <a:ext uri="{FF2B5EF4-FFF2-40B4-BE49-F238E27FC236}">
                <a16:creationId xmlns:a16="http://schemas.microsoft.com/office/drawing/2014/main" id="{982F27ED-9BC1-4B91-BDCE-5A92DC507E7A}"/>
              </a:ext>
            </a:extLst>
          </p:cNvPr>
          <p:cNvCxnSpPr>
            <a:cxnSpLocks/>
          </p:cNvCxnSpPr>
          <p:nvPr/>
        </p:nvCxnSpPr>
        <p:spPr>
          <a:xfrm flipH="1">
            <a:off x="7275686" y="961006"/>
            <a:ext cx="1328762" cy="1305792"/>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3" name="직선 연결선 32">
            <a:extLst>
              <a:ext uri="{FF2B5EF4-FFF2-40B4-BE49-F238E27FC236}">
                <a16:creationId xmlns:a16="http://schemas.microsoft.com/office/drawing/2014/main" id="{3CC1608E-5148-4EBF-ACA8-1BA4761100D0}"/>
              </a:ext>
            </a:extLst>
          </p:cNvPr>
          <p:cNvCxnSpPr>
            <a:cxnSpLocks/>
          </p:cNvCxnSpPr>
          <p:nvPr/>
        </p:nvCxnSpPr>
        <p:spPr>
          <a:xfrm>
            <a:off x="7294032" y="961006"/>
            <a:ext cx="1310416" cy="1305792"/>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7" name="타원 36">
            <a:extLst>
              <a:ext uri="{FF2B5EF4-FFF2-40B4-BE49-F238E27FC236}">
                <a16:creationId xmlns:a16="http://schemas.microsoft.com/office/drawing/2014/main" id="{55ADA639-2BED-48F9-AB42-64875FCD2394}"/>
              </a:ext>
            </a:extLst>
          </p:cNvPr>
          <p:cNvSpPr/>
          <p:nvPr/>
        </p:nvSpPr>
        <p:spPr>
          <a:xfrm>
            <a:off x="432167" y="966862"/>
            <a:ext cx="1331521" cy="1331521"/>
          </a:xfrm>
          <a:prstGeom prst="ellipse">
            <a:avLst/>
          </a:prstGeom>
          <a:blipFill dpi="0" rotWithShape="1">
            <a:blip r:embed="rId10"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8" name="타원 37">
            <a:extLst>
              <a:ext uri="{FF2B5EF4-FFF2-40B4-BE49-F238E27FC236}">
                <a16:creationId xmlns:a16="http://schemas.microsoft.com/office/drawing/2014/main" id="{450D1E7C-0F01-4D48-BEFE-91AC7C8B5F06}"/>
              </a:ext>
            </a:extLst>
          </p:cNvPr>
          <p:cNvSpPr/>
          <p:nvPr/>
        </p:nvSpPr>
        <p:spPr>
          <a:xfrm>
            <a:off x="2001418" y="970208"/>
            <a:ext cx="1331521" cy="1331521"/>
          </a:xfrm>
          <a:prstGeom prst="ellipse">
            <a:avLst/>
          </a:prstGeom>
          <a:blipFill dpi="0" rotWithShape="1">
            <a:blip r:embed="rId1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9" name="타원 38">
            <a:extLst>
              <a:ext uri="{FF2B5EF4-FFF2-40B4-BE49-F238E27FC236}">
                <a16:creationId xmlns:a16="http://schemas.microsoft.com/office/drawing/2014/main" id="{C9D3FF49-C39F-45E4-808A-9F8FC77AA8FC}"/>
              </a:ext>
            </a:extLst>
          </p:cNvPr>
          <p:cNvSpPr/>
          <p:nvPr/>
        </p:nvSpPr>
        <p:spPr>
          <a:xfrm>
            <a:off x="3694233" y="986857"/>
            <a:ext cx="1331521" cy="1331521"/>
          </a:xfrm>
          <a:prstGeom prst="ellipse">
            <a:avLst/>
          </a:prstGeom>
          <a:blipFill dpi="0" rotWithShape="1">
            <a:blip r:embed="rId1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40" name="TextBox 39">
            <a:extLst>
              <a:ext uri="{FF2B5EF4-FFF2-40B4-BE49-F238E27FC236}">
                <a16:creationId xmlns:a16="http://schemas.microsoft.com/office/drawing/2014/main" id="{745EB0CA-00ED-4E2D-9CD9-9F9DDEFD907D}"/>
              </a:ext>
            </a:extLst>
          </p:cNvPr>
          <p:cNvSpPr txBox="1"/>
          <p:nvPr/>
        </p:nvSpPr>
        <p:spPr>
          <a:xfrm>
            <a:off x="202883" y="2338464"/>
            <a:ext cx="2114681" cy="261610"/>
          </a:xfrm>
          <a:prstGeom prst="rect">
            <a:avLst/>
          </a:prstGeom>
          <a:noFill/>
        </p:spPr>
        <p:txBody>
          <a:bodyPr wrap="none" rtlCol="0">
            <a:spAutoFit/>
          </a:bodyPr>
          <a:lstStyle/>
          <a:p>
            <a:r>
              <a:rPr lang="en-US" altLang="ko-KR" sz="1100" dirty="0">
                <a:latin typeface="a하늬바람M" panose="02020600000000000000" pitchFamily="18" charset="-127"/>
                <a:ea typeface="a하늬바람M" panose="02020600000000000000" pitchFamily="18" charset="-127"/>
              </a:rPr>
              <a:t>{Ecological Environment</a:t>
            </a:r>
            <a:r>
              <a:rPr lang="ko-KR" altLang="en-US" sz="1100" dirty="0">
                <a:latin typeface="a하늬바람M" panose="02020600000000000000" pitchFamily="18" charset="-127"/>
                <a:ea typeface="a하늬바람M" panose="02020600000000000000" pitchFamily="18" charset="-127"/>
              </a:rPr>
              <a:t> </a:t>
            </a:r>
            <a:r>
              <a:rPr lang="en-US" altLang="ko-KR" sz="1100" dirty="0">
                <a:latin typeface="a하늬바람M" panose="02020600000000000000" pitchFamily="18" charset="-127"/>
                <a:ea typeface="a하늬바람M" panose="02020600000000000000" pitchFamily="18" charset="-127"/>
              </a:rPr>
              <a:t>}</a:t>
            </a:r>
            <a:endParaRPr lang="ko-KR" altLang="en-US" sz="1100" dirty="0">
              <a:latin typeface="a하늬바람M" panose="02020600000000000000" pitchFamily="18" charset="-127"/>
              <a:ea typeface="a하늬바람M" panose="02020600000000000000" pitchFamily="18" charset="-127"/>
            </a:endParaRPr>
          </a:p>
        </p:txBody>
      </p:sp>
      <p:sp>
        <p:nvSpPr>
          <p:cNvPr id="41" name="TextBox 40">
            <a:extLst>
              <a:ext uri="{FF2B5EF4-FFF2-40B4-BE49-F238E27FC236}">
                <a16:creationId xmlns:a16="http://schemas.microsoft.com/office/drawing/2014/main" id="{2BCC1442-3D38-47A2-BF8D-7B3124ADC3F0}"/>
              </a:ext>
            </a:extLst>
          </p:cNvPr>
          <p:cNvSpPr txBox="1"/>
          <p:nvPr/>
        </p:nvSpPr>
        <p:spPr>
          <a:xfrm>
            <a:off x="2234111" y="2348600"/>
            <a:ext cx="859531" cy="261610"/>
          </a:xfrm>
          <a:prstGeom prst="rect">
            <a:avLst/>
          </a:prstGeom>
          <a:noFill/>
        </p:spPr>
        <p:txBody>
          <a:bodyPr wrap="none" rtlCol="0">
            <a:spAutoFit/>
          </a:bodyPr>
          <a:lstStyle/>
          <a:p>
            <a:r>
              <a:rPr lang="en-US" altLang="ko-KR" sz="1100" dirty="0">
                <a:latin typeface="a하늬바람M" panose="02020600000000000000" pitchFamily="18" charset="-127"/>
                <a:ea typeface="a하늬바람M" panose="02020600000000000000" pitchFamily="18" charset="-127"/>
              </a:rPr>
              <a:t>{Climate}</a:t>
            </a:r>
            <a:endParaRPr lang="ko-KR" altLang="en-US" sz="1100" dirty="0">
              <a:latin typeface="a하늬바람M" panose="02020600000000000000" pitchFamily="18" charset="-127"/>
              <a:ea typeface="a하늬바람M" panose="02020600000000000000" pitchFamily="18" charset="-127"/>
            </a:endParaRPr>
          </a:p>
        </p:txBody>
      </p:sp>
      <p:sp>
        <p:nvSpPr>
          <p:cNvPr id="42" name="TextBox 41">
            <a:extLst>
              <a:ext uri="{FF2B5EF4-FFF2-40B4-BE49-F238E27FC236}">
                <a16:creationId xmlns:a16="http://schemas.microsoft.com/office/drawing/2014/main" id="{BC7CAA27-730C-4079-9526-C45FB800BC9A}"/>
              </a:ext>
            </a:extLst>
          </p:cNvPr>
          <p:cNvSpPr txBox="1"/>
          <p:nvPr/>
        </p:nvSpPr>
        <p:spPr>
          <a:xfrm>
            <a:off x="3664269" y="2318378"/>
            <a:ext cx="1407758" cy="430887"/>
          </a:xfrm>
          <a:prstGeom prst="rect">
            <a:avLst/>
          </a:prstGeom>
          <a:noFill/>
        </p:spPr>
        <p:txBody>
          <a:bodyPr wrap="none" rtlCol="0">
            <a:spAutoFit/>
          </a:bodyPr>
          <a:lstStyle/>
          <a:p>
            <a:r>
              <a:rPr lang="en-US" altLang="ko-KR" sz="1100" dirty="0">
                <a:latin typeface="a하늬바람M" panose="02020600000000000000" pitchFamily="18" charset="-127"/>
                <a:ea typeface="a하늬바람M" panose="02020600000000000000" pitchFamily="18" charset="-127"/>
              </a:rPr>
              <a:t>{Demographic </a:t>
            </a:r>
          </a:p>
          <a:p>
            <a:r>
              <a:rPr lang="en-US" altLang="ko-KR" sz="1100" dirty="0">
                <a:latin typeface="a하늬바람M" panose="02020600000000000000" pitchFamily="18" charset="-127"/>
                <a:ea typeface="a하늬바람M" panose="02020600000000000000" pitchFamily="18" charset="-127"/>
              </a:rPr>
              <a:t>Characteristics}</a:t>
            </a:r>
            <a:endParaRPr lang="ko-KR" altLang="en-US" sz="1100" dirty="0">
              <a:latin typeface="a하늬바람M" panose="02020600000000000000" pitchFamily="18" charset="-127"/>
              <a:ea typeface="a하늬바람M" panose="02020600000000000000" pitchFamily="18" charset="-127"/>
            </a:endParaRPr>
          </a:p>
        </p:txBody>
      </p:sp>
      <p:sp>
        <p:nvSpPr>
          <p:cNvPr id="43" name="TextBox 42">
            <a:extLst>
              <a:ext uri="{FF2B5EF4-FFF2-40B4-BE49-F238E27FC236}">
                <a16:creationId xmlns:a16="http://schemas.microsoft.com/office/drawing/2014/main" id="{43DDC781-3FDF-4E4B-AACE-D5E957E03659}"/>
              </a:ext>
            </a:extLst>
          </p:cNvPr>
          <p:cNvSpPr txBox="1"/>
          <p:nvPr/>
        </p:nvSpPr>
        <p:spPr>
          <a:xfrm>
            <a:off x="5497044" y="1319551"/>
            <a:ext cx="595035" cy="584775"/>
          </a:xfrm>
          <a:prstGeom prst="rect">
            <a:avLst/>
          </a:prstGeom>
          <a:noFill/>
        </p:spPr>
        <p:txBody>
          <a:bodyPr wrap="none" rtlCol="0">
            <a:spAutoFit/>
          </a:bodyPr>
          <a:lstStyle/>
          <a:p>
            <a:pPr algn="ctr"/>
            <a:r>
              <a:rPr lang="en-US" altLang="ko-KR" sz="3200" dirty="0">
                <a:latin typeface="a하늬바람M" panose="02020600000000000000" pitchFamily="18" charset="-127"/>
                <a:ea typeface="a하늬바람M" panose="02020600000000000000" pitchFamily="18" charset="-127"/>
              </a:rPr>
              <a:t>…</a:t>
            </a:r>
          </a:p>
        </p:txBody>
      </p:sp>
      <p:sp>
        <p:nvSpPr>
          <p:cNvPr id="44" name="타원 43">
            <a:extLst>
              <a:ext uri="{FF2B5EF4-FFF2-40B4-BE49-F238E27FC236}">
                <a16:creationId xmlns:a16="http://schemas.microsoft.com/office/drawing/2014/main" id="{E9658004-B159-4C76-9973-093056B02B51}"/>
              </a:ext>
            </a:extLst>
          </p:cNvPr>
          <p:cNvSpPr/>
          <p:nvPr/>
        </p:nvSpPr>
        <p:spPr>
          <a:xfrm>
            <a:off x="5423076" y="986857"/>
            <a:ext cx="1331521" cy="1331521"/>
          </a:xfrm>
          <a:prstGeom prst="ellipse">
            <a:avLst/>
          </a:prstGeom>
          <a:blipFill dpi="0" rotWithShape="1">
            <a:blip r:embed="rId1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45" name="TextBox 44">
            <a:extLst>
              <a:ext uri="{FF2B5EF4-FFF2-40B4-BE49-F238E27FC236}">
                <a16:creationId xmlns:a16="http://schemas.microsoft.com/office/drawing/2014/main" id="{D268C819-D94C-4E3F-9D86-07ED3DE30A7E}"/>
              </a:ext>
            </a:extLst>
          </p:cNvPr>
          <p:cNvSpPr txBox="1"/>
          <p:nvPr/>
        </p:nvSpPr>
        <p:spPr>
          <a:xfrm>
            <a:off x="5174553" y="2389462"/>
            <a:ext cx="1999265" cy="261610"/>
          </a:xfrm>
          <a:prstGeom prst="rect">
            <a:avLst/>
          </a:prstGeom>
          <a:noFill/>
        </p:spPr>
        <p:txBody>
          <a:bodyPr wrap="none" rtlCol="0">
            <a:spAutoFit/>
          </a:bodyPr>
          <a:lstStyle/>
          <a:p>
            <a:r>
              <a:rPr lang="en-US" altLang="ko-KR" sz="1100" dirty="0">
                <a:latin typeface="a하늬바람M" panose="02020600000000000000" pitchFamily="18" charset="-127"/>
                <a:ea typeface="a하늬바람M" panose="02020600000000000000" pitchFamily="18" charset="-127"/>
              </a:rPr>
              <a:t>{Land Utilization Types}</a:t>
            </a:r>
            <a:endParaRPr lang="ko-KR" altLang="en-US" sz="1100" dirty="0">
              <a:latin typeface="a하늬바람M" panose="02020600000000000000" pitchFamily="18" charset="-127"/>
              <a:ea typeface="a하늬바람M" panose="02020600000000000000" pitchFamily="18" charset="-127"/>
            </a:endParaRPr>
          </a:p>
        </p:txBody>
      </p:sp>
    </p:spTree>
    <p:extLst>
      <p:ext uri="{BB962C8B-B14F-4D97-AF65-F5344CB8AC3E}">
        <p14:creationId xmlns:p14="http://schemas.microsoft.com/office/powerpoint/2010/main" val="713695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7" name="TextBox 26">
            <a:extLst>
              <a:ext uri="{FF2B5EF4-FFF2-40B4-BE49-F238E27FC236}">
                <a16:creationId xmlns:a16="http://schemas.microsoft.com/office/drawing/2014/main" id="{8428EB96-4AD9-4EEC-A956-A9226D352FB5}"/>
              </a:ext>
            </a:extLst>
          </p:cNvPr>
          <p:cNvSpPr txBox="1"/>
          <p:nvPr/>
        </p:nvSpPr>
        <p:spPr>
          <a:xfrm>
            <a:off x="5246573" y="107595"/>
            <a:ext cx="1072730" cy="307777"/>
          </a:xfrm>
          <a:prstGeom prst="rect">
            <a:avLst/>
          </a:prstGeom>
          <a:noFill/>
        </p:spPr>
        <p:txBody>
          <a:bodyPr wrap="none" rtlCol="0">
            <a:spAutoFit/>
          </a:bodyPr>
          <a:lstStyle/>
          <a:p>
            <a:r>
              <a:rPr lang="ko-KR" altLang="en-US" sz="1400" dirty="0">
                <a:latin typeface="a하늬바람M" panose="02020600000000000000" pitchFamily="18" charset="-127"/>
                <a:ea typeface="a하늬바람M" panose="02020600000000000000" pitchFamily="18" charset="-127"/>
              </a:rPr>
              <a:t>｜</a:t>
            </a:r>
            <a:r>
              <a:rPr lang="en-US" altLang="ko-KR" sz="1400" dirty="0">
                <a:latin typeface="a하늬바람M" panose="02020600000000000000" pitchFamily="18" charset="-127"/>
                <a:ea typeface="a하늬바람M" panose="02020600000000000000" pitchFamily="18" charset="-127"/>
              </a:rPr>
              <a:t>(7) </a:t>
            </a:r>
            <a:r>
              <a:rPr lang="en-US" altLang="ko-KR" sz="14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Limits</a:t>
            </a:r>
            <a:endParaRPr lang="ko-KR" altLang="en-US" sz="1400" dirty="0">
              <a:latin typeface="a하늬바람M" panose="02020600000000000000" pitchFamily="18" charset="-127"/>
              <a:ea typeface="a하늬바람M" panose="02020600000000000000" pitchFamily="18" charset="-127"/>
            </a:endParaRPr>
          </a:p>
        </p:txBody>
      </p:sp>
      <p:cxnSp>
        <p:nvCxnSpPr>
          <p:cNvPr id="28" name="직선 연결선 27">
            <a:extLst>
              <a:ext uri="{FF2B5EF4-FFF2-40B4-BE49-F238E27FC236}">
                <a16:creationId xmlns:a16="http://schemas.microsoft.com/office/drawing/2014/main" id="{544355E2-4255-41A8-B9E0-DDFD826A52DD}"/>
              </a:ext>
            </a:extLst>
          </p:cNvPr>
          <p:cNvCxnSpPr>
            <a:cxnSpLocks/>
          </p:cNvCxnSpPr>
          <p:nvPr/>
        </p:nvCxnSpPr>
        <p:spPr>
          <a:xfrm flipV="1">
            <a:off x="4893050" y="459262"/>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
        <p:nvSpPr>
          <p:cNvPr id="20" name="평행 사변형 25">
            <a:extLst>
              <a:ext uri="{FF2B5EF4-FFF2-40B4-BE49-F238E27FC236}">
                <a16:creationId xmlns:a16="http://schemas.microsoft.com/office/drawing/2014/main" id="{9CB37294-FDD3-488A-B75D-94EE26C6CB78}"/>
              </a:ext>
            </a:extLst>
          </p:cNvPr>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Limits</a:t>
            </a:r>
            <a:endParaRPr lang="ko-KR" altLang="en-US" sz="12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p:txBody>
      </p:sp>
      <p:pic>
        <p:nvPicPr>
          <p:cNvPr id="21" name="그림 20">
            <a:extLst>
              <a:ext uri="{FF2B5EF4-FFF2-40B4-BE49-F238E27FC236}">
                <a16:creationId xmlns:a16="http://schemas.microsoft.com/office/drawing/2014/main" id="{EC86A040-429D-4475-A823-B330D3FBDB45}"/>
              </a:ext>
            </a:extLst>
          </p:cNvPr>
          <p:cNvPicPr>
            <a:picLocks noChangeAspect="1"/>
          </p:cNvPicPr>
          <p:nvPr/>
        </p:nvPicPr>
        <p:blipFill rotWithShape="1">
          <a:blip r:embed="rId9"/>
          <a:srcRect l="1055"/>
          <a:stretch/>
        </p:blipFill>
        <p:spPr>
          <a:xfrm>
            <a:off x="320891" y="783086"/>
            <a:ext cx="3699873" cy="3885059"/>
          </a:xfrm>
          <a:prstGeom prst="rect">
            <a:avLst/>
          </a:prstGeom>
          <a:ln>
            <a:solidFill>
              <a:srgbClr val="003300"/>
            </a:solidFill>
          </a:ln>
        </p:spPr>
      </p:pic>
      <p:sp>
        <p:nvSpPr>
          <p:cNvPr id="23" name="TextBox 22">
            <a:extLst>
              <a:ext uri="{FF2B5EF4-FFF2-40B4-BE49-F238E27FC236}">
                <a16:creationId xmlns:a16="http://schemas.microsoft.com/office/drawing/2014/main" id="{480E0819-CCF1-4C97-861E-8B0D580855AD}"/>
              </a:ext>
            </a:extLst>
          </p:cNvPr>
          <p:cNvSpPr txBox="1"/>
          <p:nvPr/>
        </p:nvSpPr>
        <p:spPr>
          <a:xfrm>
            <a:off x="3997170" y="1425164"/>
            <a:ext cx="4953407" cy="2554545"/>
          </a:xfrm>
          <a:prstGeom prst="rect">
            <a:avLst/>
          </a:prstGeom>
          <a:noFill/>
        </p:spPr>
        <p:txBody>
          <a:bodyPr wrap="none" rtlCol="0">
            <a:spAutoFit/>
          </a:bodyPr>
          <a:lstStyle/>
          <a:p>
            <a:pPr algn="ctr"/>
            <a:r>
              <a:rPr lang="en-US" altLang="ko-KR" sz="1600" dirty="0">
                <a:latin typeface="a하늬바람M" panose="02020600000000000000" pitchFamily="18" charset="-127"/>
                <a:ea typeface="a하늬바람M" panose="02020600000000000000" pitchFamily="18" charset="-127"/>
              </a:rPr>
              <a:t>“Unable to collect exactly matching </a:t>
            </a:r>
          </a:p>
          <a:p>
            <a:pPr algn="ctr"/>
            <a:r>
              <a:rPr lang="en-US" altLang="ko-KR" sz="1600" dirty="0">
                <a:latin typeface="a하늬바람M" panose="02020600000000000000" pitchFamily="18" charset="-127"/>
                <a:ea typeface="a하늬바람M" panose="02020600000000000000" pitchFamily="18" charset="-127"/>
              </a:rPr>
              <a:t>climate data of every cities”</a:t>
            </a:r>
          </a:p>
          <a:p>
            <a:pPr algn="ctr"/>
            <a:r>
              <a:rPr lang="en-US" altLang="ko-KR" sz="1600" dirty="0">
                <a:latin typeface="a하늬바람M" panose="02020600000000000000" pitchFamily="18" charset="-127"/>
                <a:ea typeface="a하늬바람M" panose="02020600000000000000" pitchFamily="18" charset="-127"/>
              </a:rPr>
              <a:t>Since not all cities have their own weather</a:t>
            </a:r>
          </a:p>
          <a:p>
            <a:pPr algn="ctr"/>
            <a:r>
              <a:rPr lang="en-US" altLang="ko-KR" sz="1600" dirty="0">
                <a:latin typeface="a하늬바람M" panose="02020600000000000000" pitchFamily="18" charset="-127"/>
                <a:ea typeface="a하늬바람M" panose="02020600000000000000" pitchFamily="18" charset="-127"/>
              </a:rPr>
              <a:t> stations, it was inevitable for us to use </a:t>
            </a:r>
          </a:p>
          <a:p>
            <a:pPr algn="ctr"/>
            <a:r>
              <a:rPr lang="en-US" altLang="ko-KR" sz="1600" dirty="0">
                <a:latin typeface="a하늬바람M" panose="02020600000000000000" pitchFamily="18" charset="-127"/>
                <a:ea typeface="a하늬바람M" panose="02020600000000000000" pitchFamily="18" charset="-127"/>
              </a:rPr>
              <a:t>nearby weather stations to collect </a:t>
            </a:r>
          </a:p>
          <a:p>
            <a:pPr algn="ctr"/>
            <a:r>
              <a:rPr lang="en-US" altLang="ko-KR" sz="1600" dirty="0">
                <a:latin typeface="a하늬바람M" panose="02020600000000000000" pitchFamily="18" charset="-127"/>
                <a:ea typeface="a하늬바람M" panose="02020600000000000000" pitchFamily="18" charset="-127"/>
              </a:rPr>
              <a:t>climate data.</a:t>
            </a:r>
          </a:p>
          <a:p>
            <a:pPr algn="ctr"/>
            <a:r>
              <a:rPr lang="en-US" altLang="ko-KR" sz="1600" dirty="0">
                <a:latin typeface="a하늬바람M" panose="02020600000000000000" pitchFamily="18" charset="-127"/>
                <a:ea typeface="a하늬바람M" panose="02020600000000000000" pitchFamily="18" charset="-127"/>
              </a:rPr>
              <a:t> In other words, distinct climate </a:t>
            </a:r>
          </a:p>
          <a:p>
            <a:pPr algn="ctr"/>
            <a:r>
              <a:rPr lang="en-US" altLang="ko-KR" sz="1600" dirty="0">
                <a:latin typeface="a하늬바람M" panose="02020600000000000000" pitchFamily="18" charset="-127"/>
                <a:ea typeface="a하늬바람M" panose="02020600000000000000" pitchFamily="18" charset="-127"/>
              </a:rPr>
              <a:t>characteristics of each cities </a:t>
            </a:r>
          </a:p>
          <a:p>
            <a:pPr algn="ctr"/>
            <a:r>
              <a:rPr lang="en-US" altLang="ko-KR" sz="1600" dirty="0">
                <a:latin typeface="a하늬바람M" panose="02020600000000000000" pitchFamily="18" charset="-127"/>
                <a:ea typeface="a하늬바람M" panose="02020600000000000000" pitchFamily="18" charset="-127"/>
              </a:rPr>
              <a:t>were not exactly drawn. </a:t>
            </a:r>
          </a:p>
          <a:p>
            <a:pPr algn="ctr"/>
            <a:endParaRPr lang="en-US" altLang="ko-KR" sz="1600" dirty="0">
              <a:latin typeface="a하늬바람M" panose="02020600000000000000" pitchFamily="18" charset="-127"/>
              <a:ea typeface="a하늬바람M" panose="02020600000000000000" pitchFamily="18" charset="-127"/>
            </a:endParaRPr>
          </a:p>
        </p:txBody>
      </p:sp>
      <p:pic>
        <p:nvPicPr>
          <p:cNvPr id="33" name="Picture 2">
            <a:extLst>
              <a:ext uri="{FF2B5EF4-FFF2-40B4-BE49-F238E27FC236}">
                <a16:creationId xmlns:a16="http://schemas.microsoft.com/office/drawing/2014/main" id="{5C824EA9-AED4-4B6B-BD5C-854D2F7D0DEA}"/>
              </a:ext>
            </a:extLst>
          </p:cNvPr>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2987824" y="2570527"/>
            <a:ext cx="356637" cy="483518"/>
          </a:xfrm>
          <a:prstGeom prst="rect">
            <a:avLst/>
          </a:prstGeom>
          <a:noFill/>
          <a:ln w="9525">
            <a:noFill/>
            <a:miter lim="800000"/>
            <a:headEnd/>
            <a:tailEnd/>
          </a:ln>
        </p:spPr>
      </p:pic>
      <p:pic>
        <p:nvPicPr>
          <p:cNvPr id="35" name="Picture 2">
            <a:extLst>
              <a:ext uri="{FF2B5EF4-FFF2-40B4-BE49-F238E27FC236}">
                <a16:creationId xmlns:a16="http://schemas.microsoft.com/office/drawing/2014/main" id="{FB7EF53E-C404-4B70-9376-5C1F0DB38DE1}"/>
              </a:ext>
            </a:extLst>
          </p:cNvPr>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2987824" y="1484376"/>
            <a:ext cx="356637" cy="483518"/>
          </a:xfrm>
          <a:prstGeom prst="rect">
            <a:avLst/>
          </a:prstGeom>
          <a:noFill/>
          <a:ln w="9525">
            <a:noFill/>
            <a:miter lim="800000"/>
            <a:headEnd/>
            <a:tailEnd/>
          </a:ln>
        </p:spPr>
      </p:pic>
      <p:pic>
        <p:nvPicPr>
          <p:cNvPr id="36" name="Picture 2">
            <a:extLst>
              <a:ext uri="{FF2B5EF4-FFF2-40B4-BE49-F238E27FC236}">
                <a16:creationId xmlns:a16="http://schemas.microsoft.com/office/drawing/2014/main" id="{973FBC12-559D-40F2-8B05-5B2197CFA16C}"/>
              </a:ext>
            </a:extLst>
          </p:cNvPr>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1003361" y="2483856"/>
            <a:ext cx="356637" cy="483518"/>
          </a:xfrm>
          <a:prstGeom prst="rect">
            <a:avLst/>
          </a:prstGeom>
          <a:noFill/>
          <a:ln w="9525">
            <a:noFill/>
            <a:miter lim="800000"/>
            <a:headEnd/>
            <a:tailEnd/>
          </a:ln>
        </p:spPr>
      </p:pic>
      <p:pic>
        <p:nvPicPr>
          <p:cNvPr id="37" name="Picture 2">
            <a:extLst>
              <a:ext uri="{FF2B5EF4-FFF2-40B4-BE49-F238E27FC236}">
                <a16:creationId xmlns:a16="http://schemas.microsoft.com/office/drawing/2014/main" id="{66D8DD74-A682-42A3-8784-818E039F1382}"/>
              </a:ext>
            </a:extLst>
          </p:cNvPr>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973600" y="1668221"/>
            <a:ext cx="356637" cy="483518"/>
          </a:xfrm>
          <a:prstGeom prst="rect">
            <a:avLst/>
          </a:prstGeom>
          <a:noFill/>
          <a:ln w="9525">
            <a:noFill/>
            <a:miter lim="800000"/>
            <a:headEnd/>
            <a:tailEnd/>
          </a:ln>
        </p:spPr>
      </p:pic>
    </p:spTree>
    <p:extLst>
      <p:ext uri="{BB962C8B-B14F-4D97-AF65-F5344CB8AC3E}">
        <p14:creationId xmlns:p14="http://schemas.microsoft.com/office/powerpoint/2010/main" val="1354958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7" name="TextBox 26">
            <a:extLst>
              <a:ext uri="{FF2B5EF4-FFF2-40B4-BE49-F238E27FC236}">
                <a16:creationId xmlns:a16="http://schemas.microsoft.com/office/drawing/2014/main" id="{8428EB96-4AD9-4EEC-A956-A9226D352FB5}"/>
              </a:ext>
            </a:extLst>
          </p:cNvPr>
          <p:cNvSpPr txBox="1"/>
          <p:nvPr/>
        </p:nvSpPr>
        <p:spPr>
          <a:xfrm>
            <a:off x="5246573" y="107595"/>
            <a:ext cx="1072730" cy="307777"/>
          </a:xfrm>
          <a:prstGeom prst="rect">
            <a:avLst/>
          </a:prstGeom>
          <a:noFill/>
        </p:spPr>
        <p:txBody>
          <a:bodyPr wrap="none" rtlCol="0">
            <a:spAutoFit/>
          </a:bodyPr>
          <a:lstStyle/>
          <a:p>
            <a:r>
              <a:rPr lang="ko-KR" altLang="en-US" sz="1400" dirty="0">
                <a:latin typeface="a하늬바람M" panose="02020600000000000000" pitchFamily="18" charset="-127"/>
                <a:ea typeface="a하늬바람M" panose="02020600000000000000" pitchFamily="18" charset="-127"/>
              </a:rPr>
              <a:t>｜</a:t>
            </a:r>
            <a:r>
              <a:rPr lang="en-US" altLang="ko-KR" sz="1400" dirty="0">
                <a:latin typeface="a하늬바람M" panose="02020600000000000000" pitchFamily="18" charset="-127"/>
                <a:ea typeface="a하늬바람M" panose="02020600000000000000" pitchFamily="18" charset="-127"/>
              </a:rPr>
              <a:t>(7) </a:t>
            </a:r>
            <a:r>
              <a:rPr lang="en-US" altLang="ko-KR" sz="14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Limits</a:t>
            </a:r>
            <a:endParaRPr lang="ko-KR" altLang="en-US" sz="1400" dirty="0">
              <a:latin typeface="a하늬바람M" panose="02020600000000000000" pitchFamily="18" charset="-127"/>
              <a:ea typeface="a하늬바람M" panose="02020600000000000000" pitchFamily="18" charset="-127"/>
            </a:endParaRPr>
          </a:p>
        </p:txBody>
      </p:sp>
      <p:sp>
        <p:nvSpPr>
          <p:cNvPr id="20" name="평행 사변형 25">
            <a:extLst>
              <a:ext uri="{FF2B5EF4-FFF2-40B4-BE49-F238E27FC236}">
                <a16:creationId xmlns:a16="http://schemas.microsoft.com/office/drawing/2014/main" id="{9CB37294-FDD3-488A-B75D-94EE26C6CB78}"/>
              </a:ext>
            </a:extLst>
          </p:cNvPr>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a하늬바람M" panose="02020600000000000000" pitchFamily="18" charset="-127"/>
                <a:ea typeface="a하늬바람M" panose="02020600000000000000" pitchFamily="18" charset="-127"/>
              </a:rPr>
              <a:t>To overcome limits</a:t>
            </a:r>
            <a:endParaRPr lang="ko-KR" altLang="en-US" sz="12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p:txBody>
      </p:sp>
      <p:cxnSp>
        <p:nvCxnSpPr>
          <p:cNvPr id="22" name="직선 연결선 21">
            <a:extLst>
              <a:ext uri="{FF2B5EF4-FFF2-40B4-BE49-F238E27FC236}">
                <a16:creationId xmlns:a16="http://schemas.microsoft.com/office/drawing/2014/main" id="{508FB748-03A1-4F0F-BCF6-20A67019720E}"/>
              </a:ext>
            </a:extLst>
          </p:cNvPr>
          <p:cNvCxnSpPr>
            <a:cxnSpLocks/>
          </p:cNvCxnSpPr>
          <p:nvPr/>
        </p:nvCxnSpPr>
        <p:spPr>
          <a:xfrm flipV="1">
            <a:off x="4893050" y="459262"/>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pic>
        <p:nvPicPr>
          <p:cNvPr id="24" name="Picture 3">
            <a:extLst>
              <a:ext uri="{FF2B5EF4-FFF2-40B4-BE49-F238E27FC236}">
                <a16:creationId xmlns:a16="http://schemas.microsoft.com/office/drawing/2014/main" id="{173F68B6-18ED-4127-AEDE-45BB9B632B83}"/>
              </a:ext>
            </a:extLst>
          </p:cNvPr>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755576" y="3885898"/>
            <a:ext cx="1863452" cy="1057151"/>
          </a:xfrm>
          <a:prstGeom prst="rect">
            <a:avLst/>
          </a:prstGeom>
          <a:noFill/>
          <a:ln w="9525">
            <a:noFill/>
            <a:miter lim="800000"/>
            <a:headEnd/>
            <a:tailEnd/>
          </a:ln>
        </p:spPr>
      </p:pic>
      <p:sp>
        <p:nvSpPr>
          <p:cNvPr id="32" name="자유형: 도형 31">
            <a:extLst>
              <a:ext uri="{FF2B5EF4-FFF2-40B4-BE49-F238E27FC236}">
                <a16:creationId xmlns:a16="http://schemas.microsoft.com/office/drawing/2014/main" id="{75577374-F165-4FDC-906E-3BB7F8190524}"/>
              </a:ext>
            </a:extLst>
          </p:cNvPr>
          <p:cNvSpPr/>
          <p:nvPr/>
        </p:nvSpPr>
        <p:spPr>
          <a:xfrm>
            <a:off x="216026" y="683967"/>
            <a:ext cx="3131838" cy="3358446"/>
          </a:xfrm>
          <a:custGeom>
            <a:avLst/>
            <a:gdLst>
              <a:gd name="connsiteX0" fmla="*/ 1052910 w 2514313"/>
              <a:gd name="connsiteY0" fmla="*/ 0 h 3358446"/>
              <a:gd name="connsiteX1" fmla="*/ 1546726 w 2514313"/>
              <a:gd name="connsiteY1" fmla="*/ 452779 h 3358446"/>
              <a:gd name="connsiteX2" fmla="*/ 1547565 w 2514313"/>
              <a:gd name="connsiteY2" fmla="*/ 462149 h 3358446"/>
              <a:gd name="connsiteX3" fmla="*/ 1585548 w 2514313"/>
              <a:gd name="connsiteY3" fmla="*/ 438956 h 3358446"/>
              <a:gd name="connsiteX4" fmla="*/ 1781749 w 2514313"/>
              <a:gd name="connsiteY4" fmla="*/ 394393 h 3358446"/>
              <a:gd name="connsiteX5" fmla="*/ 2285805 w 2514313"/>
              <a:gd name="connsiteY5" fmla="*/ 961455 h 3358446"/>
              <a:gd name="connsiteX6" fmla="*/ 2279997 w 2514313"/>
              <a:gd name="connsiteY6" fmla="*/ 1047813 h 3358446"/>
              <a:gd name="connsiteX7" fmla="*/ 2264898 w 2514313"/>
              <a:gd name="connsiteY7" fmla="*/ 1121521 h 3358446"/>
              <a:gd name="connsiteX8" fmla="*/ 2292080 w 2514313"/>
              <a:gd name="connsiteY8" fmla="*/ 1138119 h 3358446"/>
              <a:gd name="connsiteX9" fmla="*/ 2514313 w 2514313"/>
              <a:gd name="connsiteY9" fmla="*/ 1608336 h 3358446"/>
              <a:gd name="connsiteX10" fmla="*/ 2206458 w 2514313"/>
              <a:gd name="connsiteY10" fmla="*/ 2130836 h 3358446"/>
              <a:gd name="connsiteX11" fmla="*/ 2174557 w 2514313"/>
              <a:gd name="connsiteY11" fmla="*/ 2141976 h 3358446"/>
              <a:gd name="connsiteX12" fmla="*/ 2192996 w 2514313"/>
              <a:gd name="connsiteY12" fmla="*/ 2175819 h 3358446"/>
              <a:gd name="connsiteX13" fmla="*/ 2222014 w 2514313"/>
              <a:gd name="connsiteY13" fmla="*/ 2319008 h 3358446"/>
              <a:gd name="connsiteX14" fmla="*/ 1852757 w 2514313"/>
              <a:gd name="connsiteY14" fmla="*/ 2686871 h 3358446"/>
              <a:gd name="connsiteX15" fmla="*/ 1778339 w 2514313"/>
              <a:gd name="connsiteY15" fmla="*/ 2679397 h 3358446"/>
              <a:gd name="connsiteX16" fmla="*/ 1709097 w 2514313"/>
              <a:gd name="connsiteY16" fmla="*/ 2657985 h 3358446"/>
              <a:gd name="connsiteX17" fmla="*/ 1651547 w 2514313"/>
              <a:gd name="connsiteY17" fmla="*/ 2710275 h 3358446"/>
              <a:gd name="connsiteX18" fmla="*/ 1336415 w 2514313"/>
              <a:gd name="connsiteY18" fmla="*/ 2859962 h 3358446"/>
              <a:gd name="connsiteX19" fmla="*/ 1173293 w 2514313"/>
              <a:gd name="connsiteY19" fmla="*/ 3358446 h 3358446"/>
              <a:gd name="connsiteX20" fmla="*/ 1020424 w 2514313"/>
              <a:gd name="connsiteY20" fmla="*/ 2855556 h 3358446"/>
              <a:gd name="connsiteX21" fmla="*/ 623809 w 2514313"/>
              <a:gd name="connsiteY21" fmla="*/ 2616547 h 3358446"/>
              <a:gd name="connsiteX22" fmla="*/ 584539 w 2514313"/>
              <a:gd name="connsiteY22" fmla="*/ 2565548 h 3358446"/>
              <a:gd name="connsiteX23" fmla="*/ 522676 w 2514313"/>
              <a:gd name="connsiteY23" fmla="*/ 2558532 h 3358446"/>
              <a:gd name="connsiteX24" fmla="*/ 120204 w 2514313"/>
              <a:gd name="connsiteY24" fmla="*/ 2002991 h 3358446"/>
              <a:gd name="connsiteX25" fmla="*/ 142865 w 2514313"/>
              <a:gd name="connsiteY25" fmla="*/ 1834364 h 3358446"/>
              <a:gd name="connsiteX26" fmla="*/ 161826 w 2514313"/>
              <a:gd name="connsiteY26" fmla="*/ 1780225 h 3358446"/>
              <a:gd name="connsiteX27" fmla="*/ 147635 w 2514313"/>
              <a:gd name="connsiteY27" fmla="*/ 1767053 h 3358446"/>
              <a:gd name="connsiteX28" fmla="*/ 0 w 2514313"/>
              <a:gd name="connsiteY28" fmla="*/ 1366079 h 3358446"/>
              <a:gd name="connsiteX29" fmla="*/ 504056 w 2514313"/>
              <a:gd name="connsiteY29" fmla="*/ 799017 h 3358446"/>
              <a:gd name="connsiteX30" fmla="*/ 599083 w 2514313"/>
              <a:gd name="connsiteY30" fmla="*/ 809794 h 3358446"/>
              <a:gd name="connsiteX31" fmla="*/ 588466 w 2514313"/>
              <a:gd name="connsiteY31" fmla="*/ 787788 h 3358446"/>
              <a:gd name="connsiteX32" fmla="*/ 548854 w 2514313"/>
              <a:gd name="connsiteY32" fmla="*/ 567062 h 3358446"/>
              <a:gd name="connsiteX33" fmla="*/ 1052910 w 2514313"/>
              <a:gd name="connsiteY33" fmla="*/ 0 h 335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14313" h="3358446">
                <a:moveTo>
                  <a:pt x="1052910" y="0"/>
                </a:moveTo>
                <a:cubicBezTo>
                  <a:pt x="1296495" y="0"/>
                  <a:pt x="1499724" y="194379"/>
                  <a:pt x="1546726" y="452779"/>
                </a:cubicBezTo>
                <a:lnTo>
                  <a:pt x="1547565" y="462149"/>
                </a:lnTo>
                <a:lnTo>
                  <a:pt x="1585548" y="438956"/>
                </a:lnTo>
                <a:cubicBezTo>
                  <a:pt x="1645852" y="410261"/>
                  <a:pt x="1712154" y="394393"/>
                  <a:pt x="1781749" y="394393"/>
                </a:cubicBezTo>
                <a:cubicBezTo>
                  <a:pt x="2060131" y="394393"/>
                  <a:pt x="2285805" y="648275"/>
                  <a:pt x="2285805" y="961455"/>
                </a:cubicBezTo>
                <a:cubicBezTo>
                  <a:pt x="2285805" y="990816"/>
                  <a:pt x="2283822" y="1019655"/>
                  <a:pt x="2279997" y="1047813"/>
                </a:cubicBezTo>
                <a:lnTo>
                  <a:pt x="2264898" y="1121521"/>
                </a:lnTo>
                <a:lnTo>
                  <a:pt x="2292080" y="1138119"/>
                </a:lnTo>
                <a:cubicBezTo>
                  <a:pt x="2426159" y="1240024"/>
                  <a:pt x="2514313" y="1412599"/>
                  <a:pt x="2514313" y="1608336"/>
                </a:cubicBezTo>
                <a:cubicBezTo>
                  <a:pt x="2514313" y="1843221"/>
                  <a:pt x="2387372" y="2044751"/>
                  <a:pt x="2206458" y="2130836"/>
                </a:cubicBezTo>
                <a:lnTo>
                  <a:pt x="2174557" y="2141976"/>
                </a:lnTo>
                <a:lnTo>
                  <a:pt x="2192996" y="2175819"/>
                </a:lnTo>
                <a:cubicBezTo>
                  <a:pt x="2211682" y="2219830"/>
                  <a:pt x="2222014" y="2268217"/>
                  <a:pt x="2222014" y="2319008"/>
                </a:cubicBezTo>
                <a:cubicBezTo>
                  <a:pt x="2222014" y="2522173"/>
                  <a:pt x="2056692" y="2686871"/>
                  <a:pt x="1852757" y="2686871"/>
                </a:cubicBezTo>
                <a:cubicBezTo>
                  <a:pt x="1827265" y="2686871"/>
                  <a:pt x="1802377" y="2684298"/>
                  <a:pt x="1778339" y="2679397"/>
                </a:cubicBezTo>
                <a:lnTo>
                  <a:pt x="1709097" y="2657985"/>
                </a:lnTo>
                <a:lnTo>
                  <a:pt x="1651547" y="2710275"/>
                </a:lnTo>
                <a:cubicBezTo>
                  <a:pt x="1559014" y="2783244"/>
                  <a:pt x="1452518" y="2835304"/>
                  <a:pt x="1336415" y="2859962"/>
                </a:cubicBezTo>
                <a:lnTo>
                  <a:pt x="1173293" y="3358446"/>
                </a:lnTo>
                <a:lnTo>
                  <a:pt x="1020424" y="2855556"/>
                </a:lnTo>
                <a:cubicBezTo>
                  <a:pt x="867051" y="2818544"/>
                  <a:pt x="731537" y="2733728"/>
                  <a:pt x="623809" y="2616547"/>
                </a:cubicBezTo>
                <a:lnTo>
                  <a:pt x="584539" y="2565548"/>
                </a:lnTo>
                <a:lnTo>
                  <a:pt x="522676" y="2558532"/>
                </a:lnTo>
                <a:cubicBezTo>
                  <a:pt x="292985" y="2505656"/>
                  <a:pt x="120204" y="2277024"/>
                  <a:pt x="120204" y="2002991"/>
                </a:cubicBezTo>
                <a:cubicBezTo>
                  <a:pt x="120204" y="1944270"/>
                  <a:pt x="128138" y="1887633"/>
                  <a:pt x="142865" y="1834364"/>
                </a:cubicBezTo>
                <a:lnTo>
                  <a:pt x="161826" y="1780225"/>
                </a:lnTo>
                <a:lnTo>
                  <a:pt x="147635" y="1767053"/>
                </a:lnTo>
                <a:cubicBezTo>
                  <a:pt x="56418" y="1664435"/>
                  <a:pt x="0" y="1522669"/>
                  <a:pt x="0" y="1366079"/>
                </a:cubicBezTo>
                <a:cubicBezTo>
                  <a:pt x="0" y="1052899"/>
                  <a:pt x="225674" y="799017"/>
                  <a:pt x="504056" y="799017"/>
                </a:cubicBezTo>
                <a:lnTo>
                  <a:pt x="599083" y="809794"/>
                </a:lnTo>
                <a:lnTo>
                  <a:pt x="588466" y="787788"/>
                </a:lnTo>
                <a:cubicBezTo>
                  <a:pt x="562959" y="719946"/>
                  <a:pt x="548854" y="645357"/>
                  <a:pt x="548854" y="567062"/>
                </a:cubicBezTo>
                <a:cubicBezTo>
                  <a:pt x="548854" y="253882"/>
                  <a:pt x="774528" y="0"/>
                  <a:pt x="1052910" y="0"/>
                </a:cubicBezTo>
                <a:close/>
              </a:path>
            </a:pathLst>
          </a:custGeom>
          <a:solidFill>
            <a:srgbClr val="E9DA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dirty="0">
                <a:solidFill>
                  <a:schemeClr val="tx1"/>
                </a:solidFill>
                <a:latin typeface="a하늬바람M" panose="02020600000000000000" pitchFamily="18" charset="-127"/>
                <a:ea typeface="a하늬바람M" panose="02020600000000000000" pitchFamily="18" charset="-127"/>
              </a:rPr>
              <a:t>Sensing Data </a:t>
            </a:r>
          </a:p>
          <a:p>
            <a:pPr algn="ctr">
              <a:lnSpc>
                <a:spcPct val="150000"/>
              </a:lnSpc>
            </a:pPr>
            <a:r>
              <a:rPr lang="en-US" altLang="ko-KR" dirty="0">
                <a:solidFill>
                  <a:schemeClr val="tx1"/>
                </a:solidFill>
                <a:latin typeface="a하늬바람M" panose="02020600000000000000" pitchFamily="18" charset="-127"/>
                <a:ea typeface="a하늬바람M" panose="02020600000000000000" pitchFamily="18" charset="-127"/>
              </a:rPr>
              <a:t>produced periodically from IoT</a:t>
            </a:r>
            <a:endParaRPr lang="ko-KR" altLang="en-US" dirty="0">
              <a:solidFill>
                <a:schemeClr val="tx1"/>
              </a:solidFill>
              <a:latin typeface="a하늬바람M" panose="02020600000000000000" pitchFamily="18" charset="-127"/>
              <a:ea typeface="a하늬바람M" panose="02020600000000000000" pitchFamily="18" charset="-127"/>
            </a:endParaRPr>
          </a:p>
        </p:txBody>
      </p:sp>
      <p:sp>
        <p:nvSpPr>
          <p:cNvPr id="7" name="TextBox 6">
            <a:extLst>
              <a:ext uri="{FF2B5EF4-FFF2-40B4-BE49-F238E27FC236}">
                <a16:creationId xmlns:a16="http://schemas.microsoft.com/office/drawing/2014/main" id="{478C6E9E-E01C-49C1-8A51-087B14E568A0}"/>
              </a:ext>
            </a:extLst>
          </p:cNvPr>
          <p:cNvSpPr txBox="1"/>
          <p:nvPr/>
        </p:nvSpPr>
        <p:spPr>
          <a:xfrm>
            <a:off x="3482234" y="664399"/>
            <a:ext cx="5245217" cy="4247317"/>
          </a:xfrm>
          <a:prstGeom prst="rect">
            <a:avLst/>
          </a:prstGeom>
          <a:noFill/>
          <a:ln>
            <a:solidFill>
              <a:schemeClr val="tx1"/>
            </a:solidFill>
          </a:ln>
        </p:spPr>
        <p:txBody>
          <a:bodyPr wrap="none" rtlCol="0">
            <a:spAutoFit/>
          </a:bodyPr>
          <a:lstStyle/>
          <a:p>
            <a:pPr algn="ctr"/>
            <a:r>
              <a:rPr lang="en-US" altLang="ko-KR" dirty="0">
                <a:solidFill>
                  <a:srgbClr val="C00000"/>
                </a:solidFill>
                <a:latin typeface="a하늬바람M" panose="02020600000000000000" pitchFamily="18" charset="-127"/>
                <a:ea typeface="a하늬바람M" panose="02020600000000000000" pitchFamily="18" charset="-127"/>
              </a:rPr>
              <a:t>Daily produced climate data </a:t>
            </a:r>
          </a:p>
          <a:p>
            <a:pPr algn="ctr"/>
            <a:r>
              <a:rPr lang="en-US" altLang="ko-KR" dirty="0">
                <a:solidFill>
                  <a:srgbClr val="C00000"/>
                </a:solidFill>
                <a:latin typeface="a하늬바람M" panose="02020600000000000000" pitchFamily="18" charset="-127"/>
                <a:ea typeface="a하늬바람M" panose="02020600000000000000" pitchFamily="18" charset="-127"/>
              </a:rPr>
              <a:t>such as temperature, humidity, </a:t>
            </a:r>
          </a:p>
          <a:p>
            <a:pPr algn="ctr"/>
            <a:r>
              <a:rPr lang="en-US" altLang="ko-KR" dirty="0">
                <a:solidFill>
                  <a:srgbClr val="C00000"/>
                </a:solidFill>
                <a:latin typeface="a하늬바람M" panose="02020600000000000000" pitchFamily="18" charset="-127"/>
                <a:ea typeface="a하늬바람M" panose="02020600000000000000" pitchFamily="18" charset="-127"/>
              </a:rPr>
              <a:t>rainfall are important variables </a:t>
            </a:r>
          </a:p>
          <a:p>
            <a:pPr algn="ctr"/>
            <a:r>
              <a:rPr lang="en-US" altLang="ko-KR" dirty="0">
                <a:solidFill>
                  <a:srgbClr val="C00000"/>
                </a:solidFill>
                <a:latin typeface="a하늬바람M" panose="02020600000000000000" pitchFamily="18" charset="-127"/>
                <a:ea typeface="a하늬바람M" panose="02020600000000000000" pitchFamily="18" charset="-127"/>
              </a:rPr>
              <a:t>in every analysis.</a:t>
            </a:r>
          </a:p>
          <a:p>
            <a:pPr algn="ctr"/>
            <a:r>
              <a:rPr lang="en-US" altLang="ko-KR" dirty="0">
                <a:solidFill>
                  <a:srgbClr val="C00000"/>
                </a:solidFill>
                <a:latin typeface="a하늬바람M" panose="02020600000000000000" pitchFamily="18" charset="-127"/>
                <a:ea typeface="a하늬바람M" panose="02020600000000000000" pitchFamily="18" charset="-127"/>
              </a:rPr>
              <a:t>Climate data is particularly important </a:t>
            </a:r>
          </a:p>
          <a:p>
            <a:pPr algn="ctr"/>
            <a:r>
              <a:rPr lang="en-US" altLang="ko-KR" dirty="0">
                <a:solidFill>
                  <a:srgbClr val="C00000"/>
                </a:solidFill>
                <a:latin typeface="a하늬바람M" panose="02020600000000000000" pitchFamily="18" charset="-127"/>
                <a:ea typeface="a하늬바람M" panose="02020600000000000000" pitchFamily="18" charset="-127"/>
              </a:rPr>
              <a:t>since it can predict illness </a:t>
            </a:r>
          </a:p>
          <a:p>
            <a:pPr algn="ctr"/>
            <a:r>
              <a:rPr lang="en-US" altLang="ko-KR" dirty="0">
                <a:solidFill>
                  <a:srgbClr val="C00000"/>
                </a:solidFill>
                <a:latin typeface="a하늬바람M" panose="02020600000000000000" pitchFamily="18" charset="-127"/>
                <a:ea typeface="a하늬바람M" panose="02020600000000000000" pitchFamily="18" charset="-127"/>
              </a:rPr>
              <a:t>which is related to one’s health.</a:t>
            </a:r>
          </a:p>
          <a:p>
            <a:pPr algn="ctr"/>
            <a:endParaRPr lang="en-US" altLang="ko-KR" dirty="0">
              <a:latin typeface="a하늬바람M" panose="02020600000000000000" pitchFamily="18" charset="-127"/>
              <a:ea typeface="a하늬바람M" panose="02020600000000000000" pitchFamily="18" charset="-127"/>
            </a:endParaRPr>
          </a:p>
          <a:p>
            <a:pPr algn="ctr"/>
            <a:r>
              <a:rPr lang="en-US" altLang="ko-KR" dirty="0">
                <a:latin typeface="a하늬바람M" panose="02020600000000000000" pitchFamily="18" charset="-127"/>
                <a:ea typeface="a하늬바람M" panose="02020600000000000000" pitchFamily="18" charset="-127"/>
              </a:rPr>
              <a:t>With subdivided sensing data </a:t>
            </a:r>
          </a:p>
          <a:p>
            <a:pPr algn="ctr"/>
            <a:r>
              <a:rPr lang="en-US" altLang="ko-KR" dirty="0">
                <a:latin typeface="a하늬바람M" panose="02020600000000000000" pitchFamily="18" charset="-127"/>
                <a:ea typeface="a하늬바람M" panose="02020600000000000000" pitchFamily="18" charset="-127"/>
              </a:rPr>
              <a:t>of particular regions, </a:t>
            </a:r>
          </a:p>
          <a:p>
            <a:pPr algn="ctr"/>
            <a:r>
              <a:rPr lang="en-US" altLang="ko-KR" dirty="0">
                <a:latin typeface="a하늬바람M" panose="02020600000000000000" pitchFamily="18" charset="-127"/>
                <a:ea typeface="a하늬바람M" panose="02020600000000000000" pitchFamily="18" charset="-127"/>
              </a:rPr>
              <a:t>managing illness can be done </a:t>
            </a:r>
          </a:p>
          <a:p>
            <a:pPr algn="ctr"/>
            <a:r>
              <a:rPr lang="en-US" altLang="ko-KR" dirty="0">
                <a:latin typeface="a하늬바람M" panose="02020600000000000000" pitchFamily="18" charset="-127"/>
                <a:ea typeface="a하늬바람M" panose="02020600000000000000" pitchFamily="18" charset="-127"/>
              </a:rPr>
              <a:t>effectively and it is possible to find out </a:t>
            </a:r>
          </a:p>
          <a:p>
            <a:pPr algn="ctr"/>
            <a:r>
              <a:rPr lang="en-US" altLang="ko-KR" dirty="0">
                <a:latin typeface="a하늬바람M" panose="02020600000000000000" pitchFamily="18" charset="-127"/>
                <a:ea typeface="a하늬바람M" panose="02020600000000000000" pitchFamily="18" charset="-127"/>
              </a:rPr>
              <a:t>difference in climate between regions.</a:t>
            </a:r>
          </a:p>
          <a:p>
            <a:pPr algn="ctr"/>
            <a:r>
              <a:rPr lang="en-US" altLang="ko-KR" dirty="0">
                <a:latin typeface="a하늬바람M" panose="02020600000000000000" pitchFamily="18" charset="-127"/>
                <a:ea typeface="a하늬바람M" panose="02020600000000000000" pitchFamily="18" charset="-127"/>
              </a:rPr>
              <a:t>Using sensing data can solve problem </a:t>
            </a:r>
          </a:p>
          <a:p>
            <a:pPr algn="ctr"/>
            <a:r>
              <a:rPr lang="en-US" altLang="ko-KR" dirty="0">
                <a:latin typeface="a하늬바람M" panose="02020600000000000000" pitchFamily="18" charset="-127"/>
                <a:ea typeface="a하늬바람M" panose="02020600000000000000" pitchFamily="18" charset="-127"/>
              </a:rPr>
              <a:t>of limited weather stations.</a:t>
            </a:r>
          </a:p>
        </p:txBody>
      </p:sp>
    </p:spTree>
    <p:extLst>
      <p:ext uri="{BB962C8B-B14F-4D97-AF65-F5344CB8AC3E}">
        <p14:creationId xmlns:p14="http://schemas.microsoft.com/office/powerpoint/2010/main" val="3075483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a하늬바람M" panose="02020600000000000000" pitchFamily="18" charset="-127"/>
              <a:ea typeface="a하늬바람M" panose="02020600000000000000" pitchFamily="18" charset="-127"/>
            </a:endParaRPr>
          </a:p>
        </p:txBody>
      </p:sp>
      <p:sp>
        <p:nvSpPr>
          <p:cNvPr id="36" name="직사각형 35"/>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7" name="직사각형 36"/>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41" name="직사각형 40"/>
          <p:cNvSpPr/>
          <p:nvPr/>
        </p:nvSpPr>
        <p:spPr>
          <a:xfrm rot="16200000">
            <a:off x="4475654" y="-453270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28" name="직사각형 27"/>
          <p:cNvSpPr/>
          <p:nvPr/>
        </p:nvSpPr>
        <p:spPr>
          <a:xfrm>
            <a:off x="-39770" y="41240"/>
            <a:ext cx="9114340" cy="510103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Running UI</a:t>
            </a:r>
          </a:p>
        </p:txBody>
      </p:sp>
      <p:grpSp>
        <p:nvGrpSpPr>
          <p:cNvPr id="47" name="그룹 46">
            <a:extLst>
              <a:ext uri="{FF2B5EF4-FFF2-40B4-BE49-F238E27FC236}">
                <a16:creationId xmlns:a16="http://schemas.microsoft.com/office/drawing/2014/main" id="{83A0CF18-F99E-4BA5-8F81-21F0031C38C3}"/>
              </a:ext>
            </a:extLst>
          </p:cNvPr>
          <p:cNvGrpSpPr/>
          <p:nvPr/>
        </p:nvGrpSpPr>
        <p:grpSpPr>
          <a:xfrm rot="11567890">
            <a:off x="5586508" y="1713784"/>
            <a:ext cx="807526" cy="798452"/>
            <a:chOff x="-756592" y="-812626"/>
            <a:chExt cx="2808414" cy="2776858"/>
          </a:xfrm>
        </p:grpSpPr>
        <p:grpSp>
          <p:nvGrpSpPr>
            <p:cNvPr id="48" name="그룹 47">
              <a:extLst>
                <a:ext uri="{FF2B5EF4-FFF2-40B4-BE49-F238E27FC236}">
                  <a16:creationId xmlns:a16="http://schemas.microsoft.com/office/drawing/2014/main" id="{B475B6D5-F667-4B12-BB2E-9B800BE1F7ED}"/>
                </a:ext>
              </a:extLst>
            </p:cNvPr>
            <p:cNvGrpSpPr/>
            <p:nvPr/>
          </p:nvGrpSpPr>
          <p:grpSpPr>
            <a:xfrm>
              <a:off x="-756592" y="-812626"/>
              <a:ext cx="2808414" cy="2776858"/>
              <a:chOff x="2296999" y="848605"/>
              <a:chExt cx="3238797" cy="3202406"/>
            </a:xfrm>
          </p:grpSpPr>
          <p:pic>
            <p:nvPicPr>
              <p:cNvPr id="52" name="Picture 3">
                <a:extLst>
                  <a:ext uri="{FF2B5EF4-FFF2-40B4-BE49-F238E27FC236}">
                    <a16:creationId xmlns:a16="http://schemas.microsoft.com/office/drawing/2014/main" id="{15CB12E0-3ADE-4CC9-8E2E-2C0A6B7675D6}"/>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타원 52">
                <a:extLst>
                  <a:ext uri="{FF2B5EF4-FFF2-40B4-BE49-F238E27FC236}">
                    <a16:creationId xmlns:a16="http://schemas.microsoft.com/office/drawing/2014/main" id="{46EFB0FB-E456-4263-8CA8-C0A4A44B0CC1}"/>
                  </a:ext>
                </a:extLst>
              </p:cNvPr>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49" name="Picture 4">
              <a:extLst>
                <a:ext uri="{FF2B5EF4-FFF2-40B4-BE49-F238E27FC236}">
                  <a16:creationId xmlns:a16="http://schemas.microsoft.com/office/drawing/2014/main" id="{427A022F-683B-4040-8D79-E1696747ACC2}"/>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4">
              <a:extLst>
                <a:ext uri="{FF2B5EF4-FFF2-40B4-BE49-F238E27FC236}">
                  <a16:creationId xmlns:a16="http://schemas.microsoft.com/office/drawing/2014/main" id="{C5696C87-120C-4390-BAA5-8EE8130543FB}"/>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
              <a:extLst>
                <a:ext uri="{FF2B5EF4-FFF2-40B4-BE49-F238E27FC236}">
                  <a16:creationId xmlns:a16="http://schemas.microsoft.com/office/drawing/2014/main" id="{AF665F86-DCA3-4623-B823-1D6FC994C647}"/>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4123733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자유형: 도형 28">
            <a:extLst>
              <a:ext uri="{FF2B5EF4-FFF2-40B4-BE49-F238E27FC236}">
                <a16:creationId xmlns:a16="http://schemas.microsoft.com/office/drawing/2014/main" id="{7545ABBA-F1C1-4311-9ACE-00196310FBDE}"/>
              </a:ext>
            </a:extLst>
          </p:cNvPr>
          <p:cNvSpPr/>
          <p:nvPr/>
        </p:nvSpPr>
        <p:spPr>
          <a:xfrm>
            <a:off x="0" y="0"/>
            <a:ext cx="9144000" cy="5164038"/>
          </a:xfrm>
          <a:custGeom>
            <a:avLst/>
            <a:gdLst>
              <a:gd name="connsiteX0" fmla="*/ 8342691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9144000" h="5143500">
                <a:moveTo>
                  <a:pt x="8342691" y="0"/>
                </a:moveTo>
                <a:lnTo>
                  <a:pt x="9144000" y="0"/>
                </a:lnTo>
                <a:lnTo>
                  <a:pt x="9144000" y="5143500"/>
                </a:lnTo>
                <a:lnTo>
                  <a:pt x="0" y="5143500"/>
                </a:lnTo>
                <a:close/>
              </a:path>
            </a:pathLst>
          </a:custGeom>
          <a:solidFill>
            <a:srgbClr val="23566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sp>
        <p:nvSpPr>
          <p:cNvPr id="5" name="TextBox 4"/>
          <p:cNvSpPr txBox="1"/>
          <p:nvPr/>
        </p:nvSpPr>
        <p:spPr>
          <a:xfrm>
            <a:off x="1635818" y="1434973"/>
            <a:ext cx="4381328" cy="461665"/>
          </a:xfrm>
          <a:prstGeom prst="rect">
            <a:avLst/>
          </a:prstGeom>
          <a:solidFill>
            <a:srgbClr val="235663"/>
          </a:solidFill>
        </p:spPr>
        <p:txBody>
          <a:bodyPr wrap="none" rtlCol="0">
            <a:spAutoFit/>
          </a:bodyPr>
          <a:lstStyle/>
          <a:p>
            <a:r>
              <a:rPr lang="ko-KR" altLang="en-US" sz="2400" dirty="0">
                <a:solidFill>
                  <a:schemeClr val="bg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                                  </a:t>
            </a:r>
            <a:endParaRPr lang="ko-KR" altLang="en-US" sz="2400" dirty="0">
              <a:solidFill>
                <a:schemeClr val="bg1"/>
              </a:solidFill>
              <a:latin typeface="a하늬바람M" panose="02020600000000000000" pitchFamily="18" charset="-127"/>
              <a:ea typeface="a하늬바람M" panose="02020600000000000000" pitchFamily="18" charset="-127"/>
            </a:endParaRPr>
          </a:p>
        </p:txBody>
      </p:sp>
      <p:sp>
        <p:nvSpPr>
          <p:cNvPr id="8" name="직사각형 7"/>
          <p:cNvSpPr/>
          <p:nvPr/>
        </p:nvSpPr>
        <p:spPr>
          <a:xfrm>
            <a:off x="4230904" y="2001420"/>
            <a:ext cx="4156372" cy="603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40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  </a:t>
            </a:r>
            <a:endParaRPr lang="ko-KR" altLang="en-US" sz="2400" dirty="0">
              <a:solidFill>
                <a:schemeClr val="tx1"/>
              </a:solidFill>
              <a:latin typeface="a하늬바람M" panose="02020600000000000000" pitchFamily="18" charset="-127"/>
              <a:ea typeface="a하늬바람M" panose="02020600000000000000" pitchFamily="18" charset="-127"/>
            </a:endParaRPr>
          </a:p>
        </p:txBody>
      </p:sp>
      <p:sp>
        <p:nvSpPr>
          <p:cNvPr id="6" name="직사각형 5"/>
          <p:cNvSpPr/>
          <p:nvPr/>
        </p:nvSpPr>
        <p:spPr>
          <a:xfrm>
            <a:off x="1635818" y="1896638"/>
            <a:ext cx="3744416" cy="603104"/>
          </a:xfrm>
          <a:custGeom>
            <a:avLst/>
            <a:gdLst/>
            <a:ahLst/>
            <a:cxnLst/>
            <a:rect l="l" t="t" r="r" b="b"/>
            <a:pathLst>
              <a:path w="3221050" h="603104">
                <a:moveTo>
                  <a:pt x="0" y="0"/>
                </a:moveTo>
                <a:lnTo>
                  <a:pt x="3221050" y="0"/>
                </a:lnTo>
                <a:lnTo>
                  <a:pt x="2455517" y="603104"/>
                </a:lnTo>
                <a:lnTo>
                  <a:pt x="0" y="603104"/>
                </a:lnTo>
                <a:close/>
              </a:path>
            </a:pathLst>
          </a:custGeom>
          <a:solidFill>
            <a:srgbClr val="235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bg1"/>
              </a:solidFill>
              <a:latin typeface="a하늬바람M" panose="02020600000000000000" pitchFamily="18" charset="-127"/>
              <a:ea typeface="a하늬바람M" panose="02020600000000000000" pitchFamily="18" charset="-127"/>
            </a:endParaRPr>
          </a:p>
        </p:txBody>
      </p:sp>
      <p:sp>
        <p:nvSpPr>
          <p:cNvPr id="27" name="직사각형 26"/>
          <p:cNvSpPr/>
          <p:nvPr/>
        </p:nvSpPr>
        <p:spPr>
          <a:xfrm>
            <a:off x="3347864" y="2499742"/>
            <a:ext cx="5039412"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p:txBody>
      </p:sp>
      <p:grpSp>
        <p:nvGrpSpPr>
          <p:cNvPr id="14" name="그룹 13"/>
          <p:cNvGrpSpPr/>
          <p:nvPr/>
        </p:nvGrpSpPr>
        <p:grpSpPr>
          <a:xfrm rot="11087980">
            <a:off x="7369787" y="3401887"/>
            <a:ext cx="2090666" cy="2067173"/>
            <a:chOff x="-756592" y="-812626"/>
            <a:chExt cx="2808414" cy="2776858"/>
          </a:xfrm>
        </p:grpSpPr>
        <p:grpSp>
          <p:nvGrpSpPr>
            <p:cNvPr id="15" name="그룹 14"/>
            <p:cNvGrpSpPr/>
            <p:nvPr/>
          </p:nvGrpSpPr>
          <p:grpSpPr>
            <a:xfrm>
              <a:off x="-756592" y="-812626"/>
              <a:ext cx="2808414" cy="2776858"/>
              <a:chOff x="2296999" y="848605"/>
              <a:chExt cx="3238797" cy="3202406"/>
            </a:xfrm>
          </p:grpSpPr>
          <p:pic>
            <p:nvPicPr>
              <p:cNvPr id="19"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타원 19"/>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6" name="Picture 4"/>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4"/>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TextBox 2">
            <a:extLst>
              <a:ext uri="{FF2B5EF4-FFF2-40B4-BE49-F238E27FC236}">
                <a16:creationId xmlns:a16="http://schemas.microsoft.com/office/drawing/2014/main" id="{DB30F4C7-6831-4F25-BBFA-C535DB379AFD}"/>
              </a:ext>
            </a:extLst>
          </p:cNvPr>
          <p:cNvSpPr txBox="1"/>
          <p:nvPr/>
        </p:nvSpPr>
        <p:spPr>
          <a:xfrm>
            <a:off x="1864596" y="1614028"/>
            <a:ext cx="2872902" cy="707886"/>
          </a:xfrm>
          <a:prstGeom prst="rect">
            <a:avLst/>
          </a:prstGeom>
          <a:noFill/>
        </p:spPr>
        <p:txBody>
          <a:bodyPr wrap="none" rtlCol="0">
            <a:spAutoFit/>
          </a:bodyPr>
          <a:lstStyle/>
          <a:p>
            <a:r>
              <a:rPr lang="ko-KR" altLang="en-US" sz="4000" dirty="0">
                <a:solidFill>
                  <a:schemeClr val="bg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감사합니다</a:t>
            </a:r>
            <a:r>
              <a:rPr lang="en-US" altLang="ko-KR" sz="4000" dirty="0">
                <a:solidFill>
                  <a:schemeClr val="bg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a:t>
            </a:r>
            <a:endParaRPr lang="ko-KR" altLang="en-US" sz="4000" dirty="0">
              <a:solidFill>
                <a:schemeClr val="bg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p:txBody>
      </p:sp>
      <p:sp>
        <p:nvSpPr>
          <p:cNvPr id="26" name="TextBox 25">
            <a:extLst>
              <a:ext uri="{FF2B5EF4-FFF2-40B4-BE49-F238E27FC236}">
                <a16:creationId xmlns:a16="http://schemas.microsoft.com/office/drawing/2014/main" id="{7143249D-8158-4CDC-9C63-F10F918ACE96}"/>
              </a:ext>
            </a:extLst>
          </p:cNvPr>
          <p:cNvSpPr txBox="1"/>
          <p:nvPr/>
        </p:nvSpPr>
        <p:spPr>
          <a:xfrm>
            <a:off x="4855881" y="2145695"/>
            <a:ext cx="3252814" cy="707886"/>
          </a:xfrm>
          <a:prstGeom prst="rect">
            <a:avLst/>
          </a:prstGeom>
          <a:noFill/>
        </p:spPr>
        <p:txBody>
          <a:bodyPr wrap="none" rtlCol="0">
            <a:spAutoFit/>
          </a:bodyPr>
          <a:lstStyle/>
          <a:p>
            <a:r>
              <a:rPr lang="en-US" altLang="ko-KR" sz="40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Thank you.</a:t>
            </a:r>
            <a:endParaRPr lang="ko-KR" altLang="en-US" sz="40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p:txBody>
      </p:sp>
    </p:spTree>
    <p:extLst>
      <p:ext uri="{BB962C8B-B14F-4D97-AF65-F5344CB8AC3E}">
        <p14:creationId xmlns:p14="http://schemas.microsoft.com/office/powerpoint/2010/main" val="140304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22376"/>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23599"/>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18946"/>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83379"/>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 name="TextBox 19">
            <a:extLst>
              <a:ext uri="{FF2B5EF4-FFF2-40B4-BE49-F238E27FC236}">
                <a16:creationId xmlns:a16="http://schemas.microsoft.com/office/drawing/2014/main" id="{4D55A21A-A203-4677-9AB5-A311790B44CF}"/>
              </a:ext>
            </a:extLst>
          </p:cNvPr>
          <p:cNvSpPr txBox="1"/>
          <p:nvPr/>
        </p:nvSpPr>
        <p:spPr>
          <a:xfrm>
            <a:off x="1138255" y="490909"/>
            <a:ext cx="7018268" cy="230832"/>
          </a:xfrm>
          <a:prstGeom prst="rect">
            <a:avLst/>
          </a:prstGeom>
          <a:noFill/>
        </p:spPr>
        <p:txBody>
          <a:bodyPr wrap="none" rtlCol="0">
            <a:spAutoFit/>
          </a:bodyPr>
          <a:lstStyle/>
          <a:p>
            <a:r>
              <a:rPr lang="en-US" altLang="ko-KR" sz="900" dirty="0"/>
              <a:t>Source: Management Guideline for VBD in 2017, Korea Centers for Disease Control &amp; Prevention, Ministry of Health and Welfare.</a:t>
            </a:r>
            <a:endParaRPr lang="ko-KR" altLang="en-US" sz="900" dirty="0">
              <a:latin typeface="a하늬바람M" panose="02020600000000000000" pitchFamily="18" charset="-127"/>
              <a:ea typeface="a하늬바람M" panose="02020600000000000000" pitchFamily="18" charset="-127"/>
            </a:endParaRPr>
          </a:p>
        </p:txBody>
      </p:sp>
      <p:sp>
        <p:nvSpPr>
          <p:cNvPr id="21" name="모서리가 둥근 직사각형 37">
            <a:extLst>
              <a:ext uri="{FF2B5EF4-FFF2-40B4-BE49-F238E27FC236}">
                <a16:creationId xmlns:a16="http://schemas.microsoft.com/office/drawing/2014/main" id="{B15CBCC6-3136-4F83-889F-4840FB03BA60}"/>
              </a:ext>
            </a:extLst>
          </p:cNvPr>
          <p:cNvSpPr/>
          <p:nvPr/>
        </p:nvSpPr>
        <p:spPr>
          <a:xfrm>
            <a:off x="722106" y="3988049"/>
            <a:ext cx="7776864" cy="865581"/>
          </a:xfrm>
          <a:prstGeom prst="roundRect">
            <a:avLst/>
          </a:prstGeom>
          <a:noFill/>
          <a:ln>
            <a:solidFill>
              <a:srgbClr val="21596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050" dirty="0" err="1">
                <a:solidFill>
                  <a:schemeClr val="tx1"/>
                </a:solidFill>
                <a:latin typeface="a하늬바람M" panose="02020600000000000000" pitchFamily="18" charset="-127"/>
                <a:ea typeface="a하늬바람M" panose="02020600000000000000" pitchFamily="18" charset="-127"/>
              </a:rPr>
              <a:t>Tsutsugamushi</a:t>
            </a:r>
            <a:r>
              <a:rPr lang="en-US" altLang="ko-KR" sz="1050" dirty="0">
                <a:solidFill>
                  <a:schemeClr val="tx1"/>
                </a:solidFill>
                <a:latin typeface="a하늬바람M" panose="02020600000000000000" pitchFamily="18" charset="-127"/>
                <a:ea typeface="a하늬바람M" panose="02020600000000000000" pitchFamily="18" charset="-127"/>
              </a:rPr>
              <a:t> is a VBD which is belonged to the 3rd group of Legal Communicable Diseases.</a:t>
            </a:r>
          </a:p>
          <a:p>
            <a:pPr algn="ctr">
              <a:lnSpc>
                <a:spcPct val="150000"/>
              </a:lnSpc>
            </a:pPr>
            <a:r>
              <a:rPr lang="en-US" altLang="ko-KR" sz="1050" dirty="0">
                <a:solidFill>
                  <a:schemeClr val="tx1"/>
                </a:solidFill>
                <a:latin typeface="a하늬바람M" panose="02020600000000000000" pitchFamily="18" charset="-127"/>
                <a:ea typeface="a하늬바람M" panose="02020600000000000000" pitchFamily="18" charset="-127"/>
              </a:rPr>
              <a:t>Its occurrence shows stepwise-increase pattern by the cycle of few years since 1998.</a:t>
            </a:r>
          </a:p>
          <a:p>
            <a:pPr algn="ctr">
              <a:lnSpc>
                <a:spcPct val="150000"/>
              </a:lnSpc>
            </a:pPr>
            <a:r>
              <a:rPr lang="en-US" altLang="ko-KR" sz="1050" dirty="0">
                <a:solidFill>
                  <a:schemeClr val="tx1"/>
                </a:solidFill>
                <a:latin typeface="a하늬바람M" panose="02020600000000000000" pitchFamily="18" charset="-127"/>
                <a:ea typeface="a하늬바람M" panose="02020600000000000000" pitchFamily="18" charset="-127"/>
              </a:rPr>
              <a:t>Also, there is a constant increase in death toll since 2011</a:t>
            </a:r>
          </a:p>
        </p:txBody>
      </p:sp>
      <p:sp>
        <p:nvSpPr>
          <p:cNvPr id="22" name="평행 사변형 25">
            <a:extLst>
              <a:ext uri="{FF2B5EF4-FFF2-40B4-BE49-F238E27FC236}">
                <a16:creationId xmlns:a16="http://schemas.microsoft.com/office/drawing/2014/main" id="{D2E60F49-B1F9-47E7-878E-5E839081A9B9}"/>
              </a:ext>
            </a:extLst>
          </p:cNvPr>
          <p:cNvSpPr/>
          <p:nvPr/>
        </p:nvSpPr>
        <p:spPr>
          <a:xfrm>
            <a:off x="0" y="-22376"/>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a하늬바람M" panose="02020600000000000000" pitchFamily="18" charset="-127"/>
                <a:ea typeface="a하늬바람M" panose="02020600000000000000" pitchFamily="18" charset="-127"/>
              </a:rPr>
              <a:t>Trend in </a:t>
            </a:r>
            <a:r>
              <a:rPr lang="en-US" altLang="ko-KR" dirty="0" err="1">
                <a:latin typeface="a하늬바람M" panose="02020600000000000000" pitchFamily="18" charset="-127"/>
                <a:ea typeface="a하늬바람M" panose="02020600000000000000" pitchFamily="18" charset="-127"/>
              </a:rPr>
              <a:t>Tsustsugamushi</a:t>
            </a:r>
            <a:r>
              <a:rPr lang="en-US" altLang="ko-KR" dirty="0">
                <a:latin typeface="a하늬바람M" panose="02020600000000000000" pitchFamily="18" charset="-127"/>
                <a:ea typeface="a하늬바람M" panose="02020600000000000000" pitchFamily="18" charset="-127"/>
              </a:rPr>
              <a:t> Occurrence</a:t>
            </a:r>
          </a:p>
        </p:txBody>
      </p:sp>
      <p:sp>
        <p:nvSpPr>
          <p:cNvPr id="23" name="TextBox 22">
            <a:extLst>
              <a:ext uri="{FF2B5EF4-FFF2-40B4-BE49-F238E27FC236}">
                <a16:creationId xmlns:a16="http://schemas.microsoft.com/office/drawing/2014/main" id="{492E67AB-5519-44D4-97DF-41559C682C89}"/>
              </a:ext>
            </a:extLst>
          </p:cNvPr>
          <p:cNvSpPr txBox="1"/>
          <p:nvPr/>
        </p:nvSpPr>
        <p:spPr>
          <a:xfrm>
            <a:off x="5413364" y="17222"/>
            <a:ext cx="2751074" cy="415498"/>
          </a:xfrm>
          <a:prstGeom prst="rect">
            <a:avLst/>
          </a:prstGeom>
          <a:noFill/>
        </p:spPr>
        <p:txBody>
          <a:bodyPr wrap="none" rtlCol="0">
            <a:spAutoFit/>
          </a:bodyPr>
          <a:lstStyle/>
          <a:p>
            <a:r>
              <a:rPr lang="ko-KR" altLang="en-US" sz="1050" dirty="0">
                <a:latin typeface="a하늬바람M" panose="02020600000000000000" pitchFamily="18" charset="-127"/>
                <a:ea typeface="a하늬바람M" panose="02020600000000000000" pitchFamily="18" charset="-127"/>
              </a:rPr>
              <a:t>｜</a:t>
            </a:r>
            <a:r>
              <a:rPr lang="en-US" altLang="ko-KR" sz="1050" dirty="0">
                <a:latin typeface="a하늬바람M" panose="02020600000000000000" pitchFamily="18" charset="-127"/>
                <a:ea typeface="a하늬바람M" panose="02020600000000000000" pitchFamily="18" charset="-127"/>
              </a:rPr>
              <a:t>(1) Project Background and </a:t>
            </a:r>
          </a:p>
          <a:p>
            <a:r>
              <a:rPr lang="en-US" altLang="ko-KR" sz="1050" dirty="0">
                <a:latin typeface="a하늬바람M" panose="02020600000000000000" pitchFamily="18" charset="-127"/>
                <a:ea typeface="a하늬바람M" panose="02020600000000000000" pitchFamily="18" charset="-127"/>
              </a:rPr>
              <a:t>	Necessity of Research</a:t>
            </a:r>
          </a:p>
        </p:txBody>
      </p:sp>
      <p:cxnSp>
        <p:nvCxnSpPr>
          <p:cNvPr id="5" name="직선 연결선 4">
            <a:extLst>
              <a:ext uri="{FF2B5EF4-FFF2-40B4-BE49-F238E27FC236}">
                <a16:creationId xmlns:a16="http://schemas.microsoft.com/office/drawing/2014/main" id="{DB9CFEBD-023B-4B6F-81B0-3E182ED2F636}"/>
              </a:ext>
            </a:extLst>
          </p:cNvPr>
          <p:cNvCxnSpPr>
            <a:cxnSpLocks/>
          </p:cNvCxnSpPr>
          <p:nvPr/>
        </p:nvCxnSpPr>
        <p:spPr>
          <a:xfrm flipV="1">
            <a:off x="4893050" y="436886"/>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pic>
        <p:nvPicPr>
          <p:cNvPr id="4" name="그림 3">
            <a:extLst>
              <a:ext uri="{FF2B5EF4-FFF2-40B4-BE49-F238E27FC236}">
                <a16:creationId xmlns:a16="http://schemas.microsoft.com/office/drawing/2014/main" id="{02951707-BA27-4F0D-89A0-D4BB562DED85}"/>
              </a:ext>
            </a:extLst>
          </p:cNvPr>
          <p:cNvPicPr>
            <a:picLocks noChangeAspect="1"/>
          </p:cNvPicPr>
          <p:nvPr/>
        </p:nvPicPr>
        <p:blipFill>
          <a:blip r:embed="rId9"/>
          <a:stretch>
            <a:fillRect/>
          </a:stretch>
        </p:blipFill>
        <p:spPr>
          <a:xfrm>
            <a:off x="1156006" y="722835"/>
            <a:ext cx="6910253" cy="3196823"/>
          </a:xfrm>
          <a:prstGeom prst="rect">
            <a:avLst/>
          </a:prstGeom>
          <a:ln>
            <a:solidFill>
              <a:schemeClr val="tx1"/>
            </a:solidFill>
          </a:ln>
        </p:spPr>
      </p:pic>
    </p:spTree>
    <p:extLst>
      <p:ext uri="{BB962C8B-B14F-4D97-AF65-F5344CB8AC3E}">
        <p14:creationId xmlns:p14="http://schemas.microsoft.com/office/powerpoint/2010/main" val="362333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 name="TextBox 19">
            <a:extLst>
              <a:ext uri="{FF2B5EF4-FFF2-40B4-BE49-F238E27FC236}">
                <a16:creationId xmlns:a16="http://schemas.microsoft.com/office/drawing/2014/main" id="{9191ABE6-1BBB-44C7-BFF4-954EFB1677F3}"/>
              </a:ext>
            </a:extLst>
          </p:cNvPr>
          <p:cNvSpPr txBox="1"/>
          <p:nvPr/>
        </p:nvSpPr>
        <p:spPr>
          <a:xfrm>
            <a:off x="1448183" y="792141"/>
            <a:ext cx="6144952" cy="2862322"/>
          </a:xfrm>
          <a:prstGeom prst="rect">
            <a:avLst/>
          </a:prstGeom>
          <a:noFill/>
        </p:spPr>
        <p:txBody>
          <a:bodyPr wrap="none" rtlCol="0">
            <a:spAutoFit/>
          </a:bodyPr>
          <a:lstStyle/>
          <a:p>
            <a:pPr algn="ctr">
              <a:lnSpc>
                <a:spcPct val="150000"/>
              </a:lnSpc>
            </a:pPr>
            <a:r>
              <a:rPr lang="en-US" altLang="ko-KR" sz="2000" dirty="0">
                <a:latin typeface="a하늬바람M" panose="02020600000000000000" pitchFamily="18" charset="-127"/>
                <a:ea typeface="a하늬바람M" panose="02020600000000000000" pitchFamily="18" charset="-127"/>
              </a:rPr>
              <a:t> WHY is </a:t>
            </a:r>
            <a:r>
              <a:rPr lang="en-US" altLang="ko-KR" sz="2000" dirty="0" err="1">
                <a:latin typeface="a하늬바람M" panose="02020600000000000000" pitchFamily="18" charset="-127"/>
                <a:ea typeface="a하늬바람M" panose="02020600000000000000" pitchFamily="18" charset="-127"/>
              </a:rPr>
              <a:t>Tsutsugamushi</a:t>
            </a:r>
            <a:r>
              <a:rPr lang="en-US" altLang="ko-KR" sz="2000" dirty="0">
                <a:latin typeface="a하늬바람M" panose="02020600000000000000" pitchFamily="18" charset="-127"/>
                <a:ea typeface="a하늬바람M" panose="02020600000000000000" pitchFamily="18" charset="-127"/>
              </a:rPr>
              <a:t> spreading </a:t>
            </a:r>
          </a:p>
          <a:p>
            <a:pPr algn="ctr">
              <a:lnSpc>
                <a:spcPct val="150000"/>
              </a:lnSpc>
            </a:pPr>
            <a:r>
              <a:rPr lang="en-US" altLang="ko-KR" sz="2000" dirty="0">
                <a:latin typeface="a하늬바람M" panose="02020600000000000000" pitchFamily="18" charset="-127"/>
                <a:ea typeface="a하늬바람M" panose="02020600000000000000" pitchFamily="18" charset="-127"/>
              </a:rPr>
              <a:t>in modern society </a:t>
            </a:r>
          </a:p>
          <a:p>
            <a:pPr algn="ctr">
              <a:lnSpc>
                <a:spcPct val="150000"/>
              </a:lnSpc>
            </a:pPr>
            <a:r>
              <a:rPr lang="en-US" altLang="ko-KR" sz="2000" dirty="0">
                <a:latin typeface="a하늬바람M" panose="02020600000000000000" pitchFamily="18" charset="-127"/>
                <a:ea typeface="a하늬바람M" panose="02020600000000000000" pitchFamily="18" charset="-127"/>
              </a:rPr>
              <a:t>where the developed medical technologies </a:t>
            </a:r>
          </a:p>
          <a:p>
            <a:pPr algn="ctr">
              <a:lnSpc>
                <a:spcPct val="150000"/>
              </a:lnSpc>
            </a:pPr>
            <a:r>
              <a:rPr lang="en-US" altLang="ko-KR" sz="2000" dirty="0">
                <a:latin typeface="a하늬바람M" panose="02020600000000000000" pitchFamily="18" charset="-127"/>
                <a:ea typeface="a하늬바람M" panose="02020600000000000000" pitchFamily="18" charset="-127"/>
              </a:rPr>
              <a:t>and adequate treatment </a:t>
            </a:r>
          </a:p>
          <a:p>
            <a:pPr algn="ctr">
              <a:lnSpc>
                <a:spcPct val="150000"/>
              </a:lnSpc>
            </a:pPr>
            <a:r>
              <a:rPr lang="en-US" altLang="ko-KR" sz="2000" dirty="0">
                <a:latin typeface="a하늬바람M" panose="02020600000000000000" pitchFamily="18" charset="-127"/>
                <a:ea typeface="a하늬바람M" panose="02020600000000000000" pitchFamily="18" charset="-127"/>
              </a:rPr>
              <a:t>can be utilized to address diseases??</a:t>
            </a:r>
            <a:endParaRPr lang="ko-KR" altLang="en-US" sz="2000" dirty="0">
              <a:latin typeface="a하늬바람M" panose="02020600000000000000" pitchFamily="18" charset="-127"/>
              <a:ea typeface="a하늬바람M" panose="02020600000000000000" pitchFamily="18" charset="-127"/>
            </a:endParaRPr>
          </a:p>
          <a:p>
            <a:pPr algn="ctr">
              <a:lnSpc>
                <a:spcPct val="150000"/>
              </a:lnSpc>
            </a:pPr>
            <a:endParaRPr lang="ko-KR" altLang="en-US" sz="2000" dirty="0">
              <a:latin typeface="a하늬바람M" panose="02020600000000000000" pitchFamily="18" charset="-127"/>
              <a:ea typeface="a하늬바람M" panose="02020600000000000000" pitchFamily="18" charset="-127"/>
            </a:endParaRPr>
          </a:p>
        </p:txBody>
      </p:sp>
      <p:pic>
        <p:nvPicPr>
          <p:cNvPr id="21" name="Picture 3">
            <a:extLst>
              <a:ext uri="{FF2B5EF4-FFF2-40B4-BE49-F238E27FC236}">
                <a16:creationId xmlns:a16="http://schemas.microsoft.com/office/drawing/2014/main" id="{B98067B5-965B-4B3E-9D32-D4D23B00F7AB}"/>
              </a:ext>
            </a:extLst>
          </p:cNvPr>
          <p:cNvPicPr>
            <a:picLocks noChangeAspect="1" noChangeArrowheads="1"/>
          </p:cNvPicPr>
          <p:nvPr/>
        </p:nvPicPr>
        <p:blipFill>
          <a:blip r:embed="rId9" cstate="print">
            <a:clrChange>
              <a:clrFrom>
                <a:srgbClr val="FFFFFF"/>
              </a:clrFrom>
              <a:clrTo>
                <a:srgbClr val="FFFFFF">
                  <a:alpha val="0"/>
                </a:srgbClr>
              </a:clrTo>
            </a:clrChange>
            <a:duotone>
              <a:schemeClr val="bg2">
                <a:shade val="45000"/>
                <a:satMod val="135000"/>
              </a:schemeClr>
              <a:prstClr val="white"/>
            </a:duotone>
          </a:blip>
          <a:srcRect l="39394" r="34343" b="66729"/>
          <a:stretch>
            <a:fillRect/>
          </a:stretch>
        </p:blipFill>
        <p:spPr bwMode="auto">
          <a:xfrm rot="19128816">
            <a:off x="2385586" y="3224083"/>
            <a:ext cx="886531" cy="1369948"/>
          </a:xfrm>
          <a:prstGeom prst="rect">
            <a:avLst/>
          </a:prstGeom>
          <a:noFill/>
          <a:ln w="9525">
            <a:noFill/>
            <a:miter lim="800000"/>
            <a:headEnd/>
            <a:tailEnd/>
          </a:ln>
        </p:spPr>
      </p:pic>
      <p:pic>
        <p:nvPicPr>
          <p:cNvPr id="22" name="Picture 3">
            <a:extLst>
              <a:ext uri="{FF2B5EF4-FFF2-40B4-BE49-F238E27FC236}">
                <a16:creationId xmlns:a16="http://schemas.microsoft.com/office/drawing/2014/main" id="{4F1B4934-B1BF-4C37-93DA-3C4DE29F24C7}"/>
              </a:ext>
            </a:extLst>
          </p:cNvPr>
          <p:cNvPicPr>
            <a:picLocks noChangeAspect="1" noChangeArrowheads="1"/>
          </p:cNvPicPr>
          <p:nvPr/>
        </p:nvPicPr>
        <p:blipFill>
          <a:blip r:embed="rId9" cstate="print">
            <a:clrChange>
              <a:clrFrom>
                <a:srgbClr val="FFFFFF"/>
              </a:clrFrom>
              <a:clrTo>
                <a:srgbClr val="FFFFFF">
                  <a:alpha val="0"/>
                </a:srgbClr>
              </a:clrTo>
            </a:clrChange>
            <a:duotone>
              <a:schemeClr val="bg2">
                <a:shade val="45000"/>
                <a:satMod val="135000"/>
              </a:schemeClr>
              <a:prstClr val="white"/>
            </a:duotone>
          </a:blip>
          <a:srcRect t="33271" b="26592"/>
          <a:stretch>
            <a:fillRect/>
          </a:stretch>
        </p:blipFill>
        <p:spPr bwMode="auto">
          <a:xfrm>
            <a:off x="2957986" y="3672884"/>
            <a:ext cx="3375633" cy="1375059"/>
          </a:xfrm>
          <a:prstGeom prst="rect">
            <a:avLst/>
          </a:prstGeom>
          <a:noFill/>
          <a:ln w="9525">
            <a:noFill/>
            <a:miter lim="800000"/>
            <a:headEnd/>
            <a:tailEnd/>
          </a:ln>
        </p:spPr>
      </p:pic>
      <p:pic>
        <p:nvPicPr>
          <p:cNvPr id="23" name="Picture 3">
            <a:extLst>
              <a:ext uri="{FF2B5EF4-FFF2-40B4-BE49-F238E27FC236}">
                <a16:creationId xmlns:a16="http://schemas.microsoft.com/office/drawing/2014/main" id="{391EC4C4-2592-4CFC-A406-A86EA879B997}"/>
              </a:ext>
            </a:extLst>
          </p:cNvPr>
          <p:cNvPicPr>
            <a:picLocks noChangeAspect="1" noChangeArrowheads="1"/>
          </p:cNvPicPr>
          <p:nvPr/>
        </p:nvPicPr>
        <p:blipFill>
          <a:blip r:embed="rId9" cstate="print">
            <a:clrChange>
              <a:clrFrom>
                <a:srgbClr val="FFFFFF"/>
              </a:clrFrom>
              <a:clrTo>
                <a:srgbClr val="FFFFFF">
                  <a:alpha val="0"/>
                </a:srgbClr>
              </a:clrTo>
            </a:clrChange>
            <a:duotone>
              <a:schemeClr val="bg2">
                <a:shade val="45000"/>
                <a:satMod val="135000"/>
              </a:schemeClr>
              <a:prstClr val="white"/>
            </a:duotone>
          </a:blip>
          <a:srcRect l="39394" r="34343" b="66729"/>
          <a:stretch>
            <a:fillRect/>
          </a:stretch>
        </p:blipFill>
        <p:spPr bwMode="auto">
          <a:xfrm rot="2199675">
            <a:off x="6106361" y="3343149"/>
            <a:ext cx="1031933" cy="1139826"/>
          </a:xfrm>
          <a:prstGeom prst="rect">
            <a:avLst/>
          </a:prstGeom>
          <a:noFill/>
          <a:ln w="9525">
            <a:noFill/>
            <a:miter lim="800000"/>
            <a:headEnd/>
            <a:tailEnd/>
          </a:ln>
        </p:spPr>
      </p:pic>
      <p:sp>
        <p:nvSpPr>
          <p:cNvPr id="25" name="평행 사변형 25">
            <a:extLst>
              <a:ext uri="{FF2B5EF4-FFF2-40B4-BE49-F238E27FC236}">
                <a16:creationId xmlns:a16="http://schemas.microsoft.com/office/drawing/2014/main" id="{83D7C122-F97B-4FA2-8AC9-DAADF2609383}"/>
              </a:ext>
            </a:extLst>
          </p:cNvPr>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a하늬바람M" panose="02020600000000000000" pitchFamily="18" charset="-127"/>
                <a:ea typeface="a하늬바람M" panose="02020600000000000000" pitchFamily="18" charset="-127"/>
              </a:rPr>
              <a:t>Issue of </a:t>
            </a:r>
            <a:r>
              <a:rPr lang="en-US" altLang="ko-KR" sz="2000" dirty="0" err="1">
                <a:latin typeface="a하늬바람M" panose="02020600000000000000" pitchFamily="18" charset="-127"/>
                <a:ea typeface="a하늬바람M" panose="02020600000000000000" pitchFamily="18" charset="-127"/>
              </a:rPr>
              <a:t>Tsutsugamushi</a:t>
            </a:r>
            <a:endParaRPr lang="ko-KR" altLang="en-US" sz="2000" dirty="0">
              <a:latin typeface="a하늬바람M" panose="02020600000000000000" pitchFamily="18" charset="-127"/>
              <a:ea typeface="a하늬바람M" panose="02020600000000000000" pitchFamily="18" charset="-127"/>
            </a:endParaRPr>
          </a:p>
        </p:txBody>
      </p:sp>
      <p:cxnSp>
        <p:nvCxnSpPr>
          <p:cNvPr id="28" name="직선 연결선 27">
            <a:extLst>
              <a:ext uri="{FF2B5EF4-FFF2-40B4-BE49-F238E27FC236}">
                <a16:creationId xmlns:a16="http://schemas.microsoft.com/office/drawing/2014/main" id="{355B9152-9C2E-48A6-969E-BE850E3E917F}"/>
              </a:ext>
            </a:extLst>
          </p:cNvPr>
          <p:cNvCxnSpPr>
            <a:cxnSpLocks/>
          </p:cNvCxnSpPr>
          <p:nvPr/>
        </p:nvCxnSpPr>
        <p:spPr>
          <a:xfrm flipV="1">
            <a:off x="4893050" y="459262"/>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64F07C4-A74A-4E1C-9A24-A1DE7EA63665}"/>
              </a:ext>
            </a:extLst>
          </p:cNvPr>
          <p:cNvSpPr txBox="1"/>
          <p:nvPr/>
        </p:nvSpPr>
        <p:spPr>
          <a:xfrm>
            <a:off x="5413364" y="17222"/>
            <a:ext cx="2751074" cy="415498"/>
          </a:xfrm>
          <a:prstGeom prst="rect">
            <a:avLst/>
          </a:prstGeom>
          <a:noFill/>
        </p:spPr>
        <p:txBody>
          <a:bodyPr wrap="none" rtlCol="0">
            <a:spAutoFit/>
          </a:bodyPr>
          <a:lstStyle/>
          <a:p>
            <a:r>
              <a:rPr lang="ko-KR" altLang="en-US" sz="1050" dirty="0">
                <a:latin typeface="a하늬바람M" panose="02020600000000000000" pitchFamily="18" charset="-127"/>
                <a:ea typeface="a하늬바람M" panose="02020600000000000000" pitchFamily="18" charset="-127"/>
              </a:rPr>
              <a:t>｜</a:t>
            </a:r>
            <a:r>
              <a:rPr lang="en-US" altLang="ko-KR" sz="1050" dirty="0">
                <a:latin typeface="a하늬바람M" panose="02020600000000000000" pitchFamily="18" charset="-127"/>
                <a:ea typeface="a하늬바람M" panose="02020600000000000000" pitchFamily="18" charset="-127"/>
              </a:rPr>
              <a:t>(1) Project Background and </a:t>
            </a:r>
          </a:p>
          <a:p>
            <a:r>
              <a:rPr lang="en-US" altLang="ko-KR" sz="1050" dirty="0">
                <a:latin typeface="a하늬바람M" panose="02020600000000000000" pitchFamily="18" charset="-127"/>
                <a:ea typeface="a하늬바람M" panose="02020600000000000000" pitchFamily="18" charset="-127"/>
              </a:rPr>
              <a:t>	Necessity of Research</a:t>
            </a:r>
          </a:p>
        </p:txBody>
      </p:sp>
    </p:spTree>
    <p:extLst>
      <p:ext uri="{BB962C8B-B14F-4D97-AF65-F5344CB8AC3E}">
        <p14:creationId xmlns:p14="http://schemas.microsoft.com/office/powerpoint/2010/main" val="202742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2" name="평행 사변형 25">
            <a:extLst>
              <a:ext uri="{FF2B5EF4-FFF2-40B4-BE49-F238E27FC236}">
                <a16:creationId xmlns:a16="http://schemas.microsoft.com/office/drawing/2014/main" id="{51516C23-D3E8-4680-881B-D2D4C93FDC88}"/>
              </a:ext>
            </a:extLst>
          </p:cNvPr>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a하늬바람M" panose="02020600000000000000" pitchFamily="18" charset="-127"/>
                <a:ea typeface="a하늬바람M" panose="02020600000000000000" pitchFamily="18" charset="-127"/>
              </a:rPr>
              <a:t>What is </a:t>
            </a:r>
            <a:r>
              <a:rPr lang="en-US" altLang="ko-KR" sz="2000" dirty="0" err="1">
                <a:latin typeface="a하늬바람M" panose="02020600000000000000" pitchFamily="18" charset="-127"/>
                <a:ea typeface="a하늬바람M" panose="02020600000000000000" pitchFamily="18" charset="-127"/>
              </a:rPr>
              <a:t>Tsutsugamushi</a:t>
            </a:r>
            <a:r>
              <a:rPr lang="en-US" altLang="ko-KR" sz="2000" dirty="0">
                <a:latin typeface="a하늬바람M" panose="02020600000000000000" pitchFamily="18" charset="-127"/>
                <a:ea typeface="a하늬바람M" panose="02020600000000000000" pitchFamily="18" charset="-127"/>
              </a:rPr>
              <a:t>?</a:t>
            </a:r>
            <a:endParaRPr lang="ko-KR" altLang="en-US" sz="2000" dirty="0">
              <a:latin typeface="a하늬바람M" panose="02020600000000000000" pitchFamily="18" charset="-127"/>
              <a:ea typeface="a하늬바람M" panose="02020600000000000000" pitchFamily="18" charset="-127"/>
            </a:endParaRPr>
          </a:p>
        </p:txBody>
      </p:sp>
      <p:sp>
        <p:nvSpPr>
          <p:cNvPr id="25" name="모서리가 둥근 직사각형 1">
            <a:extLst>
              <a:ext uri="{FF2B5EF4-FFF2-40B4-BE49-F238E27FC236}">
                <a16:creationId xmlns:a16="http://schemas.microsoft.com/office/drawing/2014/main" id="{17F1D876-B45B-4C4A-AE5B-36398A9736C9}"/>
              </a:ext>
            </a:extLst>
          </p:cNvPr>
          <p:cNvSpPr/>
          <p:nvPr/>
        </p:nvSpPr>
        <p:spPr>
          <a:xfrm>
            <a:off x="365647" y="867842"/>
            <a:ext cx="8270601" cy="1077080"/>
          </a:xfrm>
          <a:prstGeom prst="roundRect">
            <a:avLst/>
          </a:prstGeom>
          <a:noFill/>
          <a:ln w="19050">
            <a:solidFill>
              <a:srgbClr val="21596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100" dirty="0">
                <a:solidFill>
                  <a:schemeClr val="tx1"/>
                </a:solidFill>
                <a:latin typeface="a하늬바람M" panose="02020600000000000000" pitchFamily="18" charset="-127"/>
                <a:ea typeface="a하늬바람M" panose="02020600000000000000" pitchFamily="18" charset="-127"/>
              </a:rPr>
              <a:t>Scrub typhus or bush typhus is a form of typhus caused by the intracellular parasite </a:t>
            </a:r>
            <a:r>
              <a:rPr lang="en-US" altLang="ko-KR" sz="1100" dirty="0" err="1">
                <a:solidFill>
                  <a:schemeClr val="tx1"/>
                </a:solidFill>
                <a:latin typeface="a하늬바람M" panose="02020600000000000000" pitchFamily="18" charset="-127"/>
                <a:ea typeface="a하늬바람M" panose="02020600000000000000" pitchFamily="18" charset="-127"/>
              </a:rPr>
              <a:t>Orientia</a:t>
            </a:r>
            <a:r>
              <a:rPr lang="en-US" altLang="ko-KR" sz="1100" dirty="0">
                <a:solidFill>
                  <a:schemeClr val="tx1"/>
                </a:solidFill>
                <a:latin typeface="a하늬바람M" panose="02020600000000000000" pitchFamily="18" charset="-127"/>
                <a:ea typeface="a하늬바람M" panose="02020600000000000000" pitchFamily="18" charset="-127"/>
              </a:rPr>
              <a:t> </a:t>
            </a:r>
            <a:r>
              <a:rPr lang="en-US" altLang="ko-KR" sz="1100" dirty="0" err="1">
                <a:solidFill>
                  <a:schemeClr val="tx1"/>
                </a:solidFill>
                <a:latin typeface="a하늬바람M" panose="02020600000000000000" pitchFamily="18" charset="-127"/>
                <a:ea typeface="a하늬바람M" panose="02020600000000000000" pitchFamily="18" charset="-127"/>
              </a:rPr>
              <a:t>tsutsugamushi</a:t>
            </a:r>
            <a:r>
              <a:rPr lang="en-US" altLang="ko-KR" sz="1100" dirty="0">
                <a:solidFill>
                  <a:schemeClr val="tx1"/>
                </a:solidFill>
                <a:latin typeface="a하늬바람M" panose="02020600000000000000" pitchFamily="18" charset="-127"/>
                <a:ea typeface="a하늬바람M" panose="02020600000000000000" pitchFamily="18" charset="-127"/>
              </a:rPr>
              <a:t>, a Gram-negative </a:t>
            </a:r>
            <a:r>
              <a:rPr lang="el-GR" altLang="ko-KR" sz="1100" dirty="0">
                <a:solidFill>
                  <a:schemeClr val="tx1"/>
                </a:solidFill>
                <a:latin typeface="a하늬바람M" panose="02020600000000000000" pitchFamily="18" charset="-127"/>
                <a:ea typeface="a하늬바람M" panose="02020600000000000000" pitchFamily="18" charset="-127"/>
              </a:rPr>
              <a:t>α-</a:t>
            </a:r>
            <a:r>
              <a:rPr lang="en-US" altLang="ko-KR" sz="1100" dirty="0">
                <a:solidFill>
                  <a:schemeClr val="tx1"/>
                </a:solidFill>
                <a:latin typeface="a하늬바람M" panose="02020600000000000000" pitchFamily="18" charset="-127"/>
                <a:ea typeface="a하늬바람M" panose="02020600000000000000" pitchFamily="18" charset="-127"/>
              </a:rPr>
              <a:t>proteobacterium of family </a:t>
            </a:r>
            <a:r>
              <a:rPr lang="en-US" altLang="ko-KR" sz="1100" dirty="0" err="1">
                <a:solidFill>
                  <a:schemeClr val="tx1"/>
                </a:solidFill>
                <a:latin typeface="a하늬바람M" panose="02020600000000000000" pitchFamily="18" charset="-127"/>
                <a:ea typeface="a하늬바람M" panose="02020600000000000000" pitchFamily="18" charset="-127"/>
              </a:rPr>
              <a:t>Rickettsiaceae</a:t>
            </a:r>
            <a:r>
              <a:rPr lang="en-US" altLang="ko-KR" sz="1100" dirty="0">
                <a:solidFill>
                  <a:schemeClr val="tx1"/>
                </a:solidFill>
                <a:latin typeface="a하늬바람M" panose="02020600000000000000" pitchFamily="18" charset="-127"/>
                <a:ea typeface="a하늬바람M" panose="02020600000000000000" pitchFamily="18" charset="-127"/>
              </a:rPr>
              <a:t> first isolated and identified in 1930 in Japan.</a:t>
            </a:r>
            <a:endParaRPr lang="ko-KR" altLang="en-US" sz="1100" dirty="0">
              <a:solidFill>
                <a:schemeClr val="tx1"/>
              </a:solidFill>
              <a:latin typeface="a하늬바람M" panose="02020600000000000000" pitchFamily="18" charset="-127"/>
              <a:ea typeface="a하늬바람M" panose="02020600000000000000" pitchFamily="18" charset="-127"/>
            </a:endParaRPr>
          </a:p>
        </p:txBody>
      </p:sp>
      <p:sp>
        <p:nvSpPr>
          <p:cNvPr id="26" name="TextBox 25">
            <a:extLst>
              <a:ext uri="{FF2B5EF4-FFF2-40B4-BE49-F238E27FC236}">
                <a16:creationId xmlns:a16="http://schemas.microsoft.com/office/drawing/2014/main" id="{6120962E-290B-40E1-B23E-951CD8809B3B}"/>
              </a:ext>
            </a:extLst>
          </p:cNvPr>
          <p:cNvSpPr txBox="1"/>
          <p:nvPr/>
        </p:nvSpPr>
        <p:spPr>
          <a:xfrm>
            <a:off x="4018283" y="555526"/>
            <a:ext cx="1643066" cy="338554"/>
          </a:xfrm>
          <a:prstGeom prst="rect">
            <a:avLst/>
          </a:prstGeom>
          <a:solidFill>
            <a:schemeClr val="bg1"/>
          </a:solidFill>
          <a:ln>
            <a:noFill/>
          </a:ln>
        </p:spPr>
        <p:txBody>
          <a:bodyPr wrap="square" rtlCol="0">
            <a:spAutoFit/>
          </a:bodyPr>
          <a:lstStyle/>
          <a:p>
            <a:r>
              <a:rPr lang="en-US" altLang="ko-KR" sz="1600" dirty="0">
                <a:latin typeface="a하늬바람M" panose="02020600000000000000" pitchFamily="18" charset="-127"/>
                <a:ea typeface="a하늬바람M" panose="02020600000000000000" pitchFamily="18" charset="-127"/>
              </a:rPr>
              <a:t>&lt; Definition &gt;</a:t>
            </a:r>
            <a:endParaRPr lang="ko-KR" altLang="en-US" sz="1600" dirty="0">
              <a:latin typeface="a하늬바람M" panose="02020600000000000000" pitchFamily="18" charset="-127"/>
              <a:ea typeface="a하늬바람M" panose="02020600000000000000" pitchFamily="18" charset="-127"/>
            </a:endParaRPr>
          </a:p>
        </p:txBody>
      </p:sp>
      <p:sp>
        <p:nvSpPr>
          <p:cNvPr id="31" name="모서리가 둥근 직사각형 18">
            <a:extLst>
              <a:ext uri="{FF2B5EF4-FFF2-40B4-BE49-F238E27FC236}">
                <a16:creationId xmlns:a16="http://schemas.microsoft.com/office/drawing/2014/main" id="{AACEB4A8-7AE8-40CD-8CDB-0DCC8A8A27E9}"/>
              </a:ext>
            </a:extLst>
          </p:cNvPr>
          <p:cNvSpPr/>
          <p:nvPr/>
        </p:nvSpPr>
        <p:spPr>
          <a:xfrm>
            <a:off x="395536" y="2194205"/>
            <a:ext cx="8270601" cy="1290221"/>
          </a:xfrm>
          <a:prstGeom prst="roundRect">
            <a:avLst/>
          </a:prstGeom>
          <a:noFill/>
          <a:ln w="19050">
            <a:solidFill>
              <a:srgbClr val="21596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1100" dirty="0">
                <a:solidFill>
                  <a:schemeClr val="tx1"/>
                </a:solidFill>
                <a:latin typeface="a하늬바람M" panose="02020600000000000000" pitchFamily="18" charset="-127"/>
                <a:ea typeface="a하늬바람M" panose="02020600000000000000" pitchFamily="18" charset="-127"/>
              </a:rPr>
              <a:t>Incubation period varies from 6-21 days, but it is normally from 10-18 days. </a:t>
            </a:r>
          </a:p>
          <a:p>
            <a:pPr algn="ctr">
              <a:lnSpc>
                <a:spcPct val="150000"/>
              </a:lnSpc>
            </a:pPr>
            <a:r>
              <a:rPr lang="en-US" altLang="ko-KR" sz="1100" dirty="0">
                <a:solidFill>
                  <a:schemeClr val="tx1"/>
                </a:solidFill>
                <a:latin typeface="a하늬바람M" panose="02020600000000000000" pitchFamily="18" charset="-127"/>
                <a:ea typeface="a하늬바람M" panose="02020600000000000000" pitchFamily="18" charset="-127"/>
              </a:rPr>
              <a:t>After incubation period, initial symptoms are fever, chill, headache, later followed by sore muscles, nausea, and cough.</a:t>
            </a:r>
          </a:p>
          <a:p>
            <a:pPr algn="ctr">
              <a:lnSpc>
                <a:spcPct val="150000"/>
              </a:lnSpc>
            </a:pPr>
            <a:r>
              <a:rPr lang="en-US" altLang="ko-KR" sz="1100" dirty="0">
                <a:solidFill>
                  <a:schemeClr val="tx1"/>
                </a:solidFill>
                <a:latin typeface="a하늬바람M" panose="02020600000000000000" pitchFamily="18" charset="-127"/>
                <a:ea typeface="a하늬바람M" panose="02020600000000000000" pitchFamily="18" charset="-127"/>
              </a:rPr>
              <a:t>Without any actions done, it can develop complications such myocarditis, septicemia, and lung disease which would lead to death.</a:t>
            </a:r>
          </a:p>
        </p:txBody>
      </p:sp>
      <p:sp>
        <p:nvSpPr>
          <p:cNvPr id="32" name="TextBox 31">
            <a:extLst>
              <a:ext uri="{FF2B5EF4-FFF2-40B4-BE49-F238E27FC236}">
                <a16:creationId xmlns:a16="http://schemas.microsoft.com/office/drawing/2014/main" id="{77C7EBBC-F02A-46DD-B210-54735C3D2132}"/>
              </a:ext>
            </a:extLst>
          </p:cNvPr>
          <p:cNvSpPr txBox="1"/>
          <p:nvPr/>
        </p:nvSpPr>
        <p:spPr>
          <a:xfrm>
            <a:off x="3910302" y="1960190"/>
            <a:ext cx="1579546" cy="338554"/>
          </a:xfrm>
          <a:prstGeom prst="rect">
            <a:avLst/>
          </a:prstGeom>
          <a:solidFill>
            <a:schemeClr val="bg1"/>
          </a:solidFill>
          <a:ln>
            <a:noFill/>
          </a:ln>
        </p:spPr>
        <p:txBody>
          <a:bodyPr wrap="square" rtlCol="0">
            <a:spAutoFit/>
          </a:bodyPr>
          <a:lstStyle/>
          <a:p>
            <a:r>
              <a:rPr lang="en-US" altLang="ko-KR" sz="1600" dirty="0">
                <a:latin typeface="a하늬바람M" panose="02020600000000000000" pitchFamily="18" charset="-127"/>
                <a:ea typeface="a하늬바람M" panose="02020600000000000000" pitchFamily="18" charset="-127"/>
              </a:rPr>
              <a:t>&lt; Symptom &gt;</a:t>
            </a:r>
            <a:endParaRPr lang="ko-KR" altLang="en-US" sz="1600" dirty="0">
              <a:latin typeface="a하늬바람M" panose="02020600000000000000" pitchFamily="18" charset="-127"/>
              <a:ea typeface="a하늬바람M" panose="02020600000000000000" pitchFamily="18" charset="-127"/>
            </a:endParaRPr>
          </a:p>
        </p:txBody>
      </p:sp>
      <p:sp>
        <p:nvSpPr>
          <p:cNvPr id="33" name="모서리가 둥근 직사각형 18">
            <a:extLst>
              <a:ext uri="{FF2B5EF4-FFF2-40B4-BE49-F238E27FC236}">
                <a16:creationId xmlns:a16="http://schemas.microsoft.com/office/drawing/2014/main" id="{4B3866FF-B8CC-4529-93B0-FA1E93D3958C}"/>
              </a:ext>
            </a:extLst>
          </p:cNvPr>
          <p:cNvSpPr/>
          <p:nvPr/>
        </p:nvSpPr>
        <p:spPr>
          <a:xfrm>
            <a:off x="353691" y="3832488"/>
            <a:ext cx="8270601" cy="959282"/>
          </a:xfrm>
          <a:prstGeom prst="roundRect">
            <a:avLst/>
          </a:prstGeom>
          <a:noFill/>
          <a:ln w="19050">
            <a:solidFill>
              <a:srgbClr val="21596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ctr">
              <a:lnSpc>
                <a:spcPct val="150000"/>
              </a:lnSpc>
              <a:buAutoNum type="arabicParenR"/>
            </a:pPr>
            <a:r>
              <a:rPr lang="en-US" altLang="ko-KR" sz="1200" dirty="0">
                <a:solidFill>
                  <a:schemeClr val="tx1"/>
                </a:solidFill>
                <a:latin typeface="a하늬바람M" panose="02020600000000000000" pitchFamily="18" charset="-127"/>
                <a:ea typeface="a하늬바람M" panose="02020600000000000000" pitchFamily="18" charset="-127"/>
              </a:rPr>
              <a:t>It is one of  pyrogenic disease in autumn in which most frequent occurrence period is October to </a:t>
            </a:r>
            <a:r>
              <a:rPr lang="en-US" altLang="ko-KR" sz="1200" dirty="0" err="1">
                <a:solidFill>
                  <a:schemeClr val="tx1"/>
                </a:solidFill>
                <a:latin typeface="a하늬바람M" panose="02020600000000000000" pitchFamily="18" charset="-127"/>
                <a:ea typeface="a하늬바람M" panose="02020600000000000000" pitchFamily="18" charset="-127"/>
              </a:rPr>
              <a:t>Deceember</a:t>
            </a:r>
            <a:endParaRPr lang="en-US" altLang="ko-KR" sz="1200" dirty="0">
              <a:solidFill>
                <a:schemeClr val="tx1"/>
              </a:solidFill>
              <a:latin typeface="a하늬바람M" panose="02020600000000000000" pitchFamily="18" charset="-127"/>
              <a:ea typeface="a하늬바람M" panose="02020600000000000000" pitchFamily="18" charset="-127"/>
            </a:endParaRPr>
          </a:p>
          <a:p>
            <a:pPr marL="228600" indent="-228600" algn="ctr">
              <a:lnSpc>
                <a:spcPct val="150000"/>
              </a:lnSpc>
              <a:buAutoNum type="arabicParenR"/>
            </a:pPr>
            <a:r>
              <a:rPr lang="en-US" altLang="ko-KR" sz="1200" dirty="0">
                <a:solidFill>
                  <a:schemeClr val="tx1"/>
                </a:solidFill>
                <a:latin typeface="a하늬바람M" panose="02020600000000000000" pitchFamily="18" charset="-127"/>
                <a:ea typeface="a하늬바람M" panose="02020600000000000000" pitchFamily="18" charset="-127"/>
              </a:rPr>
              <a:t>They suck human’s blood and infect them only when they are larvae not adult mite.</a:t>
            </a:r>
          </a:p>
        </p:txBody>
      </p:sp>
      <p:sp>
        <p:nvSpPr>
          <p:cNvPr id="34" name="TextBox 33">
            <a:extLst>
              <a:ext uri="{FF2B5EF4-FFF2-40B4-BE49-F238E27FC236}">
                <a16:creationId xmlns:a16="http://schemas.microsoft.com/office/drawing/2014/main" id="{A6B75377-899B-430C-9F96-A2D72BEFA923}"/>
              </a:ext>
            </a:extLst>
          </p:cNvPr>
          <p:cNvSpPr txBox="1"/>
          <p:nvPr/>
        </p:nvSpPr>
        <p:spPr>
          <a:xfrm>
            <a:off x="3614789" y="3644790"/>
            <a:ext cx="2293332" cy="338554"/>
          </a:xfrm>
          <a:prstGeom prst="rect">
            <a:avLst/>
          </a:prstGeom>
          <a:solidFill>
            <a:schemeClr val="bg1"/>
          </a:solidFill>
          <a:ln>
            <a:noFill/>
          </a:ln>
        </p:spPr>
        <p:txBody>
          <a:bodyPr wrap="square" rtlCol="0">
            <a:spAutoFit/>
          </a:bodyPr>
          <a:lstStyle/>
          <a:p>
            <a:r>
              <a:rPr lang="en-US" altLang="ko-KR" sz="1600" dirty="0">
                <a:latin typeface="a하늬바람M" panose="02020600000000000000" pitchFamily="18" charset="-127"/>
                <a:ea typeface="a하늬바람M" panose="02020600000000000000" pitchFamily="18" charset="-127"/>
              </a:rPr>
              <a:t>&lt; Characteristics &gt;</a:t>
            </a:r>
            <a:endParaRPr lang="ko-KR" altLang="en-US" sz="1600" dirty="0">
              <a:latin typeface="a하늬바람M" panose="02020600000000000000" pitchFamily="18" charset="-127"/>
              <a:ea typeface="a하늬바람M" panose="02020600000000000000" pitchFamily="18" charset="-127"/>
            </a:endParaRPr>
          </a:p>
        </p:txBody>
      </p:sp>
      <p:cxnSp>
        <p:nvCxnSpPr>
          <p:cNvPr id="36" name="직선 연결선 35">
            <a:extLst>
              <a:ext uri="{FF2B5EF4-FFF2-40B4-BE49-F238E27FC236}">
                <a16:creationId xmlns:a16="http://schemas.microsoft.com/office/drawing/2014/main" id="{4A7EA51D-AE0A-40BA-AF99-BB6E7891CF3A}"/>
              </a:ext>
            </a:extLst>
          </p:cNvPr>
          <p:cNvCxnSpPr>
            <a:cxnSpLocks/>
          </p:cNvCxnSpPr>
          <p:nvPr/>
        </p:nvCxnSpPr>
        <p:spPr>
          <a:xfrm flipV="1">
            <a:off x="4893050" y="459262"/>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21E23FC-48DE-4D1E-BF61-2254732809CA}"/>
              </a:ext>
            </a:extLst>
          </p:cNvPr>
          <p:cNvSpPr txBox="1"/>
          <p:nvPr/>
        </p:nvSpPr>
        <p:spPr>
          <a:xfrm>
            <a:off x="5413364" y="17222"/>
            <a:ext cx="2751074" cy="415498"/>
          </a:xfrm>
          <a:prstGeom prst="rect">
            <a:avLst/>
          </a:prstGeom>
          <a:noFill/>
        </p:spPr>
        <p:txBody>
          <a:bodyPr wrap="none" rtlCol="0">
            <a:spAutoFit/>
          </a:bodyPr>
          <a:lstStyle/>
          <a:p>
            <a:r>
              <a:rPr lang="ko-KR" altLang="en-US" sz="1050" dirty="0">
                <a:latin typeface="a하늬바람M" panose="02020600000000000000" pitchFamily="18" charset="-127"/>
                <a:ea typeface="a하늬바람M" panose="02020600000000000000" pitchFamily="18" charset="-127"/>
              </a:rPr>
              <a:t>｜</a:t>
            </a:r>
            <a:r>
              <a:rPr lang="en-US" altLang="ko-KR" sz="1050" dirty="0">
                <a:latin typeface="a하늬바람M" panose="02020600000000000000" pitchFamily="18" charset="-127"/>
                <a:ea typeface="a하늬바람M" panose="02020600000000000000" pitchFamily="18" charset="-127"/>
              </a:rPr>
              <a:t>(1) Project Background and </a:t>
            </a:r>
          </a:p>
          <a:p>
            <a:r>
              <a:rPr lang="en-US" altLang="ko-KR" sz="1050" dirty="0">
                <a:latin typeface="a하늬바람M" panose="02020600000000000000" pitchFamily="18" charset="-127"/>
                <a:ea typeface="a하늬바람M" panose="02020600000000000000" pitchFamily="18" charset="-127"/>
              </a:rPr>
              <a:t>	Necessity of Research</a:t>
            </a:r>
          </a:p>
        </p:txBody>
      </p:sp>
    </p:spTree>
    <p:extLst>
      <p:ext uri="{BB962C8B-B14F-4D97-AF65-F5344CB8AC3E}">
        <p14:creationId xmlns:p14="http://schemas.microsoft.com/office/powerpoint/2010/main" val="245549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1" name="TextBox 20">
            <a:extLst>
              <a:ext uri="{FF2B5EF4-FFF2-40B4-BE49-F238E27FC236}">
                <a16:creationId xmlns:a16="http://schemas.microsoft.com/office/drawing/2014/main" id="{02EE9622-F2A6-4423-9DDF-763BAF769EC1}"/>
              </a:ext>
            </a:extLst>
          </p:cNvPr>
          <p:cNvSpPr txBox="1"/>
          <p:nvPr/>
        </p:nvSpPr>
        <p:spPr>
          <a:xfrm>
            <a:off x="1487662" y="731708"/>
            <a:ext cx="5323893" cy="369332"/>
          </a:xfrm>
          <a:prstGeom prst="rect">
            <a:avLst/>
          </a:prstGeom>
          <a:noFill/>
        </p:spPr>
        <p:txBody>
          <a:bodyPr wrap="none" rtlCol="0">
            <a:spAutoFit/>
          </a:bodyPr>
          <a:lstStyle/>
          <a:p>
            <a:r>
              <a:rPr lang="en-US" altLang="ko-KR" dirty="0" err="1">
                <a:latin typeface="a하늬바람M" panose="02020600000000000000" pitchFamily="18" charset="-127"/>
                <a:ea typeface="a하늬바람M" panose="02020600000000000000" pitchFamily="18" charset="-127"/>
              </a:rPr>
              <a:t>Tsutsugamushi</a:t>
            </a:r>
            <a:r>
              <a:rPr lang="en-US" altLang="ko-KR" dirty="0">
                <a:latin typeface="a하늬바람M" panose="02020600000000000000" pitchFamily="18" charset="-127"/>
                <a:ea typeface="a하늬바람M" panose="02020600000000000000" pitchFamily="18" charset="-127"/>
              </a:rPr>
              <a:t> = Disease transmitted by mites = VBD</a:t>
            </a:r>
            <a:endParaRPr lang="ko-KR" altLang="en-US" dirty="0">
              <a:latin typeface="a하늬바람M" panose="02020600000000000000" pitchFamily="18" charset="-127"/>
              <a:ea typeface="a하늬바람M" panose="02020600000000000000" pitchFamily="18" charset="-127"/>
            </a:endParaRPr>
          </a:p>
        </p:txBody>
      </p:sp>
      <p:grpSp>
        <p:nvGrpSpPr>
          <p:cNvPr id="22" name="그룹 13">
            <a:extLst>
              <a:ext uri="{FF2B5EF4-FFF2-40B4-BE49-F238E27FC236}">
                <a16:creationId xmlns:a16="http://schemas.microsoft.com/office/drawing/2014/main" id="{A6C432E3-78D3-4410-B9F9-FD636FB467BE}"/>
              </a:ext>
            </a:extLst>
          </p:cNvPr>
          <p:cNvGrpSpPr/>
          <p:nvPr/>
        </p:nvGrpSpPr>
        <p:grpSpPr>
          <a:xfrm>
            <a:off x="4349947" y="1231079"/>
            <a:ext cx="416598" cy="232554"/>
            <a:chOff x="4371426" y="1707654"/>
            <a:chExt cx="416598" cy="232554"/>
          </a:xfrm>
          <a:solidFill>
            <a:srgbClr val="215968"/>
          </a:solidFill>
        </p:grpSpPr>
        <p:sp>
          <p:nvSpPr>
            <p:cNvPr id="23" name="갈매기형 수장 2">
              <a:extLst>
                <a:ext uri="{FF2B5EF4-FFF2-40B4-BE49-F238E27FC236}">
                  <a16:creationId xmlns:a16="http://schemas.microsoft.com/office/drawing/2014/main" id="{CD2457D8-C705-4A5E-BE2F-64A9085C3710}"/>
                </a:ext>
              </a:extLst>
            </p:cNvPr>
            <p:cNvSpPr/>
            <p:nvPr/>
          </p:nvSpPr>
          <p:spPr>
            <a:xfrm rot="5400000">
              <a:off x="4509604" y="1661789"/>
              <a:ext cx="140241" cy="41659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하늬바람M" panose="02020600000000000000" pitchFamily="18" charset="-127"/>
                <a:ea typeface="a하늬바람M" panose="02020600000000000000" pitchFamily="18" charset="-127"/>
              </a:endParaRPr>
            </a:p>
          </p:txBody>
        </p:sp>
        <p:sp>
          <p:nvSpPr>
            <p:cNvPr id="24" name="갈매기형 수장 22">
              <a:extLst>
                <a:ext uri="{FF2B5EF4-FFF2-40B4-BE49-F238E27FC236}">
                  <a16:creationId xmlns:a16="http://schemas.microsoft.com/office/drawing/2014/main" id="{093F1B6E-1A13-41BC-A6BF-0F7DF8376319}"/>
                </a:ext>
              </a:extLst>
            </p:cNvPr>
            <p:cNvSpPr/>
            <p:nvPr/>
          </p:nvSpPr>
          <p:spPr>
            <a:xfrm rot="5400000">
              <a:off x="4509604" y="1569476"/>
              <a:ext cx="140241" cy="41659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하늬바람M" panose="02020600000000000000" pitchFamily="18" charset="-127"/>
                <a:ea typeface="a하늬바람M" panose="02020600000000000000" pitchFamily="18" charset="-127"/>
              </a:endParaRPr>
            </a:p>
          </p:txBody>
        </p:sp>
      </p:grpSp>
      <p:sp>
        <p:nvSpPr>
          <p:cNvPr id="25" name="타원 24">
            <a:extLst>
              <a:ext uri="{FF2B5EF4-FFF2-40B4-BE49-F238E27FC236}">
                <a16:creationId xmlns:a16="http://schemas.microsoft.com/office/drawing/2014/main" id="{77233F13-BDD5-4A7F-8A5F-684DFEB7DD15}"/>
              </a:ext>
            </a:extLst>
          </p:cNvPr>
          <p:cNvSpPr/>
          <p:nvPr/>
        </p:nvSpPr>
        <p:spPr>
          <a:xfrm>
            <a:off x="955272" y="1614515"/>
            <a:ext cx="1331521" cy="1331521"/>
          </a:xfrm>
          <a:prstGeom prst="ellipse">
            <a:avLst/>
          </a:prstGeom>
          <a:blipFill dpi="0" rotWithShape="1">
            <a:blip r:embed="rId9"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26" name="타원 25">
            <a:extLst>
              <a:ext uri="{FF2B5EF4-FFF2-40B4-BE49-F238E27FC236}">
                <a16:creationId xmlns:a16="http://schemas.microsoft.com/office/drawing/2014/main" id="{23C24168-E4A8-4B28-88C7-FFA94A9A9D39}"/>
              </a:ext>
            </a:extLst>
          </p:cNvPr>
          <p:cNvSpPr/>
          <p:nvPr/>
        </p:nvSpPr>
        <p:spPr>
          <a:xfrm>
            <a:off x="2539448" y="1617861"/>
            <a:ext cx="1331521" cy="1331521"/>
          </a:xfrm>
          <a:prstGeom prst="ellipse">
            <a:avLst/>
          </a:prstGeom>
          <a:blipFill dpi="0" rotWithShape="1">
            <a:blip r:embed="rId10"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27" name="타원 26">
            <a:extLst>
              <a:ext uri="{FF2B5EF4-FFF2-40B4-BE49-F238E27FC236}">
                <a16:creationId xmlns:a16="http://schemas.microsoft.com/office/drawing/2014/main" id="{22F92054-E36A-4448-A555-B4D3F7B6DE09}"/>
              </a:ext>
            </a:extLst>
          </p:cNvPr>
          <p:cNvSpPr/>
          <p:nvPr/>
        </p:nvSpPr>
        <p:spPr>
          <a:xfrm>
            <a:off x="4444274" y="1613677"/>
            <a:ext cx="1331521" cy="1331521"/>
          </a:xfrm>
          <a:prstGeom prst="ellipse">
            <a:avLst/>
          </a:prstGeom>
          <a:blipFill dpi="0" rotWithShape="1">
            <a:blip r:embed="rId1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28" name="TextBox 27">
            <a:extLst>
              <a:ext uri="{FF2B5EF4-FFF2-40B4-BE49-F238E27FC236}">
                <a16:creationId xmlns:a16="http://schemas.microsoft.com/office/drawing/2014/main" id="{A6DB07C7-5F38-4359-AD3F-1E2490938404}"/>
              </a:ext>
            </a:extLst>
          </p:cNvPr>
          <p:cNvSpPr txBox="1"/>
          <p:nvPr/>
        </p:nvSpPr>
        <p:spPr>
          <a:xfrm>
            <a:off x="525726" y="3003832"/>
            <a:ext cx="2219197" cy="276999"/>
          </a:xfrm>
          <a:prstGeom prst="rect">
            <a:avLst/>
          </a:prstGeom>
          <a:noFill/>
        </p:spPr>
        <p:txBody>
          <a:bodyPr wrap="none" rtlCol="0">
            <a:spAutoFit/>
          </a:bodyPr>
          <a:lstStyle/>
          <a:p>
            <a:r>
              <a:rPr lang="en-US" altLang="ko-KR" sz="1200" dirty="0">
                <a:latin typeface="a하늬바람M" panose="02020600000000000000" pitchFamily="18" charset="-127"/>
                <a:ea typeface="a하늬바람M" panose="02020600000000000000" pitchFamily="18" charset="-127"/>
              </a:rPr>
              <a:t>{Ecological Environment}</a:t>
            </a:r>
            <a:endParaRPr lang="ko-KR" altLang="en-US" sz="1200" dirty="0">
              <a:latin typeface="a하늬바람M" panose="02020600000000000000" pitchFamily="18" charset="-127"/>
              <a:ea typeface="a하늬바람M" panose="02020600000000000000" pitchFamily="18" charset="-127"/>
            </a:endParaRPr>
          </a:p>
        </p:txBody>
      </p:sp>
      <p:sp>
        <p:nvSpPr>
          <p:cNvPr id="29" name="TextBox 28">
            <a:extLst>
              <a:ext uri="{FF2B5EF4-FFF2-40B4-BE49-F238E27FC236}">
                <a16:creationId xmlns:a16="http://schemas.microsoft.com/office/drawing/2014/main" id="{F104390A-CEC1-4B6B-94DF-F06A808B0EE6}"/>
              </a:ext>
            </a:extLst>
          </p:cNvPr>
          <p:cNvSpPr txBox="1"/>
          <p:nvPr/>
        </p:nvSpPr>
        <p:spPr>
          <a:xfrm>
            <a:off x="2772141" y="2996253"/>
            <a:ext cx="917367" cy="276999"/>
          </a:xfrm>
          <a:prstGeom prst="rect">
            <a:avLst/>
          </a:prstGeom>
          <a:noFill/>
        </p:spPr>
        <p:txBody>
          <a:bodyPr wrap="none" rtlCol="0">
            <a:spAutoFit/>
          </a:bodyPr>
          <a:lstStyle/>
          <a:p>
            <a:r>
              <a:rPr lang="en-US" altLang="ko-KR" sz="1200" dirty="0">
                <a:latin typeface="a하늬바람M" panose="02020600000000000000" pitchFamily="18" charset="-127"/>
                <a:ea typeface="a하늬바람M" panose="02020600000000000000" pitchFamily="18" charset="-127"/>
              </a:rPr>
              <a:t>{Climate}</a:t>
            </a:r>
            <a:endParaRPr lang="ko-KR" altLang="en-US" sz="1200" dirty="0">
              <a:latin typeface="a하늬바람M" panose="02020600000000000000" pitchFamily="18" charset="-127"/>
              <a:ea typeface="a하늬바람M" panose="02020600000000000000" pitchFamily="18" charset="-127"/>
            </a:endParaRPr>
          </a:p>
        </p:txBody>
      </p:sp>
      <p:sp>
        <p:nvSpPr>
          <p:cNvPr id="30" name="TextBox 29">
            <a:extLst>
              <a:ext uri="{FF2B5EF4-FFF2-40B4-BE49-F238E27FC236}">
                <a16:creationId xmlns:a16="http://schemas.microsoft.com/office/drawing/2014/main" id="{BD2B80B0-3618-4CD5-B1EC-E81CF6A0DD5E}"/>
              </a:ext>
            </a:extLst>
          </p:cNvPr>
          <p:cNvSpPr txBox="1"/>
          <p:nvPr/>
        </p:nvSpPr>
        <p:spPr>
          <a:xfrm>
            <a:off x="3720107" y="3003832"/>
            <a:ext cx="2698687" cy="276999"/>
          </a:xfrm>
          <a:prstGeom prst="rect">
            <a:avLst/>
          </a:prstGeom>
          <a:noFill/>
        </p:spPr>
        <p:txBody>
          <a:bodyPr wrap="none" rtlCol="0">
            <a:spAutoFit/>
          </a:bodyPr>
          <a:lstStyle/>
          <a:p>
            <a:r>
              <a:rPr lang="en-US" altLang="ko-KR" sz="1200" dirty="0">
                <a:latin typeface="a하늬바람M" panose="02020600000000000000" pitchFamily="18" charset="-127"/>
                <a:ea typeface="a하늬바람M" panose="02020600000000000000" pitchFamily="18" charset="-127"/>
              </a:rPr>
              <a:t>{Demographic Characteristics}</a:t>
            </a:r>
            <a:endParaRPr lang="ko-KR" altLang="en-US" sz="1200" dirty="0">
              <a:latin typeface="a하늬바람M" panose="02020600000000000000" pitchFamily="18" charset="-127"/>
              <a:ea typeface="a하늬바람M" panose="02020600000000000000" pitchFamily="18" charset="-127"/>
            </a:endParaRPr>
          </a:p>
        </p:txBody>
      </p:sp>
      <p:sp>
        <p:nvSpPr>
          <p:cNvPr id="31" name="모서리가 둥근 직사각형 20">
            <a:extLst>
              <a:ext uri="{FF2B5EF4-FFF2-40B4-BE49-F238E27FC236}">
                <a16:creationId xmlns:a16="http://schemas.microsoft.com/office/drawing/2014/main" id="{3909F435-DF0B-422C-AD56-C2B9A49F0C7F}"/>
              </a:ext>
            </a:extLst>
          </p:cNvPr>
          <p:cNvSpPr/>
          <p:nvPr/>
        </p:nvSpPr>
        <p:spPr>
          <a:xfrm>
            <a:off x="642174" y="3466202"/>
            <a:ext cx="7776864" cy="1331521"/>
          </a:xfrm>
          <a:prstGeom prst="roundRect">
            <a:avLst/>
          </a:prstGeom>
          <a:noFill/>
          <a:ln>
            <a:solidFill>
              <a:srgbClr val="21596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a하늬바람M" panose="02020600000000000000" pitchFamily="18" charset="-127"/>
                <a:ea typeface="a하늬바람M" panose="02020600000000000000" pitchFamily="18" charset="-127"/>
              </a:rPr>
              <a:t>Because the diseases transmitted by insects take various routes to infest humans, several factors can influence the infection. Hence, spatiotemporal changes of disease should be observed by analyzing correlations among environment, climate, population, land, etc.</a:t>
            </a:r>
          </a:p>
        </p:txBody>
      </p:sp>
      <p:sp>
        <p:nvSpPr>
          <p:cNvPr id="32" name="TextBox 31">
            <a:extLst>
              <a:ext uri="{FF2B5EF4-FFF2-40B4-BE49-F238E27FC236}">
                <a16:creationId xmlns:a16="http://schemas.microsoft.com/office/drawing/2014/main" id="{8B1ECD2D-2910-4071-825E-161F09C00903}"/>
              </a:ext>
            </a:extLst>
          </p:cNvPr>
          <p:cNvSpPr txBox="1"/>
          <p:nvPr/>
        </p:nvSpPr>
        <p:spPr>
          <a:xfrm>
            <a:off x="6734480" y="1947209"/>
            <a:ext cx="595035" cy="584775"/>
          </a:xfrm>
          <a:prstGeom prst="rect">
            <a:avLst/>
          </a:prstGeom>
          <a:noFill/>
        </p:spPr>
        <p:txBody>
          <a:bodyPr wrap="none" rtlCol="0">
            <a:spAutoFit/>
          </a:bodyPr>
          <a:lstStyle/>
          <a:p>
            <a:pPr algn="ctr"/>
            <a:r>
              <a:rPr lang="en-US" altLang="ko-KR" sz="3200" dirty="0">
                <a:latin typeface="a하늬바람M" panose="02020600000000000000" pitchFamily="18" charset="-127"/>
                <a:ea typeface="a하늬바람M" panose="02020600000000000000" pitchFamily="18" charset="-127"/>
              </a:rPr>
              <a:t>…</a:t>
            </a:r>
          </a:p>
        </p:txBody>
      </p:sp>
      <p:sp>
        <p:nvSpPr>
          <p:cNvPr id="34" name="평행 사변형 25">
            <a:extLst>
              <a:ext uri="{FF2B5EF4-FFF2-40B4-BE49-F238E27FC236}">
                <a16:creationId xmlns:a16="http://schemas.microsoft.com/office/drawing/2014/main" id="{98504BA9-5083-4950-80A9-1DB3CC1C24DA}"/>
              </a:ext>
            </a:extLst>
          </p:cNvPr>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a하늬바람M" panose="02020600000000000000" pitchFamily="18" charset="-127"/>
                <a:ea typeface="a하늬바람M" panose="02020600000000000000" pitchFamily="18" charset="-127"/>
              </a:rPr>
              <a:t>Characteristics of VBD</a:t>
            </a:r>
            <a:endParaRPr lang="ko-KR" altLang="en-US" sz="2000" dirty="0">
              <a:latin typeface="a하늬바람M" panose="02020600000000000000" pitchFamily="18" charset="-127"/>
              <a:ea typeface="a하늬바람M" panose="02020600000000000000" pitchFamily="18" charset="-127"/>
            </a:endParaRPr>
          </a:p>
        </p:txBody>
      </p:sp>
      <p:sp>
        <p:nvSpPr>
          <p:cNvPr id="35" name="타원 34">
            <a:extLst>
              <a:ext uri="{FF2B5EF4-FFF2-40B4-BE49-F238E27FC236}">
                <a16:creationId xmlns:a16="http://schemas.microsoft.com/office/drawing/2014/main" id="{F128A08F-B851-4935-926A-768020F27155}"/>
              </a:ext>
            </a:extLst>
          </p:cNvPr>
          <p:cNvSpPr/>
          <p:nvPr/>
        </p:nvSpPr>
        <p:spPr>
          <a:xfrm>
            <a:off x="6660512" y="1614515"/>
            <a:ext cx="1331521" cy="1331521"/>
          </a:xfrm>
          <a:prstGeom prst="ellipse">
            <a:avLst/>
          </a:prstGeom>
          <a:blipFill dpi="0" rotWithShape="1">
            <a:blip r:embed="rId1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6" name="TextBox 35">
            <a:extLst>
              <a:ext uri="{FF2B5EF4-FFF2-40B4-BE49-F238E27FC236}">
                <a16:creationId xmlns:a16="http://schemas.microsoft.com/office/drawing/2014/main" id="{5BD34C98-D379-4E57-BB78-AF5B1B3D8C11}"/>
              </a:ext>
            </a:extLst>
          </p:cNvPr>
          <p:cNvSpPr txBox="1"/>
          <p:nvPr/>
        </p:nvSpPr>
        <p:spPr>
          <a:xfrm>
            <a:off x="6407897" y="3049949"/>
            <a:ext cx="2155334" cy="276999"/>
          </a:xfrm>
          <a:prstGeom prst="rect">
            <a:avLst/>
          </a:prstGeom>
          <a:noFill/>
        </p:spPr>
        <p:txBody>
          <a:bodyPr wrap="none" rtlCol="0">
            <a:spAutoFit/>
          </a:bodyPr>
          <a:lstStyle/>
          <a:p>
            <a:r>
              <a:rPr lang="en-US" altLang="ko-KR" sz="1200" dirty="0">
                <a:latin typeface="a하늬바람M" panose="02020600000000000000" pitchFamily="18" charset="-127"/>
                <a:ea typeface="a하늬바람M" panose="02020600000000000000" pitchFamily="18" charset="-127"/>
              </a:rPr>
              <a:t>{Land Utilization Types}</a:t>
            </a:r>
            <a:endParaRPr lang="ko-KR" altLang="en-US" sz="1200" dirty="0">
              <a:latin typeface="a하늬바람M" panose="02020600000000000000" pitchFamily="18" charset="-127"/>
              <a:ea typeface="a하늬바람M" panose="02020600000000000000" pitchFamily="18" charset="-127"/>
            </a:endParaRPr>
          </a:p>
        </p:txBody>
      </p:sp>
      <p:sp>
        <p:nvSpPr>
          <p:cNvPr id="37" name="TextBox 36">
            <a:extLst>
              <a:ext uri="{FF2B5EF4-FFF2-40B4-BE49-F238E27FC236}">
                <a16:creationId xmlns:a16="http://schemas.microsoft.com/office/drawing/2014/main" id="{C3F87552-1BFE-49D4-AAB0-130B3E5D7C2A}"/>
              </a:ext>
            </a:extLst>
          </p:cNvPr>
          <p:cNvSpPr txBox="1"/>
          <p:nvPr/>
        </p:nvSpPr>
        <p:spPr>
          <a:xfrm>
            <a:off x="8110856" y="1936164"/>
            <a:ext cx="697627" cy="707886"/>
          </a:xfrm>
          <a:prstGeom prst="rect">
            <a:avLst/>
          </a:prstGeom>
          <a:noFill/>
        </p:spPr>
        <p:txBody>
          <a:bodyPr wrap="none" rtlCol="0">
            <a:spAutoFit/>
          </a:bodyPr>
          <a:lstStyle/>
          <a:p>
            <a:r>
              <a:rPr lang="en-US" altLang="ko-KR" sz="4000" dirty="0">
                <a:latin typeface="a하늬바람M" panose="02020600000000000000" pitchFamily="18" charset="-127"/>
                <a:ea typeface="a하늬바람M" panose="02020600000000000000" pitchFamily="18" charset="-127"/>
              </a:rPr>
              <a:t>…</a:t>
            </a:r>
            <a:endParaRPr lang="ko-KR" altLang="en-US" sz="4000" dirty="0">
              <a:latin typeface="a하늬바람M" panose="02020600000000000000" pitchFamily="18" charset="-127"/>
              <a:ea typeface="a하늬바람M" panose="02020600000000000000" pitchFamily="18" charset="-127"/>
            </a:endParaRPr>
          </a:p>
        </p:txBody>
      </p:sp>
      <p:cxnSp>
        <p:nvCxnSpPr>
          <p:cNvPr id="40" name="직선 연결선 39">
            <a:extLst>
              <a:ext uri="{FF2B5EF4-FFF2-40B4-BE49-F238E27FC236}">
                <a16:creationId xmlns:a16="http://schemas.microsoft.com/office/drawing/2014/main" id="{80D7975F-C03A-4196-9B71-157F52A29C1C}"/>
              </a:ext>
            </a:extLst>
          </p:cNvPr>
          <p:cNvCxnSpPr>
            <a:cxnSpLocks/>
          </p:cNvCxnSpPr>
          <p:nvPr/>
        </p:nvCxnSpPr>
        <p:spPr>
          <a:xfrm flipV="1">
            <a:off x="4893050" y="459262"/>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E1F4CE6-D566-4D8F-A9A8-7025367F1B1F}"/>
              </a:ext>
            </a:extLst>
          </p:cNvPr>
          <p:cNvSpPr txBox="1"/>
          <p:nvPr/>
        </p:nvSpPr>
        <p:spPr>
          <a:xfrm>
            <a:off x="5413364" y="17222"/>
            <a:ext cx="2751074" cy="415498"/>
          </a:xfrm>
          <a:prstGeom prst="rect">
            <a:avLst/>
          </a:prstGeom>
          <a:noFill/>
        </p:spPr>
        <p:txBody>
          <a:bodyPr wrap="none" rtlCol="0">
            <a:spAutoFit/>
          </a:bodyPr>
          <a:lstStyle/>
          <a:p>
            <a:r>
              <a:rPr lang="ko-KR" altLang="en-US" sz="1050" dirty="0">
                <a:latin typeface="a하늬바람M" panose="02020600000000000000" pitchFamily="18" charset="-127"/>
                <a:ea typeface="a하늬바람M" panose="02020600000000000000" pitchFamily="18" charset="-127"/>
              </a:rPr>
              <a:t>｜</a:t>
            </a:r>
            <a:r>
              <a:rPr lang="en-US" altLang="ko-KR" sz="1050" dirty="0">
                <a:latin typeface="a하늬바람M" panose="02020600000000000000" pitchFamily="18" charset="-127"/>
                <a:ea typeface="a하늬바람M" panose="02020600000000000000" pitchFamily="18" charset="-127"/>
              </a:rPr>
              <a:t>(1) Project Background and </a:t>
            </a:r>
          </a:p>
          <a:p>
            <a:r>
              <a:rPr lang="en-US" altLang="ko-KR" sz="1050" dirty="0">
                <a:latin typeface="a하늬바람M" panose="02020600000000000000" pitchFamily="18" charset="-127"/>
                <a:ea typeface="a하늬바람M" panose="02020600000000000000" pitchFamily="18" charset="-127"/>
              </a:rPr>
              <a:t>	Necessity of Research</a:t>
            </a:r>
          </a:p>
        </p:txBody>
      </p:sp>
    </p:spTree>
    <p:extLst>
      <p:ext uri="{BB962C8B-B14F-4D97-AF65-F5344CB8AC3E}">
        <p14:creationId xmlns:p14="http://schemas.microsoft.com/office/powerpoint/2010/main" val="60743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자유형: 도형 26">
            <a:extLst>
              <a:ext uri="{FF2B5EF4-FFF2-40B4-BE49-F238E27FC236}">
                <a16:creationId xmlns:a16="http://schemas.microsoft.com/office/drawing/2014/main" id="{B1845CE9-43E3-4AEA-BEB2-0A5DEE08068E}"/>
              </a:ext>
            </a:extLst>
          </p:cNvPr>
          <p:cNvSpPr/>
          <p:nvPr/>
        </p:nvSpPr>
        <p:spPr>
          <a:xfrm rot="10800000">
            <a:off x="864900" y="2869319"/>
            <a:ext cx="8171596" cy="1683418"/>
          </a:xfrm>
          <a:custGeom>
            <a:avLst/>
            <a:gdLst>
              <a:gd name="connsiteX0" fmla="*/ 41844 w 8337165"/>
              <a:gd name="connsiteY0" fmla="*/ 0 h 1899493"/>
              <a:gd name="connsiteX1" fmla="*/ 8337165 w 8337165"/>
              <a:gd name="connsiteY1" fmla="*/ 0 h 1899493"/>
              <a:gd name="connsiteX2" fmla="*/ 6263335 w 8337165"/>
              <a:gd name="connsiteY2" fmla="*/ 1899493 h 1899493"/>
              <a:gd name="connsiteX3" fmla="*/ 0 w 8337165"/>
              <a:gd name="connsiteY3" fmla="*/ 1899493 h 1899493"/>
              <a:gd name="connsiteX4" fmla="*/ 0 w 8337165"/>
              <a:gd name="connsiteY4" fmla="*/ 38326 h 1899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37165" h="1899493">
                <a:moveTo>
                  <a:pt x="41844" y="0"/>
                </a:moveTo>
                <a:lnTo>
                  <a:pt x="8337165" y="0"/>
                </a:lnTo>
                <a:lnTo>
                  <a:pt x="6263335" y="1899493"/>
                </a:lnTo>
                <a:lnTo>
                  <a:pt x="0" y="1899493"/>
                </a:lnTo>
                <a:lnTo>
                  <a:pt x="0" y="38326"/>
                </a:lnTo>
                <a:close/>
              </a:path>
            </a:pathLst>
          </a:custGeom>
          <a:solidFill>
            <a:srgbClr val="D78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a하늬바람M" panose="02020600000000000000" pitchFamily="18" charset="-127"/>
              <a:ea typeface="a하늬바람M" panose="02020600000000000000" pitchFamily="18" charset="-127"/>
            </a:endParaRPr>
          </a:p>
        </p:txBody>
      </p:sp>
      <p:sp>
        <p:nvSpPr>
          <p:cNvPr id="26" name="자유형: 도형 25">
            <a:extLst>
              <a:ext uri="{FF2B5EF4-FFF2-40B4-BE49-F238E27FC236}">
                <a16:creationId xmlns:a16="http://schemas.microsoft.com/office/drawing/2014/main" id="{BB219C7D-A6C0-4D04-A103-933253C31E77}"/>
              </a:ext>
            </a:extLst>
          </p:cNvPr>
          <p:cNvSpPr/>
          <p:nvPr/>
        </p:nvSpPr>
        <p:spPr>
          <a:xfrm>
            <a:off x="35496" y="951687"/>
            <a:ext cx="7542584" cy="1683418"/>
          </a:xfrm>
          <a:custGeom>
            <a:avLst/>
            <a:gdLst>
              <a:gd name="connsiteX0" fmla="*/ 41844 w 8337165"/>
              <a:gd name="connsiteY0" fmla="*/ 0 h 1899493"/>
              <a:gd name="connsiteX1" fmla="*/ 8337165 w 8337165"/>
              <a:gd name="connsiteY1" fmla="*/ 0 h 1899493"/>
              <a:gd name="connsiteX2" fmla="*/ 6263335 w 8337165"/>
              <a:gd name="connsiteY2" fmla="*/ 1899493 h 1899493"/>
              <a:gd name="connsiteX3" fmla="*/ 0 w 8337165"/>
              <a:gd name="connsiteY3" fmla="*/ 1899493 h 1899493"/>
              <a:gd name="connsiteX4" fmla="*/ 0 w 8337165"/>
              <a:gd name="connsiteY4" fmla="*/ 38326 h 1899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37165" h="1899493">
                <a:moveTo>
                  <a:pt x="41844" y="0"/>
                </a:moveTo>
                <a:lnTo>
                  <a:pt x="8337165" y="0"/>
                </a:lnTo>
                <a:lnTo>
                  <a:pt x="6263335" y="1899493"/>
                </a:lnTo>
                <a:lnTo>
                  <a:pt x="0" y="1899493"/>
                </a:lnTo>
                <a:lnTo>
                  <a:pt x="0" y="38326"/>
                </a:lnTo>
                <a:close/>
              </a:path>
            </a:pathLst>
          </a:custGeom>
          <a:solidFill>
            <a:srgbClr val="E9DA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The biggest problem of </a:t>
            </a:r>
            <a:r>
              <a:rPr lang="en-US" altLang="ko-KR" sz="1400" dirty="0" err="1">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Tsutsugamushi</a:t>
            </a:r>
            <a:r>
              <a:rPr lang="en-US" altLang="ko-KR" sz="140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 </a:t>
            </a:r>
          </a:p>
          <a:p>
            <a:r>
              <a:rPr lang="en-US" altLang="ko-KR" sz="140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There is no effective antiviral drug and vaccine. </a:t>
            </a:r>
          </a:p>
          <a:p>
            <a:r>
              <a:rPr lang="en-US" altLang="ko-KR" sz="140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Because prevention is the only way to stop the diseases, </a:t>
            </a:r>
          </a:p>
          <a:p>
            <a:r>
              <a:rPr lang="en-US" altLang="ko-KR" sz="1400" dirty="0">
                <a:solidFill>
                  <a:schemeClr val="tx1"/>
                </a:solidFill>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education and promotion on prevention should be emphasized. </a:t>
            </a:r>
          </a:p>
        </p:txBody>
      </p:sp>
      <p:sp>
        <p:nvSpPr>
          <p:cNvPr id="2" name="직사각형 1"/>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3" name="직사각형 2"/>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sp>
        <p:nvSpPr>
          <p:cNvPr id="12" name="직사각형 11"/>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하늬바람M" panose="02020600000000000000" pitchFamily="18" charset="-127"/>
              <a:ea typeface="a하늬바람M" panose="02020600000000000000" pitchFamily="18" charset="-127"/>
            </a:endParaRPr>
          </a:p>
        </p:txBody>
      </p:sp>
      <p:grpSp>
        <p:nvGrpSpPr>
          <p:cNvPr id="13" name="그룹 12"/>
          <p:cNvGrpSpPr/>
          <p:nvPr/>
        </p:nvGrpSpPr>
        <p:grpSpPr>
          <a:xfrm rot="11452465">
            <a:off x="8252471" y="-61003"/>
            <a:ext cx="949960" cy="939286"/>
            <a:chOff x="-756592" y="-812626"/>
            <a:chExt cx="2808414" cy="2776858"/>
          </a:xfrm>
        </p:grpSpPr>
        <p:grpSp>
          <p:nvGrpSpPr>
            <p:cNvPr id="14" name="그룹 13"/>
            <p:cNvGrpSpPr/>
            <p:nvPr/>
          </p:nvGrpSpPr>
          <p:grpSpPr>
            <a:xfrm>
              <a:off x="-756592" y="-812626"/>
              <a:ext cx="2808414" cy="2776858"/>
              <a:chOff x="2296999" y="848605"/>
              <a:chExt cx="3238797" cy="3202406"/>
            </a:xfrm>
          </p:grpSpPr>
          <p:pic>
            <p:nvPicPr>
              <p:cNvPr id="18"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타원 18"/>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latin typeface="a하늬바람M" panose="02020600000000000000" pitchFamily="18" charset="-127"/>
                  <a:ea typeface="a하늬바람M" panose="02020600000000000000" pitchFamily="18" charset="-127"/>
                </a:endParaRPr>
              </a:p>
            </p:txBody>
          </p:sp>
        </p:grpSp>
        <p:pic>
          <p:nvPicPr>
            <p:cNvPr id="15"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 name="평행 사변형 25">
            <a:extLst>
              <a:ext uri="{FF2B5EF4-FFF2-40B4-BE49-F238E27FC236}">
                <a16:creationId xmlns:a16="http://schemas.microsoft.com/office/drawing/2014/main" id="{AFDCE543-CB30-4E8D-93B5-23A95F697522}"/>
              </a:ext>
            </a:extLst>
          </p:cNvPr>
          <p:cNvSpPr/>
          <p:nvPr/>
        </p:nvSpPr>
        <p:spPr>
          <a:xfrm>
            <a:off x="0" y="0"/>
            <a:ext cx="5436096" cy="483518"/>
          </a:xfrm>
          <a:custGeom>
            <a:avLst/>
            <a:gdLst/>
            <a:ahLst/>
            <a:cxnLst/>
            <a:rect l="l" t="t" r="r" b="b"/>
            <a:pathLst>
              <a:path w="5436096" h="483518">
                <a:moveTo>
                  <a:pt x="0" y="0"/>
                </a:moveTo>
                <a:lnTo>
                  <a:pt x="5436096" y="0"/>
                </a:lnTo>
                <a:lnTo>
                  <a:pt x="4924597" y="483518"/>
                </a:lnTo>
                <a:lnTo>
                  <a:pt x="0" y="483518"/>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a하늬바람M" panose="02020600000000000000" pitchFamily="18" charset="-127"/>
                <a:ea typeface="a하늬바람M" panose="02020600000000000000" pitchFamily="18" charset="-127"/>
              </a:rPr>
              <a:t>Problem of </a:t>
            </a:r>
            <a:r>
              <a:rPr lang="en-US" altLang="ko-KR" sz="2000" dirty="0" err="1">
                <a:latin typeface="a하늬바람M" panose="02020600000000000000" pitchFamily="18" charset="-127"/>
                <a:ea typeface="a하늬바람M" panose="02020600000000000000" pitchFamily="18" charset="-127"/>
              </a:rPr>
              <a:t>Tsutsugamushi</a:t>
            </a:r>
            <a:endParaRPr lang="ko-KR" altLang="en-US" sz="2000" dirty="0">
              <a:latin typeface="a하늬바람M" panose="02020600000000000000" pitchFamily="18" charset="-127"/>
              <a:ea typeface="a하늬바람M" panose="02020600000000000000" pitchFamily="18" charset="-127"/>
            </a:endParaRPr>
          </a:p>
        </p:txBody>
      </p:sp>
      <p:pic>
        <p:nvPicPr>
          <p:cNvPr id="30" name="Picture 2">
            <a:extLst>
              <a:ext uri="{FF2B5EF4-FFF2-40B4-BE49-F238E27FC236}">
                <a16:creationId xmlns:a16="http://schemas.microsoft.com/office/drawing/2014/main" id="{8E8E8443-6D44-49AC-9BCA-AAE0A83CA0B5}"/>
              </a:ext>
            </a:extLst>
          </p:cNvPr>
          <p:cNvPicPr>
            <a:picLocks noChangeAspect="1" noChangeArrowheads="1"/>
          </p:cNvPicPr>
          <p:nvPr/>
        </p:nvPicPr>
        <p:blipFill>
          <a:blip r:embed="rId9" cstate="print">
            <a:clrChange>
              <a:clrFrom>
                <a:srgbClr val="FFFFFF"/>
              </a:clrFrom>
              <a:clrTo>
                <a:srgbClr val="FFFFFF">
                  <a:alpha val="0"/>
                </a:srgbClr>
              </a:clrTo>
            </a:clrChange>
          </a:blip>
          <a:srcRect r="50259"/>
          <a:stretch>
            <a:fillRect/>
          </a:stretch>
        </p:blipFill>
        <p:spPr bwMode="auto">
          <a:xfrm>
            <a:off x="199588" y="3044177"/>
            <a:ext cx="783925" cy="1399548"/>
          </a:xfrm>
          <a:prstGeom prst="rect">
            <a:avLst/>
          </a:prstGeom>
          <a:noFill/>
          <a:ln w="9525">
            <a:noFill/>
            <a:miter lim="800000"/>
            <a:headEnd/>
            <a:tailEnd/>
          </a:ln>
        </p:spPr>
      </p:pic>
      <p:pic>
        <p:nvPicPr>
          <p:cNvPr id="31" name="Picture 2">
            <a:extLst>
              <a:ext uri="{FF2B5EF4-FFF2-40B4-BE49-F238E27FC236}">
                <a16:creationId xmlns:a16="http://schemas.microsoft.com/office/drawing/2014/main" id="{4285F280-905C-45DF-AD08-73539F193D43}"/>
              </a:ext>
            </a:extLst>
          </p:cNvPr>
          <p:cNvPicPr>
            <a:picLocks noChangeAspect="1" noChangeArrowheads="1"/>
          </p:cNvPicPr>
          <p:nvPr/>
        </p:nvPicPr>
        <p:blipFill>
          <a:blip r:embed="rId9" cstate="print">
            <a:clrChange>
              <a:clrFrom>
                <a:srgbClr val="FFFFFF"/>
              </a:clrFrom>
              <a:clrTo>
                <a:srgbClr val="FFFFFF">
                  <a:alpha val="0"/>
                </a:srgbClr>
              </a:clrTo>
            </a:clrChange>
          </a:blip>
          <a:srcRect l="49741"/>
          <a:stretch>
            <a:fillRect/>
          </a:stretch>
        </p:blipFill>
        <p:spPr bwMode="auto">
          <a:xfrm>
            <a:off x="847660" y="3044177"/>
            <a:ext cx="792088" cy="1399548"/>
          </a:xfrm>
          <a:prstGeom prst="rect">
            <a:avLst/>
          </a:prstGeom>
          <a:noFill/>
          <a:ln w="9525">
            <a:noFill/>
            <a:miter lim="800000"/>
            <a:headEnd/>
            <a:tailEnd/>
          </a:ln>
        </p:spPr>
      </p:pic>
      <p:pic>
        <p:nvPicPr>
          <p:cNvPr id="32" name="Picture 3">
            <a:extLst>
              <a:ext uri="{FF2B5EF4-FFF2-40B4-BE49-F238E27FC236}">
                <a16:creationId xmlns:a16="http://schemas.microsoft.com/office/drawing/2014/main" id="{8EE3567B-D937-4F32-A38A-72770F1C8E6E}"/>
              </a:ext>
            </a:extLst>
          </p:cNvPr>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06544" y="1236293"/>
            <a:ext cx="1331491" cy="1173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id="{1DB8B5A5-CD96-4D34-A2D4-A4A186799CA3}"/>
              </a:ext>
            </a:extLst>
          </p:cNvPr>
          <p:cNvSpPr txBox="1"/>
          <p:nvPr/>
        </p:nvSpPr>
        <p:spPr>
          <a:xfrm>
            <a:off x="1839372" y="3135853"/>
            <a:ext cx="7304628" cy="1200329"/>
          </a:xfrm>
          <a:prstGeom prst="rect">
            <a:avLst/>
          </a:prstGeom>
          <a:noFill/>
        </p:spPr>
        <p:txBody>
          <a:bodyPr wrap="none" rtlCol="0">
            <a:spAutoFit/>
          </a:bodyPr>
          <a:lstStyle/>
          <a:p>
            <a:pPr algn="ctr"/>
            <a:r>
              <a:rPr lang="en-US" altLang="ko-KR" sz="12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Early symptoms = Similar to flu (fever, headache, fatigue?, cough, etc.) </a:t>
            </a:r>
          </a:p>
          <a:p>
            <a:pPr algn="ctr"/>
            <a:r>
              <a:rPr lang="en-US" altLang="ko-KR" sz="12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Danger </a:t>
            </a:r>
            <a:r>
              <a:rPr lang="en-US" altLang="ko-KR" sz="1200" dirty="0" err="1">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Percpetion</a:t>
            </a:r>
            <a:r>
              <a:rPr lang="en-US" altLang="ko-KR" sz="12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 X. There is a high disease rate among the elders, </a:t>
            </a:r>
          </a:p>
          <a:p>
            <a:pPr algn="ctr"/>
            <a:r>
              <a:rPr lang="en-US" altLang="ko-KR" sz="12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and they do not treat the disease in timely manner due to the lack of information. </a:t>
            </a:r>
          </a:p>
          <a:p>
            <a:pPr algn="ctr"/>
            <a:r>
              <a:rPr lang="en-US" altLang="ko-KR" sz="12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This can lead into the death by complications with lung disease or acute renal failure</a:t>
            </a:r>
          </a:p>
          <a:p>
            <a:pPr algn="ctr"/>
            <a:r>
              <a:rPr lang="en-US" altLang="ko-KR" sz="12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Promoting a danger of </a:t>
            </a:r>
            <a:r>
              <a:rPr lang="en-US" altLang="ko-KR" sz="1200" dirty="0" err="1">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Tsutsugamushi</a:t>
            </a:r>
            <a:r>
              <a:rPr lang="en-US" altLang="ko-KR" sz="12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 to the vulnerable group is </a:t>
            </a:r>
          </a:p>
          <a:p>
            <a:pPr algn="ctr"/>
            <a:r>
              <a:rPr lang="en-US" altLang="ko-KR" sz="12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also an effective way to decrease the occurrence of disease.</a:t>
            </a:r>
          </a:p>
        </p:txBody>
      </p:sp>
      <p:cxnSp>
        <p:nvCxnSpPr>
          <p:cNvPr id="24" name="직선 연결선 23">
            <a:extLst>
              <a:ext uri="{FF2B5EF4-FFF2-40B4-BE49-F238E27FC236}">
                <a16:creationId xmlns:a16="http://schemas.microsoft.com/office/drawing/2014/main" id="{D4D54E28-563E-45AC-8174-DD527D01E114}"/>
              </a:ext>
            </a:extLst>
          </p:cNvPr>
          <p:cNvCxnSpPr>
            <a:cxnSpLocks/>
          </p:cNvCxnSpPr>
          <p:nvPr/>
        </p:nvCxnSpPr>
        <p:spPr>
          <a:xfrm flipV="1">
            <a:off x="4893050" y="459262"/>
            <a:ext cx="3447200" cy="5835"/>
          </a:xfrm>
          <a:prstGeom prst="line">
            <a:avLst/>
          </a:prstGeom>
          <a:ln w="19050">
            <a:solidFill>
              <a:srgbClr val="215968"/>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EDCEC6F-B1B8-4106-802B-9292DA903F81}"/>
              </a:ext>
            </a:extLst>
          </p:cNvPr>
          <p:cNvSpPr txBox="1"/>
          <p:nvPr/>
        </p:nvSpPr>
        <p:spPr>
          <a:xfrm>
            <a:off x="5413364" y="17222"/>
            <a:ext cx="2751074" cy="415498"/>
          </a:xfrm>
          <a:prstGeom prst="rect">
            <a:avLst/>
          </a:prstGeom>
          <a:noFill/>
        </p:spPr>
        <p:txBody>
          <a:bodyPr wrap="none" rtlCol="0">
            <a:spAutoFit/>
          </a:bodyPr>
          <a:lstStyle/>
          <a:p>
            <a:r>
              <a:rPr lang="ko-KR" altLang="en-US" sz="1050" dirty="0">
                <a:latin typeface="a하늬바람M" panose="02020600000000000000" pitchFamily="18" charset="-127"/>
                <a:ea typeface="a하늬바람M" panose="02020600000000000000" pitchFamily="18" charset="-127"/>
              </a:rPr>
              <a:t>｜</a:t>
            </a:r>
            <a:r>
              <a:rPr lang="en-US" altLang="ko-KR" sz="1050" dirty="0">
                <a:latin typeface="a하늬바람M" panose="02020600000000000000" pitchFamily="18" charset="-127"/>
                <a:ea typeface="a하늬바람M" panose="02020600000000000000" pitchFamily="18" charset="-127"/>
              </a:rPr>
              <a:t>(1) Project Background and </a:t>
            </a:r>
          </a:p>
          <a:p>
            <a:r>
              <a:rPr lang="en-US" altLang="ko-KR" sz="1050" dirty="0">
                <a:latin typeface="a하늬바람M" panose="02020600000000000000" pitchFamily="18" charset="-127"/>
                <a:ea typeface="a하늬바람M" panose="02020600000000000000" pitchFamily="18" charset="-127"/>
              </a:rPr>
              <a:t>	Necessity of Research</a:t>
            </a:r>
          </a:p>
        </p:txBody>
      </p:sp>
    </p:spTree>
    <p:extLst>
      <p:ext uri="{BB962C8B-B14F-4D97-AF65-F5344CB8AC3E}">
        <p14:creationId xmlns:p14="http://schemas.microsoft.com/office/powerpoint/2010/main" val="202742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36512" y="0"/>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36" name="직사각형 35"/>
          <p:cNvSpPr/>
          <p:nvPr/>
        </p:nvSpPr>
        <p:spPr>
          <a:xfrm>
            <a:off x="9053736" y="-1223"/>
            <a:ext cx="90264" cy="51435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rot="16200000">
            <a:off x="4475654" y="54132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rot="16200000">
            <a:off x="4475654" y="-4532702"/>
            <a:ext cx="90011" cy="911434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a:off x="-39770" y="41240"/>
            <a:ext cx="9114340" cy="510103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rPr>
              <a:t>Data collection and preprocessing</a:t>
            </a:r>
            <a:endParaRPr lang="ko-KR" altLang="en-US" sz="3600" dirty="0">
              <a:effectLst>
                <a:outerShdw blurRad="38100" dist="38100" dir="2700000" algn="tl">
                  <a:srgbClr val="000000">
                    <a:alpha val="43137"/>
                  </a:srgbClr>
                </a:outerShdw>
              </a:effectLst>
              <a:latin typeface="a하늬바람M" panose="02020600000000000000" pitchFamily="18" charset="-127"/>
              <a:ea typeface="a하늬바람M" panose="02020600000000000000" pitchFamily="18" charset="-127"/>
            </a:endParaRPr>
          </a:p>
        </p:txBody>
      </p:sp>
      <p:grpSp>
        <p:nvGrpSpPr>
          <p:cNvPr id="47" name="그룹 46">
            <a:extLst>
              <a:ext uri="{FF2B5EF4-FFF2-40B4-BE49-F238E27FC236}">
                <a16:creationId xmlns:a16="http://schemas.microsoft.com/office/drawing/2014/main" id="{83A0CF18-F99E-4BA5-8F81-21F0031C38C3}"/>
              </a:ext>
            </a:extLst>
          </p:cNvPr>
          <p:cNvGrpSpPr/>
          <p:nvPr/>
        </p:nvGrpSpPr>
        <p:grpSpPr>
          <a:xfrm rot="11567890">
            <a:off x="8258070" y="1931193"/>
            <a:ext cx="807526" cy="798452"/>
            <a:chOff x="-756592" y="-812626"/>
            <a:chExt cx="2808414" cy="2776858"/>
          </a:xfrm>
        </p:grpSpPr>
        <p:grpSp>
          <p:nvGrpSpPr>
            <p:cNvPr id="48" name="그룹 47">
              <a:extLst>
                <a:ext uri="{FF2B5EF4-FFF2-40B4-BE49-F238E27FC236}">
                  <a16:creationId xmlns:a16="http://schemas.microsoft.com/office/drawing/2014/main" id="{B475B6D5-F667-4B12-BB2E-9B800BE1F7ED}"/>
                </a:ext>
              </a:extLst>
            </p:cNvPr>
            <p:cNvGrpSpPr/>
            <p:nvPr/>
          </p:nvGrpSpPr>
          <p:grpSpPr>
            <a:xfrm>
              <a:off x="-756592" y="-812626"/>
              <a:ext cx="2808414" cy="2776858"/>
              <a:chOff x="2296999" y="848605"/>
              <a:chExt cx="3238797" cy="3202406"/>
            </a:xfrm>
          </p:grpSpPr>
          <p:pic>
            <p:nvPicPr>
              <p:cNvPr id="52" name="Picture 3">
                <a:extLst>
                  <a:ext uri="{FF2B5EF4-FFF2-40B4-BE49-F238E27FC236}">
                    <a16:creationId xmlns:a16="http://schemas.microsoft.com/office/drawing/2014/main" id="{15CB12E0-3ADE-4CC9-8E2E-2C0A6B7675D6}"/>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976" b="89908" l="8992" r="89918">
                            <a14:backgroundMark x1="31880" y1="29969" x2="31880" y2="29969"/>
                            <a14:backgroundMark x1="34877" y1="33639" x2="34877" y2="33639"/>
                            <a14:backgroundMark x1="38147" y1="39755" x2="38147" y2="39755"/>
                            <a14:backgroundMark x1="40327" y1="39450" x2="40327" y2="39450"/>
                            <a14:backgroundMark x1="41144" y1="44037" x2="41144" y2="44037"/>
                            <a14:backgroundMark x1="35695" y1="46789" x2="35695" y2="46789"/>
                            <a14:backgroundMark x1="35150" y1="46789" x2="35150" y2="46789"/>
                            <a14:backgroundMark x1="51499" y1="48318" x2="51499" y2="48318"/>
                            <a14:backgroundMark x1="51499" y1="48318" x2="51499" y2="48318"/>
                            <a14:backgroundMark x1="41144" y1="31498" x2="41144" y2="31498"/>
                            <a14:backgroundMark x1="41144" y1="31498" x2="41144" y2="31498"/>
                            <a14:backgroundMark x1="55858" y1="34557" x2="55858" y2="34557"/>
                            <a14:backgroundMark x1="56131" y1="34557" x2="56131" y2="34557"/>
                            <a14:backgroundMark x1="56131" y1="28440" x2="56131" y2="28440"/>
                            <a14:backgroundMark x1="56131" y1="28440" x2="56131" y2="28440"/>
                            <a14:backgroundMark x1="52044" y1="33028" x2="52044" y2="33028"/>
                            <a14:backgroundMark x1="52044" y1="32722" x2="52044" y2="32722"/>
                            <a14:backgroundMark x1="44959" y1="34557" x2="44959" y2="34557"/>
                            <a14:backgroundMark x1="44959" y1="34557" x2="44959" y2="34557"/>
                            <a14:backgroundMark x1="45232" y1="22630" x2="45232" y2="22630"/>
                            <a14:backgroundMark x1="45232" y1="22630" x2="45232" y2="22630"/>
                            <a14:backgroundMark x1="34605" y1="27217" x2="34605" y2="27217"/>
                            <a14:backgroundMark x1="34605" y1="27217" x2="34605" y2="27217"/>
                            <a14:backgroundMark x1="38420" y1="22018" x2="38420" y2="22018"/>
                            <a14:backgroundMark x1="38420" y1="22018" x2="38420" y2="22018"/>
                            <a14:backgroundMark x1="49864" y1="40061" x2="49864" y2="40061"/>
                            <a14:backgroundMark x1="49864" y1="40061" x2="49864" y2="40061"/>
                            <a14:backgroundMark x1="50954" y1="44343" x2="50954" y2="44343"/>
                            <a14:backgroundMark x1="50954" y1="44343" x2="50954" y2="44343"/>
                            <a14:backgroundMark x1="47411" y1="51988" x2="47411" y2="51988"/>
                            <a14:backgroundMark x1="47411" y1="51988" x2="47411" y2="51988"/>
                            <a14:backgroundMark x1="25341" y1="36697" x2="25341" y2="36697"/>
                            <a14:backgroundMark x1="25341" y1="36697" x2="25341" y2="36697"/>
                            <a14:backgroundMark x1="29973" y1="45260" x2="29973" y2="45260"/>
                            <a14:backgroundMark x1="29973" y1="45260" x2="29973" y2="45260"/>
                            <a14:backgroundMark x1="25341" y1="31498" x2="30518" y2="22018"/>
                            <a14:backgroundMark x1="25068" y1="38226" x2="26975" y2="46177"/>
                            <a14:backgroundMark x1="43052" y1="55657" x2="53951" y2="50459"/>
                            <a14:backgroundMark x1="43052" y1="22018" x2="47411" y2="42813"/>
                            <a14:backgroundMark x1="50136" y1="25076" x2="55858" y2="47095"/>
                            <a14:backgroundMark x1="54223" y1="25382" x2="56948" y2="44343"/>
                            <a14:backgroundMark x1="52861" y1="29664" x2="38692" y2="38838"/>
                            <a14:backgroundMark x1="35150" y1="22324" x2="28338" y2="38532"/>
                            <a14:backgroundMark x1="34332" y1="22630" x2="28065" y2="29052"/>
                            <a14:backgroundMark x1="32425" y1="21713" x2="26703" y2="35168"/>
                            <a14:backgroundMark x1="48774" y1="21407" x2="55041" y2="33333"/>
                            <a14:backgroundMark x1="48501" y1="20183" x2="55858" y2="25994"/>
                            <a14:backgroundMark x1="58311" y1="33028" x2="55041" y2="25382"/>
                            <a14:backgroundMark x1="58856" y1="32416" x2="53406" y2="22324"/>
                            <a14:backgroundMark x1="48774" y1="19572" x2="53406" y2="22324"/>
                            <a14:backgroundMark x1="57493" y1="44954" x2="55313" y2="48318"/>
                            <a14:backgroundMark x1="58038" y1="44954" x2="55858" y2="49235"/>
                            <a14:backgroundMark x1="25341" y1="33639" x2="25341" y2="33639"/>
                            <a14:backgroundMark x1="25341" y1="33639" x2="25341" y2="33639"/>
                            <a14:backgroundMark x1="31608" y1="21407" x2="33243" y2="20489"/>
                            <a14:backgroundMark x1="58856" y1="32416" x2="56676" y2="26300"/>
                            <a14:backgroundMark x1="56131" y1="25994" x2="56131" y2="25994"/>
                            <a14:backgroundMark x1="56131" y1="25994" x2="56131" y2="25994"/>
                          </a14:backgroundRemoval>
                        </a14:imgEffect>
                      </a14:imgLayer>
                    </a14:imgProps>
                  </a:ext>
                  <a:ext uri="{28A0092B-C50C-407E-A947-70E740481C1C}">
                    <a14:useLocalDpi xmlns:a14="http://schemas.microsoft.com/office/drawing/2010/main" val="0"/>
                  </a:ext>
                </a:extLst>
              </a:blip>
              <a:srcRect l="16780" t="7515" r="9311" b="10469"/>
              <a:stretch/>
            </p:blipFill>
            <p:spPr bwMode="auto">
              <a:xfrm rot="10220665">
                <a:off x="2296999" y="848605"/>
                <a:ext cx="3238797" cy="320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타원 52">
                <a:extLst>
                  <a:ext uri="{FF2B5EF4-FFF2-40B4-BE49-F238E27FC236}">
                    <a16:creationId xmlns:a16="http://schemas.microsoft.com/office/drawing/2014/main" id="{46EFB0FB-E456-4263-8CA8-C0A4A44B0CC1}"/>
                  </a:ext>
                </a:extLst>
              </p:cNvPr>
              <p:cNvSpPr/>
              <p:nvPr/>
            </p:nvSpPr>
            <p:spPr>
              <a:xfrm>
                <a:off x="3707904" y="1995686"/>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grpSp>
        <p:pic>
          <p:nvPicPr>
            <p:cNvPr id="49" name="Picture 4">
              <a:extLst>
                <a:ext uri="{FF2B5EF4-FFF2-40B4-BE49-F238E27FC236}">
                  <a16:creationId xmlns:a16="http://schemas.microsoft.com/office/drawing/2014/main" id="{427A022F-683B-4040-8D79-E1696747ACC2}"/>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9813457">
              <a:off x="1059403" y="309357"/>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4">
              <a:extLst>
                <a:ext uri="{FF2B5EF4-FFF2-40B4-BE49-F238E27FC236}">
                  <a16:creationId xmlns:a16="http://schemas.microsoft.com/office/drawing/2014/main" id="{C5696C87-120C-4390-BAA5-8EE8130543FB}"/>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8459374">
              <a:off x="427013" y="412218"/>
              <a:ext cx="657667" cy="67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
              <a:extLst>
                <a:ext uri="{FF2B5EF4-FFF2-40B4-BE49-F238E27FC236}">
                  <a16:creationId xmlns:a16="http://schemas.microsoft.com/office/drawing/2014/main" id="{AF665F86-DCA3-4623-B823-1D6FC994C647}"/>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9508" b="96721" l="4348" r="89967"/>
                      </a14:imgEffect>
                    </a14:imgLayer>
                  </a14:imgProps>
                </a:ext>
                <a:ext uri="{28A0092B-C50C-407E-A947-70E740481C1C}">
                  <a14:useLocalDpi xmlns:a14="http://schemas.microsoft.com/office/drawing/2010/main" val="0"/>
                </a:ext>
              </a:extLst>
            </a:blip>
            <a:srcRect/>
            <a:stretch>
              <a:fillRect/>
            </a:stretch>
          </p:blipFill>
          <p:spPr bwMode="auto">
            <a:xfrm rot="7889927">
              <a:off x="789232" y="708715"/>
              <a:ext cx="831891" cy="84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421766240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2732</TotalTime>
  <Words>3997</Words>
  <Application>Microsoft Office PowerPoint</Application>
  <PresentationFormat>화면 슬라이드 쇼(16:9)</PresentationFormat>
  <Paragraphs>708</Paragraphs>
  <Slides>37</Slides>
  <Notes>33</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37</vt:i4>
      </vt:variant>
    </vt:vector>
  </HeadingPairs>
  <TitlesOfParts>
    <vt:vector size="42" baseType="lpstr">
      <vt:lpstr>맑은 고딕</vt:lpstr>
      <vt:lpstr>a시네마M</vt:lpstr>
      <vt:lpstr>a하늬바람M</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Sesil2</dc:creator>
  <cp:lastModifiedBy>김다솔</cp:lastModifiedBy>
  <cp:revision>307</cp:revision>
  <dcterms:created xsi:type="dcterms:W3CDTF">2017-11-06T13:45:05Z</dcterms:created>
  <dcterms:modified xsi:type="dcterms:W3CDTF">2017-11-20T23:43:54Z</dcterms:modified>
</cp:coreProperties>
</file>