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a장미다방" panose="02020600000000000000" pitchFamily="18" charset="-127"/>
      <p:regular r:id="rId11"/>
    </p:embeddedFont>
    <p:embeddedFont>
      <p:font typeface="a시네마B" panose="02020600000000000000" pitchFamily="18" charset="-127"/>
      <p:regular r:id="rId12"/>
    </p:embeddedFont>
    <p:embeddedFont>
      <p:font typeface="a옛날사진관5" panose="02020600000000000000" pitchFamily="18" charset="-127"/>
      <p:regular r:id="rId13"/>
    </p:embeddedFont>
    <p:embeddedFont>
      <p:font typeface="a시네마L" panose="02020600000000000000" pitchFamily="18" charset="-127"/>
      <p:regular r:id="rId14"/>
    </p:embeddedFont>
    <p:embeddedFont>
      <p:font typeface="a옛날사진관4" panose="02020600000000000000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-윤고딕340" panose="020B0600000101010101" charset="-127"/>
      <p:regular r:id="rId18"/>
    </p:embeddedFont>
    <p:embeddedFont>
      <p:font typeface="a옛날사진관2" panose="02020600000000000000" pitchFamily="18" charset="-127"/>
      <p:regular r:id="rId19"/>
    </p:embeddedFont>
    <p:embeddedFont>
      <p:font typeface="a시네마M" panose="02020600000000000000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w1\Downloads\multiTimelin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시간에</a:t>
            </a:r>
            <a:r>
              <a:rPr lang="ko-KR" altLang="en-US" b="1" baseline="0" dirty="0"/>
              <a:t> 따른 관심도 변화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multiTimeline!$B$1</c:f>
              <c:strCache>
                <c:ptCount val="1"/>
                <c:pt idx="0">
                  <c:v>빈도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multiTimeline!$A$2:$A$264</c:f>
              <c:numCache>
                <c:formatCode>m/d/yyyy</c:formatCode>
                <c:ptCount val="263"/>
                <c:pt idx="0">
                  <c:v>41210</c:v>
                </c:pt>
                <c:pt idx="1">
                  <c:v>41217</c:v>
                </c:pt>
                <c:pt idx="2">
                  <c:v>41224</c:v>
                </c:pt>
                <c:pt idx="3">
                  <c:v>41231</c:v>
                </c:pt>
                <c:pt idx="4">
                  <c:v>41238</c:v>
                </c:pt>
                <c:pt idx="5">
                  <c:v>41245</c:v>
                </c:pt>
                <c:pt idx="6">
                  <c:v>41252</c:v>
                </c:pt>
                <c:pt idx="7">
                  <c:v>41259</c:v>
                </c:pt>
                <c:pt idx="8">
                  <c:v>41266</c:v>
                </c:pt>
                <c:pt idx="9">
                  <c:v>41273</c:v>
                </c:pt>
                <c:pt idx="10">
                  <c:v>41280</c:v>
                </c:pt>
                <c:pt idx="11">
                  <c:v>41287</c:v>
                </c:pt>
                <c:pt idx="12">
                  <c:v>41294</c:v>
                </c:pt>
                <c:pt idx="13">
                  <c:v>41301</c:v>
                </c:pt>
                <c:pt idx="14">
                  <c:v>41308</c:v>
                </c:pt>
                <c:pt idx="15">
                  <c:v>41315</c:v>
                </c:pt>
                <c:pt idx="16">
                  <c:v>41322</c:v>
                </c:pt>
                <c:pt idx="17">
                  <c:v>41329</c:v>
                </c:pt>
                <c:pt idx="18">
                  <c:v>41336</c:v>
                </c:pt>
                <c:pt idx="19">
                  <c:v>41343</c:v>
                </c:pt>
                <c:pt idx="20">
                  <c:v>41350</c:v>
                </c:pt>
                <c:pt idx="21">
                  <c:v>41357</c:v>
                </c:pt>
                <c:pt idx="22">
                  <c:v>41364</c:v>
                </c:pt>
                <c:pt idx="23">
                  <c:v>41371</c:v>
                </c:pt>
                <c:pt idx="24">
                  <c:v>41378</c:v>
                </c:pt>
                <c:pt idx="25">
                  <c:v>41385</c:v>
                </c:pt>
                <c:pt idx="26">
                  <c:v>41392</c:v>
                </c:pt>
                <c:pt idx="27">
                  <c:v>41399</c:v>
                </c:pt>
                <c:pt idx="28">
                  <c:v>41406</c:v>
                </c:pt>
                <c:pt idx="29">
                  <c:v>41413</c:v>
                </c:pt>
                <c:pt idx="30">
                  <c:v>41420</c:v>
                </c:pt>
                <c:pt idx="31">
                  <c:v>41427</c:v>
                </c:pt>
                <c:pt idx="32">
                  <c:v>41434</c:v>
                </c:pt>
                <c:pt idx="33">
                  <c:v>41441</c:v>
                </c:pt>
                <c:pt idx="34">
                  <c:v>41448</c:v>
                </c:pt>
                <c:pt idx="35">
                  <c:v>41455</c:v>
                </c:pt>
                <c:pt idx="36">
                  <c:v>41462</c:v>
                </c:pt>
                <c:pt idx="37">
                  <c:v>41469</c:v>
                </c:pt>
                <c:pt idx="38">
                  <c:v>41476</c:v>
                </c:pt>
                <c:pt idx="39">
                  <c:v>41483</c:v>
                </c:pt>
                <c:pt idx="40">
                  <c:v>41490</c:v>
                </c:pt>
                <c:pt idx="41">
                  <c:v>41497</c:v>
                </c:pt>
                <c:pt idx="42">
                  <c:v>41504</c:v>
                </c:pt>
                <c:pt idx="43">
                  <c:v>41511</c:v>
                </c:pt>
                <c:pt idx="44">
                  <c:v>41518</c:v>
                </c:pt>
                <c:pt idx="45">
                  <c:v>41525</c:v>
                </c:pt>
                <c:pt idx="46">
                  <c:v>41532</c:v>
                </c:pt>
                <c:pt idx="47">
                  <c:v>41539</c:v>
                </c:pt>
                <c:pt idx="48">
                  <c:v>41546</c:v>
                </c:pt>
                <c:pt idx="49">
                  <c:v>41553</c:v>
                </c:pt>
                <c:pt idx="50">
                  <c:v>41560</c:v>
                </c:pt>
                <c:pt idx="51">
                  <c:v>41567</c:v>
                </c:pt>
                <c:pt idx="52">
                  <c:v>41574</c:v>
                </c:pt>
                <c:pt idx="53">
                  <c:v>41581</c:v>
                </c:pt>
                <c:pt idx="54">
                  <c:v>41588</c:v>
                </c:pt>
                <c:pt idx="55">
                  <c:v>41595</c:v>
                </c:pt>
                <c:pt idx="56">
                  <c:v>41602</c:v>
                </c:pt>
                <c:pt idx="57">
                  <c:v>41609</c:v>
                </c:pt>
                <c:pt idx="58">
                  <c:v>41616</c:v>
                </c:pt>
                <c:pt idx="59">
                  <c:v>41623</c:v>
                </c:pt>
                <c:pt idx="60">
                  <c:v>41630</c:v>
                </c:pt>
                <c:pt idx="61">
                  <c:v>41637</c:v>
                </c:pt>
                <c:pt idx="62">
                  <c:v>41644</c:v>
                </c:pt>
                <c:pt idx="63">
                  <c:v>41651</c:v>
                </c:pt>
                <c:pt idx="64">
                  <c:v>41658</c:v>
                </c:pt>
                <c:pt idx="65">
                  <c:v>41665</c:v>
                </c:pt>
                <c:pt idx="66">
                  <c:v>41672</c:v>
                </c:pt>
                <c:pt idx="67">
                  <c:v>41679</c:v>
                </c:pt>
                <c:pt idx="68">
                  <c:v>41686</c:v>
                </c:pt>
                <c:pt idx="69">
                  <c:v>41693</c:v>
                </c:pt>
                <c:pt idx="70">
                  <c:v>41700</c:v>
                </c:pt>
                <c:pt idx="71">
                  <c:v>41707</c:v>
                </c:pt>
                <c:pt idx="72">
                  <c:v>41714</c:v>
                </c:pt>
                <c:pt idx="73">
                  <c:v>41721</c:v>
                </c:pt>
                <c:pt idx="74">
                  <c:v>41728</c:v>
                </c:pt>
                <c:pt idx="75">
                  <c:v>41735</c:v>
                </c:pt>
                <c:pt idx="76">
                  <c:v>41742</c:v>
                </c:pt>
                <c:pt idx="77">
                  <c:v>41749</c:v>
                </c:pt>
                <c:pt idx="78">
                  <c:v>41756</c:v>
                </c:pt>
                <c:pt idx="79">
                  <c:v>41763</c:v>
                </c:pt>
                <c:pt idx="80">
                  <c:v>41770</c:v>
                </c:pt>
                <c:pt idx="81">
                  <c:v>41777</c:v>
                </c:pt>
                <c:pt idx="82">
                  <c:v>41784</c:v>
                </c:pt>
                <c:pt idx="83">
                  <c:v>41791</c:v>
                </c:pt>
                <c:pt idx="84">
                  <c:v>41798</c:v>
                </c:pt>
                <c:pt idx="85">
                  <c:v>41805</c:v>
                </c:pt>
                <c:pt idx="86">
                  <c:v>41812</c:v>
                </c:pt>
                <c:pt idx="87">
                  <c:v>41819</c:v>
                </c:pt>
                <c:pt idx="88">
                  <c:v>41826</c:v>
                </c:pt>
                <c:pt idx="89">
                  <c:v>41833</c:v>
                </c:pt>
                <c:pt idx="90">
                  <c:v>41840</c:v>
                </c:pt>
                <c:pt idx="91">
                  <c:v>41847</c:v>
                </c:pt>
                <c:pt idx="92">
                  <c:v>41854</c:v>
                </c:pt>
                <c:pt idx="93">
                  <c:v>41861</c:v>
                </c:pt>
                <c:pt idx="94">
                  <c:v>41868</c:v>
                </c:pt>
                <c:pt idx="95">
                  <c:v>41875</c:v>
                </c:pt>
                <c:pt idx="96">
                  <c:v>41882</c:v>
                </c:pt>
                <c:pt idx="97">
                  <c:v>41889</c:v>
                </c:pt>
                <c:pt idx="98">
                  <c:v>41896</c:v>
                </c:pt>
                <c:pt idx="99">
                  <c:v>41903</c:v>
                </c:pt>
                <c:pt idx="100">
                  <c:v>41910</c:v>
                </c:pt>
                <c:pt idx="101">
                  <c:v>41917</c:v>
                </c:pt>
                <c:pt idx="102">
                  <c:v>41924</c:v>
                </c:pt>
                <c:pt idx="103">
                  <c:v>41931</c:v>
                </c:pt>
                <c:pt idx="104">
                  <c:v>41938</c:v>
                </c:pt>
                <c:pt idx="105">
                  <c:v>41945</c:v>
                </c:pt>
                <c:pt idx="106">
                  <c:v>41952</c:v>
                </c:pt>
                <c:pt idx="107">
                  <c:v>41959</c:v>
                </c:pt>
                <c:pt idx="108">
                  <c:v>41966</c:v>
                </c:pt>
                <c:pt idx="109">
                  <c:v>41973</c:v>
                </c:pt>
                <c:pt idx="110">
                  <c:v>41980</c:v>
                </c:pt>
                <c:pt idx="111">
                  <c:v>41987</c:v>
                </c:pt>
                <c:pt idx="112">
                  <c:v>41994</c:v>
                </c:pt>
                <c:pt idx="113">
                  <c:v>42001</c:v>
                </c:pt>
                <c:pt idx="114">
                  <c:v>42008</c:v>
                </c:pt>
                <c:pt idx="115">
                  <c:v>42015</c:v>
                </c:pt>
                <c:pt idx="116">
                  <c:v>42022</c:v>
                </c:pt>
                <c:pt idx="117">
                  <c:v>42029</c:v>
                </c:pt>
                <c:pt idx="118">
                  <c:v>42036</c:v>
                </c:pt>
                <c:pt idx="119">
                  <c:v>42043</c:v>
                </c:pt>
                <c:pt idx="120">
                  <c:v>42050</c:v>
                </c:pt>
                <c:pt idx="121">
                  <c:v>42057</c:v>
                </c:pt>
                <c:pt idx="122">
                  <c:v>42064</c:v>
                </c:pt>
                <c:pt idx="123">
                  <c:v>42071</c:v>
                </c:pt>
                <c:pt idx="124">
                  <c:v>42078</c:v>
                </c:pt>
                <c:pt idx="125">
                  <c:v>42085</c:v>
                </c:pt>
                <c:pt idx="126">
                  <c:v>42092</c:v>
                </c:pt>
                <c:pt idx="127">
                  <c:v>42099</c:v>
                </c:pt>
                <c:pt idx="128">
                  <c:v>42106</c:v>
                </c:pt>
                <c:pt idx="129">
                  <c:v>42113</c:v>
                </c:pt>
                <c:pt idx="130">
                  <c:v>42120</c:v>
                </c:pt>
                <c:pt idx="131">
                  <c:v>42127</c:v>
                </c:pt>
                <c:pt idx="132">
                  <c:v>42134</c:v>
                </c:pt>
                <c:pt idx="133">
                  <c:v>42141</c:v>
                </c:pt>
                <c:pt idx="134">
                  <c:v>42148</c:v>
                </c:pt>
                <c:pt idx="135">
                  <c:v>42155</c:v>
                </c:pt>
                <c:pt idx="136">
                  <c:v>42162</c:v>
                </c:pt>
                <c:pt idx="137">
                  <c:v>42169</c:v>
                </c:pt>
                <c:pt idx="138">
                  <c:v>42176</c:v>
                </c:pt>
                <c:pt idx="139">
                  <c:v>42183</c:v>
                </c:pt>
                <c:pt idx="140">
                  <c:v>42190</c:v>
                </c:pt>
                <c:pt idx="141">
                  <c:v>42197</c:v>
                </c:pt>
                <c:pt idx="142">
                  <c:v>42204</c:v>
                </c:pt>
                <c:pt idx="143">
                  <c:v>42211</c:v>
                </c:pt>
                <c:pt idx="144">
                  <c:v>42218</c:v>
                </c:pt>
                <c:pt idx="145">
                  <c:v>42225</c:v>
                </c:pt>
                <c:pt idx="146">
                  <c:v>42232</c:v>
                </c:pt>
                <c:pt idx="147">
                  <c:v>42239</c:v>
                </c:pt>
                <c:pt idx="148">
                  <c:v>42246</c:v>
                </c:pt>
                <c:pt idx="149">
                  <c:v>42253</c:v>
                </c:pt>
                <c:pt idx="150">
                  <c:v>42260</c:v>
                </c:pt>
                <c:pt idx="151">
                  <c:v>42267</c:v>
                </c:pt>
                <c:pt idx="152">
                  <c:v>42274</c:v>
                </c:pt>
                <c:pt idx="153">
                  <c:v>42281</c:v>
                </c:pt>
                <c:pt idx="154">
                  <c:v>42288</c:v>
                </c:pt>
                <c:pt idx="155">
                  <c:v>42295</c:v>
                </c:pt>
                <c:pt idx="156">
                  <c:v>42302</c:v>
                </c:pt>
                <c:pt idx="157">
                  <c:v>42309</c:v>
                </c:pt>
                <c:pt idx="158">
                  <c:v>42316</c:v>
                </c:pt>
                <c:pt idx="159">
                  <c:v>42323</c:v>
                </c:pt>
                <c:pt idx="160">
                  <c:v>42330</c:v>
                </c:pt>
                <c:pt idx="161">
                  <c:v>42337</c:v>
                </c:pt>
                <c:pt idx="162">
                  <c:v>42344</c:v>
                </c:pt>
                <c:pt idx="163">
                  <c:v>42351</c:v>
                </c:pt>
                <c:pt idx="164">
                  <c:v>42358</c:v>
                </c:pt>
                <c:pt idx="165">
                  <c:v>42365</c:v>
                </c:pt>
                <c:pt idx="166">
                  <c:v>42372</c:v>
                </c:pt>
                <c:pt idx="167">
                  <c:v>42379</c:v>
                </c:pt>
                <c:pt idx="168">
                  <c:v>42386</c:v>
                </c:pt>
                <c:pt idx="169">
                  <c:v>42393</c:v>
                </c:pt>
                <c:pt idx="170">
                  <c:v>42400</c:v>
                </c:pt>
                <c:pt idx="171">
                  <c:v>42407</c:v>
                </c:pt>
                <c:pt idx="172">
                  <c:v>42414</c:v>
                </c:pt>
                <c:pt idx="173">
                  <c:v>42421</c:v>
                </c:pt>
                <c:pt idx="174">
                  <c:v>42428</c:v>
                </c:pt>
                <c:pt idx="175">
                  <c:v>42435</c:v>
                </c:pt>
                <c:pt idx="176">
                  <c:v>42442</c:v>
                </c:pt>
                <c:pt idx="177">
                  <c:v>42449</c:v>
                </c:pt>
                <c:pt idx="178">
                  <c:v>42456</c:v>
                </c:pt>
                <c:pt idx="179">
                  <c:v>42463</c:v>
                </c:pt>
                <c:pt idx="180">
                  <c:v>42470</c:v>
                </c:pt>
                <c:pt idx="181">
                  <c:v>42477</c:v>
                </c:pt>
                <c:pt idx="182">
                  <c:v>42484</c:v>
                </c:pt>
                <c:pt idx="183">
                  <c:v>42491</c:v>
                </c:pt>
                <c:pt idx="184">
                  <c:v>42498</c:v>
                </c:pt>
                <c:pt idx="185">
                  <c:v>42505</c:v>
                </c:pt>
                <c:pt idx="186">
                  <c:v>42512</c:v>
                </c:pt>
                <c:pt idx="187">
                  <c:v>42519</c:v>
                </c:pt>
                <c:pt idx="188">
                  <c:v>42526</c:v>
                </c:pt>
                <c:pt idx="189">
                  <c:v>42533</c:v>
                </c:pt>
                <c:pt idx="190">
                  <c:v>42540</c:v>
                </c:pt>
                <c:pt idx="191">
                  <c:v>42547</c:v>
                </c:pt>
                <c:pt idx="192">
                  <c:v>42554</c:v>
                </c:pt>
                <c:pt idx="193">
                  <c:v>42561</c:v>
                </c:pt>
                <c:pt idx="194">
                  <c:v>42568</c:v>
                </c:pt>
                <c:pt idx="195">
                  <c:v>42575</c:v>
                </c:pt>
                <c:pt idx="196">
                  <c:v>42582</c:v>
                </c:pt>
                <c:pt idx="197">
                  <c:v>42589</c:v>
                </c:pt>
                <c:pt idx="198">
                  <c:v>42596</c:v>
                </c:pt>
                <c:pt idx="199">
                  <c:v>42603</c:v>
                </c:pt>
                <c:pt idx="200">
                  <c:v>42610</c:v>
                </c:pt>
                <c:pt idx="201">
                  <c:v>42617</c:v>
                </c:pt>
                <c:pt idx="202">
                  <c:v>42624</c:v>
                </c:pt>
                <c:pt idx="203">
                  <c:v>42631</c:v>
                </c:pt>
                <c:pt idx="204">
                  <c:v>42638</c:v>
                </c:pt>
                <c:pt idx="205">
                  <c:v>42645</c:v>
                </c:pt>
                <c:pt idx="206">
                  <c:v>42652</c:v>
                </c:pt>
                <c:pt idx="207">
                  <c:v>42659</c:v>
                </c:pt>
                <c:pt idx="208">
                  <c:v>42666</c:v>
                </c:pt>
                <c:pt idx="209">
                  <c:v>42673</c:v>
                </c:pt>
                <c:pt idx="210">
                  <c:v>42680</c:v>
                </c:pt>
                <c:pt idx="211">
                  <c:v>42687</c:v>
                </c:pt>
                <c:pt idx="212">
                  <c:v>42694</c:v>
                </c:pt>
                <c:pt idx="213">
                  <c:v>42701</c:v>
                </c:pt>
                <c:pt idx="214">
                  <c:v>42708</c:v>
                </c:pt>
                <c:pt idx="215">
                  <c:v>42715</c:v>
                </c:pt>
                <c:pt idx="216">
                  <c:v>42722</c:v>
                </c:pt>
                <c:pt idx="217">
                  <c:v>42729</c:v>
                </c:pt>
                <c:pt idx="218">
                  <c:v>42736</c:v>
                </c:pt>
                <c:pt idx="219">
                  <c:v>42743</c:v>
                </c:pt>
                <c:pt idx="220">
                  <c:v>42750</c:v>
                </c:pt>
                <c:pt idx="221">
                  <c:v>42757</c:v>
                </c:pt>
                <c:pt idx="222">
                  <c:v>42764</c:v>
                </c:pt>
                <c:pt idx="223">
                  <c:v>42771</c:v>
                </c:pt>
                <c:pt idx="224">
                  <c:v>42778</c:v>
                </c:pt>
                <c:pt idx="225">
                  <c:v>42785</c:v>
                </c:pt>
                <c:pt idx="226">
                  <c:v>42792</c:v>
                </c:pt>
                <c:pt idx="227">
                  <c:v>42799</c:v>
                </c:pt>
                <c:pt idx="228">
                  <c:v>42806</c:v>
                </c:pt>
                <c:pt idx="229">
                  <c:v>42813</c:v>
                </c:pt>
                <c:pt idx="230">
                  <c:v>42820</c:v>
                </c:pt>
                <c:pt idx="231">
                  <c:v>42827</c:v>
                </c:pt>
                <c:pt idx="232">
                  <c:v>42834</c:v>
                </c:pt>
                <c:pt idx="233">
                  <c:v>42841</c:v>
                </c:pt>
                <c:pt idx="234">
                  <c:v>42848</c:v>
                </c:pt>
                <c:pt idx="235">
                  <c:v>42855</c:v>
                </c:pt>
                <c:pt idx="236">
                  <c:v>42862</c:v>
                </c:pt>
                <c:pt idx="237">
                  <c:v>42869</c:v>
                </c:pt>
                <c:pt idx="238">
                  <c:v>42876</c:v>
                </c:pt>
                <c:pt idx="239">
                  <c:v>42883</c:v>
                </c:pt>
                <c:pt idx="240">
                  <c:v>42890</c:v>
                </c:pt>
                <c:pt idx="241">
                  <c:v>42897</c:v>
                </c:pt>
                <c:pt idx="242">
                  <c:v>42904</c:v>
                </c:pt>
                <c:pt idx="243">
                  <c:v>42911</c:v>
                </c:pt>
                <c:pt idx="244">
                  <c:v>42918</c:v>
                </c:pt>
                <c:pt idx="245">
                  <c:v>42925</c:v>
                </c:pt>
                <c:pt idx="246">
                  <c:v>42932</c:v>
                </c:pt>
                <c:pt idx="247">
                  <c:v>42939</c:v>
                </c:pt>
                <c:pt idx="248">
                  <c:v>42946</c:v>
                </c:pt>
                <c:pt idx="249">
                  <c:v>42953</c:v>
                </c:pt>
                <c:pt idx="250">
                  <c:v>42960</c:v>
                </c:pt>
                <c:pt idx="251">
                  <c:v>42967</c:v>
                </c:pt>
                <c:pt idx="252">
                  <c:v>42974</c:v>
                </c:pt>
                <c:pt idx="253">
                  <c:v>42981</c:v>
                </c:pt>
                <c:pt idx="254">
                  <c:v>42988</c:v>
                </c:pt>
                <c:pt idx="255">
                  <c:v>42995</c:v>
                </c:pt>
                <c:pt idx="256">
                  <c:v>43002</c:v>
                </c:pt>
                <c:pt idx="257">
                  <c:v>43009</c:v>
                </c:pt>
                <c:pt idx="258">
                  <c:v>43016</c:v>
                </c:pt>
                <c:pt idx="259">
                  <c:v>43023</c:v>
                </c:pt>
                <c:pt idx="260">
                  <c:v>43030</c:v>
                </c:pt>
              </c:numCache>
            </c:numRef>
          </c:cat>
          <c:val>
            <c:numRef>
              <c:f>multiTimeline!$B$2:$B$264</c:f>
              <c:numCache>
                <c:formatCode>General</c:formatCode>
                <c:ptCount val="2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2</c:v>
                </c:pt>
                <c:pt idx="54">
                  <c:v>1</c:v>
                </c:pt>
                <c:pt idx="55">
                  <c:v>5</c:v>
                </c:pt>
                <c:pt idx="56">
                  <c:v>2</c:v>
                </c:pt>
                <c:pt idx="57">
                  <c:v>17</c:v>
                </c:pt>
                <c:pt idx="58">
                  <c:v>4</c:v>
                </c:pt>
                <c:pt idx="59">
                  <c:v>3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9</c:v>
                </c:pt>
                <c:pt idx="64">
                  <c:v>9</c:v>
                </c:pt>
                <c:pt idx="65">
                  <c:v>5</c:v>
                </c:pt>
                <c:pt idx="66">
                  <c:v>4</c:v>
                </c:pt>
                <c:pt idx="67">
                  <c:v>2</c:v>
                </c:pt>
                <c:pt idx="68">
                  <c:v>7</c:v>
                </c:pt>
                <c:pt idx="69">
                  <c:v>38</c:v>
                </c:pt>
                <c:pt idx="70">
                  <c:v>11</c:v>
                </c:pt>
                <c:pt idx="71">
                  <c:v>7</c:v>
                </c:pt>
                <c:pt idx="72">
                  <c:v>20</c:v>
                </c:pt>
                <c:pt idx="73">
                  <c:v>22</c:v>
                </c:pt>
                <c:pt idx="74">
                  <c:v>15</c:v>
                </c:pt>
                <c:pt idx="75">
                  <c:v>19</c:v>
                </c:pt>
                <c:pt idx="76">
                  <c:v>23</c:v>
                </c:pt>
                <c:pt idx="77">
                  <c:v>15</c:v>
                </c:pt>
                <c:pt idx="78">
                  <c:v>8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20</c:v>
                </c:pt>
                <c:pt idx="83">
                  <c:v>7</c:v>
                </c:pt>
                <c:pt idx="84">
                  <c:v>6</c:v>
                </c:pt>
                <c:pt idx="85">
                  <c:v>7</c:v>
                </c:pt>
                <c:pt idx="86">
                  <c:v>3</c:v>
                </c:pt>
                <c:pt idx="87">
                  <c:v>2</c:v>
                </c:pt>
                <c:pt idx="88">
                  <c:v>3</c:v>
                </c:pt>
                <c:pt idx="89">
                  <c:v>5</c:v>
                </c:pt>
                <c:pt idx="90">
                  <c:v>2</c:v>
                </c:pt>
                <c:pt idx="91">
                  <c:v>2</c:v>
                </c:pt>
                <c:pt idx="92">
                  <c:v>1</c:v>
                </c:pt>
                <c:pt idx="93">
                  <c:v>2</c:v>
                </c:pt>
                <c:pt idx="94">
                  <c:v>3</c:v>
                </c:pt>
                <c:pt idx="95">
                  <c:v>3</c:v>
                </c:pt>
                <c:pt idx="96">
                  <c:v>1</c:v>
                </c:pt>
                <c:pt idx="97">
                  <c:v>3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1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1</c:v>
                </c:pt>
                <c:pt idx="110">
                  <c:v>1</c:v>
                </c:pt>
                <c:pt idx="111">
                  <c:v>0</c:v>
                </c:pt>
                <c:pt idx="112">
                  <c:v>1</c:v>
                </c:pt>
                <c:pt idx="113">
                  <c:v>5</c:v>
                </c:pt>
                <c:pt idx="114">
                  <c:v>4</c:v>
                </c:pt>
                <c:pt idx="115">
                  <c:v>4</c:v>
                </c:pt>
                <c:pt idx="116">
                  <c:v>2</c:v>
                </c:pt>
                <c:pt idx="117">
                  <c:v>3</c:v>
                </c:pt>
                <c:pt idx="118">
                  <c:v>4</c:v>
                </c:pt>
                <c:pt idx="119">
                  <c:v>7</c:v>
                </c:pt>
                <c:pt idx="120">
                  <c:v>4</c:v>
                </c:pt>
                <c:pt idx="121">
                  <c:v>17</c:v>
                </c:pt>
                <c:pt idx="122">
                  <c:v>7</c:v>
                </c:pt>
                <c:pt idx="123">
                  <c:v>5</c:v>
                </c:pt>
                <c:pt idx="124">
                  <c:v>21</c:v>
                </c:pt>
                <c:pt idx="125">
                  <c:v>17</c:v>
                </c:pt>
                <c:pt idx="126">
                  <c:v>17</c:v>
                </c:pt>
                <c:pt idx="127">
                  <c:v>8</c:v>
                </c:pt>
                <c:pt idx="128">
                  <c:v>8</c:v>
                </c:pt>
                <c:pt idx="129">
                  <c:v>8</c:v>
                </c:pt>
                <c:pt idx="130">
                  <c:v>7</c:v>
                </c:pt>
                <c:pt idx="131">
                  <c:v>6</c:v>
                </c:pt>
                <c:pt idx="132">
                  <c:v>10</c:v>
                </c:pt>
                <c:pt idx="133">
                  <c:v>5</c:v>
                </c:pt>
                <c:pt idx="134">
                  <c:v>4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2</c:v>
                </c:pt>
                <c:pt idx="139">
                  <c:v>1</c:v>
                </c:pt>
                <c:pt idx="140">
                  <c:v>2</c:v>
                </c:pt>
                <c:pt idx="141">
                  <c:v>2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3</c:v>
                </c:pt>
                <c:pt idx="155">
                  <c:v>23</c:v>
                </c:pt>
                <c:pt idx="156">
                  <c:v>4</c:v>
                </c:pt>
                <c:pt idx="157">
                  <c:v>7</c:v>
                </c:pt>
                <c:pt idx="158">
                  <c:v>4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3</c:v>
                </c:pt>
                <c:pt idx="163">
                  <c:v>3</c:v>
                </c:pt>
                <c:pt idx="164">
                  <c:v>12</c:v>
                </c:pt>
                <c:pt idx="165">
                  <c:v>7</c:v>
                </c:pt>
                <c:pt idx="166">
                  <c:v>7</c:v>
                </c:pt>
                <c:pt idx="167">
                  <c:v>3</c:v>
                </c:pt>
                <c:pt idx="168">
                  <c:v>3</c:v>
                </c:pt>
                <c:pt idx="169">
                  <c:v>4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4</c:v>
                </c:pt>
                <c:pt idx="175">
                  <c:v>8</c:v>
                </c:pt>
                <c:pt idx="176">
                  <c:v>10</c:v>
                </c:pt>
                <c:pt idx="177">
                  <c:v>11</c:v>
                </c:pt>
                <c:pt idx="178">
                  <c:v>18</c:v>
                </c:pt>
                <c:pt idx="179">
                  <c:v>17</c:v>
                </c:pt>
                <c:pt idx="180">
                  <c:v>22</c:v>
                </c:pt>
                <c:pt idx="181">
                  <c:v>23</c:v>
                </c:pt>
                <c:pt idx="182">
                  <c:v>40</c:v>
                </c:pt>
                <c:pt idx="183">
                  <c:v>14</c:v>
                </c:pt>
                <c:pt idx="184">
                  <c:v>13</c:v>
                </c:pt>
                <c:pt idx="185">
                  <c:v>10</c:v>
                </c:pt>
                <c:pt idx="186">
                  <c:v>27</c:v>
                </c:pt>
                <c:pt idx="187">
                  <c:v>28</c:v>
                </c:pt>
                <c:pt idx="188">
                  <c:v>16</c:v>
                </c:pt>
                <c:pt idx="189">
                  <c:v>12</c:v>
                </c:pt>
                <c:pt idx="190">
                  <c:v>11</c:v>
                </c:pt>
                <c:pt idx="191">
                  <c:v>6</c:v>
                </c:pt>
                <c:pt idx="192">
                  <c:v>4</c:v>
                </c:pt>
                <c:pt idx="193">
                  <c:v>4</c:v>
                </c:pt>
                <c:pt idx="194">
                  <c:v>4</c:v>
                </c:pt>
                <c:pt idx="195">
                  <c:v>4</c:v>
                </c:pt>
                <c:pt idx="196">
                  <c:v>2</c:v>
                </c:pt>
                <c:pt idx="197">
                  <c:v>2</c:v>
                </c:pt>
                <c:pt idx="198">
                  <c:v>3</c:v>
                </c:pt>
                <c:pt idx="199">
                  <c:v>3</c:v>
                </c:pt>
                <c:pt idx="200">
                  <c:v>4</c:v>
                </c:pt>
                <c:pt idx="201">
                  <c:v>11</c:v>
                </c:pt>
                <c:pt idx="202">
                  <c:v>4</c:v>
                </c:pt>
                <c:pt idx="203">
                  <c:v>4</c:v>
                </c:pt>
                <c:pt idx="204">
                  <c:v>4</c:v>
                </c:pt>
                <c:pt idx="205">
                  <c:v>2</c:v>
                </c:pt>
                <c:pt idx="206">
                  <c:v>7</c:v>
                </c:pt>
                <c:pt idx="207">
                  <c:v>8</c:v>
                </c:pt>
                <c:pt idx="208">
                  <c:v>4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4</c:v>
                </c:pt>
                <c:pt idx="213">
                  <c:v>5</c:v>
                </c:pt>
                <c:pt idx="214">
                  <c:v>8</c:v>
                </c:pt>
                <c:pt idx="215">
                  <c:v>4</c:v>
                </c:pt>
                <c:pt idx="216">
                  <c:v>7</c:v>
                </c:pt>
                <c:pt idx="217">
                  <c:v>3</c:v>
                </c:pt>
                <c:pt idx="218">
                  <c:v>15</c:v>
                </c:pt>
                <c:pt idx="219">
                  <c:v>5</c:v>
                </c:pt>
                <c:pt idx="220">
                  <c:v>9</c:v>
                </c:pt>
                <c:pt idx="221">
                  <c:v>6</c:v>
                </c:pt>
                <c:pt idx="222">
                  <c:v>7</c:v>
                </c:pt>
                <c:pt idx="223">
                  <c:v>6</c:v>
                </c:pt>
                <c:pt idx="224">
                  <c:v>7</c:v>
                </c:pt>
                <c:pt idx="225">
                  <c:v>5</c:v>
                </c:pt>
                <c:pt idx="226">
                  <c:v>6</c:v>
                </c:pt>
                <c:pt idx="227">
                  <c:v>6</c:v>
                </c:pt>
                <c:pt idx="228">
                  <c:v>14</c:v>
                </c:pt>
                <c:pt idx="229">
                  <c:v>35</c:v>
                </c:pt>
                <c:pt idx="230">
                  <c:v>39</c:v>
                </c:pt>
                <c:pt idx="231">
                  <c:v>44</c:v>
                </c:pt>
                <c:pt idx="232">
                  <c:v>40</c:v>
                </c:pt>
                <c:pt idx="233">
                  <c:v>37</c:v>
                </c:pt>
                <c:pt idx="234">
                  <c:v>22</c:v>
                </c:pt>
                <c:pt idx="235">
                  <c:v>75</c:v>
                </c:pt>
                <c:pt idx="236">
                  <c:v>100</c:v>
                </c:pt>
                <c:pt idx="237">
                  <c:v>39</c:v>
                </c:pt>
                <c:pt idx="238">
                  <c:v>24</c:v>
                </c:pt>
                <c:pt idx="239">
                  <c:v>25</c:v>
                </c:pt>
                <c:pt idx="240">
                  <c:v>16</c:v>
                </c:pt>
                <c:pt idx="241">
                  <c:v>13</c:v>
                </c:pt>
                <c:pt idx="242">
                  <c:v>12</c:v>
                </c:pt>
                <c:pt idx="243">
                  <c:v>12</c:v>
                </c:pt>
                <c:pt idx="244">
                  <c:v>7</c:v>
                </c:pt>
                <c:pt idx="245">
                  <c:v>7</c:v>
                </c:pt>
                <c:pt idx="246">
                  <c:v>7</c:v>
                </c:pt>
                <c:pt idx="247">
                  <c:v>6</c:v>
                </c:pt>
                <c:pt idx="248">
                  <c:v>5</c:v>
                </c:pt>
                <c:pt idx="249">
                  <c:v>7</c:v>
                </c:pt>
                <c:pt idx="250">
                  <c:v>3</c:v>
                </c:pt>
                <c:pt idx="251">
                  <c:v>4</c:v>
                </c:pt>
                <c:pt idx="252">
                  <c:v>3</c:v>
                </c:pt>
                <c:pt idx="253">
                  <c:v>7</c:v>
                </c:pt>
                <c:pt idx="254">
                  <c:v>6</c:v>
                </c:pt>
                <c:pt idx="255">
                  <c:v>15</c:v>
                </c:pt>
                <c:pt idx="256">
                  <c:v>14</c:v>
                </c:pt>
                <c:pt idx="257">
                  <c:v>4</c:v>
                </c:pt>
                <c:pt idx="258">
                  <c:v>5</c:v>
                </c:pt>
                <c:pt idx="259">
                  <c:v>4</c:v>
                </c:pt>
                <c:pt idx="260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A3B-4B1A-A393-818FF44A9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6252416"/>
        <c:axId val="1206245888"/>
      </c:lineChart>
      <c:dateAx>
        <c:axId val="1206252416"/>
        <c:scaling>
          <c:orientation val="minMax"/>
          <c:min val="41204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6245888"/>
        <c:crosses val="autoZero"/>
        <c:auto val="1"/>
        <c:lblOffset val="100"/>
        <c:baseTimeUnit val="days"/>
        <c:minorUnit val="1"/>
        <c:minorTimeUnit val="days"/>
      </c:dateAx>
      <c:valAx>
        <c:axId val="120624588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6252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EFC2C-CD70-49C6-A9D6-3ACF688B08F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FD320-18C2-45DA-93DE-4F4B27F2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7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31461-09B3-4529-8654-A0B8090F6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4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31461-09B3-4529-8654-A0B8090F6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5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31461-09B3-4529-8654-A0B8090F6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0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미세먼지를 </a:t>
            </a:r>
            <a:r>
              <a:rPr lang="ko-KR" altLang="en-US" dirty="0" err="1"/>
              <a:t>잡고싶다</a:t>
            </a:r>
            <a:r>
              <a:rPr lang="en-US" altLang="ko-KR" dirty="0"/>
              <a:t>. </a:t>
            </a:r>
            <a:r>
              <a:rPr lang="ko-KR" altLang="en-US" dirty="0"/>
              <a:t>왜 도로청소차량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31461-09B3-4529-8654-A0B8090F6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1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9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9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2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6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5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4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4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5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8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CF2E-CF88-43A8-B88A-AB1C22305C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FAE58-4436-4AA2-9E9B-6E6E92825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66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9696" y="5013176"/>
            <a:ext cx="5184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*</a:t>
            </a:r>
            <a:r>
              <a:rPr lang="ko-KR" altLang="ko-KR" sz="2800" dirty="0" smtClean="0"/>
              <a:t>임동진</a:t>
            </a:r>
            <a:r>
              <a:rPr lang="en-US" altLang="ko-KR" sz="2800" dirty="0" smtClean="0"/>
              <a:t>, *</a:t>
            </a:r>
            <a:r>
              <a:rPr lang="ko-KR" altLang="en-US" sz="2800" dirty="0" smtClean="0"/>
              <a:t>임진우</a:t>
            </a:r>
            <a:r>
              <a:rPr lang="en-US" altLang="ko-KR" sz="2800" dirty="0" smtClean="0"/>
              <a:t>, **</a:t>
            </a:r>
            <a:r>
              <a:rPr lang="ko-KR" altLang="en-US" sz="2800" dirty="0" smtClean="0"/>
              <a:t>유완수</a:t>
            </a:r>
            <a:endParaRPr lang="ko-KR" altLang="ko-KR" sz="2800" dirty="0"/>
          </a:p>
          <a:p>
            <a:pPr algn="ctr"/>
            <a:r>
              <a:rPr lang="en-US" altLang="ko-KR" sz="1800" dirty="0"/>
              <a:t>*</a:t>
            </a:r>
            <a:r>
              <a:rPr lang="ko-KR" altLang="ko-KR" sz="1800" dirty="0"/>
              <a:t>강원대학교 컴퓨터정보통신공학과</a:t>
            </a:r>
          </a:p>
          <a:p>
            <a:pPr algn="ctr"/>
            <a:r>
              <a:rPr lang="en-US" altLang="ko-KR" sz="1800" dirty="0" smtClean="0"/>
              <a:t>**</a:t>
            </a:r>
            <a:r>
              <a:rPr lang="ko-KR" altLang="en-US" sz="1800" dirty="0" smtClean="0"/>
              <a:t>강원대학교 경영학과</a:t>
            </a:r>
            <a:endParaRPr lang="ko-KR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967044" y="1184750"/>
            <a:ext cx="8257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-윤고딕340" panose="02030504000101010101" pitchFamily="18" charset="-127"/>
                <a:ea typeface="문체부 제목 돋음체" panose="020B0609000101010101" pitchFamily="49" charset="-127"/>
              </a:rPr>
              <a:t>대구시 구획별 미세먼지 예측을 통한 </a:t>
            </a:r>
            <a:endParaRPr lang="en-US" altLang="ko-KR" sz="2400" dirty="0">
              <a:latin typeface="-윤고딕340" panose="02030504000101010101" pitchFamily="18" charset="-127"/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400" dirty="0">
                <a:latin typeface="-윤고딕340" panose="02030504000101010101" pitchFamily="18" charset="-127"/>
                <a:ea typeface="문체부 제목 돋음체" panose="020B0609000101010101" pitchFamily="49" charset="-127"/>
              </a:rPr>
              <a:t>도로 비산먼지 청소 구역 추천</a:t>
            </a:r>
          </a:p>
        </p:txBody>
      </p:sp>
    </p:spTree>
    <p:extLst>
      <p:ext uri="{BB962C8B-B14F-4D97-AF65-F5344CB8AC3E}">
        <p14:creationId xmlns:p14="http://schemas.microsoft.com/office/powerpoint/2010/main" val="9841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3735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94634" y="1336695"/>
            <a:ext cx="10829958" cy="4684593"/>
            <a:chOff x="479376" y="1743992"/>
            <a:chExt cx="10829958" cy="4684593"/>
          </a:xfrm>
        </p:grpSpPr>
        <p:sp>
          <p:nvSpPr>
            <p:cNvPr id="2" name="TextBox 1"/>
            <p:cNvSpPr txBox="1"/>
            <p:nvPr/>
          </p:nvSpPr>
          <p:spPr>
            <a:xfrm>
              <a:off x="491270" y="2431677"/>
              <a:ext cx="108180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 미세먼지는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여러 가지 복합한 성분을 가진 대기 중 부유 물질이다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.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대부분 자동차의 배기가스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,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도로 주행과정에서 발생하는 먼지에서 발생한다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.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입자의 크기와 화학적 조성이 건강 영향을 결정한다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.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미세먼지의 노출은 호흡기 및 심혈관계 질환의 발생과 관련이 있으며 사망률도 증가시키는 것으로 보고되고 있다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.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특히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,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크기가 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10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마이크로미터 이하의 작은 먼지 입자들은 폐와 혈중으로 유입될 수 있기 때문에 큰 위협이 된다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.</a:t>
              </a:r>
              <a:endParaRPr lang="ko-KR" altLang="en-US" sz="1600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6487" y="1904498"/>
              <a:ext cx="2755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미세먼지의 위험성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6487" y="1743992"/>
              <a:ext cx="1837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서울대학교병원 건강칼럼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270" y="4518580"/>
              <a:ext cx="56886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 도로 </a:t>
              </a:r>
              <a:r>
                <a:rPr lang="ko-KR" altLang="en-US" sz="1600" dirty="0" err="1">
                  <a:latin typeface="a시네마L" panose="02020600000000000000" pitchFamily="18" charset="-127"/>
                  <a:ea typeface="a시네마L" panose="02020600000000000000" pitchFamily="18" charset="-127"/>
                </a:rPr>
                <a:t>재비산먼지는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 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Al, K, </a:t>
              </a:r>
              <a:r>
                <a:rPr lang="en-US" altLang="ko-KR" sz="1600" dirty="0" err="1">
                  <a:latin typeface="a시네마L" panose="02020600000000000000" pitchFamily="18" charset="-127"/>
                  <a:ea typeface="a시네마L" panose="02020600000000000000" pitchFamily="18" charset="-127"/>
                </a:rPr>
                <a:t>Ca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등의 지각물질에 기인하는 자연적 성분 외에도 배출가스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,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타이어 및 브레이크 마모 등에 의해 발생되는 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Cd, </a:t>
              </a:r>
              <a:r>
                <a:rPr lang="en-US" altLang="ko-KR" sz="1600" dirty="0" err="1">
                  <a:latin typeface="a시네마L" panose="02020600000000000000" pitchFamily="18" charset="-127"/>
                  <a:ea typeface="a시네마L" panose="02020600000000000000" pitchFamily="18" charset="-127"/>
                </a:rPr>
                <a:t>Pb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, Cr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등 유해한 인위적 성분을 포함하여 일반 먼지에 비해 더욱 인체에 해롭다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.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또한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,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입자가 미세하여 코 점막을 통해 걸러지지 않고 폐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(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뇌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)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까지 직접 침투해 천식과 폐암 등의 호흡기질환을 유발하며 교통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·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산업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·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건설 활동이 많은 대도시에서 발생하여 인체 건강에 피해를 준다</a:t>
              </a:r>
              <a:r>
                <a:rPr lang="en-US" altLang="ko-KR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.</a:t>
              </a:r>
              <a:endParaRPr lang="ko-KR" altLang="en-US" sz="1400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9376" y="3983695"/>
              <a:ext cx="3788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도로 </a:t>
              </a:r>
              <a:r>
                <a:rPr lang="ko-KR" altLang="en-US" sz="2400" b="1" dirty="0" err="1">
                  <a:latin typeface="a장미다방" panose="02020600000000000000" pitchFamily="18" charset="-127"/>
                  <a:ea typeface="a장미다방" panose="02020600000000000000" pitchFamily="18" charset="-127"/>
                </a:rPr>
                <a:t>재비산먼지의</a:t>
              </a:r>
              <a:r>
                <a:rPr lang="ko-KR" altLang="en-US" sz="2400" b="1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 유해성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1398" y="382119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환경부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0070" y="3498698"/>
              <a:ext cx="4079180" cy="2929887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543962" y="683352"/>
            <a:ext cx="6880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서론</a:t>
            </a:r>
            <a:endParaRPr lang="en-US" altLang="ko-KR" sz="20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5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3735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713610" y="2055566"/>
          <a:ext cx="525658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64216" y="5186382"/>
            <a:ext cx="9446840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미세먼지에 </a:t>
            </a:r>
            <a:r>
              <a:rPr lang="ko-KR" altLang="en-US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대한 국민들의 관심이 증가하는 가운데 환경부는 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2022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년까지 국내 미세먼지 배출량의 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30%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를 삭감한다는 국정과제 목표 이행을 위해 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2018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년도 관련 예산을 대폭 증액하였다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. 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예산 중 </a:t>
            </a:r>
            <a:r>
              <a:rPr lang="en-US" altLang="ko-KR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'</a:t>
            </a:r>
            <a:r>
              <a:rPr lang="ko-KR" altLang="en-US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대기환경</a:t>
            </a:r>
            <a:r>
              <a:rPr lang="en-US" altLang="ko-KR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' </a:t>
            </a:r>
            <a:r>
              <a:rPr lang="ko-KR" altLang="en-US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부문을 </a:t>
            </a:r>
            <a:r>
              <a:rPr lang="en-US" altLang="ko-KR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33.5% </a:t>
            </a:r>
            <a:r>
              <a:rPr lang="ko-KR" altLang="en-US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늘어난 </a:t>
            </a:r>
            <a:r>
              <a:rPr lang="en-US" altLang="ko-KR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7043</a:t>
            </a:r>
            <a:r>
              <a:rPr lang="ko-KR" altLang="en-US" sz="1800" dirty="0" err="1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억원으로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편성했으며 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도로청소차량 보급예산을 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134</a:t>
            </a:r>
            <a:r>
              <a:rPr lang="ko-KR" altLang="en-US" dirty="0" err="1">
                <a:latin typeface="a시네마L" panose="02020600000000000000" pitchFamily="18" charset="-127"/>
                <a:ea typeface="a시네마L" panose="02020600000000000000" pitchFamily="18" charset="-127"/>
              </a:rPr>
              <a:t>억원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(112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대분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)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에서 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165</a:t>
            </a:r>
            <a:r>
              <a:rPr lang="ko-KR" altLang="en-US" dirty="0" err="1">
                <a:latin typeface="a시네마L" panose="02020600000000000000" pitchFamily="18" charset="-127"/>
                <a:ea typeface="a시네마L" panose="02020600000000000000" pitchFamily="18" charset="-127"/>
              </a:rPr>
              <a:t>억원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(137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대분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)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으로 증액하였다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.</a:t>
            </a:r>
            <a:endParaRPr lang="ko-KR" altLang="en-US" sz="1800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995314"/>
            <a:ext cx="5126360" cy="28568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61704" y="1700808"/>
            <a:ext cx="5120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전반적으로 감소 추세이나 </a:t>
            </a:r>
            <a:r>
              <a:rPr lang="en-US" altLang="ko-KR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WHO </a:t>
            </a:r>
            <a:r>
              <a:rPr lang="ko-KR" altLang="en-US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권고기준</a:t>
            </a:r>
            <a:r>
              <a:rPr lang="en-US" altLang="ko-KR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(20㎍/㎥)</a:t>
            </a:r>
            <a:r>
              <a:rPr lang="ko-KR" altLang="en-US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을 크게 초과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700808"/>
            <a:ext cx="327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구글에서</a:t>
            </a:r>
            <a:r>
              <a:rPr lang="ko-KR" altLang="en-US" sz="1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미세먼지 검색 빈도 증가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3962" y="683352"/>
            <a:ext cx="6880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서론</a:t>
            </a:r>
            <a:endParaRPr lang="en-US" altLang="ko-KR" sz="20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9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72" y="2123550"/>
            <a:ext cx="8280920" cy="30257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직사각형 14"/>
          <p:cNvSpPr/>
          <p:nvPr/>
        </p:nvSpPr>
        <p:spPr>
          <a:xfrm>
            <a:off x="479376" y="63338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5223" y="1496719"/>
            <a:ext cx="1105539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국립환경과학원의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발표에 따르면 비산먼지는 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2013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년 전국 미세먼지 배출량 중 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44%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를 차지 </a:t>
            </a:r>
            <a:r>
              <a:rPr lang="ko-KR" altLang="en-US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했으며</a:t>
            </a:r>
            <a:endParaRPr lang="en-US" altLang="ko-KR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r>
              <a:rPr lang="ko-KR" altLang="en-US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도로 </a:t>
            </a:r>
            <a:r>
              <a:rPr lang="ko-KR" altLang="en-US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재비산먼지는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전국 비산먼지 배출량의 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45%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로 이는 전체 미세먼지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(PM</a:t>
            </a:r>
            <a:r>
              <a:rPr lang="en-US" altLang="ko-KR" baseline="-250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10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)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배출량의 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20%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에 해당한다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.</a:t>
            </a:r>
            <a:endParaRPr lang="ko-KR" altLang="en-US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5593532" y="5151890"/>
            <a:ext cx="864096" cy="601771"/>
          </a:xfrm>
          <a:prstGeom prst="downArrow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33078" y="5847655"/>
            <a:ext cx="998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도로 비산먼지 제거가 미세먼지 저감에 큰 역할을 할 수 있다</a:t>
            </a:r>
            <a:r>
              <a:rPr lang="en-US" altLang="ko-KR" sz="24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.</a:t>
            </a:r>
            <a:endParaRPr lang="ko-KR" altLang="en-US" sz="2400" b="1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12" name="_x490659008" descr="cif0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72" y="5553396"/>
            <a:ext cx="763108" cy="61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43962" y="683352"/>
            <a:ext cx="6880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서론</a:t>
            </a:r>
            <a:endParaRPr lang="en-US" altLang="ko-KR" sz="20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6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3735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서론</a:t>
            </a:r>
            <a:endParaRPr lang="en-US" altLang="ko-KR" sz="20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5400" y="1313697"/>
            <a:ext cx="1090591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도로청소차량이란</a:t>
            </a:r>
            <a:r>
              <a:rPr lang="en-US" altLang="ko-KR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도로에 쌓여있는 비산먼지를 제거하기 위해 제작된 특수한 차량으로 세 종류의 차량의 </a:t>
            </a:r>
            <a:endParaRPr lang="en-US" altLang="ko-KR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r>
              <a:rPr lang="ko-KR" altLang="en-US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운행되고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있다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.</a:t>
            </a:r>
            <a:endParaRPr lang="ko-KR" altLang="en-US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698405" y="-7648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99458" y="2060848"/>
          <a:ext cx="6840758" cy="209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748"/>
                <a:gridCol w="1398213"/>
                <a:gridCol w="2087533"/>
                <a:gridCol w="2376264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gradFill flip="none" rotWithShape="1">
                      <a:gsLst>
                        <a:gs pos="0">
                          <a:srgbClr val="034EA2">
                            <a:shade val="30000"/>
                            <a:satMod val="115000"/>
                          </a:srgbClr>
                        </a:gs>
                        <a:gs pos="50000">
                          <a:srgbClr val="034EA2">
                            <a:shade val="67500"/>
                            <a:satMod val="115000"/>
                          </a:srgbClr>
                        </a:gs>
                        <a:gs pos="100000">
                          <a:srgbClr val="034EA2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도로연장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(km)</a:t>
                      </a:r>
                      <a:endParaRPr lang="ko-KR" altLang="en-US" sz="1600" dirty="0"/>
                    </a:p>
                  </a:txBody>
                  <a:tcPr>
                    <a:gradFill flip="none" rotWithShape="1">
                      <a:gsLst>
                        <a:gs pos="0">
                          <a:srgbClr val="034EA2">
                            <a:shade val="30000"/>
                            <a:satMod val="115000"/>
                          </a:srgbClr>
                        </a:gs>
                        <a:gs pos="50000">
                          <a:srgbClr val="034EA2">
                            <a:shade val="67500"/>
                            <a:satMod val="115000"/>
                          </a:srgbClr>
                        </a:gs>
                        <a:gs pos="100000">
                          <a:srgbClr val="034EA2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총 도로청소차량 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세 종류의 합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gradFill flip="none" rotWithShape="1">
                      <a:gsLst>
                        <a:gs pos="0">
                          <a:srgbClr val="034EA2">
                            <a:shade val="30000"/>
                            <a:satMod val="115000"/>
                          </a:srgbClr>
                        </a:gs>
                        <a:gs pos="50000">
                          <a:srgbClr val="034EA2">
                            <a:shade val="67500"/>
                            <a:satMod val="115000"/>
                          </a:srgbClr>
                        </a:gs>
                        <a:gs pos="100000">
                          <a:srgbClr val="034EA2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도로청소차량 한 대당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담당 도로구간</a:t>
                      </a:r>
                      <a:r>
                        <a:rPr lang="en-US" altLang="ko-KR" sz="1600" dirty="0" smtClean="0"/>
                        <a:t>(km)</a:t>
                      </a:r>
                      <a:endParaRPr lang="ko-KR" altLang="en-US" sz="1600" dirty="0"/>
                    </a:p>
                  </a:txBody>
                  <a:tcPr>
                    <a:gradFill flip="none" rotWithShape="1">
                      <a:gsLst>
                        <a:gs pos="0">
                          <a:srgbClr val="034EA2">
                            <a:shade val="30000"/>
                            <a:satMod val="115000"/>
                          </a:srgbClr>
                        </a:gs>
                        <a:gs pos="50000">
                          <a:srgbClr val="034EA2">
                            <a:shade val="67500"/>
                            <a:satMod val="115000"/>
                          </a:srgbClr>
                        </a:gs>
                        <a:gs pos="100000">
                          <a:srgbClr val="034EA2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8,239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21.18 </a:t>
                      </a:r>
                      <a:endParaRPr lang="ko-KR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2,772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40.17</a:t>
                      </a:r>
                      <a:endParaRPr lang="ko-KR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경기도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12,859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49.27</a:t>
                      </a:r>
                      <a:endParaRPr lang="ko-KR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대구시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2,804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80.11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8277144" y="2124145"/>
            <a:ext cx="3651504" cy="1940733"/>
            <a:chOff x="7823639" y="4271068"/>
            <a:chExt cx="3651504" cy="1940733"/>
          </a:xfrm>
        </p:grpSpPr>
        <p:sp>
          <p:nvSpPr>
            <p:cNvPr id="5" name="TextBox 4"/>
            <p:cNvSpPr txBox="1"/>
            <p:nvPr/>
          </p:nvSpPr>
          <p:spPr>
            <a:xfrm>
              <a:off x="7931823" y="4321042"/>
              <a:ext cx="18473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23639" y="4271068"/>
              <a:ext cx="3651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 서울시를 </a:t>
              </a:r>
              <a:r>
                <a:rPr lang="ko-KR" altLang="en-US" sz="1600" dirty="0">
                  <a:latin typeface="a시네마L" panose="02020600000000000000" pitchFamily="18" charset="-127"/>
                  <a:ea typeface="a시네마L" panose="02020600000000000000" pitchFamily="18" charset="-127"/>
                </a:rPr>
                <a:t>제외한 지역은 </a:t>
              </a:r>
              <a:r>
                <a:rPr lang="ko-KR" altLang="en-US" sz="1600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도로청소차량이 절대적으로 부족</a:t>
              </a:r>
              <a:r>
                <a:rPr lang="ko-KR" altLang="en-US" sz="1600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함을 알 수 있음</a:t>
              </a:r>
              <a:r>
                <a:rPr lang="en-US" altLang="ko-KR" sz="1600" dirty="0" smtClean="0">
                  <a:latin typeface="a시네마L" panose="02020600000000000000" pitchFamily="18" charset="-127"/>
                  <a:ea typeface="a시네마L" panose="02020600000000000000" pitchFamily="18" charset="-127"/>
                </a:rPr>
                <a:t>.</a:t>
              </a:r>
              <a:endParaRPr lang="ko-KR" altLang="en-US" sz="1600" dirty="0"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9251591" y="4843453"/>
              <a:ext cx="864096" cy="601771"/>
            </a:xfrm>
            <a:prstGeom prst="downArrow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90767" y="5503915"/>
              <a:ext cx="33319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 효율적인 도로 비산먼지 </a:t>
              </a:r>
              <a:endParaRPr lang="en-US" altLang="ko-KR" sz="2000" b="1" dirty="0" smtClean="0"/>
            </a:p>
            <a:p>
              <a:r>
                <a:rPr lang="ko-KR" altLang="en-US" sz="2000" b="1" dirty="0" smtClean="0"/>
                <a:t>제거 </a:t>
              </a:r>
              <a:r>
                <a:rPr lang="ko-KR" altLang="en-US" sz="2000" b="1" dirty="0"/>
                <a:t>경로가 </a:t>
              </a:r>
              <a:r>
                <a:rPr lang="ko-KR" altLang="en-US" sz="2000" b="1" dirty="0" smtClean="0"/>
                <a:t>필요</a:t>
              </a:r>
              <a:r>
                <a:rPr lang="en-US" altLang="ko-KR" sz="2000" b="1" dirty="0" smtClean="0"/>
                <a:t>.</a:t>
              </a:r>
              <a:endParaRPr lang="ko-KR" altLang="en-US" sz="2000" b="1" dirty="0"/>
            </a:p>
          </p:txBody>
        </p:sp>
        <p:pic>
          <p:nvPicPr>
            <p:cNvPr id="1025" name="_x490659008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249" y="5359899"/>
              <a:ext cx="463550" cy="37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908641" y="4453141"/>
            <a:ext cx="8723863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문제점</a:t>
            </a:r>
            <a:r>
              <a:rPr lang="en-US" altLang="ko-KR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:</a:t>
            </a:r>
          </a:p>
          <a:p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① 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대구는 타 지역에 비해 굉장히 도로 청소 한 대당 담당 도로구간의 길이가 길다</a:t>
            </a:r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.</a:t>
            </a:r>
          </a:p>
          <a:p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② 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예산 부족 문제로 인하여 타 지역과 같은 수의 도로청소차량을 확보하기에는 한계가 있다</a:t>
            </a:r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분석 목적</a:t>
            </a:r>
            <a:r>
              <a:rPr lang="en-US" altLang="ko-KR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:</a:t>
            </a:r>
          </a:p>
          <a:p>
            <a:r>
              <a:rPr lang="ko-KR" altLang="en-US" dirty="0" smtClean="0"/>
              <a:t> 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효율적인 도로 청소 경로 추천을 통하여 </a:t>
            </a:r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‘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한정된 도로 청소차량 대비 극대 효율을 달성</a:t>
            </a:r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’</a:t>
            </a:r>
            <a:endParaRPr lang="ko-KR" altLang="en-US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2068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66682"/>
            <a:ext cx="688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관련 연구</a:t>
            </a:r>
            <a:endParaRPr lang="en-US" altLang="ko-KR" sz="18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" y="37299"/>
            <a:ext cx="928675" cy="5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71664" y="5230685"/>
            <a:ext cx="570220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-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도로 청소는 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‘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앞으로 발생할 미세먼지를 줄이는 작업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’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이다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.</a:t>
            </a:r>
            <a:endParaRPr lang="ko-KR" altLang="en-US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1664" y="5662733"/>
            <a:ext cx="636584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-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하지만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, 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현재 값으로 위의 목적에 맞는 결과를 알 수 없기 때문에 </a:t>
            </a:r>
            <a:endParaRPr lang="en-US" altLang="ko-KR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  <a:p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‘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미세먼지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 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예측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’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을 통한 </a:t>
            </a:r>
            <a:r>
              <a:rPr lang="ko-KR" altLang="en-US" dirty="0" err="1">
                <a:latin typeface="a시네마B" panose="02020600000000000000" pitchFamily="18" charset="-127"/>
                <a:ea typeface="a시네마B" panose="02020600000000000000" pitchFamily="18" charset="-127"/>
              </a:rPr>
              <a:t>전ㆍ후</a:t>
            </a:r>
            <a:r>
              <a:rPr lang="ko-KR" altLang="en-US" dirty="0">
                <a:latin typeface="a시네마B" panose="02020600000000000000" pitchFamily="18" charset="-127"/>
                <a:ea typeface="a시네마B" panose="02020600000000000000" pitchFamily="18" charset="-127"/>
              </a:rPr>
              <a:t> 차이 값이 필요하다</a:t>
            </a:r>
            <a:r>
              <a:rPr lang="en-US" altLang="ko-KR" dirty="0">
                <a:latin typeface="a시네마B" panose="02020600000000000000" pitchFamily="18" charset="-127"/>
                <a:ea typeface="a시네마B" panose="02020600000000000000" pitchFamily="18" charset="-127"/>
              </a:rPr>
              <a:t>.</a:t>
            </a:r>
            <a:endParaRPr lang="ko-KR" altLang="en-US" dirty="0"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7648" y="1403356"/>
            <a:ext cx="6043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왜 도로 비산 먼지 제거에 미세먼지 예측이 필요할까</a:t>
            </a:r>
            <a:r>
              <a:rPr lang="en-US" altLang="ko-KR" sz="20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20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214353" y="1961475"/>
            <a:ext cx="6768752" cy="2980282"/>
            <a:chOff x="2783632" y="1973984"/>
            <a:chExt cx="6768752" cy="2980282"/>
          </a:xfrm>
        </p:grpSpPr>
        <p:grpSp>
          <p:nvGrpSpPr>
            <p:cNvPr id="14" name="그룹 13"/>
            <p:cNvGrpSpPr/>
            <p:nvPr/>
          </p:nvGrpSpPr>
          <p:grpSpPr>
            <a:xfrm>
              <a:off x="3317400" y="1973984"/>
              <a:ext cx="5760072" cy="1800477"/>
              <a:chOff x="3173384" y="1901976"/>
              <a:chExt cx="5760072" cy="180047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173384" y="3332993"/>
                <a:ext cx="432048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블랙B" panose="02020600000000000000" pitchFamily="18" charset="-127"/>
                    <a:ea typeface="a블랙B" panose="02020600000000000000" pitchFamily="18" charset="-127"/>
                  </a:rPr>
                  <a:t>A</a:t>
                </a:r>
                <a:endParaRPr lang="ko-KR" altLang="en-US" dirty="0">
                  <a:latin typeface="a블랙B" panose="02020600000000000000" pitchFamily="18" charset="-127"/>
                  <a:ea typeface="a블랙B" panose="0202060000000000000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94048" y="1916832"/>
                <a:ext cx="432048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블랙B" panose="02020600000000000000" pitchFamily="18" charset="-127"/>
                    <a:ea typeface="a블랙B" panose="02020600000000000000" pitchFamily="18" charset="-127"/>
                  </a:rPr>
                  <a:t>B</a:t>
                </a:r>
                <a:endParaRPr lang="ko-KR" altLang="en-US" dirty="0">
                  <a:latin typeface="a블랙B" panose="02020600000000000000" pitchFamily="18" charset="-127"/>
                  <a:ea typeface="a블랙B" panose="0202060000000000000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709320" y="1902544"/>
                <a:ext cx="432048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블랙B" panose="02020600000000000000" pitchFamily="18" charset="-127"/>
                    <a:ea typeface="a블랙B" panose="02020600000000000000" pitchFamily="18" charset="-127"/>
                  </a:rPr>
                  <a:t>A</a:t>
                </a:r>
                <a:endParaRPr lang="ko-KR" altLang="en-US" dirty="0">
                  <a:latin typeface="a블랙B" panose="02020600000000000000" pitchFamily="18" charset="-127"/>
                  <a:ea typeface="a블랙B" panose="02020600000000000000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501408" y="1901976"/>
                <a:ext cx="432048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블랙B" panose="02020600000000000000" pitchFamily="18" charset="-127"/>
                    <a:ea typeface="a블랙B" panose="02020600000000000000" pitchFamily="18" charset="-127"/>
                  </a:rPr>
                  <a:t>B</a:t>
                </a:r>
                <a:endParaRPr lang="ko-KR" altLang="en-US" dirty="0">
                  <a:latin typeface="a블랙B" panose="02020600000000000000" pitchFamily="18" charset="-127"/>
                  <a:ea typeface="a블랙B" panose="02020600000000000000" pitchFamily="18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783632" y="2348880"/>
              <a:ext cx="6768752" cy="2605386"/>
              <a:chOff x="2783632" y="2348880"/>
              <a:chExt cx="6768752" cy="26053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2783632" y="2348880"/>
                <a:ext cx="6768752" cy="1872208"/>
                <a:chOff x="2639616" y="2276872"/>
                <a:chExt cx="6768752" cy="1872208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3143672" y="3702744"/>
                  <a:ext cx="432048" cy="44633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935760" y="2276872"/>
                  <a:ext cx="432048" cy="18722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7680176" y="3702744"/>
                  <a:ext cx="432048" cy="43204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472264" y="2792932"/>
                  <a:ext cx="432048" cy="134185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" name="직선 연결선 4"/>
                <p:cNvCxnSpPr/>
                <p:nvPr/>
              </p:nvCxnSpPr>
              <p:spPr>
                <a:xfrm>
                  <a:off x="2639616" y="4149080"/>
                  <a:ext cx="2160240" cy="0"/>
                </a:xfrm>
                <a:prstGeom prst="line">
                  <a:avLst/>
                </a:prstGeom>
                <a:ln w="5080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>
                  <a:off x="7248128" y="4134792"/>
                  <a:ext cx="2160240" cy="0"/>
                </a:xfrm>
                <a:prstGeom prst="line">
                  <a:avLst/>
                </a:prstGeom>
                <a:ln w="5080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오른쪽 화살표 5"/>
                <p:cNvSpPr/>
                <p:nvPr/>
              </p:nvSpPr>
              <p:spPr>
                <a:xfrm>
                  <a:off x="5780338" y="2927238"/>
                  <a:ext cx="812933" cy="811510"/>
                </a:xfrm>
                <a:prstGeom prst="rightArrow">
                  <a:avLst/>
                </a:prstGeom>
                <a:solidFill>
                  <a:srgbClr val="034EA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7677946" y="2291735"/>
                  <a:ext cx="430241" cy="1411009"/>
                </a:xfrm>
                <a:prstGeom prst="rect">
                  <a:avLst/>
                </a:prstGeom>
                <a:pattFill prst="trellis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rgbClr val="034E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8475704" y="2283931"/>
                  <a:ext cx="415190" cy="509285"/>
                </a:xfrm>
                <a:prstGeom prst="rect">
                  <a:avLst/>
                </a:prstGeom>
                <a:pattFill prst="trellis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rgbClr val="034E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423331" y="4377613"/>
                <a:ext cx="2466084" cy="576653"/>
                <a:chOff x="6881303" y="3556949"/>
                <a:chExt cx="2466084" cy="576653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6888430" y="3668344"/>
                  <a:ext cx="620098" cy="155943"/>
                </a:xfrm>
                <a:prstGeom prst="rect">
                  <a:avLst/>
                </a:prstGeom>
                <a:pattFill prst="trellis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rgbClr val="034E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6881303" y="3931093"/>
                  <a:ext cx="632562" cy="15907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529375" y="3556949"/>
                  <a:ext cx="1818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err="1">
                      <a:latin typeface="a시네마M" panose="02020600000000000000" pitchFamily="18" charset="-127"/>
                      <a:ea typeface="a시네마M" panose="02020600000000000000" pitchFamily="18" charset="-127"/>
                    </a:rPr>
                    <a:t>미세먼지변화량</a:t>
                  </a:r>
                  <a:endParaRPr lang="ko-KR" altLang="en-US" sz="1400" dirty="0">
                    <a:latin typeface="a시네마M" panose="02020600000000000000" pitchFamily="18" charset="-127"/>
                    <a:ea typeface="a시네마M" panose="02020600000000000000" pitchFamily="18" charset="-127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515087" y="3825825"/>
                  <a:ext cx="13452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latin typeface="a시네마M" panose="02020600000000000000" pitchFamily="18" charset="-127"/>
                      <a:ea typeface="a시네마M" panose="02020600000000000000" pitchFamily="18" charset="-127"/>
                    </a:rPr>
                    <a:t>기존 </a:t>
                  </a:r>
                  <a:r>
                    <a:rPr lang="ko-KR" altLang="en-US" sz="1400" dirty="0" err="1">
                      <a:latin typeface="a시네마M" panose="02020600000000000000" pitchFamily="18" charset="-127"/>
                      <a:ea typeface="a시네마M" panose="02020600000000000000" pitchFamily="18" charset="-127"/>
                    </a:rPr>
                    <a:t>미세먼지량</a:t>
                  </a:r>
                  <a:endParaRPr lang="ko-KR" altLang="en-US" sz="1400" dirty="0">
                    <a:latin typeface="a시네마M" panose="02020600000000000000" pitchFamily="18" charset="-127"/>
                    <a:ea typeface="a시네마M" panose="02020600000000000000" pitchFamily="18" charset="-127"/>
                  </a:endParaRPr>
                </a:p>
              </p:txBody>
            </p:sp>
          </p:grpSp>
        </p:grp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" y="25864"/>
            <a:ext cx="1520178" cy="5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1847528" y="1873322"/>
            <a:ext cx="7704856" cy="3211862"/>
          </a:xfrm>
          <a:prstGeom prst="rect">
            <a:avLst/>
          </a:prstGeom>
          <a:noFill/>
          <a:ln w="25400">
            <a:solidFill>
              <a:srgbClr val="034EA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2068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66682"/>
            <a:ext cx="688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spc="-15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 프로세스</a:t>
            </a:r>
            <a:endParaRPr lang="en-US" altLang="ko-KR" sz="18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75F-F439-4899-AE7E-85954A1FFF7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" y="37299"/>
            <a:ext cx="928675" cy="5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" y="25864"/>
            <a:ext cx="1520178" cy="5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양쪽 대괄호 27"/>
          <p:cNvSpPr/>
          <p:nvPr/>
        </p:nvSpPr>
        <p:spPr>
          <a:xfrm>
            <a:off x="784893" y="1484784"/>
            <a:ext cx="2822826" cy="1785323"/>
          </a:xfrm>
          <a:prstGeom prst="bracketPair">
            <a:avLst/>
          </a:prstGeom>
          <a:ln w="25400">
            <a:solidFill>
              <a:srgbClr val="034E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양쪽 대괄호 33"/>
          <p:cNvSpPr/>
          <p:nvPr/>
        </p:nvSpPr>
        <p:spPr>
          <a:xfrm>
            <a:off x="4655840" y="1484784"/>
            <a:ext cx="2822826" cy="1785323"/>
          </a:xfrm>
          <a:prstGeom prst="bracketPair">
            <a:avLst/>
          </a:prstGeom>
          <a:ln w="25400">
            <a:solidFill>
              <a:srgbClr val="034E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양쪽 대괄호 34"/>
          <p:cNvSpPr/>
          <p:nvPr/>
        </p:nvSpPr>
        <p:spPr>
          <a:xfrm>
            <a:off x="8385742" y="1484784"/>
            <a:ext cx="2822826" cy="1785323"/>
          </a:xfrm>
          <a:prstGeom prst="bracketPair">
            <a:avLst/>
          </a:prstGeom>
          <a:ln w="25400">
            <a:solidFill>
              <a:srgbClr val="034E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11424" y="1990581"/>
            <a:ext cx="2495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분석하고자 하는 </a:t>
            </a:r>
            <a:r>
              <a:rPr lang="en-US" altLang="ko-KR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Target</a:t>
            </a:r>
          </a:p>
          <a:p>
            <a:pPr algn="ctr"/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지역을</a:t>
            </a:r>
            <a:r>
              <a:rPr lang="en-US" altLang="ko-KR" sz="1800" dirty="0"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구획으로 나눈다</a:t>
            </a:r>
            <a:r>
              <a:rPr lang="en-US" altLang="ko-KR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.</a:t>
            </a:r>
            <a:endParaRPr lang="ko-KR" altLang="en-US" sz="1800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0672" y="1857598"/>
            <a:ext cx="248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실시간 </a:t>
            </a:r>
            <a:r>
              <a:rPr lang="en-US" altLang="ko-KR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IOT Data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의 </a:t>
            </a:r>
            <a:endParaRPr lang="en-US" altLang="ko-KR" sz="1800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algn="ctr"/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좌표를 통해서 </a:t>
            </a:r>
            <a:r>
              <a:rPr lang="en-US" altLang="ko-KR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Target</a:t>
            </a:r>
          </a:p>
          <a:p>
            <a:pPr algn="ctr"/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지역의</a:t>
            </a:r>
            <a:r>
              <a:rPr lang="en-US" altLang="ko-KR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Data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를 가져온다</a:t>
            </a:r>
            <a:r>
              <a:rPr lang="en-US" altLang="ko-KR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70549" y="1412776"/>
            <a:ext cx="19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 </a:t>
            </a:r>
            <a:r>
              <a:rPr lang="ko-KR" altLang="en-US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지역별 특성 </a:t>
            </a:r>
            <a:r>
              <a:rPr lang="en-US" altLang="ko-KR" sz="1800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70949" y="1803352"/>
            <a:ext cx="2483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- </a:t>
            </a:r>
            <a:r>
              <a:rPr lang="ko-KR" altLang="en-US" sz="14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지하철역 유무</a:t>
            </a:r>
            <a:endParaRPr lang="en-US" altLang="ko-KR" sz="1400" dirty="0" smtClean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r>
              <a:rPr lang="en-US" altLang="ko-KR" sz="14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- </a:t>
            </a:r>
            <a:r>
              <a:rPr lang="ko-KR" altLang="en-US" sz="14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비산먼지 발생 사업장 유무</a:t>
            </a:r>
            <a:endParaRPr lang="en-US" altLang="ko-KR" sz="1400" dirty="0" smtClean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r>
              <a:rPr lang="en-US" altLang="ko-KR" sz="14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- </a:t>
            </a:r>
            <a:r>
              <a:rPr lang="ko-KR" altLang="en-US" sz="14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미세먼지 배출 사업장 유무</a:t>
            </a:r>
            <a:endParaRPr lang="en-US" altLang="ko-KR" sz="1400" dirty="0" smtClean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83411" y="2566389"/>
            <a:ext cx="205844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등을 </a:t>
            </a:r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Join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하여</a:t>
            </a:r>
            <a:endParaRPr lang="en-US" altLang="ko-KR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분석 </a:t>
            </a:r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Data Set 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구축</a:t>
            </a:r>
            <a:endParaRPr lang="ko-KR" altLang="en-US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3940565" y="2086981"/>
            <a:ext cx="432048" cy="540739"/>
          </a:xfrm>
          <a:prstGeom prst="rightArrow">
            <a:avLst/>
          </a:prstGeom>
          <a:solidFill>
            <a:srgbClr val="034EA2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7744853" y="2083473"/>
            <a:ext cx="392771" cy="540739"/>
          </a:xfrm>
          <a:prstGeom prst="rightArrow">
            <a:avLst/>
          </a:prstGeom>
          <a:solidFill>
            <a:srgbClr val="034EA2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1343472" y="4760469"/>
            <a:ext cx="432048" cy="540739"/>
          </a:xfrm>
          <a:prstGeom prst="rightArrow">
            <a:avLst/>
          </a:prstGeom>
          <a:solidFill>
            <a:srgbClr val="034EA2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양쪽 대괄호 43"/>
          <p:cNvSpPr/>
          <p:nvPr/>
        </p:nvSpPr>
        <p:spPr>
          <a:xfrm>
            <a:off x="2127195" y="4077071"/>
            <a:ext cx="3415620" cy="2160241"/>
          </a:xfrm>
          <a:prstGeom prst="bracketPair">
            <a:avLst/>
          </a:prstGeom>
          <a:ln w="25400">
            <a:solidFill>
              <a:srgbClr val="034E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6096000" y="4759052"/>
            <a:ext cx="432048" cy="540739"/>
          </a:xfrm>
          <a:prstGeom prst="rightArrow">
            <a:avLst/>
          </a:prstGeom>
          <a:solidFill>
            <a:srgbClr val="034EA2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943478" y="389298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예측</a:t>
            </a:r>
            <a:r>
              <a:rPr lang="en-US" altLang="ko-KR" sz="20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- Model </a:t>
            </a:r>
            <a:endParaRPr lang="ko-KR" altLang="en-US" sz="20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8066" y="5950765"/>
            <a:ext cx="327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Target 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지역의 </a:t>
            </a:r>
            <a:r>
              <a:rPr lang="ko-KR" altLang="en-US" dirty="0" err="1" smtClean="0">
                <a:latin typeface="a시네마L" panose="02020600000000000000" pitchFamily="18" charset="-127"/>
                <a:ea typeface="a시네마L" panose="02020600000000000000" pitchFamily="18" charset="-127"/>
              </a:rPr>
              <a:t>구획별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비산먼지</a:t>
            </a:r>
            <a:endParaRPr lang="en-US" altLang="ko-KR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위험도를 도출한다</a:t>
            </a:r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.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 </a:t>
            </a:r>
            <a:endParaRPr lang="ko-KR" altLang="en-US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90" y="3663352"/>
            <a:ext cx="2758133" cy="21911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595723" y="4874687"/>
            <a:ext cx="247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딥</a:t>
            </a:r>
            <a:r>
              <a:rPr lang="en-US" altLang="ko-KR" b="1" dirty="0">
                <a:latin typeface="a시네마L" panose="02020600000000000000" pitchFamily="18" charset="-127"/>
                <a:ea typeface="a시네마L" panose="02020600000000000000" pitchFamily="18" charset="-127"/>
              </a:rPr>
              <a:t>-</a:t>
            </a:r>
            <a:r>
              <a:rPr lang="ko-KR" altLang="en-US" b="1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러닝을 이용한 </a:t>
            </a:r>
            <a:r>
              <a:rPr lang="ko-KR" altLang="en-US" b="1" dirty="0" err="1" smtClean="0">
                <a:latin typeface="a시네마L" panose="02020600000000000000" pitchFamily="18" charset="-127"/>
                <a:ea typeface="a시네마L" panose="02020600000000000000" pitchFamily="18" charset="-127"/>
              </a:rPr>
              <a:t>구획별</a:t>
            </a:r>
            <a:endParaRPr lang="en-US" altLang="ko-KR" b="1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pPr algn="ctr"/>
            <a:r>
              <a:rPr lang="ko-KR" altLang="en-US" b="1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미세먼지농도 예측</a:t>
            </a:r>
            <a:endParaRPr lang="ko-KR" altLang="en-US" b="1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5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9376" y="620688"/>
            <a:ext cx="11251060" cy="3937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66682"/>
            <a:ext cx="688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spc="-15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사용 데이터 현황</a:t>
            </a:r>
            <a:endParaRPr lang="en-US" altLang="ko-KR" sz="1800" spc="-15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" y="37299"/>
            <a:ext cx="928675" cy="5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" y="25864"/>
            <a:ext cx="1520178" cy="5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695400" y="1556792"/>
            <a:ext cx="1751574" cy="175157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77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IOT</a:t>
            </a:r>
          </a:p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데이터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95400" y="3917654"/>
            <a:ext cx="1751574" cy="175157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77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외부</a:t>
            </a:r>
            <a:endParaRPr lang="en-US" altLang="ko-K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데이터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2" y="1742623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&lt;KISTI </a:t>
            </a:r>
            <a:r>
              <a:rPr lang="ko-KR" altLang="en-US" sz="2400" b="1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이동형 도시 환경 </a:t>
            </a:r>
            <a:r>
              <a:rPr lang="ko-KR" altLang="en-US" sz="2400" b="1" dirty="0" err="1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센싱</a:t>
            </a:r>
            <a:r>
              <a:rPr lang="ko-KR" altLang="en-US" sz="2400" b="1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2400" b="1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Data(</a:t>
            </a:r>
            <a:r>
              <a:rPr lang="ko-KR" altLang="en-US" sz="2400" b="1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대구</a:t>
            </a:r>
            <a:r>
              <a:rPr lang="en-US" altLang="ko-KR" sz="2400" b="1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)&gt;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31976" y="2318687"/>
            <a:ext cx="6096000" cy="9237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- 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기상 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요소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: 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온도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, 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습도</a:t>
            </a:r>
            <a:endParaRPr lang="en-US" altLang="ko-KR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- 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대기 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오염도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: NO2, SO2, CO, VOC, PM2.5</a:t>
            </a:r>
          </a:p>
          <a:p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- 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종속 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변수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: PM10</a:t>
            </a:r>
            <a:endParaRPr lang="ko-KR" altLang="en-US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83632" y="408927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&lt;</a:t>
            </a:r>
            <a:r>
              <a:rPr lang="ko-KR" altLang="en-US" sz="2400" b="1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미세먼지 농도에 영향을 미치는 속성</a:t>
            </a:r>
            <a:r>
              <a:rPr lang="en-US" altLang="ko-KR" sz="2400" b="1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&gt;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0882" y="4665526"/>
            <a:ext cx="6096000" cy="9237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- 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지하철역 수</a:t>
            </a:r>
            <a:endParaRPr lang="en-US" altLang="ko-KR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- 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비산먼지 발생 사업장</a:t>
            </a:r>
            <a:endParaRPr lang="en-US" altLang="ko-KR" dirty="0" smtClean="0">
              <a:latin typeface="a시네마L" panose="02020600000000000000" pitchFamily="18" charset="-127"/>
              <a:ea typeface="a시네마L" panose="02020600000000000000" pitchFamily="18" charset="-127"/>
            </a:endParaRPr>
          </a:p>
          <a:p>
            <a:r>
              <a:rPr lang="en-US" altLang="ko-KR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- </a:t>
            </a:r>
            <a:r>
              <a:rPr lang="ko-KR" altLang="en-US" dirty="0" smtClean="0">
                <a:latin typeface="a시네마L" panose="02020600000000000000" pitchFamily="18" charset="-127"/>
                <a:ea typeface="a시네마L" panose="02020600000000000000" pitchFamily="18" charset="-127"/>
              </a:rPr>
              <a:t>미세먼지 배출 사업장</a:t>
            </a:r>
            <a:endParaRPr lang="en-US" altLang="ko-KR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1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620</Words>
  <Application>Microsoft Office PowerPoint</Application>
  <PresentationFormat>와이드스크린</PresentationFormat>
  <Paragraphs>108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a장미다방</vt:lpstr>
      <vt:lpstr>a시네마B</vt:lpstr>
      <vt:lpstr>Arial</vt:lpstr>
      <vt:lpstr>a블랙B</vt:lpstr>
      <vt:lpstr>a옛날사진관5</vt:lpstr>
      <vt:lpstr>a시네마L</vt:lpstr>
      <vt:lpstr>a옛날사진관4</vt:lpstr>
      <vt:lpstr>맑은 고딕</vt:lpstr>
      <vt:lpstr>문체부 제목 돋음체</vt:lpstr>
      <vt:lpstr>-윤고딕340</vt:lpstr>
      <vt:lpstr>a옛날사진관2</vt:lpstr>
      <vt:lpstr>a시네마M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임동진</dc:creator>
  <cp:lastModifiedBy>임동진</cp:lastModifiedBy>
  <cp:revision>1</cp:revision>
  <dcterms:created xsi:type="dcterms:W3CDTF">2017-11-20T14:46:01Z</dcterms:created>
  <dcterms:modified xsi:type="dcterms:W3CDTF">2017-11-20T14:49:53Z</dcterms:modified>
</cp:coreProperties>
</file>