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98" r:id="rId2"/>
    <p:sldId id="288" r:id="rId3"/>
    <p:sldId id="286" r:id="rId4"/>
    <p:sldId id="280" r:id="rId5"/>
    <p:sldId id="274" r:id="rId6"/>
    <p:sldId id="281" r:id="rId7"/>
    <p:sldId id="296" r:id="rId8"/>
    <p:sldId id="277" r:id="rId9"/>
    <p:sldId id="293" r:id="rId10"/>
  </p:sldIdLst>
  <p:sldSz cx="12192000" cy="6858000"/>
  <p:notesSz cx="6858000" cy="9144000"/>
  <p:embeddedFontLst>
    <p:embeddedFont>
      <p:font typeface="a시네마B" panose="02020600000000000000" pitchFamily="18" charset="-127"/>
      <p:regular r:id="rId12"/>
    </p:embeddedFont>
    <p:embeddedFont>
      <p:font typeface="Cambria Math" panose="02040503050406030204" pitchFamily="18" charset="0"/>
      <p:regular r:id="rId13"/>
    </p:embeddedFont>
    <p:embeddedFont>
      <p:font typeface="a옛날사진관4" panose="02020600000000000000" pitchFamily="18" charset="-127"/>
      <p:regular r:id="rId14"/>
    </p:embeddedFont>
    <p:embeddedFont>
      <p:font typeface="a시네마M" panose="02020600000000000000" pitchFamily="18" charset="-127"/>
      <p:regular r:id="rId15"/>
    </p:embeddedFont>
    <p:embeddedFont>
      <p:font typeface="a블랙B" panose="02020600000000000000" pitchFamily="18" charset="-127"/>
      <p:regular r:id="rId16"/>
    </p:embeddedFont>
    <p:embeddedFont>
      <p:font typeface="Arial Unicode MS" panose="020B0604020202020204" pitchFamily="50" charset="-127"/>
      <p:regular r:id="rId17"/>
    </p:embeddedFont>
    <p:embeddedFont>
      <p:font typeface="a옛날사진관5" panose="02020600000000000000" pitchFamily="18" charset="-127"/>
      <p:regular r:id="rId18"/>
    </p:embeddedFont>
    <p:embeddedFont>
      <p:font typeface="a시네마L" panose="02020600000000000000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404040"/>
    <a:srgbClr val="6B6B6B"/>
    <a:srgbClr val="595959"/>
    <a:srgbClr val="FDF5D7"/>
    <a:srgbClr val="F9F9F9"/>
    <a:srgbClr val="FFFFFF"/>
    <a:srgbClr val="778187"/>
    <a:srgbClr val="BFBFBF"/>
    <a:srgbClr val="76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9" autoAdjust="0"/>
    <p:restoredTop sz="94411" autoAdjust="0"/>
  </p:normalViewPr>
  <p:slideViewPr>
    <p:cSldViewPr>
      <p:cViewPr varScale="1">
        <p:scale>
          <a:sx n="66" d="100"/>
          <a:sy n="66" d="100"/>
        </p:scale>
        <p:origin x="-1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w1\Downloads\multiTimelin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시간에</a:t>
            </a:r>
            <a:r>
              <a:rPr lang="ko-KR" altLang="en-US" b="1" baseline="0" dirty="0"/>
              <a:t> 따른 관심도 변화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빈도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multiTimeline!$A$2:$A$264</c:f>
              <c:numCache>
                <c:formatCode>m/d/yyyy</c:formatCode>
                <c:ptCount val="263"/>
                <c:pt idx="0">
                  <c:v>41210</c:v>
                </c:pt>
                <c:pt idx="1">
                  <c:v>41217</c:v>
                </c:pt>
                <c:pt idx="2">
                  <c:v>41224</c:v>
                </c:pt>
                <c:pt idx="3">
                  <c:v>41231</c:v>
                </c:pt>
                <c:pt idx="4">
                  <c:v>41238</c:v>
                </c:pt>
                <c:pt idx="5">
                  <c:v>41245</c:v>
                </c:pt>
                <c:pt idx="6">
                  <c:v>41252</c:v>
                </c:pt>
                <c:pt idx="7">
                  <c:v>41259</c:v>
                </c:pt>
                <c:pt idx="8">
                  <c:v>41266</c:v>
                </c:pt>
                <c:pt idx="9">
                  <c:v>41273</c:v>
                </c:pt>
                <c:pt idx="10">
                  <c:v>41280</c:v>
                </c:pt>
                <c:pt idx="11">
                  <c:v>41287</c:v>
                </c:pt>
                <c:pt idx="12">
                  <c:v>41294</c:v>
                </c:pt>
                <c:pt idx="13">
                  <c:v>41301</c:v>
                </c:pt>
                <c:pt idx="14">
                  <c:v>41308</c:v>
                </c:pt>
                <c:pt idx="15">
                  <c:v>41315</c:v>
                </c:pt>
                <c:pt idx="16">
                  <c:v>41322</c:v>
                </c:pt>
                <c:pt idx="17">
                  <c:v>41329</c:v>
                </c:pt>
                <c:pt idx="18">
                  <c:v>41336</c:v>
                </c:pt>
                <c:pt idx="19">
                  <c:v>41343</c:v>
                </c:pt>
                <c:pt idx="20">
                  <c:v>41350</c:v>
                </c:pt>
                <c:pt idx="21">
                  <c:v>41357</c:v>
                </c:pt>
                <c:pt idx="22">
                  <c:v>41364</c:v>
                </c:pt>
                <c:pt idx="23">
                  <c:v>41371</c:v>
                </c:pt>
                <c:pt idx="24">
                  <c:v>41378</c:v>
                </c:pt>
                <c:pt idx="25">
                  <c:v>41385</c:v>
                </c:pt>
                <c:pt idx="26">
                  <c:v>41392</c:v>
                </c:pt>
                <c:pt idx="27">
                  <c:v>41399</c:v>
                </c:pt>
                <c:pt idx="28">
                  <c:v>41406</c:v>
                </c:pt>
                <c:pt idx="29">
                  <c:v>41413</c:v>
                </c:pt>
                <c:pt idx="30">
                  <c:v>41420</c:v>
                </c:pt>
                <c:pt idx="31">
                  <c:v>41427</c:v>
                </c:pt>
                <c:pt idx="32">
                  <c:v>41434</c:v>
                </c:pt>
                <c:pt idx="33">
                  <c:v>41441</c:v>
                </c:pt>
                <c:pt idx="34">
                  <c:v>41448</c:v>
                </c:pt>
                <c:pt idx="35">
                  <c:v>41455</c:v>
                </c:pt>
                <c:pt idx="36">
                  <c:v>41462</c:v>
                </c:pt>
                <c:pt idx="37">
                  <c:v>41469</c:v>
                </c:pt>
                <c:pt idx="38">
                  <c:v>41476</c:v>
                </c:pt>
                <c:pt idx="39">
                  <c:v>41483</c:v>
                </c:pt>
                <c:pt idx="40">
                  <c:v>41490</c:v>
                </c:pt>
                <c:pt idx="41">
                  <c:v>41497</c:v>
                </c:pt>
                <c:pt idx="42">
                  <c:v>41504</c:v>
                </c:pt>
                <c:pt idx="43">
                  <c:v>41511</c:v>
                </c:pt>
                <c:pt idx="44">
                  <c:v>41518</c:v>
                </c:pt>
                <c:pt idx="45">
                  <c:v>41525</c:v>
                </c:pt>
                <c:pt idx="46">
                  <c:v>41532</c:v>
                </c:pt>
                <c:pt idx="47">
                  <c:v>41539</c:v>
                </c:pt>
                <c:pt idx="48">
                  <c:v>41546</c:v>
                </c:pt>
                <c:pt idx="49">
                  <c:v>41553</c:v>
                </c:pt>
                <c:pt idx="50">
                  <c:v>41560</c:v>
                </c:pt>
                <c:pt idx="51">
                  <c:v>41567</c:v>
                </c:pt>
                <c:pt idx="52">
                  <c:v>41574</c:v>
                </c:pt>
                <c:pt idx="53">
                  <c:v>41581</c:v>
                </c:pt>
                <c:pt idx="54">
                  <c:v>41588</c:v>
                </c:pt>
                <c:pt idx="55">
                  <c:v>41595</c:v>
                </c:pt>
                <c:pt idx="56">
                  <c:v>41602</c:v>
                </c:pt>
                <c:pt idx="57">
                  <c:v>41609</c:v>
                </c:pt>
                <c:pt idx="58">
                  <c:v>41616</c:v>
                </c:pt>
                <c:pt idx="59">
                  <c:v>41623</c:v>
                </c:pt>
                <c:pt idx="60">
                  <c:v>41630</c:v>
                </c:pt>
                <c:pt idx="61">
                  <c:v>41637</c:v>
                </c:pt>
                <c:pt idx="62">
                  <c:v>41644</c:v>
                </c:pt>
                <c:pt idx="63">
                  <c:v>41651</c:v>
                </c:pt>
                <c:pt idx="64">
                  <c:v>41658</c:v>
                </c:pt>
                <c:pt idx="65">
                  <c:v>41665</c:v>
                </c:pt>
                <c:pt idx="66">
                  <c:v>41672</c:v>
                </c:pt>
                <c:pt idx="67">
                  <c:v>41679</c:v>
                </c:pt>
                <c:pt idx="68">
                  <c:v>41686</c:v>
                </c:pt>
                <c:pt idx="69">
                  <c:v>41693</c:v>
                </c:pt>
                <c:pt idx="70">
                  <c:v>41700</c:v>
                </c:pt>
                <c:pt idx="71">
                  <c:v>41707</c:v>
                </c:pt>
                <c:pt idx="72">
                  <c:v>41714</c:v>
                </c:pt>
                <c:pt idx="73">
                  <c:v>41721</c:v>
                </c:pt>
                <c:pt idx="74">
                  <c:v>41728</c:v>
                </c:pt>
                <c:pt idx="75">
                  <c:v>41735</c:v>
                </c:pt>
                <c:pt idx="76">
                  <c:v>41742</c:v>
                </c:pt>
                <c:pt idx="77">
                  <c:v>41749</c:v>
                </c:pt>
                <c:pt idx="78">
                  <c:v>41756</c:v>
                </c:pt>
                <c:pt idx="79">
                  <c:v>41763</c:v>
                </c:pt>
                <c:pt idx="80">
                  <c:v>41770</c:v>
                </c:pt>
                <c:pt idx="81">
                  <c:v>41777</c:v>
                </c:pt>
                <c:pt idx="82">
                  <c:v>41784</c:v>
                </c:pt>
                <c:pt idx="83">
                  <c:v>41791</c:v>
                </c:pt>
                <c:pt idx="84">
                  <c:v>41798</c:v>
                </c:pt>
                <c:pt idx="85">
                  <c:v>41805</c:v>
                </c:pt>
                <c:pt idx="86">
                  <c:v>41812</c:v>
                </c:pt>
                <c:pt idx="87">
                  <c:v>41819</c:v>
                </c:pt>
                <c:pt idx="88">
                  <c:v>41826</c:v>
                </c:pt>
                <c:pt idx="89">
                  <c:v>41833</c:v>
                </c:pt>
                <c:pt idx="90">
                  <c:v>41840</c:v>
                </c:pt>
                <c:pt idx="91">
                  <c:v>41847</c:v>
                </c:pt>
                <c:pt idx="92">
                  <c:v>41854</c:v>
                </c:pt>
                <c:pt idx="93">
                  <c:v>41861</c:v>
                </c:pt>
                <c:pt idx="94">
                  <c:v>41868</c:v>
                </c:pt>
                <c:pt idx="95">
                  <c:v>41875</c:v>
                </c:pt>
                <c:pt idx="96">
                  <c:v>41882</c:v>
                </c:pt>
                <c:pt idx="97">
                  <c:v>41889</c:v>
                </c:pt>
                <c:pt idx="98">
                  <c:v>41896</c:v>
                </c:pt>
                <c:pt idx="99">
                  <c:v>41903</c:v>
                </c:pt>
                <c:pt idx="100">
                  <c:v>41910</c:v>
                </c:pt>
                <c:pt idx="101">
                  <c:v>41917</c:v>
                </c:pt>
                <c:pt idx="102">
                  <c:v>41924</c:v>
                </c:pt>
                <c:pt idx="103">
                  <c:v>41931</c:v>
                </c:pt>
                <c:pt idx="104">
                  <c:v>41938</c:v>
                </c:pt>
                <c:pt idx="105">
                  <c:v>41945</c:v>
                </c:pt>
                <c:pt idx="106">
                  <c:v>41952</c:v>
                </c:pt>
                <c:pt idx="107">
                  <c:v>41959</c:v>
                </c:pt>
                <c:pt idx="108">
                  <c:v>41966</c:v>
                </c:pt>
                <c:pt idx="109">
                  <c:v>41973</c:v>
                </c:pt>
                <c:pt idx="110">
                  <c:v>41980</c:v>
                </c:pt>
                <c:pt idx="111">
                  <c:v>41987</c:v>
                </c:pt>
                <c:pt idx="112">
                  <c:v>41994</c:v>
                </c:pt>
                <c:pt idx="113">
                  <c:v>42001</c:v>
                </c:pt>
                <c:pt idx="114">
                  <c:v>42008</c:v>
                </c:pt>
                <c:pt idx="115">
                  <c:v>42015</c:v>
                </c:pt>
                <c:pt idx="116">
                  <c:v>42022</c:v>
                </c:pt>
                <c:pt idx="117">
                  <c:v>42029</c:v>
                </c:pt>
                <c:pt idx="118">
                  <c:v>42036</c:v>
                </c:pt>
                <c:pt idx="119">
                  <c:v>42043</c:v>
                </c:pt>
                <c:pt idx="120">
                  <c:v>42050</c:v>
                </c:pt>
                <c:pt idx="121">
                  <c:v>42057</c:v>
                </c:pt>
                <c:pt idx="122">
                  <c:v>42064</c:v>
                </c:pt>
                <c:pt idx="123">
                  <c:v>42071</c:v>
                </c:pt>
                <c:pt idx="124">
                  <c:v>42078</c:v>
                </c:pt>
                <c:pt idx="125">
                  <c:v>42085</c:v>
                </c:pt>
                <c:pt idx="126">
                  <c:v>42092</c:v>
                </c:pt>
                <c:pt idx="127">
                  <c:v>42099</c:v>
                </c:pt>
                <c:pt idx="128">
                  <c:v>42106</c:v>
                </c:pt>
                <c:pt idx="129">
                  <c:v>42113</c:v>
                </c:pt>
                <c:pt idx="130">
                  <c:v>42120</c:v>
                </c:pt>
                <c:pt idx="131">
                  <c:v>42127</c:v>
                </c:pt>
                <c:pt idx="132">
                  <c:v>42134</c:v>
                </c:pt>
                <c:pt idx="133">
                  <c:v>42141</c:v>
                </c:pt>
                <c:pt idx="134">
                  <c:v>42148</c:v>
                </c:pt>
                <c:pt idx="135">
                  <c:v>42155</c:v>
                </c:pt>
                <c:pt idx="136">
                  <c:v>42162</c:v>
                </c:pt>
                <c:pt idx="137">
                  <c:v>42169</c:v>
                </c:pt>
                <c:pt idx="138">
                  <c:v>42176</c:v>
                </c:pt>
                <c:pt idx="139">
                  <c:v>42183</c:v>
                </c:pt>
                <c:pt idx="140">
                  <c:v>42190</c:v>
                </c:pt>
                <c:pt idx="141">
                  <c:v>42197</c:v>
                </c:pt>
                <c:pt idx="142">
                  <c:v>42204</c:v>
                </c:pt>
                <c:pt idx="143">
                  <c:v>42211</c:v>
                </c:pt>
                <c:pt idx="144">
                  <c:v>42218</c:v>
                </c:pt>
                <c:pt idx="145">
                  <c:v>42225</c:v>
                </c:pt>
                <c:pt idx="146">
                  <c:v>42232</c:v>
                </c:pt>
                <c:pt idx="147">
                  <c:v>42239</c:v>
                </c:pt>
                <c:pt idx="148">
                  <c:v>42246</c:v>
                </c:pt>
                <c:pt idx="149">
                  <c:v>42253</c:v>
                </c:pt>
                <c:pt idx="150">
                  <c:v>42260</c:v>
                </c:pt>
                <c:pt idx="151">
                  <c:v>42267</c:v>
                </c:pt>
                <c:pt idx="152">
                  <c:v>42274</c:v>
                </c:pt>
                <c:pt idx="153">
                  <c:v>42281</c:v>
                </c:pt>
                <c:pt idx="154">
                  <c:v>42288</c:v>
                </c:pt>
                <c:pt idx="155">
                  <c:v>42295</c:v>
                </c:pt>
                <c:pt idx="156">
                  <c:v>42302</c:v>
                </c:pt>
                <c:pt idx="157">
                  <c:v>42309</c:v>
                </c:pt>
                <c:pt idx="158">
                  <c:v>42316</c:v>
                </c:pt>
                <c:pt idx="159">
                  <c:v>42323</c:v>
                </c:pt>
                <c:pt idx="160">
                  <c:v>42330</c:v>
                </c:pt>
                <c:pt idx="161">
                  <c:v>42337</c:v>
                </c:pt>
                <c:pt idx="162">
                  <c:v>42344</c:v>
                </c:pt>
                <c:pt idx="163">
                  <c:v>42351</c:v>
                </c:pt>
                <c:pt idx="164">
                  <c:v>42358</c:v>
                </c:pt>
                <c:pt idx="165">
                  <c:v>42365</c:v>
                </c:pt>
                <c:pt idx="166">
                  <c:v>42372</c:v>
                </c:pt>
                <c:pt idx="167">
                  <c:v>42379</c:v>
                </c:pt>
                <c:pt idx="168">
                  <c:v>42386</c:v>
                </c:pt>
                <c:pt idx="169">
                  <c:v>42393</c:v>
                </c:pt>
                <c:pt idx="170">
                  <c:v>42400</c:v>
                </c:pt>
                <c:pt idx="171">
                  <c:v>42407</c:v>
                </c:pt>
                <c:pt idx="172">
                  <c:v>42414</c:v>
                </c:pt>
                <c:pt idx="173">
                  <c:v>42421</c:v>
                </c:pt>
                <c:pt idx="174">
                  <c:v>42428</c:v>
                </c:pt>
                <c:pt idx="175">
                  <c:v>42435</c:v>
                </c:pt>
                <c:pt idx="176">
                  <c:v>42442</c:v>
                </c:pt>
                <c:pt idx="177">
                  <c:v>42449</c:v>
                </c:pt>
                <c:pt idx="178">
                  <c:v>42456</c:v>
                </c:pt>
                <c:pt idx="179">
                  <c:v>42463</c:v>
                </c:pt>
                <c:pt idx="180">
                  <c:v>42470</c:v>
                </c:pt>
                <c:pt idx="181">
                  <c:v>42477</c:v>
                </c:pt>
                <c:pt idx="182">
                  <c:v>42484</c:v>
                </c:pt>
                <c:pt idx="183">
                  <c:v>42491</c:v>
                </c:pt>
                <c:pt idx="184">
                  <c:v>42498</c:v>
                </c:pt>
                <c:pt idx="185">
                  <c:v>42505</c:v>
                </c:pt>
                <c:pt idx="186">
                  <c:v>42512</c:v>
                </c:pt>
                <c:pt idx="187">
                  <c:v>42519</c:v>
                </c:pt>
                <c:pt idx="188">
                  <c:v>42526</c:v>
                </c:pt>
                <c:pt idx="189">
                  <c:v>42533</c:v>
                </c:pt>
                <c:pt idx="190">
                  <c:v>42540</c:v>
                </c:pt>
                <c:pt idx="191">
                  <c:v>42547</c:v>
                </c:pt>
                <c:pt idx="192">
                  <c:v>42554</c:v>
                </c:pt>
                <c:pt idx="193">
                  <c:v>42561</c:v>
                </c:pt>
                <c:pt idx="194">
                  <c:v>42568</c:v>
                </c:pt>
                <c:pt idx="195">
                  <c:v>42575</c:v>
                </c:pt>
                <c:pt idx="196">
                  <c:v>42582</c:v>
                </c:pt>
                <c:pt idx="197">
                  <c:v>42589</c:v>
                </c:pt>
                <c:pt idx="198">
                  <c:v>42596</c:v>
                </c:pt>
                <c:pt idx="199">
                  <c:v>42603</c:v>
                </c:pt>
                <c:pt idx="200">
                  <c:v>42610</c:v>
                </c:pt>
                <c:pt idx="201">
                  <c:v>42617</c:v>
                </c:pt>
                <c:pt idx="202">
                  <c:v>42624</c:v>
                </c:pt>
                <c:pt idx="203">
                  <c:v>42631</c:v>
                </c:pt>
                <c:pt idx="204">
                  <c:v>42638</c:v>
                </c:pt>
                <c:pt idx="205">
                  <c:v>42645</c:v>
                </c:pt>
                <c:pt idx="206">
                  <c:v>42652</c:v>
                </c:pt>
                <c:pt idx="207">
                  <c:v>42659</c:v>
                </c:pt>
                <c:pt idx="208">
                  <c:v>42666</c:v>
                </c:pt>
                <c:pt idx="209">
                  <c:v>42673</c:v>
                </c:pt>
                <c:pt idx="210">
                  <c:v>42680</c:v>
                </c:pt>
                <c:pt idx="211">
                  <c:v>42687</c:v>
                </c:pt>
                <c:pt idx="212">
                  <c:v>42694</c:v>
                </c:pt>
                <c:pt idx="213">
                  <c:v>42701</c:v>
                </c:pt>
                <c:pt idx="214">
                  <c:v>42708</c:v>
                </c:pt>
                <c:pt idx="215">
                  <c:v>42715</c:v>
                </c:pt>
                <c:pt idx="216">
                  <c:v>42722</c:v>
                </c:pt>
                <c:pt idx="217">
                  <c:v>42729</c:v>
                </c:pt>
                <c:pt idx="218">
                  <c:v>42736</c:v>
                </c:pt>
                <c:pt idx="219">
                  <c:v>42743</c:v>
                </c:pt>
                <c:pt idx="220">
                  <c:v>42750</c:v>
                </c:pt>
                <c:pt idx="221">
                  <c:v>42757</c:v>
                </c:pt>
                <c:pt idx="222">
                  <c:v>42764</c:v>
                </c:pt>
                <c:pt idx="223">
                  <c:v>42771</c:v>
                </c:pt>
                <c:pt idx="224">
                  <c:v>42778</c:v>
                </c:pt>
                <c:pt idx="225">
                  <c:v>42785</c:v>
                </c:pt>
                <c:pt idx="226">
                  <c:v>42792</c:v>
                </c:pt>
                <c:pt idx="227">
                  <c:v>42799</c:v>
                </c:pt>
                <c:pt idx="228">
                  <c:v>42806</c:v>
                </c:pt>
                <c:pt idx="229">
                  <c:v>42813</c:v>
                </c:pt>
                <c:pt idx="230">
                  <c:v>42820</c:v>
                </c:pt>
                <c:pt idx="231">
                  <c:v>42827</c:v>
                </c:pt>
                <c:pt idx="232">
                  <c:v>42834</c:v>
                </c:pt>
                <c:pt idx="233">
                  <c:v>42841</c:v>
                </c:pt>
                <c:pt idx="234">
                  <c:v>42848</c:v>
                </c:pt>
                <c:pt idx="235">
                  <c:v>42855</c:v>
                </c:pt>
                <c:pt idx="236">
                  <c:v>42862</c:v>
                </c:pt>
                <c:pt idx="237">
                  <c:v>42869</c:v>
                </c:pt>
                <c:pt idx="238">
                  <c:v>42876</c:v>
                </c:pt>
                <c:pt idx="239">
                  <c:v>42883</c:v>
                </c:pt>
                <c:pt idx="240">
                  <c:v>42890</c:v>
                </c:pt>
                <c:pt idx="241">
                  <c:v>42897</c:v>
                </c:pt>
                <c:pt idx="242">
                  <c:v>42904</c:v>
                </c:pt>
                <c:pt idx="243">
                  <c:v>42911</c:v>
                </c:pt>
                <c:pt idx="244">
                  <c:v>42918</c:v>
                </c:pt>
                <c:pt idx="245">
                  <c:v>42925</c:v>
                </c:pt>
                <c:pt idx="246">
                  <c:v>42932</c:v>
                </c:pt>
                <c:pt idx="247">
                  <c:v>42939</c:v>
                </c:pt>
                <c:pt idx="248">
                  <c:v>42946</c:v>
                </c:pt>
                <c:pt idx="249">
                  <c:v>42953</c:v>
                </c:pt>
                <c:pt idx="250">
                  <c:v>42960</c:v>
                </c:pt>
                <c:pt idx="251">
                  <c:v>42967</c:v>
                </c:pt>
                <c:pt idx="252">
                  <c:v>42974</c:v>
                </c:pt>
                <c:pt idx="253">
                  <c:v>42981</c:v>
                </c:pt>
                <c:pt idx="254">
                  <c:v>42988</c:v>
                </c:pt>
                <c:pt idx="255">
                  <c:v>42995</c:v>
                </c:pt>
                <c:pt idx="256">
                  <c:v>43002</c:v>
                </c:pt>
                <c:pt idx="257">
                  <c:v>43009</c:v>
                </c:pt>
                <c:pt idx="258">
                  <c:v>43016</c:v>
                </c:pt>
                <c:pt idx="259">
                  <c:v>43023</c:v>
                </c:pt>
                <c:pt idx="260">
                  <c:v>43030</c:v>
                </c:pt>
              </c:numCache>
            </c:numRef>
          </c:cat>
          <c:val>
            <c:numRef>
              <c:f>multiTimeline!$B$2:$B$264</c:f>
              <c:numCache>
                <c:formatCode>General</c:formatCode>
                <c:ptCount val="2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5</c:v>
                </c:pt>
                <c:pt idx="56">
                  <c:v>2</c:v>
                </c:pt>
                <c:pt idx="57">
                  <c:v>17</c:v>
                </c:pt>
                <c:pt idx="58">
                  <c:v>4</c:v>
                </c:pt>
                <c:pt idx="59">
                  <c:v>3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9</c:v>
                </c:pt>
                <c:pt idx="64">
                  <c:v>9</c:v>
                </c:pt>
                <c:pt idx="65">
                  <c:v>5</c:v>
                </c:pt>
                <c:pt idx="66">
                  <c:v>4</c:v>
                </c:pt>
                <c:pt idx="67">
                  <c:v>2</c:v>
                </c:pt>
                <c:pt idx="68">
                  <c:v>7</c:v>
                </c:pt>
                <c:pt idx="69">
                  <c:v>38</c:v>
                </c:pt>
                <c:pt idx="70">
                  <c:v>11</c:v>
                </c:pt>
                <c:pt idx="71">
                  <c:v>7</c:v>
                </c:pt>
                <c:pt idx="72">
                  <c:v>20</c:v>
                </c:pt>
                <c:pt idx="73">
                  <c:v>22</c:v>
                </c:pt>
                <c:pt idx="74">
                  <c:v>15</c:v>
                </c:pt>
                <c:pt idx="75">
                  <c:v>19</c:v>
                </c:pt>
                <c:pt idx="76">
                  <c:v>23</c:v>
                </c:pt>
                <c:pt idx="77">
                  <c:v>15</c:v>
                </c:pt>
                <c:pt idx="78">
                  <c:v>8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20</c:v>
                </c:pt>
                <c:pt idx="83">
                  <c:v>7</c:v>
                </c:pt>
                <c:pt idx="84">
                  <c:v>6</c:v>
                </c:pt>
                <c:pt idx="85">
                  <c:v>7</c:v>
                </c:pt>
                <c:pt idx="86">
                  <c:v>3</c:v>
                </c:pt>
                <c:pt idx="87">
                  <c:v>2</c:v>
                </c:pt>
                <c:pt idx="88">
                  <c:v>3</c:v>
                </c:pt>
                <c:pt idx="89">
                  <c:v>5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1</c:v>
                </c:pt>
                <c:pt idx="97">
                  <c:v>3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0</c:v>
                </c:pt>
                <c:pt idx="112">
                  <c:v>1</c:v>
                </c:pt>
                <c:pt idx="113">
                  <c:v>5</c:v>
                </c:pt>
                <c:pt idx="114">
                  <c:v>4</c:v>
                </c:pt>
                <c:pt idx="115">
                  <c:v>4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7</c:v>
                </c:pt>
                <c:pt idx="120">
                  <c:v>4</c:v>
                </c:pt>
                <c:pt idx="121">
                  <c:v>17</c:v>
                </c:pt>
                <c:pt idx="122">
                  <c:v>7</c:v>
                </c:pt>
                <c:pt idx="123">
                  <c:v>5</c:v>
                </c:pt>
                <c:pt idx="124">
                  <c:v>21</c:v>
                </c:pt>
                <c:pt idx="125">
                  <c:v>17</c:v>
                </c:pt>
                <c:pt idx="126">
                  <c:v>17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7</c:v>
                </c:pt>
                <c:pt idx="131">
                  <c:v>6</c:v>
                </c:pt>
                <c:pt idx="132">
                  <c:v>10</c:v>
                </c:pt>
                <c:pt idx="133">
                  <c:v>5</c:v>
                </c:pt>
                <c:pt idx="134">
                  <c:v>4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23</c:v>
                </c:pt>
                <c:pt idx="156">
                  <c:v>4</c:v>
                </c:pt>
                <c:pt idx="157">
                  <c:v>7</c:v>
                </c:pt>
                <c:pt idx="158">
                  <c:v>4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3</c:v>
                </c:pt>
                <c:pt idx="163">
                  <c:v>3</c:v>
                </c:pt>
                <c:pt idx="164">
                  <c:v>12</c:v>
                </c:pt>
                <c:pt idx="165">
                  <c:v>7</c:v>
                </c:pt>
                <c:pt idx="166">
                  <c:v>7</c:v>
                </c:pt>
                <c:pt idx="167">
                  <c:v>3</c:v>
                </c:pt>
                <c:pt idx="168">
                  <c:v>3</c:v>
                </c:pt>
                <c:pt idx="169">
                  <c:v>4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4</c:v>
                </c:pt>
                <c:pt idx="175">
                  <c:v>8</c:v>
                </c:pt>
                <c:pt idx="176">
                  <c:v>10</c:v>
                </c:pt>
                <c:pt idx="177">
                  <c:v>11</c:v>
                </c:pt>
                <c:pt idx="178">
                  <c:v>18</c:v>
                </c:pt>
                <c:pt idx="179">
                  <c:v>17</c:v>
                </c:pt>
                <c:pt idx="180">
                  <c:v>22</c:v>
                </c:pt>
                <c:pt idx="181">
                  <c:v>23</c:v>
                </c:pt>
                <c:pt idx="182">
                  <c:v>40</c:v>
                </c:pt>
                <c:pt idx="183">
                  <c:v>14</c:v>
                </c:pt>
                <c:pt idx="184">
                  <c:v>13</c:v>
                </c:pt>
                <c:pt idx="185">
                  <c:v>10</c:v>
                </c:pt>
                <c:pt idx="186">
                  <c:v>27</c:v>
                </c:pt>
                <c:pt idx="187">
                  <c:v>28</c:v>
                </c:pt>
                <c:pt idx="188">
                  <c:v>16</c:v>
                </c:pt>
                <c:pt idx="189">
                  <c:v>12</c:v>
                </c:pt>
                <c:pt idx="190">
                  <c:v>11</c:v>
                </c:pt>
                <c:pt idx="191">
                  <c:v>6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2</c:v>
                </c:pt>
                <c:pt idx="197">
                  <c:v>2</c:v>
                </c:pt>
                <c:pt idx="198">
                  <c:v>3</c:v>
                </c:pt>
                <c:pt idx="199">
                  <c:v>3</c:v>
                </c:pt>
                <c:pt idx="200">
                  <c:v>4</c:v>
                </c:pt>
                <c:pt idx="201">
                  <c:v>11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2</c:v>
                </c:pt>
                <c:pt idx="206">
                  <c:v>7</c:v>
                </c:pt>
                <c:pt idx="207">
                  <c:v>8</c:v>
                </c:pt>
                <c:pt idx="208">
                  <c:v>4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4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3</c:v>
                </c:pt>
                <c:pt idx="218">
                  <c:v>15</c:v>
                </c:pt>
                <c:pt idx="219">
                  <c:v>5</c:v>
                </c:pt>
                <c:pt idx="220">
                  <c:v>9</c:v>
                </c:pt>
                <c:pt idx="221">
                  <c:v>6</c:v>
                </c:pt>
                <c:pt idx="222">
                  <c:v>7</c:v>
                </c:pt>
                <c:pt idx="223">
                  <c:v>6</c:v>
                </c:pt>
                <c:pt idx="224">
                  <c:v>7</c:v>
                </c:pt>
                <c:pt idx="225">
                  <c:v>5</c:v>
                </c:pt>
                <c:pt idx="226">
                  <c:v>6</c:v>
                </c:pt>
                <c:pt idx="227">
                  <c:v>6</c:v>
                </c:pt>
                <c:pt idx="228">
                  <c:v>14</c:v>
                </c:pt>
                <c:pt idx="229">
                  <c:v>35</c:v>
                </c:pt>
                <c:pt idx="230">
                  <c:v>39</c:v>
                </c:pt>
                <c:pt idx="231">
                  <c:v>44</c:v>
                </c:pt>
                <c:pt idx="232">
                  <c:v>40</c:v>
                </c:pt>
                <c:pt idx="233">
                  <c:v>37</c:v>
                </c:pt>
                <c:pt idx="234">
                  <c:v>22</c:v>
                </c:pt>
                <c:pt idx="235">
                  <c:v>75</c:v>
                </c:pt>
                <c:pt idx="236">
                  <c:v>100</c:v>
                </c:pt>
                <c:pt idx="237">
                  <c:v>39</c:v>
                </c:pt>
                <c:pt idx="238">
                  <c:v>24</c:v>
                </c:pt>
                <c:pt idx="239">
                  <c:v>25</c:v>
                </c:pt>
                <c:pt idx="240">
                  <c:v>16</c:v>
                </c:pt>
                <c:pt idx="241">
                  <c:v>13</c:v>
                </c:pt>
                <c:pt idx="242">
                  <c:v>12</c:v>
                </c:pt>
                <c:pt idx="243">
                  <c:v>12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6</c:v>
                </c:pt>
                <c:pt idx="248">
                  <c:v>5</c:v>
                </c:pt>
                <c:pt idx="249">
                  <c:v>7</c:v>
                </c:pt>
                <c:pt idx="250">
                  <c:v>3</c:v>
                </c:pt>
                <c:pt idx="251">
                  <c:v>4</c:v>
                </c:pt>
                <c:pt idx="252">
                  <c:v>3</c:v>
                </c:pt>
                <c:pt idx="253">
                  <c:v>7</c:v>
                </c:pt>
                <c:pt idx="254">
                  <c:v>6</c:v>
                </c:pt>
                <c:pt idx="255">
                  <c:v>15</c:v>
                </c:pt>
                <c:pt idx="256">
                  <c:v>14</c:v>
                </c:pt>
                <c:pt idx="257">
                  <c:v>4</c:v>
                </c:pt>
                <c:pt idx="258">
                  <c:v>5</c:v>
                </c:pt>
                <c:pt idx="259">
                  <c:v>4</c:v>
                </c:pt>
                <c:pt idx="260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3B-4B1A-A393-818FF44A9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90080"/>
        <c:axId val="186756480"/>
      </c:lineChart>
      <c:dateAx>
        <c:axId val="206190080"/>
        <c:scaling>
          <c:orientation val="minMax"/>
          <c:min val="41204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56480"/>
        <c:crosses val="autoZero"/>
        <c:auto val="1"/>
        <c:lblOffset val="100"/>
        <c:baseTimeUnit val="days"/>
        <c:minorUnit val="1"/>
        <c:minorTimeUnit val="days"/>
      </c:dateAx>
      <c:valAx>
        <c:axId val="18675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19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9634-66E5-4013-8A02-0176C8F6B8BE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31461-09B3-4529-8654-A0B8090F6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5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1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미세먼지를 </a:t>
            </a:r>
            <a:r>
              <a:rPr lang="ko-KR" altLang="en-US" dirty="0" err="1"/>
              <a:t>잡고싶다</a:t>
            </a:r>
            <a:r>
              <a:rPr lang="en-US" altLang="ko-KR" dirty="0"/>
              <a:t>. </a:t>
            </a:r>
            <a:r>
              <a:rPr lang="ko-KR" altLang="en-US" dirty="0"/>
              <a:t>왜 도로청소차량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0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730-FBE9-44C4-83A7-6BA42DCD1FB7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45EA-855D-4A22-A32C-48BE3427D4D5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8C83-913F-40E2-BF1D-CCEE82009F5F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0114-95E1-42EC-A03B-22D4571D3AF8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DBCF75F-F439-4899-AE7E-85954A1FFF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5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9"/>
            <a:ext cx="10363200" cy="1500188"/>
          </a:xfrm>
        </p:spPr>
        <p:txBody>
          <a:bodyPr anchor="b"/>
          <a:lstStyle>
            <a:lvl1pPr marL="0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1pPr>
            <a:lvl2pPr marL="4570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2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85374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74245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19951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656594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C4E-7734-4BA4-93EF-D2FC743B6487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5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3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5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3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9A93-DA8F-415C-BDB2-18E56A9F3D7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7" indent="0">
              <a:buNone/>
              <a:defRPr sz="2003" b="1"/>
            </a:lvl2pPr>
            <a:lvl3pPr marL="914152" indent="0">
              <a:buNone/>
              <a:defRPr sz="1800" b="1"/>
            </a:lvl3pPr>
            <a:lvl4pPr marL="1371220" indent="0">
              <a:buNone/>
              <a:defRPr sz="1599" b="1"/>
            </a:lvl4pPr>
            <a:lvl5pPr marL="1828297" indent="0">
              <a:buNone/>
              <a:defRPr sz="1599" b="1"/>
            </a:lvl5pPr>
            <a:lvl6pPr marL="2285374" indent="0">
              <a:buNone/>
              <a:defRPr sz="1599" b="1"/>
            </a:lvl6pPr>
            <a:lvl7pPr marL="2742450" indent="0">
              <a:buNone/>
              <a:defRPr sz="1599" b="1"/>
            </a:lvl7pPr>
            <a:lvl8pPr marL="3199519" indent="0">
              <a:buNone/>
              <a:defRPr sz="1599" b="1"/>
            </a:lvl8pPr>
            <a:lvl9pPr marL="3656594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82"/>
            <a:ext cx="5386917" cy="3951285"/>
          </a:xfrm>
        </p:spPr>
        <p:txBody>
          <a:bodyPr/>
          <a:lstStyle>
            <a:lvl1pPr>
              <a:defRPr sz="2400"/>
            </a:lvl1pPr>
            <a:lvl2pPr>
              <a:defRPr sz="2003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7" indent="0">
              <a:buNone/>
              <a:defRPr sz="2003" b="1"/>
            </a:lvl2pPr>
            <a:lvl3pPr marL="914152" indent="0">
              <a:buNone/>
              <a:defRPr sz="1800" b="1"/>
            </a:lvl3pPr>
            <a:lvl4pPr marL="1371220" indent="0">
              <a:buNone/>
              <a:defRPr sz="1599" b="1"/>
            </a:lvl4pPr>
            <a:lvl5pPr marL="1828297" indent="0">
              <a:buNone/>
              <a:defRPr sz="1599" b="1"/>
            </a:lvl5pPr>
            <a:lvl6pPr marL="2285374" indent="0">
              <a:buNone/>
              <a:defRPr sz="1599" b="1"/>
            </a:lvl6pPr>
            <a:lvl7pPr marL="2742450" indent="0">
              <a:buNone/>
              <a:defRPr sz="1599" b="1"/>
            </a:lvl7pPr>
            <a:lvl8pPr marL="3199519" indent="0">
              <a:buNone/>
              <a:defRPr sz="1599" b="1"/>
            </a:lvl8pPr>
            <a:lvl9pPr marL="3656594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82"/>
            <a:ext cx="5389033" cy="3951285"/>
          </a:xfrm>
        </p:spPr>
        <p:txBody>
          <a:bodyPr/>
          <a:lstStyle>
            <a:lvl1pPr>
              <a:defRPr sz="2400"/>
            </a:lvl1pPr>
            <a:lvl2pPr>
              <a:defRPr sz="2003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8206-0E68-4B20-93DB-F0E33076FCB8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521-A737-44DE-B29E-24E05ED83F5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115-D0EF-47B0-9124-A9FB59117107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9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3" cy="1162050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3"/>
            </a:lvl1pPr>
            <a:lvl2pPr>
              <a:defRPr sz="2799"/>
            </a:lvl2pPr>
            <a:lvl3pPr>
              <a:defRPr sz="2400"/>
            </a:lvl3pPr>
            <a:lvl4pPr>
              <a:defRPr sz="2003"/>
            </a:lvl4pPr>
            <a:lvl5pPr>
              <a:defRPr sz="2003"/>
            </a:lvl5pPr>
            <a:lvl6pPr>
              <a:defRPr sz="2003"/>
            </a:lvl6pPr>
            <a:lvl7pPr>
              <a:defRPr sz="2003"/>
            </a:lvl7pPr>
            <a:lvl8pPr>
              <a:defRPr sz="2003"/>
            </a:lvl8pPr>
            <a:lvl9pPr>
              <a:defRPr sz="20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3" cy="4691063"/>
          </a:xfrm>
        </p:spPr>
        <p:txBody>
          <a:bodyPr/>
          <a:lstStyle>
            <a:lvl1pPr marL="0" indent="0">
              <a:buNone/>
              <a:defRPr sz="1403"/>
            </a:lvl1pPr>
            <a:lvl2pPr marL="457077" indent="0">
              <a:buNone/>
              <a:defRPr sz="1200"/>
            </a:lvl2pPr>
            <a:lvl3pPr marL="914152" indent="0">
              <a:buNone/>
              <a:defRPr sz="999"/>
            </a:lvl3pPr>
            <a:lvl4pPr marL="1371220" indent="0">
              <a:buNone/>
              <a:defRPr sz="900"/>
            </a:lvl4pPr>
            <a:lvl5pPr marL="1828297" indent="0">
              <a:buNone/>
              <a:defRPr sz="900"/>
            </a:lvl5pPr>
            <a:lvl6pPr marL="2285374" indent="0">
              <a:buNone/>
              <a:defRPr sz="900"/>
            </a:lvl6pPr>
            <a:lvl7pPr marL="2742450" indent="0">
              <a:buNone/>
              <a:defRPr sz="900"/>
            </a:lvl7pPr>
            <a:lvl8pPr marL="3199519" indent="0">
              <a:buNone/>
              <a:defRPr sz="900"/>
            </a:lvl8pPr>
            <a:lvl9pPr marL="365659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6749-53DB-46B7-9493-0F46111C177C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3"/>
            <a:ext cx="7315200" cy="4114800"/>
          </a:xfrm>
        </p:spPr>
        <p:txBody>
          <a:bodyPr/>
          <a:lstStyle>
            <a:lvl1pPr marL="0" indent="0">
              <a:buNone/>
              <a:defRPr sz="3203"/>
            </a:lvl1pPr>
            <a:lvl2pPr marL="457077" indent="0">
              <a:buNone/>
              <a:defRPr sz="2799"/>
            </a:lvl2pPr>
            <a:lvl3pPr marL="914152" indent="0">
              <a:buNone/>
              <a:defRPr sz="2400"/>
            </a:lvl3pPr>
            <a:lvl4pPr marL="1371220" indent="0">
              <a:buNone/>
              <a:defRPr sz="2003"/>
            </a:lvl4pPr>
            <a:lvl5pPr marL="1828297" indent="0">
              <a:buNone/>
              <a:defRPr sz="2003"/>
            </a:lvl5pPr>
            <a:lvl6pPr marL="2285374" indent="0">
              <a:buNone/>
              <a:defRPr sz="2003"/>
            </a:lvl6pPr>
            <a:lvl7pPr marL="2742450" indent="0">
              <a:buNone/>
              <a:defRPr sz="2003"/>
            </a:lvl7pPr>
            <a:lvl8pPr marL="3199519" indent="0">
              <a:buNone/>
              <a:defRPr sz="2003"/>
            </a:lvl8pPr>
            <a:lvl9pPr marL="3656594" indent="0">
              <a:buNone/>
              <a:defRPr sz="20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3"/>
            </a:lvl1pPr>
            <a:lvl2pPr marL="457077" indent="0">
              <a:buNone/>
              <a:defRPr sz="1200"/>
            </a:lvl2pPr>
            <a:lvl3pPr marL="914152" indent="0">
              <a:buNone/>
              <a:defRPr sz="999"/>
            </a:lvl3pPr>
            <a:lvl4pPr marL="1371220" indent="0">
              <a:buNone/>
              <a:defRPr sz="900"/>
            </a:lvl4pPr>
            <a:lvl5pPr marL="1828297" indent="0">
              <a:buNone/>
              <a:defRPr sz="900"/>
            </a:lvl5pPr>
            <a:lvl6pPr marL="2285374" indent="0">
              <a:buNone/>
              <a:defRPr sz="900"/>
            </a:lvl6pPr>
            <a:lvl7pPr marL="2742450" indent="0">
              <a:buNone/>
              <a:defRPr sz="900"/>
            </a:lvl7pPr>
            <a:lvl8pPr marL="3199519" indent="0">
              <a:buNone/>
              <a:defRPr sz="900"/>
            </a:lvl8pPr>
            <a:lvl9pPr marL="365659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7388-0AA8-401D-99AE-05DC58395D04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1BD0-60FB-4AA9-8D4D-FCCACCD3D65C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F75F-F439-4899-AE7E-85954A1FF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152" rtl="0" eaLnBrk="1" latinLnBrk="1" hangingPunct="1"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0" indent="-342810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742744" indent="-285668" algn="l" defTabSz="914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6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3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1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3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8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0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128" indent="-228534" algn="l" defTabSz="914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0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4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0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4" algn="l" defTabSz="9141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3786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3" t="51449" r="39125" b="38051"/>
          <a:stretch/>
        </p:blipFill>
        <p:spPr>
          <a:xfrm>
            <a:off x="4655840" y="2855227"/>
            <a:ext cx="2592288" cy="7172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68208" y="5877272"/>
            <a:ext cx="50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임동진</a:t>
            </a:r>
            <a:r>
              <a:rPr lang="en-US" altLang="ko-KR" sz="28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유완수</a:t>
            </a:r>
            <a:r>
              <a:rPr lang="en-US" altLang="ko-KR" sz="28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,</a:t>
            </a:r>
            <a:r>
              <a:rPr lang="ko-KR" altLang="en-US" sz="28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임진우</a:t>
            </a:r>
            <a:endParaRPr lang="ko-KR" altLang="en-US" sz="28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9052" y="1634024"/>
            <a:ext cx="8521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대구 미세먼지 예측을 통</a:t>
            </a:r>
            <a:r>
              <a:rPr lang="ko-KR" altLang="en-US" sz="6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한 </a:t>
            </a:r>
            <a:r>
              <a:rPr lang="ko-KR" altLang="en-US" sz="6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청소구역 </a:t>
            </a:r>
            <a:r>
              <a:rPr lang="ko-KR" altLang="en-US" sz="6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우선순위 </a:t>
            </a:r>
            <a:r>
              <a:rPr lang="ko-KR" altLang="en-US" sz="6000" dirty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제안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2264" y="6290156"/>
            <a:ext cx="50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-</a:t>
            </a:r>
            <a:r>
              <a:rPr lang="en-US" altLang="ko-KR" sz="2000" dirty="0" err="1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Kangwon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Univ.</a:t>
            </a:r>
            <a:r>
              <a:rPr lang="ko-KR" altLang="en-US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TEAM-3</a:t>
            </a:r>
            <a:endParaRPr lang="ko-KR" altLang="en-US" sz="2000" dirty="0">
              <a:solidFill>
                <a:schemeClr val="bg1"/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77354" y="1308617"/>
            <a:ext cx="10829958" cy="4977037"/>
            <a:chOff x="479376" y="1556792"/>
            <a:chExt cx="10829958" cy="4977037"/>
          </a:xfrm>
        </p:grpSpPr>
        <p:sp>
          <p:nvSpPr>
            <p:cNvPr id="2" name="TextBox 1"/>
            <p:cNvSpPr txBox="1"/>
            <p:nvPr/>
          </p:nvSpPr>
          <p:spPr>
            <a:xfrm>
              <a:off x="491270" y="2431677"/>
              <a:ext cx="108180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 미세먼지는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여러 가지 복합한 성분을 가진 대기 중 부유 물질이다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대부분 자동차의 배기가스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도로 주행과정에서 발생하는 먼지에서 발생한다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입자의 크기와 화학적 조성이 건강 영향을 결정한다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미세먼지의 노출은 호흡기 및 심혈관계 질환의 발생과 관련이 있으며 사망률도 증가시키는 것으로 보고되고 있다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특히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크기가 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10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마이크로미터 이하의 작은 먼지 입자들은 폐와 혈중으로 유입될 수 있기 때문에 큰 위협이 된다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</a:t>
              </a:r>
              <a:endParaRPr lang="ko-KR" altLang="en-US" sz="1600" dirty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6487" y="1904498"/>
              <a:ext cx="2770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a블랙B" panose="02020600000000000000" pitchFamily="18" charset="-127"/>
                  <a:ea typeface="a블랙B" panose="02020600000000000000" pitchFamily="18" charset="-127"/>
                  <a:cs typeface="Arial Unicode MS" panose="020B0604020202020204" pitchFamily="50" charset="-127"/>
                </a:rPr>
                <a:t>미세먼지의 위험성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87" y="1556792"/>
              <a:ext cx="1931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서울대학교병원 건강칼럼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70" y="4518580"/>
              <a:ext cx="56886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 도로 </a:t>
              </a:r>
              <a:r>
                <a:rPr lang="ko-KR" altLang="en-US" sz="1600" dirty="0" err="1">
                  <a:latin typeface="a시네마B" panose="02020600000000000000" pitchFamily="18" charset="-127"/>
                  <a:ea typeface="a시네마B" panose="02020600000000000000" pitchFamily="18" charset="-127"/>
                </a:rPr>
                <a:t>재비산먼지는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Al, K, </a:t>
              </a:r>
              <a:r>
                <a:rPr lang="en-US" altLang="ko-KR" sz="1600" dirty="0" err="1">
                  <a:latin typeface="a시네마B" panose="02020600000000000000" pitchFamily="18" charset="-127"/>
                  <a:ea typeface="a시네마B" panose="02020600000000000000" pitchFamily="18" charset="-127"/>
                </a:rPr>
                <a:t>Ca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등의 지각물질에 기인하는 자연적 성분 외에도 배출가스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타이어 및 브레이크 마모 등에 의해 발생되는 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Cd, </a:t>
              </a:r>
              <a:r>
                <a:rPr lang="en-US" altLang="ko-KR" sz="1600" dirty="0" err="1">
                  <a:latin typeface="a시네마B" panose="02020600000000000000" pitchFamily="18" charset="-127"/>
                  <a:ea typeface="a시네마B" panose="02020600000000000000" pitchFamily="18" charset="-127"/>
                </a:rPr>
                <a:t>Pb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, Cr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등 유해한 인위적 성분을 포함하여 일반 먼지에 비해 더욱 인체에 해롭다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또한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입자가 미세하여 코 점막을 통해 걸러지지 않고 폐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(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뇌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)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까지 직접 침투해 천식과 폐암 등의 호흡기질환을 유발하며 교통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·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산업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·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건설 활동이 많은 대도시에서 발생하여 인체 건강에 피해를 준다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.</a:t>
              </a:r>
              <a:endParaRPr lang="ko-KR" altLang="en-US" sz="1400" dirty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376" y="3983695"/>
              <a:ext cx="3817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a블랙B" panose="02020600000000000000" pitchFamily="18" charset="-127"/>
                  <a:ea typeface="a블랙B" panose="02020600000000000000" pitchFamily="18" charset="-127"/>
                </a:rPr>
                <a:t>도로 </a:t>
              </a:r>
              <a:r>
                <a:rPr lang="ko-KR" altLang="en-US" sz="2400" b="1" dirty="0" err="1">
                  <a:latin typeface="a블랙B" panose="02020600000000000000" pitchFamily="18" charset="-127"/>
                  <a:ea typeface="a블랙B" panose="02020600000000000000" pitchFamily="18" charset="-127"/>
                </a:rPr>
                <a:t>재비산먼지의</a:t>
              </a:r>
              <a:r>
                <a:rPr lang="ko-KR" altLang="en-US" sz="2400" b="1" dirty="0">
                  <a:latin typeface="a블랙B" panose="02020600000000000000" pitchFamily="18" charset="-127"/>
                  <a:ea typeface="a블랙B" panose="02020600000000000000" pitchFamily="18" charset="-127"/>
                </a:rPr>
                <a:t> 유해성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987" y="36334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환경부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040" y="3603942"/>
              <a:ext cx="4079180" cy="2929887"/>
            </a:xfrm>
            <a:prstGeom prst="rect">
              <a:avLst/>
            </a:prstGeom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4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681741"/>
              </p:ext>
            </p:extLst>
          </p:nvPr>
        </p:nvGraphicFramePr>
        <p:xfrm>
          <a:off x="713610" y="2055566"/>
          <a:ext cx="525658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64216" y="5186382"/>
            <a:ext cx="944684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미세먼지에 </a:t>
            </a:r>
            <a:r>
              <a:rPr lang="ko-KR" altLang="en-US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대한 국민들의 관심이 증가하는 가운데 환경부는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2022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년까지 국내 미세먼지 배출량의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30%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를 삭감한다는 국정과제 목표 이행을 위해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2018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년도 관련 예산을 대폭 증액하였다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예산 중 </a:t>
            </a:r>
            <a:r>
              <a:rPr lang="en-US" altLang="ko-KR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'</a:t>
            </a:r>
            <a:r>
              <a:rPr lang="ko-KR" altLang="en-US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대기환경</a:t>
            </a:r>
            <a:r>
              <a:rPr lang="en-US" altLang="ko-KR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' </a:t>
            </a:r>
            <a:r>
              <a:rPr lang="ko-KR" altLang="en-US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부문을 </a:t>
            </a:r>
            <a:r>
              <a:rPr lang="en-US" altLang="ko-KR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33.5% </a:t>
            </a:r>
            <a:r>
              <a:rPr lang="ko-KR" altLang="en-US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늘어난 </a:t>
            </a:r>
            <a:r>
              <a:rPr lang="en-US" altLang="ko-KR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7043</a:t>
            </a:r>
            <a:r>
              <a:rPr lang="ko-KR" altLang="en-US" sz="1800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억원으로</a:t>
            </a:r>
            <a:r>
              <a:rPr lang="ko-KR" altLang="en-US" sz="1800" dirty="0">
                <a:latin typeface="a시네마B" panose="02020600000000000000" pitchFamily="18" charset="-127"/>
                <a:ea typeface="a시네마B" panose="02020600000000000000" pitchFamily="18" charset="-127"/>
              </a:rPr>
              <a:t> 편성했으며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도로청소차량 보급예산을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134</a:t>
            </a:r>
            <a:r>
              <a:rPr lang="ko-KR" altLang="en-US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억원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(112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대분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)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에서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165</a:t>
            </a:r>
            <a:r>
              <a:rPr lang="ko-KR" altLang="en-US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억원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(137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대분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)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으로 증액하였다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sz="1800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995314"/>
            <a:ext cx="5126360" cy="2856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9129" y="160137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전반적으로 감소 추세이나 </a:t>
            </a:r>
            <a:r>
              <a:rPr lang="en-US" altLang="ko-KR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WHO 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권고기준</a:t>
            </a:r>
            <a:r>
              <a:rPr lang="en-US" altLang="ko-KR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(20㎍/㎥)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을 크게 초과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601373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구글에서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미세먼지 검색 빈도 증가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923" y="1496719"/>
            <a:ext cx="1105539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국립환경과학원의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발표에 따르면 비산먼지는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2013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년 전국 미세먼지 배출량 중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44%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를 차지 했으며 도로 </a:t>
            </a:r>
            <a:r>
              <a:rPr lang="ko-KR" altLang="en-US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재비산먼지는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 전국 비산먼지 배출량의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45%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로 이는 전체 미세먼지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(PM</a:t>
            </a:r>
            <a:r>
              <a:rPr lang="en-US" altLang="ko-KR" baseline="-25000" dirty="0">
                <a:latin typeface="a시네마B" panose="02020600000000000000" pitchFamily="18" charset="-127"/>
                <a:ea typeface="a시네마B" panose="02020600000000000000" pitchFamily="18" charset="-127"/>
              </a:rPr>
              <a:t>10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)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배출량의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20%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에 해당한다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348880"/>
            <a:ext cx="9220200" cy="23929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아래쪽 화살표 9"/>
          <p:cNvSpPr/>
          <p:nvPr/>
        </p:nvSpPr>
        <p:spPr>
          <a:xfrm>
            <a:off x="5593532" y="4788116"/>
            <a:ext cx="864096" cy="601771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99110" y="5693186"/>
            <a:ext cx="731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블랙B" panose="02020600000000000000" pitchFamily="18" charset="-127"/>
                <a:ea typeface="a블랙B" panose="02020600000000000000" pitchFamily="18" charset="-127"/>
              </a:rPr>
              <a:t>도로 비산먼지 제거가 미세먼지 저감에 큰 역할을 할 수 있다</a:t>
            </a:r>
            <a:r>
              <a:rPr lang="en-US" altLang="ko-KR" sz="2000" b="1" dirty="0">
                <a:latin typeface="a블랙B" panose="02020600000000000000" pitchFamily="18" charset="-127"/>
                <a:ea typeface="a블랙B" panose="02020600000000000000" pitchFamily="18" charset="-127"/>
              </a:rPr>
              <a:t>.</a:t>
            </a:r>
            <a:endParaRPr lang="ko-KR" altLang="en-US" sz="2000" b="1" dirty="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2" name="_x49065900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5688359"/>
            <a:ext cx="46355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16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96405" y="2648732"/>
            <a:ext cx="2793210" cy="238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디자인웹바탕" pitchFamily="18" charset="-127"/>
                <a:ea typeface="-윤디자인웹바탕" pitchFamily="18" charset="-127"/>
              </a:rPr>
              <a:t>중략</a:t>
            </a:r>
            <a:endParaRPr lang="en-US" altLang="ko-KR" sz="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디자인웹바탕" pitchFamily="18" charset="-127"/>
              <a:ea typeface="-윤디자인웹바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84348" y="2648732"/>
            <a:ext cx="279321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디자인웹바탕" pitchFamily="18" charset="-127"/>
                <a:ea typeface="-윤디자인웹바탕" pitchFamily="18" charset="-127"/>
              </a:rPr>
              <a:t>시장에 출시된 많은 소주 브랜드들은 차별화를 표방하는 동시에 중략</a:t>
            </a:r>
            <a:endParaRPr lang="en-US" altLang="ko-KR" sz="1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디자인웹바탕" pitchFamily="18" charset="-127"/>
              <a:ea typeface="-윤디자인웹바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313697"/>
            <a:ext cx="109059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도로청소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차량이란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도로에 쌓여있는 비산먼지를 제거하기 위해 제작된 특수한 차량으로 세 종류의 차량의 운행되고 있다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pic>
        <p:nvPicPr>
          <p:cNvPr id="51" name="그림 50" descr="../스크린샷%202017-08-10%20오후%204.50.5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092786"/>
            <a:ext cx="309634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그림 53" descr="../스크린샷%202017-08-10%20오후%204.53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060849"/>
            <a:ext cx="335432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그림 56" descr="../스크린샷%202017-08-10%20오후%204.51.2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95" y="2060849"/>
            <a:ext cx="3337889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46548" y="36543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시네마L" panose="02020600000000000000" pitchFamily="18" charset="-127"/>
                <a:ea typeface="a시네마L" panose="02020600000000000000" pitchFamily="18" charset="-127"/>
              </a:rPr>
              <a:t>분진흡입차량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3220" y="36543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시네마L" panose="02020600000000000000" pitchFamily="18" charset="-127"/>
                <a:ea typeface="a시네마L" panose="02020600000000000000" pitchFamily="18" charset="-127"/>
              </a:rPr>
              <a:t>노면청소차량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59892" y="359883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시네마L" panose="02020600000000000000" pitchFamily="18" charset="-127"/>
                <a:ea typeface="a시네마L" panose="02020600000000000000" pitchFamily="18" charset="-127"/>
              </a:rPr>
              <a:t>고압살수청소차량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17" y="4050910"/>
            <a:ext cx="7319365" cy="2337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1823" y="4321042"/>
            <a:ext cx="1847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6518" y="4207771"/>
            <a:ext cx="315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서울시를 제외한 지역은 도로 청소차량이 부족하다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아래쪽 화살표 7"/>
          <p:cNvSpPr/>
          <p:nvPr/>
        </p:nvSpPr>
        <p:spPr>
          <a:xfrm>
            <a:off x="9251591" y="4843453"/>
            <a:ext cx="864096" cy="601771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0431" y="5670859"/>
            <a:ext cx="333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효율적인 제거 경로가 필요하다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698405" y="-764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90659008" descr="cif00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43" y="5801242"/>
            <a:ext cx="46355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2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관련 연구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2321" y="1844824"/>
            <a:ext cx="9832388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미세먼지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(PM2.5</a:t>
            </a:r>
            <a:r>
              <a:rPr lang="ko-KR" altLang="ko-KR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ㆍ지름이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2.5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㎛ 이하 입자상태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)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를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1 ton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감축하는데 가장 비용이 적게 들어가는 방안은 도로에 물을 뿌려 청소하는 방법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(500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만원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)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으로 나타났다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 (‘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미세먼지 저감대책의 비용효과분석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’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서울대학교 </a:t>
            </a:r>
            <a:r>
              <a:rPr lang="ko-KR" altLang="ko-KR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구윤모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외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명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, 2017)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00" y="1392237"/>
            <a:ext cx="27719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블랙B" panose="02020600000000000000" pitchFamily="18" charset="-127"/>
                <a:ea typeface="a블랙B" panose="02020600000000000000" pitchFamily="18" charset="-127"/>
              </a:rPr>
              <a:t>도로 청소의 타당성 연구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400" y="3995644"/>
            <a:ext cx="22172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블랙B" panose="02020600000000000000" pitchFamily="18" charset="-127"/>
                <a:ea typeface="a블랙B" panose="02020600000000000000" pitchFamily="18" charset="-127"/>
              </a:rPr>
              <a:t>미세먼지 예측 연구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2321" y="2865326"/>
            <a:ext cx="9433048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도로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청소 전과 후의 미세먼지 농도 변화를 조사한 연구에서는 특히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PM10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이상의 먼지 저감 효과가 뛰어난 것으로 조사됐다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 (‘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도로 </a:t>
            </a:r>
            <a:r>
              <a:rPr lang="ko-KR" altLang="ko-KR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재비산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먼지 저감 시범사업 타당성 조사 연구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’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인천대학교 이희관 외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6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명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, 2008)</a:t>
            </a:r>
            <a:endParaRPr lang="ko-KR" altLang="ko-KR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321" y="4548174"/>
            <a:ext cx="91450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신혜영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[6]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과 오병두 외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2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명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[7]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이 </a:t>
            </a:r>
            <a:r>
              <a:rPr lang="ko-KR" altLang="ko-KR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여러가지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기계학습 기법들을 이용한 알고리즘 성능 측정 및 미세먼지 예측을 연구하였다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 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해당 연구들에서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Multi Layer Perceptron(MLP)</a:t>
            </a:r>
            <a:r>
              <a:rPr lang="ko-KR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의 결과가 가장 좋았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ko-KR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3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관련 연구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1664" y="5230685"/>
            <a:ext cx="57022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-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도로 청소는 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‘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앞으로 발생할 미세먼지를 줄이는 작업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’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이다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1664" y="5662733"/>
            <a:ext cx="636584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-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하지만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, 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현재 값으로 위의 목적에 맞는 결과를 알 수 없기 때문에 </a:t>
            </a:r>
            <a:endParaRPr lang="en-US" altLang="ko-KR" dirty="0" smtClean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‘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미세먼지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예측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’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을 통한 </a:t>
            </a:r>
            <a:r>
              <a:rPr lang="ko-KR" altLang="en-US" dirty="0" err="1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전ㆍ후</a:t>
            </a:r>
            <a:r>
              <a:rPr lang="ko-KR" altLang="en-US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 차이 값이 필요하다</a:t>
            </a:r>
            <a:r>
              <a:rPr lang="en-US" altLang="ko-KR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83632" y="2348880"/>
            <a:ext cx="6768752" cy="1872208"/>
            <a:chOff x="2639616" y="2276872"/>
            <a:chExt cx="6768752" cy="1872208"/>
          </a:xfrm>
        </p:grpSpPr>
        <p:sp>
          <p:nvSpPr>
            <p:cNvPr id="2" name="직사각형 1"/>
            <p:cNvSpPr/>
            <p:nvPr/>
          </p:nvSpPr>
          <p:spPr>
            <a:xfrm>
              <a:off x="3143672" y="3702744"/>
              <a:ext cx="432048" cy="4463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35760" y="2276872"/>
              <a:ext cx="432048" cy="18722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80176" y="3702744"/>
              <a:ext cx="432048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72264" y="2792932"/>
              <a:ext cx="432048" cy="13418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639616" y="4149080"/>
              <a:ext cx="2160240" cy="0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248128" y="4134792"/>
              <a:ext cx="2160240" cy="0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오른쪽 화살표 5"/>
            <p:cNvSpPr/>
            <p:nvPr/>
          </p:nvSpPr>
          <p:spPr>
            <a:xfrm>
              <a:off x="5617526" y="2927238"/>
              <a:ext cx="812933" cy="811510"/>
            </a:xfrm>
            <a:prstGeom prst="rightArrow">
              <a:avLst/>
            </a:prstGeom>
            <a:solidFill>
              <a:srgbClr val="034E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80173" y="2291735"/>
              <a:ext cx="432048" cy="14110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65336" y="2283931"/>
              <a:ext cx="436368" cy="5092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17400" y="1973984"/>
            <a:ext cx="5760072" cy="1800477"/>
            <a:chOff x="3173384" y="1901976"/>
            <a:chExt cx="5760072" cy="1800477"/>
          </a:xfrm>
        </p:grpSpPr>
        <p:sp>
          <p:nvSpPr>
            <p:cNvPr id="13" name="TextBox 12"/>
            <p:cNvSpPr txBox="1"/>
            <p:nvPr/>
          </p:nvSpPr>
          <p:spPr>
            <a:xfrm>
              <a:off x="3173384" y="3332993"/>
              <a:ext cx="43204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블랙B" panose="02020600000000000000" pitchFamily="18" charset="-127"/>
                  <a:ea typeface="a블랙B" panose="02020600000000000000" pitchFamily="18" charset="-127"/>
                </a:rPr>
                <a:t>A</a:t>
              </a:r>
              <a:endParaRPr lang="ko-KR" altLang="en-US" dirty="0">
                <a:latin typeface="a블랙B" panose="02020600000000000000" pitchFamily="18" charset="-127"/>
                <a:ea typeface="a블랙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4048" y="1916832"/>
              <a:ext cx="43204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블랙B" panose="02020600000000000000" pitchFamily="18" charset="-127"/>
                  <a:ea typeface="a블랙B" panose="02020600000000000000" pitchFamily="18" charset="-127"/>
                </a:rPr>
                <a:t>B</a:t>
              </a:r>
              <a:endParaRPr lang="ko-KR" altLang="en-US" dirty="0">
                <a:latin typeface="a블랙B" panose="02020600000000000000" pitchFamily="18" charset="-127"/>
                <a:ea typeface="a블랙B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09320" y="1902544"/>
              <a:ext cx="43204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블랙B" panose="02020600000000000000" pitchFamily="18" charset="-127"/>
                  <a:ea typeface="a블랙B" panose="02020600000000000000" pitchFamily="18" charset="-127"/>
                </a:rPr>
                <a:t>A</a:t>
              </a:r>
              <a:endParaRPr lang="ko-KR" altLang="en-US" dirty="0">
                <a:latin typeface="a블랙B" panose="02020600000000000000" pitchFamily="18" charset="-127"/>
                <a:ea typeface="a블랙B" panose="02020600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01408" y="1901976"/>
              <a:ext cx="43204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블랙B" panose="02020600000000000000" pitchFamily="18" charset="-127"/>
                  <a:ea typeface="a블랙B" panose="02020600000000000000" pitchFamily="18" charset="-127"/>
                </a:rPr>
                <a:t>B</a:t>
              </a:r>
              <a:endParaRPr lang="ko-KR" altLang="en-US" dirty="0">
                <a:latin typeface="a블랙B" panose="02020600000000000000" pitchFamily="18" charset="-127"/>
                <a:ea typeface="a블랙B" panose="02020600000000000000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27648" y="1403356"/>
            <a:ext cx="646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블랙B" panose="02020600000000000000" pitchFamily="18" charset="-127"/>
                <a:ea typeface="a블랙B" panose="02020600000000000000" pitchFamily="18" charset="-127"/>
              </a:rPr>
              <a:t>왜 도로 비산 먼지 제거에 미세먼지 예측이 필요할까</a:t>
            </a:r>
            <a:r>
              <a:rPr lang="en-US" altLang="ko-KR" sz="2000" dirty="0" smtClean="0">
                <a:latin typeface="a블랙B" panose="02020600000000000000" pitchFamily="18" charset="-127"/>
                <a:ea typeface="a블랙B" panose="02020600000000000000" pitchFamily="18" charset="-127"/>
              </a:rPr>
              <a:t>?</a:t>
            </a:r>
            <a:endParaRPr lang="ko-KR" altLang="en-US" sz="2000" dirty="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34372" y="4508531"/>
            <a:ext cx="2466084" cy="576653"/>
            <a:chOff x="9192344" y="3687867"/>
            <a:chExt cx="2466084" cy="576653"/>
          </a:xfrm>
        </p:grpSpPr>
        <p:sp>
          <p:nvSpPr>
            <p:cNvPr id="23" name="직사각형 22"/>
            <p:cNvSpPr/>
            <p:nvPr/>
          </p:nvSpPr>
          <p:spPr>
            <a:xfrm>
              <a:off x="9193239" y="3743103"/>
              <a:ext cx="632562" cy="1590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92344" y="4062011"/>
              <a:ext cx="632562" cy="1590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40416" y="3687867"/>
              <a:ext cx="1818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a시네마M" panose="02020600000000000000" pitchFamily="18" charset="-127"/>
                  <a:ea typeface="a시네마M" panose="02020600000000000000" pitchFamily="18" charset="-127"/>
                </a:rPr>
                <a:t>미세먼지변화량</a:t>
              </a:r>
              <a:endParaRPr lang="ko-KR" altLang="en-US" sz="1400" dirty="0">
                <a:latin typeface="a시네마M" panose="02020600000000000000" pitchFamily="18" charset="-127"/>
                <a:ea typeface="a시네마M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26128" y="3956743"/>
              <a:ext cx="1345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a시네마M" panose="02020600000000000000" pitchFamily="18" charset="-127"/>
                  <a:ea typeface="a시네마M" panose="02020600000000000000" pitchFamily="18" charset="-127"/>
                </a:rPr>
                <a:t>기존 </a:t>
              </a:r>
              <a:r>
                <a:rPr lang="ko-KR" altLang="en-US" sz="1400" dirty="0" err="1" smtClean="0">
                  <a:latin typeface="a시네마M" panose="02020600000000000000" pitchFamily="18" charset="-127"/>
                  <a:ea typeface="a시네마M" panose="02020600000000000000" pitchFamily="18" charset="-127"/>
                </a:rPr>
                <a:t>미세먼지량</a:t>
              </a:r>
              <a:endParaRPr lang="ko-KR" altLang="en-US" sz="1400" dirty="0">
                <a:latin typeface="a시네마M" panose="02020600000000000000" pitchFamily="18" charset="-127"/>
                <a:ea typeface="a시네마M" panose="02020600000000000000" pitchFamily="18" charset="-127"/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사용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715954" y="3549978"/>
            <a:ext cx="10636630" cy="2711097"/>
          </a:xfrm>
          <a:prstGeom prst="rect">
            <a:avLst/>
          </a:prstGeom>
        </p:spPr>
      </p:pic>
      <p:pic>
        <p:nvPicPr>
          <p:cNvPr id="18" name="그림 17" descr="스크린샷%202017-08-16%20오후%20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97" y="1222444"/>
            <a:ext cx="5225596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37485" y="6261075"/>
            <a:ext cx="40664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[KISTI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이동형 도시 환경 </a:t>
            </a:r>
            <a:r>
              <a:rPr lang="ko-KR" altLang="en-US" dirty="0" err="1">
                <a:latin typeface="a시네마L" panose="02020600000000000000" pitchFamily="18" charset="-127"/>
                <a:ea typeface="a시네마L" panose="02020600000000000000" pitchFamily="18" charset="-127"/>
              </a:rPr>
              <a:t>센싱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 테스트베드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]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C19B447-3DF7-48DF-B273-84994072527F}"/>
              </a:ext>
            </a:extLst>
          </p:cNvPr>
          <p:cNvSpPr/>
          <p:nvPr/>
        </p:nvSpPr>
        <p:spPr>
          <a:xfrm>
            <a:off x="479376" y="1176532"/>
            <a:ext cx="5544616" cy="213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792" y="1907412"/>
            <a:ext cx="13099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*</a:t>
            </a:r>
            <a:r>
              <a:rPr lang="ko-KR" altLang="en-US" b="1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사용데이터</a:t>
            </a:r>
            <a:endParaRPr lang="ko-KR" altLang="en-US" b="1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8014" y="2207766"/>
                <a:ext cx="50920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기상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: 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온도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, 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습도</a:t>
                </a:r>
                <a:endParaRPr lang="en-US" altLang="ko-KR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  <a:p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대기오염도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: Co,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altLang="ko-KR" sz="16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  <a:p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외부변수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: (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지역별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) 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공사장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,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공원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,</a:t>
                </a:r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공장 등의 유무</a:t>
                </a:r>
                <a:endParaRPr lang="en-US" altLang="ko-KR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  <a:p>
                <a:r>
                  <a:rPr lang="ko-KR" altLang="en-US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종속변수</a:t>
                </a:r>
                <a:r>
                  <a:rPr lang="en-US" altLang="ko-KR" sz="1600" dirty="0" smtClean="0">
                    <a:latin typeface="a시네마L" panose="02020600000000000000" pitchFamily="18" charset="-127"/>
                    <a:ea typeface="a시네마L" panose="02020600000000000000" pitchFamily="18" charset="-127"/>
                  </a:rPr>
                  <a:t>: PM2.5 , PM10</a:t>
                </a:r>
                <a:endPara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14" y="2207766"/>
                <a:ext cx="5092014" cy="1077218"/>
              </a:xfrm>
              <a:prstGeom prst="rect">
                <a:avLst/>
              </a:prstGeom>
              <a:blipFill rotWithShape="1">
                <a:blip r:embed="rId6"/>
                <a:stretch>
                  <a:fillRect l="-719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6739" y="1260825"/>
            <a:ext cx="52547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시네마B" panose="02020600000000000000" pitchFamily="18" charset="-127"/>
                <a:ea typeface="a시네마B" panose="02020600000000000000" pitchFamily="18" charset="-127"/>
              </a:rPr>
              <a:t>*</a:t>
            </a:r>
            <a:r>
              <a:rPr lang="en-US" altLang="ko-KR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해당분석은 </a:t>
            </a:r>
            <a:r>
              <a:rPr lang="en-US" altLang="ko-KR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‘KISTI’ </a:t>
            </a:r>
            <a:r>
              <a:rPr lang="ko-KR" altLang="en-US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이동형 도시 환경 </a:t>
            </a:r>
            <a:r>
              <a:rPr lang="ko-KR" altLang="en-US" b="1" i="1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센싱</a:t>
            </a:r>
            <a:r>
              <a:rPr lang="ko-KR" altLang="en-US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Data</a:t>
            </a:r>
            <a:r>
              <a:rPr lang="ko-KR" altLang="en-US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로 이루어진다</a:t>
            </a:r>
            <a:r>
              <a:rPr lang="en-US" altLang="ko-KR" b="1" i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  <a:endParaRPr lang="ko-KR" altLang="en-US" b="1" i="1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2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602" y="1269022"/>
            <a:ext cx="5495563" cy="49785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4906" y="2442374"/>
            <a:ext cx="598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일정 지역을 이동형 도시 환경 </a:t>
            </a:r>
            <a:r>
              <a:rPr lang="ko-KR" altLang="en-US" sz="1800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센싱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데이터 베드와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같은 </a:t>
            </a:r>
            <a:endParaRPr lang="en-US" altLang="ko-KR" sz="18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크기의 </a:t>
            </a:r>
            <a:r>
              <a:rPr lang="ko-KR" altLang="en-US" sz="1800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구왹으로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Data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를 분할한 뒤 해당 분석이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이루어지며</a:t>
            </a:r>
            <a:endParaRPr lang="ko-KR" altLang="en-US" sz="1800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240016" y="3306470"/>
            <a:ext cx="5040560" cy="1224136"/>
            <a:chOff x="6240016" y="2996952"/>
            <a:chExt cx="5040560" cy="1224136"/>
          </a:xfrm>
        </p:grpSpPr>
        <p:sp>
          <p:nvSpPr>
            <p:cNvPr id="7" name="왼쪽 대괄호 6"/>
            <p:cNvSpPr/>
            <p:nvPr/>
          </p:nvSpPr>
          <p:spPr>
            <a:xfrm>
              <a:off x="6240016" y="2996952"/>
              <a:ext cx="504056" cy="1224136"/>
            </a:xfrm>
            <a:prstGeom prst="leftBracket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오른쪽 대괄호 33"/>
            <p:cNvSpPr/>
            <p:nvPr/>
          </p:nvSpPr>
          <p:spPr>
            <a:xfrm>
              <a:off x="10704512" y="2996952"/>
              <a:ext cx="504056" cy="1224136"/>
            </a:xfrm>
            <a:prstGeom prst="rightBracket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7851" y="3304409"/>
              <a:ext cx="7184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초기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데이터</a:t>
              </a:r>
              <a:endParaRPr lang="ko-KR" altLang="en-US" sz="1600" dirty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21853" y="3178740"/>
              <a:ext cx="1050987" cy="75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향후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미세먼지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  <a:p>
              <a:pPr algn="ctr"/>
              <a:r>
                <a:rPr lang="ko-KR" altLang="en-US" sz="1600" dirty="0" err="1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예측값</a:t>
              </a:r>
              <a:r>
                <a:rPr lang="ko-KR" altLang="en-US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도출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31003" y="3184840"/>
              <a:ext cx="1949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구획별</a:t>
              </a:r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r>
                <a:rPr lang="ko-KR" altLang="en-US" sz="1600" dirty="0" err="1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차이값</a:t>
              </a:r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비교를</a:t>
              </a:r>
              <a:r>
                <a:rPr lang="en-US" altLang="ko-KR" sz="1600" dirty="0">
                  <a:latin typeface="a시네마B" panose="02020600000000000000" pitchFamily="18" charset="-127"/>
                  <a:ea typeface="a시네마B" panose="02020600000000000000" pitchFamily="18" charset="-127"/>
                </a:rPr>
                <a:t> </a:t>
              </a:r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통한 청소구역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a시네마B" panose="02020600000000000000" pitchFamily="18" charset="-127"/>
                  <a:ea typeface="a시네마B" panose="02020600000000000000" pitchFamily="18" charset="-127"/>
                </a:rPr>
                <a:t>우선순위 제안</a:t>
              </a:r>
              <a:endParaRPr lang="en-US" altLang="ko-KR" sz="1600" dirty="0" smtClean="0">
                <a:latin typeface="a시네마B" panose="02020600000000000000" pitchFamily="18" charset="-127"/>
                <a:ea typeface="a시네마B" panose="02020600000000000000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8904573" y="3360681"/>
              <a:ext cx="507541" cy="484631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7244643" y="3376417"/>
              <a:ext cx="507541" cy="484631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68008" y="4757082"/>
            <a:ext cx="58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위와 같은 </a:t>
            </a:r>
            <a:r>
              <a:rPr lang="ko-KR" altLang="en-US" sz="1800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프로세싱을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목표로 한다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4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638</Words>
  <Application>Microsoft Office PowerPoint</Application>
  <PresentationFormat>사용자 지정</PresentationFormat>
  <Paragraphs>80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굴림</vt:lpstr>
      <vt:lpstr>Arial</vt:lpstr>
      <vt:lpstr>a시네마B</vt:lpstr>
      <vt:lpstr>Cambria Math</vt:lpstr>
      <vt:lpstr>a옛날사진관4</vt:lpstr>
      <vt:lpstr>a시네마M</vt:lpstr>
      <vt:lpstr>-윤디자인웹바탕</vt:lpstr>
      <vt:lpstr>a블랙B</vt:lpstr>
      <vt:lpstr>Arial Unicode MS</vt:lpstr>
      <vt:lpstr>a옛날사진관5</vt:lpstr>
      <vt:lpstr>a시네마L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205</cp:revision>
  <dcterms:created xsi:type="dcterms:W3CDTF">2016-10-14T09:50:30Z</dcterms:created>
  <dcterms:modified xsi:type="dcterms:W3CDTF">2017-11-18T01:56:23Z</dcterms:modified>
</cp:coreProperties>
</file>