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7" r:id="rId4"/>
    <p:sldId id="284" r:id="rId5"/>
    <p:sldId id="272" r:id="rId6"/>
    <p:sldId id="283" r:id="rId7"/>
    <p:sldId id="280" r:id="rId8"/>
    <p:sldId id="281" r:id="rId9"/>
    <p:sldId id="28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04B"/>
    <a:srgbClr val="C0504D"/>
    <a:srgbClr val="ADE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1" autoAdjust="0"/>
    <p:restoredTop sz="77675" autoAdjust="0"/>
  </p:normalViewPr>
  <p:slideViewPr>
    <p:cSldViewPr>
      <p:cViewPr>
        <p:scale>
          <a:sx n="75" d="100"/>
          <a:sy n="75" d="100"/>
        </p:scale>
        <p:origin x="-1138" y="-26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pPr>
            <a:r>
              <a:rPr lang="ko-KR" sz="1800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서울시 </a:t>
            </a:r>
            <a:r>
              <a:rPr lang="ko-KR" sz="1800" dirty="0" err="1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따릉이</a:t>
            </a:r>
            <a:r>
              <a:rPr lang="ko-KR" sz="1800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sz="18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</a:t>
            </a:r>
            <a:r>
              <a:rPr lang="en-US" altLang="ko-KR" sz="18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</a:t>
            </a:r>
            <a:r>
              <a:rPr lang="ko-KR" sz="18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sz="1800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추이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회원수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2015년</c:v>
                </c:pt>
                <c:pt idx="1">
                  <c:v>2016년</c:v>
                </c:pt>
                <c:pt idx="2">
                  <c:v>2017년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50000</c:v>
                </c:pt>
                <c:pt idx="1">
                  <c:v>100000</c:v>
                </c:pt>
                <c:pt idx="2">
                  <c:v>190000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780416"/>
        <c:axId val="167158144"/>
      </c:barChart>
      <c:catAx>
        <c:axId val="15478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endParaRPr lang="ko-KR"/>
          </a:p>
        </c:txPr>
        <c:crossAx val="167158144"/>
        <c:crosses val="autoZero"/>
        <c:auto val="1"/>
        <c:lblAlgn val="ctr"/>
        <c:lblOffset val="100"/>
        <c:noMultiLvlLbl val="0"/>
      </c:catAx>
      <c:valAx>
        <c:axId val="16715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endParaRPr lang="ko-KR"/>
          </a:p>
        </c:txPr>
        <c:crossAx val="15478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 ExtraBold" panose="020B0600000101010101" pitchFamily="50" charset="-127"/>
          <a:ea typeface="나눔스퀘어 ExtraBold" panose="020B0600000101010101" pitchFamily="50" charset="-127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pPr>
            <a:r>
              <a:rPr lang="en-US" altLang="ko-KR" sz="18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</a:t>
            </a:r>
            <a:r>
              <a:rPr lang="ko-KR" altLang="en-US" sz="18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창원시 누비자 만족도</a:t>
            </a:r>
            <a:endParaRPr lang="ko-KR" sz="1800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누비자 만족도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매우만족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0.22</c:v>
                </c:pt>
                <c:pt idx="1">
                  <c:v>0.64</c:v>
                </c:pt>
                <c:pt idx="2">
                  <c:v>0.08</c:v>
                </c:pt>
                <c:pt idx="3">
                  <c:v>0.05</c:v>
                </c:pt>
                <c:pt idx="4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637184"/>
        <c:axId val="19063872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v>만족</c:v>
                </c:tx>
                <c:spPr>
                  <a:solidFill>
                    <a:schemeClr val="accent3">
                      <a:shade val="76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val>
                  <c:numLit>
                    <c:formatCode>General</c:formatCode>
                    <c:ptCount val="1"/>
                    <c:pt idx="0">
                      <c:v>1</c:v>
                    </c:pt>
                  </c:numLit>
                </c:val>
              </c15:ser>
            </c15:filteredBarSeries>
          </c:ext>
        </c:extLst>
      </c:barChart>
      <c:catAx>
        <c:axId val="19063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endParaRPr lang="ko-KR"/>
          </a:p>
        </c:txPr>
        <c:crossAx val="190638720"/>
        <c:crosses val="autoZero"/>
        <c:auto val="1"/>
        <c:lblAlgn val="ctr"/>
        <c:lblOffset val="100"/>
        <c:noMultiLvlLbl val="0"/>
      </c:catAx>
      <c:valAx>
        <c:axId val="19063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pPr>
            <a:endParaRPr lang="ko-KR"/>
          </a:p>
        </c:txPr>
        <c:crossAx val="190637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 ExtraBold" panose="020B0600000101010101" pitchFamily="50" charset="-127"/>
          <a:ea typeface="나눔스퀘어 ExtraBold" panose="020B0600000101010101" pitchFamily="50" charset="-127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D3224-587F-4C88-9783-237699687415}" type="datetimeFigureOut">
              <a:rPr lang="ko-KR" altLang="en-US" smtClean="0"/>
              <a:t>11/18/2017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B9E03-45C2-4D3D-BADC-003F77F10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5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B193-FD60-4747-A144-E6EA1EF89A2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54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공공자전거 제도의 효과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교통측면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err="1" smtClean="0"/>
              <a:t>접근성</a:t>
            </a:r>
            <a:r>
              <a:rPr lang="ko-KR" altLang="en-US" baseline="0" dirty="0" smtClean="0"/>
              <a:t> 향상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일반적으로 </a:t>
            </a:r>
            <a:r>
              <a:rPr lang="en-US" altLang="ko-KR" baseline="0" dirty="0" smtClean="0"/>
              <a:t>300m </a:t>
            </a:r>
            <a:r>
              <a:rPr lang="ko-KR" altLang="en-US" baseline="0" dirty="0" smtClean="0"/>
              <a:t>간격으로 공공자전거 스테이션은 어디서나 손쉽게 이용가능하기 때문에 승용차와 거의 근접한 편리성 제공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승용차의 경우 주차 시간의 허비가 있으나 공공자전거는 타 대중교통과의 연계로 장거리 통행에서도 출발지와 목적지를 연결 가능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교통 기본권 확대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대중교통의 성격을 갖고 기존의 대중교통과의 </a:t>
            </a:r>
            <a:r>
              <a:rPr lang="ko-KR" altLang="en-US" baseline="0" dirty="0" err="1" smtClean="0"/>
              <a:t>환승과</a:t>
            </a:r>
            <a:r>
              <a:rPr lang="ko-KR" altLang="en-US" baseline="0" dirty="0" smtClean="0"/>
              <a:t> 같은 연계 서비스 제공 가능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이는 대중교통만을 이용해야만 하는 사람들에게 새로운 교통수단을 제공함으로써 교통 기본권을 제공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공공자전거는 남녀노소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사회적 계층에 관계없이 누구나 쉽게 탈수 있기 때문에 불평등을 해소하고 사회 양극화를 완화시키는 </a:t>
            </a:r>
            <a:r>
              <a:rPr lang="ko-KR" altLang="en-US" dirty="0" err="1" smtClean="0"/>
              <a:t>역할등을</a:t>
            </a:r>
            <a:r>
              <a:rPr lang="ko-KR" altLang="en-US" dirty="0" smtClean="0"/>
              <a:t> 통해서 공익성 증대도 가능</a:t>
            </a: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2.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사회적 측면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자전거 보관 시설 비용 절감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개인 자전거를 </a:t>
            </a:r>
            <a:r>
              <a:rPr lang="ko-KR" altLang="en-US" baseline="0" dirty="0" err="1" smtClean="0"/>
              <a:t>활용시에는</a:t>
            </a:r>
            <a:r>
              <a:rPr lang="ko-KR" altLang="en-US" baseline="0" dirty="0" smtClean="0"/>
              <a:t> 분실방지를 위해 출발지 와 목적지 모두 보관 장소가 </a:t>
            </a:r>
            <a:r>
              <a:rPr lang="ko-KR" altLang="en-US" baseline="0" dirty="0" err="1" smtClean="0"/>
              <a:t>구축해야한다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공공자전거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대당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개의 보관소로 </a:t>
            </a:r>
            <a:r>
              <a:rPr lang="ko-KR" altLang="en-US" baseline="0" dirty="0" err="1" smtClean="0"/>
              <a:t>충분한다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일반적으로 공공자전거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대는 개인 자전거 </a:t>
            </a:r>
            <a:r>
              <a:rPr lang="en-US" altLang="ko-KR" baseline="0" dirty="0" smtClean="0"/>
              <a:t>12~15</a:t>
            </a:r>
            <a:r>
              <a:rPr lang="ko-KR" altLang="en-US" baseline="0" dirty="0" smtClean="0"/>
              <a:t>대의 역할을 하는 것으로 알려져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전체적으로 적은 보관 면적으로 더 큰 효과를 발휘한다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주차공간 확보가 상대적으로 어려운 도심 번화가에 공공자전거 설치는 비용 및 공간 활용 측면에서 큰 이득을 볼 수 잇는 방안임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자원의 효율적 활용이 가능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공유문화가 책에서부터 자전거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자동차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까지 그 대상이 확대 되면서 공유하는 방식의 소비 문화로 변화 하고 있다</a:t>
            </a:r>
            <a:r>
              <a:rPr lang="en-US" altLang="ko-KR" baseline="0" dirty="0" smtClean="0"/>
              <a:t>. ( </a:t>
            </a:r>
            <a:r>
              <a:rPr lang="ko-KR" altLang="en-US" baseline="0" dirty="0" smtClean="0"/>
              <a:t>이건 공유경제의 장점으로 좀 커버</a:t>
            </a:r>
            <a:r>
              <a:rPr lang="en-US" altLang="ko-KR" baseline="0" dirty="0" smtClean="0"/>
              <a:t>)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환경적 측면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공공자전거 자체가 도시를 상징하는 하나의 아이콘으로 기능 할 수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일반적으로 공공자전거는 도시 미관을 형성하는 길거리에 위치하게 되므로 공공자전거가 위치한 거리에서부터 넓게는 도시 전체의 이미지와 </a:t>
            </a:r>
            <a:r>
              <a:rPr lang="ko-KR" altLang="en-US" baseline="0" dirty="0" err="1" smtClean="0"/>
              <a:t>어울릴수</a:t>
            </a:r>
            <a:r>
              <a:rPr lang="ko-KR" altLang="en-US" baseline="0" dirty="0" smtClean="0"/>
              <a:t> 있도록 디자인 하여 도시 미관을 개선시키는 기능이 가능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공공자전거의 주요 특징은 신뢰성 높은 친환경 교통 수단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일상 생활에서 공공자전거를 이용하는 것만으로 환경 오염이 예방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B9E03-45C2-4D3D-BADC-003F77F103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86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B9E03-45C2-4D3D-BADC-003F77F103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대중교통과 공공자전거를 연계하는 방향으로 새로운 공고자전거 조성하는 방향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B9E03-45C2-4D3D-BADC-003F77F103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9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11/18/2017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11/18/2017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11/18/2017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11/18/2017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11/18/2017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11/18/2017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11/18/2017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11/18/2017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11/18/2017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11/18/2017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11/18/2017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11/18/2017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 flipV="1">
            <a:off x="-144225" y="-171400"/>
            <a:ext cx="12432639" cy="7115823"/>
          </a:xfrm>
          <a:prstGeom prst="rect">
            <a:avLst/>
          </a:prstGeom>
          <a:solidFill>
            <a:srgbClr val="043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62977" y="5637844"/>
            <a:ext cx="3193278" cy="743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강원대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U-Bike </a:t>
            </a: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타슈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44225" y="4275093"/>
            <a:ext cx="124326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altLang="ko-KR" sz="28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Hackathon in ADW </a:t>
            </a:r>
          </a:p>
          <a:p>
            <a:pPr algn="ctr"/>
            <a:r>
              <a:rPr lang="sv-SE" altLang="ko-KR" sz="28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 Data Alchemist Hackathon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391574" y="1381740"/>
            <a:ext cx="9361040" cy="23762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44225" y="1765517"/>
            <a:ext cx="12432639" cy="160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4400" dirty="0" smtClean="0">
                <a:solidFill>
                  <a:srgbClr val="1F497D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부산시 </a:t>
            </a:r>
            <a:r>
              <a:rPr lang="ko-KR" altLang="en-US" sz="4400" dirty="0">
                <a:solidFill>
                  <a:srgbClr val="1F497D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공공자전거 제도 </a:t>
            </a:r>
            <a:r>
              <a:rPr lang="ko-KR" altLang="en-US" sz="4400" dirty="0" smtClean="0">
                <a:solidFill>
                  <a:srgbClr val="1F497D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</a:t>
            </a:r>
            <a:endParaRPr lang="en-US" altLang="ko-KR" sz="4400" dirty="0" smtClean="0">
              <a:solidFill>
                <a:srgbClr val="1F497D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2400" dirty="0">
                <a:solidFill>
                  <a:srgbClr val="4F81BD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4F81BD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2400" dirty="0" smtClean="0">
                <a:solidFill>
                  <a:srgbClr val="4F81BD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</a:t>
            </a:r>
            <a:r>
              <a:rPr lang="ko-KR" altLang="en-US" sz="2400" dirty="0" err="1">
                <a:solidFill>
                  <a:srgbClr val="4F81BD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센싱</a:t>
            </a:r>
            <a:r>
              <a:rPr lang="ko-KR" altLang="en-US" sz="2400" dirty="0">
                <a:solidFill>
                  <a:srgbClr val="4F81BD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데이터를 활용한 유동인구 및 통행량 </a:t>
            </a:r>
            <a:r>
              <a:rPr lang="ko-KR" altLang="en-US" sz="2400" dirty="0" smtClean="0">
                <a:solidFill>
                  <a:srgbClr val="4F81BD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추정을 바탕으로</a:t>
            </a:r>
            <a:r>
              <a:rPr lang="en-US" altLang="ko-KR" sz="2400" dirty="0" smtClean="0">
                <a:solidFill>
                  <a:srgbClr val="4F81BD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en-US" altLang="ko-KR" sz="4400" dirty="0">
              <a:solidFill>
                <a:srgbClr val="1F497D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5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268604" y="18232"/>
            <a:ext cx="4242581" cy="683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배경</a:t>
            </a:r>
            <a:endPara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및 분석 목표 설정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-6" y="0"/>
            <a:ext cx="6291368" cy="6981372"/>
            <a:chOff x="-6" y="0"/>
            <a:chExt cx="6291368" cy="6981372"/>
          </a:xfrm>
        </p:grpSpPr>
        <p:grpSp>
          <p:nvGrpSpPr>
            <p:cNvPr id="10" name="그룹 9"/>
            <p:cNvGrpSpPr/>
            <p:nvPr/>
          </p:nvGrpSpPr>
          <p:grpSpPr>
            <a:xfrm>
              <a:off x="-6" y="0"/>
              <a:ext cx="6291368" cy="6981372"/>
              <a:chOff x="-5" y="0"/>
              <a:chExt cx="4728163" cy="6981372"/>
            </a:xfrm>
          </p:grpSpPr>
          <p:sp>
            <p:nvSpPr>
              <p:cNvPr id="6" name="직사각형 5"/>
              <p:cNvSpPr/>
              <p:nvPr/>
            </p:nvSpPr>
            <p:spPr>
              <a:xfrm rot="10800000" flipV="1">
                <a:off x="-5" y="0"/>
                <a:ext cx="3808508" cy="6981371"/>
              </a:xfrm>
              <a:prstGeom prst="rect">
                <a:avLst/>
              </a:prstGeom>
              <a:solidFill>
                <a:srgbClr val="0430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8" name="평행 사변형 7"/>
              <p:cNvSpPr/>
              <p:nvPr/>
            </p:nvSpPr>
            <p:spPr>
              <a:xfrm>
                <a:off x="2135564" y="0"/>
                <a:ext cx="2592594" cy="6981372"/>
              </a:xfrm>
              <a:prstGeom prst="parallelogram">
                <a:avLst/>
              </a:prstGeom>
              <a:solidFill>
                <a:srgbClr val="0430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2096114" y="2801593"/>
              <a:ext cx="2015025" cy="997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4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INDEX</a:t>
              </a:r>
            </a:p>
          </p:txBody>
        </p:sp>
      </p:grpSp>
      <p:pic>
        <p:nvPicPr>
          <p:cNvPr id="9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236" y="2868507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3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| Introduction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5440" y="699327"/>
            <a:ext cx="11531600" cy="929473"/>
          </a:xfrm>
          <a:prstGeom prst="rect">
            <a:avLst/>
          </a:prstGeom>
          <a:solidFill>
            <a:srgbClr val="E6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5440" y="840898"/>
            <a:ext cx="1153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전국의 지방자치단체에서 최근 화제가 되고 있는 공유경제와 스마트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모빌리티의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특징을 갖고 있는 공공자전거 제도를 시행을 통해 시민들의 높은 만족도와 교통 기본권을 확대하고 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24992" y="1858853"/>
            <a:ext cx="1224136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공공자전거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64904" y="1711418"/>
            <a:ext cx="9612135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누구나</a:t>
            </a:r>
            <a:r>
              <a:rPr lang="en-US" altLang="ko-KR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altLang="ko-KR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언제든</a:t>
            </a:r>
            <a:r>
              <a:rPr lang="en-US" altLang="ko-KR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(24</a:t>
            </a:r>
            <a:r>
              <a: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</a:t>
            </a:r>
            <a:r>
              <a:rPr lang="en-US" altLang="ko-KR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어디서든</a:t>
            </a:r>
            <a:r>
              <a:rPr lang="en-US" altLang="ko-KR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출발지</a:t>
            </a:r>
            <a:r>
              <a:rPr lang="en-US" altLang="ko-KR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어디로든</a:t>
            </a:r>
            <a:r>
              <a:rPr lang="en-US" altLang="ko-KR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목적지</a:t>
            </a:r>
            <a:r>
              <a:rPr lang="en-US" altLang="ko-KR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자전거를 이용할 수 있는 시스템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1325" y="2769720"/>
            <a:ext cx="477157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lphaUcPeriod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전 세계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300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이상의 도시에서 운영 중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lphaUcPeriod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단거리 자동차 이용 수요를 대체 전망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8305" y="2445684"/>
            <a:ext cx="4637615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공공자전거의 현황</a:t>
            </a:r>
            <a:endParaRPr lang="ko-KR" altLang="en-US" sz="2000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31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80356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6786977" y="2445684"/>
            <a:ext cx="4637615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공공자전거의 효과</a:t>
            </a:r>
            <a:endParaRPr lang="ko-KR" altLang="en-US" sz="2000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86977" y="2852936"/>
            <a:ext cx="4637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교통 측면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접근성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향상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교통 기본권 확대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86977" y="3825044"/>
            <a:ext cx="4637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2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사회적 측면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자전거 보관 시설 비용 절감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공간 자원의 효율적 활용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86977" y="4797152"/>
            <a:ext cx="4637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3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환경적 측면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도시 이미지 및 미관 개선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 오염 예방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18281" y="6212951"/>
            <a:ext cx="172609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2016.4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기준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" t="2559" r="1685" b="6410"/>
          <a:stretch/>
        </p:blipFill>
        <p:spPr bwMode="auto">
          <a:xfrm>
            <a:off x="379900" y="3837692"/>
            <a:ext cx="5364480" cy="2358434"/>
          </a:xfrm>
          <a:prstGeom prst="round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023362" y="82737"/>
            <a:ext cx="80873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배경</a:t>
            </a:r>
            <a:endParaRPr lang="en-US" altLang="ko-KR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66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| Introduction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023362" y="82737"/>
            <a:ext cx="80873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배경</a:t>
            </a:r>
            <a:endParaRPr lang="en-US" altLang="ko-KR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4" name="차트 33"/>
          <p:cNvGraphicFramePr/>
          <p:nvPr>
            <p:extLst>
              <p:ext uri="{D42A27DB-BD31-4B8C-83A1-F6EECF244321}">
                <p14:modId xmlns:p14="http://schemas.microsoft.com/office/powerpoint/2010/main" val="751632800"/>
              </p:ext>
            </p:extLst>
          </p:nvPr>
        </p:nvGraphicFramePr>
        <p:xfrm>
          <a:off x="839416" y="2432829"/>
          <a:ext cx="4789713" cy="2868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919536" y="3944089"/>
            <a:ext cx="778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50,000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56903" y="3573016"/>
            <a:ext cx="778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100,000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39816" y="2852936"/>
            <a:ext cx="778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190,000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9191" y="5709027"/>
            <a:ext cx="469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매년 </a:t>
            </a:r>
            <a:r>
              <a:rPr lang="ko-KR" altLang="en-US" dirty="0" err="1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따릉이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사용자는 증가하는 추세</a:t>
            </a:r>
            <a:endParaRPr lang="ko-KR" altLang="en-US" dirty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3" name="차트 42"/>
          <p:cNvGraphicFramePr/>
          <p:nvPr>
            <p:extLst>
              <p:ext uri="{D42A27DB-BD31-4B8C-83A1-F6EECF244321}">
                <p14:modId xmlns:p14="http://schemas.microsoft.com/office/powerpoint/2010/main" val="2228213346"/>
              </p:ext>
            </p:extLst>
          </p:nvPr>
        </p:nvGraphicFramePr>
        <p:xfrm>
          <a:off x="6762257" y="2432829"/>
          <a:ext cx="4789713" cy="2868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672064" y="5709027"/>
            <a:ext cx="497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누비자 이용자 절대 다수가 공공자전거에 만족</a:t>
            </a:r>
            <a:endParaRPr lang="ko-KR" altLang="en-US" dirty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24991" y="1858853"/>
            <a:ext cx="2074665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공공자전거 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따릉이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7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80356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6877283" y="1914141"/>
            <a:ext cx="2074665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공공자전거 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누비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732" y="1858853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4181172" y="521122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2017.6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기준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5440" y="699327"/>
            <a:ext cx="11531600" cy="929473"/>
          </a:xfrm>
          <a:prstGeom prst="rect">
            <a:avLst/>
          </a:prstGeom>
          <a:solidFill>
            <a:srgbClr val="E6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45440" y="840898"/>
            <a:ext cx="1153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국내의 공공자전거 사례인 서울시의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따릉이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창원시의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누비자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시민들의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참여도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만족도 높은 서비스를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제공하고 있으며 공공자전거를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활용한 새로운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형태의 관광 모델을 창출했다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1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| Introduction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023362" y="82737"/>
            <a:ext cx="80873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배경</a:t>
            </a:r>
            <a:endParaRPr lang="en-US" altLang="ko-KR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5440" y="696126"/>
            <a:ext cx="11531600" cy="929473"/>
          </a:xfrm>
          <a:prstGeom prst="rect">
            <a:avLst/>
          </a:prstGeom>
          <a:solidFill>
            <a:srgbClr val="E6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5440" y="835050"/>
            <a:ext cx="1153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부산시는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2015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해운대 신도시 일대 지역에 약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300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여대 설치하여 공공자전거를 시 운행하였으나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공공자전거 제도를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폐지하였다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이에 폐지하게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된 문제점을 알아보며 되살리기 위한 조건을 제시한다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24992" y="1858853"/>
            <a:ext cx="3658840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부산시 공공자전거 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‘U Bike’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대하여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80356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5470800" y="2212052"/>
            <a:ext cx="5881784" cy="1856763"/>
            <a:chOff x="826649" y="2445684"/>
            <a:chExt cx="5881784" cy="1856763"/>
          </a:xfrm>
        </p:grpSpPr>
        <p:sp>
          <p:nvSpPr>
            <p:cNvPr id="24" name="TextBox 23"/>
            <p:cNvSpPr txBox="1"/>
            <p:nvPr/>
          </p:nvSpPr>
          <p:spPr>
            <a:xfrm>
              <a:off x="826649" y="2769720"/>
              <a:ext cx="5881784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v"/>
              </a:pPr>
              <a:r>
                <a:rPr lang="ko-KR" altLang="en-US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부산시 면적에서 </a:t>
              </a:r>
              <a:r>
                <a:rPr lang="ko-KR" altLang="en-US" dirty="0" smtClean="0">
                  <a:solidFill>
                    <a:srgbClr val="04304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극히 일부 지역</a:t>
              </a:r>
              <a:r>
                <a:rPr lang="en-US" altLang="ko-KR" dirty="0" smtClean="0">
                  <a:solidFill>
                    <a:srgbClr val="04304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 smtClean="0">
                  <a:solidFill>
                    <a:srgbClr val="04304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해운대 신도시</a:t>
              </a:r>
              <a:r>
                <a:rPr lang="en-US" altLang="ko-KR" dirty="0" smtClean="0">
                  <a:solidFill>
                    <a:srgbClr val="04304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에만 </a:t>
              </a:r>
              <a:endPara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dirty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공공자전거가 설치됨</a:t>
              </a:r>
              <a:endPara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v"/>
              </a:pPr>
              <a:r>
                <a:rPr lang="ko-KR" altLang="en-US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공공자전거 스테이션의 위치가 대부분 해안가에 자리 잡아 </a:t>
              </a:r>
              <a:endPara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dirty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시민들의 </a:t>
              </a:r>
              <a:r>
                <a:rPr lang="ko-KR" altLang="en-US" dirty="0" err="1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접근성이</a:t>
              </a:r>
              <a:r>
                <a:rPr lang="ko-KR" altLang="en-US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떨어짐</a:t>
              </a:r>
              <a:endPara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88989" y="2445684"/>
              <a:ext cx="5357105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‘U Bike’</a:t>
              </a:r>
              <a:r>
                <a:rPr lang="ko-KR" altLang="en-US" sz="2000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문제점</a:t>
              </a:r>
              <a:endParaRPr lang="ko-KR" altLang="en-US" sz="2000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28352" y="2657971"/>
            <a:ext cx="4052370" cy="3610129"/>
            <a:chOff x="-434250" y="2102524"/>
            <a:chExt cx="4052370" cy="3610129"/>
          </a:xfrm>
        </p:grpSpPr>
        <p:grpSp>
          <p:nvGrpSpPr>
            <p:cNvPr id="9" name="그룹 8"/>
            <p:cNvGrpSpPr/>
            <p:nvPr/>
          </p:nvGrpSpPr>
          <p:grpSpPr>
            <a:xfrm>
              <a:off x="-434250" y="2102524"/>
              <a:ext cx="4052370" cy="3197708"/>
              <a:chOff x="551384" y="2780928"/>
              <a:chExt cx="3761116" cy="3361693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384" y="2780928"/>
                <a:ext cx="3761116" cy="33616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6071" y="3909821"/>
                <a:ext cx="972091" cy="951025"/>
              </a:xfrm>
              <a:prstGeom prst="rect">
                <a:avLst/>
              </a:prstGeom>
            </p:spPr>
          </p:pic>
          <p:sp>
            <p:nvSpPr>
              <p:cNvPr id="10" name="타원 9"/>
              <p:cNvSpPr/>
              <p:nvPr/>
            </p:nvSpPr>
            <p:spPr>
              <a:xfrm>
                <a:off x="2787891" y="4385333"/>
                <a:ext cx="630298" cy="382240"/>
              </a:xfrm>
              <a:prstGeom prst="ellipse">
                <a:avLst/>
              </a:prstGeom>
              <a:solidFill>
                <a:schemeClr val="tx1">
                  <a:alpha val="12000"/>
                </a:schemeClr>
              </a:solidFill>
              <a:ln w="31750" cmpd="sng">
                <a:solidFill>
                  <a:srgbClr val="0430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-257061" y="5300232"/>
              <a:ext cx="3697992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6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부산 지역 내 공공자전거가 설치된 지역</a:t>
              </a:r>
              <a:endPara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506804" y="4671084"/>
            <a:ext cx="5809776" cy="1856763"/>
            <a:chOff x="843209" y="4447164"/>
            <a:chExt cx="5809776" cy="1856763"/>
          </a:xfrm>
        </p:grpSpPr>
        <p:sp>
          <p:nvSpPr>
            <p:cNvPr id="31" name="TextBox 30"/>
            <p:cNvSpPr txBox="1"/>
            <p:nvPr/>
          </p:nvSpPr>
          <p:spPr>
            <a:xfrm>
              <a:off x="843209" y="4771200"/>
              <a:ext cx="5809776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v"/>
              </a:pPr>
              <a:r>
                <a:rPr lang="ko-KR" altLang="en-US" dirty="0" err="1">
                  <a:solidFill>
                    <a:srgbClr val="04304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접근성이</a:t>
              </a:r>
              <a:r>
                <a:rPr lang="ko-KR" altLang="en-US" dirty="0">
                  <a:solidFill>
                    <a:srgbClr val="04304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뛰어나고</a:t>
              </a:r>
              <a:r>
                <a:rPr lang="ko-KR" altLang="en-US" dirty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>
                  <a:solidFill>
                    <a:srgbClr val="04304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유동인구가 많은 지역</a:t>
              </a:r>
              <a:r>
                <a:rPr lang="ko-KR" altLang="en-US" dirty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입지조건으로 </a:t>
              </a:r>
              <a:endPara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dirty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공공자전거 </a:t>
              </a:r>
              <a:r>
                <a:rPr lang="ko-KR" altLang="en-US" dirty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스테이션을 </a:t>
              </a:r>
              <a:r>
                <a:rPr lang="ko-KR" altLang="en-US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배치</a:t>
              </a:r>
              <a:endPara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v"/>
              </a:pPr>
              <a:r>
                <a:rPr lang="ko-KR" altLang="en-US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이용률 </a:t>
              </a:r>
              <a:r>
                <a:rPr lang="ko-KR" altLang="en-US" dirty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증가와 공공자전거 </a:t>
              </a:r>
              <a:r>
                <a:rPr lang="ko-KR" altLang="en-US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제도의 활성화</a:t>
              </a:r>
              <a:endPara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v"/>
              </a:pPr>
              <a:r>
                <a:rPr lang="ko-KR" altLang="en-US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공공자전거의 정착 시킬 수 있을 것</a:t>
              </a:r>
              <a:endPara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069544" y="4447164"/>
              <a:ext cx="5357106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부산시 공공자전거 ‘</a:t>
              </a:r>
              <a:r>
                <a:rPr lang="en-US" altLang="ko-KR" sz="2000" dirty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 Bike’ </a:t>
              </a:r>
              <a:r>
                <a:rPr lang="ko-KR" altLang="en-US" sz="2000" dirty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되살리기 </a:t>
              </a:r>
              <a:r>
                <a:rPr lang="en-US" altLang="ko-KR" sz="2000" dirty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Project</a:t>
              </a:r>
            </a:p>
          </p:txBody>
        </p:sp>
      </p:grpSp>
      <p:sp>
        <p:nvSpPr>
          <p:cNvPr id="40" name="아래쪽 화살표 39"/>
          <p:cNvSpPr/>
          <p:nvPr/>
        </p:nvSpPr>
        <p:spPr>
          <a:xfrm>
            <a:off x="7727616" y="4221088"/>
            <a:ext cx="1368152" cy="283901"/>
          </a:xfrm>
          <a:prstGeom prst="downArrow">
            <a:avLst/>
          </a:prstGeom>
          <a:solidFill>
            <a:srgbClr val="0430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| Introduction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023362" y="82737"/>
            <a:ext cx="8087358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및 분석 목표 설정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440" y="696126"/>
            <a:ext cx="11531600" cy="929473"/>
          </a:xfrm>
          <a:prstGeom prst="rect">
            <a:avLst/>
          </a:prstGeom>
          <a:solidFill>
            <a:srgbClr val="E6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5440" y="835050"/>
            <a:ext cx="1153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및 대기 지표를 관측하는 관측소와 도심과의 환경 차이로 인해 기온 및 대기 지표에서 차이가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발생한다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도시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열섬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현상이라 부르며 정의와 이로 인해 발생하는 문제는 다음과 같다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24992" y="1858853"/>
            <a:ext cx="3658840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열섬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현상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7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80356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-24680" y="2859901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여름철 대표적인 폭염지대</a:t>
            </a: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라고 불리던 전주의 기온이 낮아진 것은 새로 이전한 관측소 위치가 산속에 자리했기 때문</a:t>
            </a:r>
            <a:endParaRPr lang="en-US" altLang="ko-KR" dirty="0" smtClean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3112" y="2412525"/>
            <a:ext cx="5357105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기상청의 기온과 실제 체감 기온의 차이</a:t>
            </a:r>
            <a:endParaRPr lang="ko-KR" altLang="en-US" sz="2000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19934" y="3923895"/>
            <a:ext cx="5503460" cy="756882"/>
            <a:chOff x="607780" y="4005064"/>
            <a:chExt cx="5503460" cy="756882"/>
          </a:xfrm>
        </p:grpSpPr>
        <p:sp>
          <p:nvSpPr>
            <p:cNvPr id="21" name="직사각형 20"/>
            <p:cNvSpPr/>
            <p:nvPr/>
          </p:nvSpPr>
          <p:spPr>
            <a:xfrm>
              <a:off x="607780" y="4005064"/>
              <a:ext cx="5503460" cy="756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4304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903816" y="4077072"/>
              <a:ext cx="4911388" cy="684874"/>
              <a:chOff x="532591" y="2571324"/>
              <a:chExt cx="4911388" cy="684874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436114" y="2917644"/>
                <a:ext cx="29916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r">
                  <a:buFont typeface="Wingdings" panose="05000000000000000000" pitchFamily="2" charset="2"/>
                  <a:buChar char="Ø"/>
                </a:pPr>
                <a:r>
                  <a:rPr lang="ko-KR" altLang="en-US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출처 </a:t>
                </a:r>
                <a:r>
                  <a:rPr lang="en-US" altLang="ko-KR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ko-KR" altLang="en-US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경향신문</a:t>
                </a:r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2017-08-10 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532591" y="2571324"/>
                <a:ext cx="4911388" cy="346320"/>
                <a:chOff x="644461" y="2491401"/>
                <a:chExt cx="4911388" cy="346320"/>
              </a:xfrm>
            </p:grpSpPr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4745" t="9774" r="61085" b="85321"/>
                <a:stretch/>
              </p:blipFill>
              <p:spPr>
                <a:xfrm>
                  <a:off x="4771893" y="2491401"/>
                  <a:ext cx="783956" cy="345567"/>
                </a:xfrm>
                <a:prstGeom prst="rect">
                  <a:avLst/>
                </a:prstGeom>
              </p:spPr>
            </p:pic>
            <p:pic>
              <p:nvPicPr>
                <p:cNvPr id="4" name="그림 3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940" t="4879" r="1984" b="90216"/>
                <a:stretch/>
              </p:blipFill>
              <p:spPr>
                <a:xfrm>
                  <a:off x="644461" y="2492154"/>
                  <a:ext cx="4098370" cy="34556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5" name="TextBox 44"/>
          <p:cNvSpPr txBox="1"/>
          <p:nvPr/>
        </p:nvSpPr>
        <p:spPr>
          <a:xfrm>
            <a:off x="6288959" y="2859901"/>
            <a:ext cx="59277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인구의 증가 및 각종 인공 시설물의 증가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자동차 통행의 증가로 </a:t>
            </a:r>
            <a:r>
              <a:rPr lang="ko-KR" altLang="en-US" dirty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인공열의 방출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증가</a:t>
            </a:r>
            <a:endParaRPr lang="en-US" altLang="ko-KR" dirty="0" smtClean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즉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도시 변방에 위치한 관측소의 기온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ko-KR" altLang="en-US" dirty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사람이 생활하는 도시 중심부의 기온이 </a:t>
            </a:r>
            <a:r>
              <a:rPr lang="ko-KR" altLang="en-US" dirty="0" smtClean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다름</a:t>
            </a:r>
            <a:endParaRPr lang="en-US" altLang="ko-KR" dirty="0">
              <a:solidFill>
                <a:srgbClr val="0430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부산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대구 등 광역시에서는 </a:t>
            </a:r>
            <a:r>
              <a:rPr lang="ko-KR" altLang="en-US" dirty="0" err="1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열섬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현상이 심화되고 있으며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사회 문제로 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대두</a:t>
            </a:r>
            <a:endParaRPr lang="en-US" altLang="ko-KR" dirty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574267" y="2412525"/>
            <a:ext cx="5357105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 </a:t>
            </a:r>
            <a:r>
              <a:rPr lang="ko-KR" altLang="en-US" sz="2000" dirty="0" err="1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열섬</a:t>
            </a:r>
            <a:r>
              <a:rPr lang="ko-KR" altLang="en-US" sz="20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현상의 정의 및 문제</a:t>
            </a:r>
            <a:endParaRPr lang="ko-KR" altLang="en-US" sz="2000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1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| Introduction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023362" y="82737"/>
            <a:ext cx="8087358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및 분석 목표 설정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983432" y="2492896"/>
            <a:ext cx="3638353" cy="3629482"/>
            <a:chOff x="-160225" y="633063"/>
            <a:chExt cx="3638353" cy="362948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0225" y="633063"/>
              <a:ext cx="3633274" cy="3044707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53792" y="3677770"/>
              <a:ext cx="3024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>
                <a:buFont typeface="Wingdings" panose="05000000000000000000" pitchFamily="2" charset="2"/>
                <a:buChar char="Ø"/>
              </a:pPr>
              <a:r>
                <a:rPr lang="ko-KR" altLang="en-US" sz="16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출처 </a:t>
              </a:r>
              <a:r>
                <a:rPr lang="en-US" altLang="ko-KR" sz="16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6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광주광역시 용도지역별 </a:t>
              </a:r>
              <a:endPara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r"/>
              <a:r>
                <a:rPr lang="ko-KR" altLang="en-US" sz="16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하계 기온 측정 및 분석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4871864" y="3155509"/>
            <a:ext cx="6933167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이전에도 용도 지역별로 하계 기온 측정을 통해 그 차이를 분석한 연구 사례가 존재</a:t>
            </a:r>
            <a:endParaRPr lang="en-US" altLang="ko-KR" dirty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연구 결과</a:t>
            </a: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용도 지역별 기온의 차이가 있음</a:t>
            </a:r>
            <a:endParaRPr lang="en-US" altLang="ko-KR" dirty="0" smtClean="0">
              <a:solidFill>
                <a:srgbClr val="0430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상업</a:t>
            </a: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도로 지역에서의 평균 기온이 가장 높았으며</a:t>
            </a: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기상대를 비롯</a:t>
            </a:r>
            <a:endParaRPr lang="en-US" altLang="ko-KR" dirty="0" smtClean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도심 외부에서의 기온과 대기 지표들의 수치가 낮았음</a:t>
            </a:r>
            <a:endParaRPr lang="en-US" altLang="ko-KR" dirty="0" smtClean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5440" y="696126"/>
            <a:ext cx="11531600" cy="929473"/>
          </a:xfrm>
          <a:prstGeom prst="rect">
            <a:avLst/>
          </a:prstGeom>
          <a:solidFill>
            <a:srgbClr val="E6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45440" y="835050"/>
            <a:ext cx="1153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도시의 지역적 기온 차이에 대한 선행 연구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사례이다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광주광역시의 용도지역별 하계 기온 측정 및 분석을 통해 실제로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용도 지역별로 기온의 차이가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발생 하는 것을 확인하였다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80356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24992" y="1858853"/>
            <a:ext cx="4882976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도심의 지역적 기온 차이에 대한 선행 연구 사례</a:t>
            </a:r>
          </a:p>
        </p:txBody>
      </p:sp>
    </p:spTree>
    <p:extLst>
      <p:ext uri="{BB962C8B-B14F-4D97-AF65-F5344CB8AC3E}">
        <p14:creationId xmlns:p14="http://schemas.microsoft.com/office/powerpoint/2010/main" val="16558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30" y="2852033"/>
            <a:ext cx="4211188" cy="229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| Introduction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023362" y="82737"/>
            <a:ext cx="8087358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및 분석 목표 설정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45440" y="696126"/>
            <a:ext cx="11531600" cy="929473"/>
          </a:xfrm>
          <a:prstGeom prst="rect">
            <a:avLst/>
          </a:prstGeom>
          <a:solidFill>
            <a:srgbClr val="E6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45440" y="835050"/>
            <a:ext cx="1153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주제와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관련하여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유동인구 및 통행량이 영향을 끼치는 대기 지표를 활용하고자 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 연구에 따르면 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CO, NO₂, VOCs, PM10, SO</a:t>
            </a: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₂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유동인구 및 통행량은 큰 영향을 끼치는 것으로 확인하였다</a:t>
            </a: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11424" y="1858853"/>
            <a:ext cx="4594944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유동인구 및 통행량이 영향을 주는 대기 지표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80356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-886" y="6422758"/>
            <a:ext cx="11593287" cy="4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김영국</a:t>
            </a:r>
            <a:r>
              <a:rPr lang="en-US" altLang="ko-KR" sz="12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(2017.6),”GIS </a:t>
            </a:r>
            <a:r>
              <a:rPr lang="ko-KR" altLang="en-US" sz="12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응용 교통 및 토지이용자료를 기반으로 한 도시 대기오염 분석</a:t>
            </a:r>
            <a:r>
              <a:rPr lang="en-US" altLang="ko-KR" sz="12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”, </a:t>
            </a:r>
            <a:r>
              <a:rPr lang="ko-KR" altLang="en-US" sz="12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교통연구</a:t>
            </a:r>
            <a:r>
              <a:rPr lang="en-US" altLang="ko-KR" sz="12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24(2), 67-81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홍재선</a:t>
            </a:r>
            <a:r>
              <a:rPr lang="en-US" altLang="ko-KR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김학열</a:t>
            </a:r>
            <a:r>
              <a:rPr lang="en-US" altLang="ko-KR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이승주</a:t>
            </a:r>
            <a:r>
              <a:rPr lang="en-US" altLang="ko-KR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(2007,9),”</a:t>
            </a:r>
            <a:r>
              <a:rPr lang="ko-KR" altLang="en-US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도시특성요소가 서울시 대기 중 이산화질소 오염에 미치는 영향</a:t>
            </a:r>
            <a:r>
              <a:rPr lang="en-US" altLang="ko-KR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”, </a:t>
            </a:r>
            <a:r>
              <a:rPr lang="ko-KR" altLang="en-US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서울도시연구 제</a:t>
            </a:r>
            <a:r>
              <a:rPr lang="en-US" altLang="ko-KR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권 제</a:t>
            </a:r>
            <a:r>
              <a:rPr lang="en-US" altLang="ko-KR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</a:t>
            </a:r>
            <a:r>
              <a:rPr lang="en-US" altLang="ko-KR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117-130</a:t>
            </a:r>
          </a:p>
          <a:p>
            <a:endParaRPr lang="en-US" altLang="ko-KR" sz="1200" dirty="0" smtClean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5441" y="5142200"/>
            <a:ext cx="11531600" cy="1167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[Ref.1]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연구결과를 활용</a:t>
            </a: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CO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NO₂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VOCs, </a:t>
            </a: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PM10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자동차 통행량과 상관성이 있음</a:t>
            </a:r>
            <a:endParaRPr lang="en-US" altLang="ko-KR" dirty="0" smtClean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[Ref.2]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연구결과를 활용</a:t>
            </a: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NO2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유동인구가 양의 상관관계를 보임</a:t>
            </a:r>
            <a:endParaRPr lang="en-US" altLang="ko-KR" dirty="0" smtClean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[Ref.3]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연구결과를 활용</a:t>
            </a: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도시 내 차량 통행으로 인해 </a:t>
            </a: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SO₂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농도가 집중되며 양의 상관관계를 보임</a:t>
            </a:r>
            <a:endParaRPr lang="en-US" altLang="ko-KR" dirty="0" smtClean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91519" y="3236073"/>
            <a:ext cx="2700225" cy="2542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75520" y="2437196"/>
            <a:ext cx="1419808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14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Ref. 1]</a:t>
            </a:r>
            <a:endParaRPr lang="ko-KR" altLang="en-US" sz="1400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751364" y="2437196"/>
            <a:ext cx="3635271" cy="1330687"/>
            <a:chOff x="4751364" y="2437196"/>
            <a:chExt cx="3635271" cy="133068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156"/>
            <a:stretch/>
          </p:blipFill>
          <p:spPr bwMode="auto">
            <a:xfrm>
              <a:off x="4751364" y="2852033"/>
              <a:ext cx="3635271" cy="74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140"/>
            <a:stretch/>
          </p:blipFill>
          <p:spPr bwMode="auto">
            <a:xfrm>
              <a:off x="4751364" y="3616841"/>
              <a:ext cx="3635271" cy="15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4858080" y="3363175"/>
              <a:ext cx="3421839" cy="22994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859096" y="2437196"/>
              <a:ext cx="1419808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[Ref. 2]</a:t>
              </a:r>
              <a:endParaRPr lang="ko-KR" altLang="en-US" sz="1400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18" y="2852033"/>
            <a:ext cx="3336891" cy="216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9514632" y="2437196"/>
            <a:ext cx="1419808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[Ref. 3]</a:t>
            </a:r>
            <a:endParaRPr lang="ko-KR" altLang="en-US" sz="1400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9408369" y="3593116"/>
            <a:ext cx="246867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566118" y="3861048"/>
            <a:ext cx="246867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408368" y="4725144"/>
            <a:ext cx="187220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27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| Introduction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023362" y="82737"/>
            <a:ext cx="8087358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및 분석 목표 설정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440" y="696126"/>
            <a:ext cx="11531600" cy="929473"/>
          </a:xfrm>
          <a:prstGeom prst="rect">
            <a:avLst/>
          </a:prstGeom>
          <a:solidFill>
            <a:srgbClr val="E6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5440" y="835050"/>
            <a:ext cx="1153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그렇다면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실시간으로 측정한 대기 상태 및 기온 데이터를 이용하면 실시간 유동인구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통행량과의 상관관계가 있을 것이라 예상할 수 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02915" y="3426575"/>
            <a:ext cx="11607661" cy="2791901"/>
            <a:chOff x="302915" y="3426575"/>
            <a:chExt cx="11607661" cy="2791901"/>
          </a:xfrm>
        </p:grpSpPr>
        <p:grpSp>
          <p:nvGrpSpPr>
            <p:cNvPr id="15" name="그룹 14"/>
            <p:cNvGrpSpPr/>
            <p:nvPr/>
          </p:nvGrpSpPr>
          <p:grpSpPr>
            <a:xfrm>
              <a:off x="302915" y="3797874"/>
              <a:ext cx="3720448" cy="2420602"/>
              <a:chOff x="302915" y="3797874"/>
              <a:chExt cx="3720448" cy="242060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915" y="3797874"/>
                <a:ext cx="3720448" cy="193606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47663" y="5879922"/>
                <a:ext cx="28309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08</a:t>
                </a:r>
                <a:r>
                  <a:rPr lang="ko-KR" altLang="en-US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 </a:t>
                </a:r>
                <a:r>
                  <a:rPr lang="en-US" altLang="ko-KR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~ 09</a:t>
                </a:r>
                <a:r>
                  <a:rPr lang="ko-KR" altLang="en-US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 기온 분포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301941" y="3895299"/>
              <a:ext cx="3693734" cy="2323177"/>
              <a:chOff x="4570140" y="3895299"/>
              <a:chExt cx="3693734" cy="2323177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0140" y="3895299"/>
                <a:ext cx="3693734" cy="1741211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5001531" y="5879922"/>
                <a:ext cx="28309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12</a:t>
                </a:r>
                <a:r>
                  <a:rPr lang="ko-KR" altLang="en-US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 </a:t>
                </a:r>
                <a:r>
                  <a:rPr lang="en-US" altLang="ko-KR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~ 13</a:t>
                </a:r>
                <a:r>
                  <a:rPr lang="ko-KR" altLang="en-US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 기온 분포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8274254" y="3859114"/>
              <a:ext cx="3636322" cy="2359362"/>
              <a:chOff x="8274254" y="3859114"/>
              <a:chExt cx="3636322" cy="2359362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74254" y="3859114"/>
                <a:ext cx="3636322" cy="1813581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8676939" y="5879922"/>
                <a:ext cx="28309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20</a:t>
                </a:r>
                <a:r>
                  <a:rPr lang="ko-KR" altLang="en-US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 </a:t>
                </a:r>
                <a:r>
                  <a:rPr lang="en-US" altLang="ko-KR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~ 21</a:t>
                </a:r>
                <a:r>
                  <a:rPr lang="ko-KR" altLang="en-US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 기온 분포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45404" y="3426575"/>
              <a:ext cx="5406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예시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시간대 별 대기 지표 및 기온의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Hot Spot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분석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911424" y="1858853"/>
            <a:ext cx="4594944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센싱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테이터의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80356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83432" y="2267340"/>
            <a:ext cx="10801200" cy="945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2400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대기 지표 등의 </a:t>
            </a:r>
            <a:r>
              <a:rPr lang="ko-KR" altLang="en-US" sz="2400" dirty="0" err="1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센싱</a:t>
            </a:r>
            <a:r>
              <a:rPr lang="ko-KR" altLang="en-US" sz="2400" dirty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</a:t>
            </a:r>
            <a:r>
              <a:rPr lang="ko-KR" altLang="en-US" sz="2400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활용하여</a:t>
            </a:r>
          </a:p>
          <a:p>
            <a:pPr algn="ctr">
              <a:lnSpc>
                <a:spcPct val="130000"/>
              </a:lnSpc>
            </a:pPr>
            <a:r>
              <a:rPr lang="ko-KR" altLang="en-US" sz="2400" dirty="0" smtClean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유동인구</a:t>
            </a:r>
            <a:r>
              <a:rPr lang="en-US" altLang="ko-KR" sz="2400" dirty="0" smtClean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통행량</a:t>
            </a:r>
            <a:r>
              <a:rPr lang="ko-KR" altLang="en-US" sz="24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2400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추정할 수 있지 않을까</a:t>
            </a:r>
            <a:r>
              <a:rPr lang="en-US" altLang="ko-KR" sz="2400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963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1048</Words>
  <Application>Microsoft Office PowerPoint</Application>
  <PresentationFormat>사용자 지정</PresentationFormat>
  <Paragraphs>128</Paragraphs>
  <Slides>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데이터분석센터</cp:lastModifiedBy>
  <cp:revision>190</cp:revision>
  <dcterms:created xsi:type="dcterms:W3CDTF">2006-10-05T04:04:58Z</dcterms:created>
  <dcterms:modified xsi:type="dcterms:W3CDTF">2017-11-17T20:00:01Z</dcterms:modified>
</cp:coreProperties>
</file>