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4" r:id="rId4"/>
    <p:sldId id="303" r:id="rId5"/>
    <p:sldId id="283" r:id="rId6"/>
    <p:sldId id="288" r:id="rId7"/>
    <p:sldId id="289" r:id="rId8"/>
    <p:sldId id="305" r:id="rId9"/>
    <p:sldId id="281" r:id="rId10"/>
    <p:sldId id="282" r:id="rId11"/>
    <p:sldId id="306" r:id="rId12"/>
    <p:sldId id="290" r:id="rId13"/>
    <p:sldId id="307" r:id="rId14"/>
    <p:sldId id="308" r:id="rId15"/>
    <p:sldId id="309" r:id="rId16"/>
    <p:sldId id="296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04B"/>
    <a:srgbClr val="C0504D"/>
    <a:srgbClr val="ADE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77675" autoAdjust="0"/>
  </p:normalViewPr>
  <p:slideViewPr>
    <p:cSldViewPr>
      <p:cViewPr varScale="1">
        <p:scale>
          <a:sx n="84" d="100"/>
          <a:sy n="84" d="100"/>
        </p:scale>
        <p:origin x="-979" y="-6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D3224-587F-4C88-9783-237699687415}" type="datetimeFigureOut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B9E03-45C2-4D3D-BADC-003F77F10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5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B193-FD60-4747-A144-E6EA1EF89A2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54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공공자전거 제도의 효과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교통측면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err="1" smtClean="0"/>
              <a:t>접근성</a:t>
            </a:r>
            <a:r>
              <a:rPr lang="ko-KR" altLang="en-US" baseline="0" dirty="0" smtClean="0"/>
              <a:t> 향상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300m </a:t>
            </a:r>
            <a:r>
              <a:rPr lang="ko-KR" altLang="en-US" baseline="0" dirty="0" smtClean="0"/>
              <a:t>간격으로 공공자전거 스테이션은 어디서나 손쉽게 이용가능하기 때문에 승용차와 거의 근접한 편리성 제공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승용차의 경우 주차 시간의 허비가 있으나 공공자전거는 타 대중교통과의 연계로 장거리 통행에서도 출발지와 목적지를 연결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교통 기본권 확대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대중교통의 성격을 갖고 기존의 대중교통과의 </a:t>
            </a:r>
            <a:r>
              <a:rPr lang="ko-KR" altLang="en-US" baseline="0" dirty="0" err="1" smtClean="0"/>
              <a:t>환승과</a:t>
            </a:r>
            <a:r>
              <a:rPr lang="ko-KR" altLang="en-US" baseline="0" dirty="0" smtClean="0"/>
              <a:t> 같은 연계 서비스 제공 가능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대중교통만을 이용해야만 하는 사람들에게 새로운 교통수단을 제공함으로써 교통 기본권을 제공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공공자전거는 남녀노소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 계층에 관계없이 누구나 쉽게 탈수 있기 때문에 불평등을 해소하고 사회 양극화를 완화시키는 </a:t>
            </a:r>
            <a:r>
              <a:rPr lang="ko-KR" altLang="en-US" dirty="0" err="1" smtClean="0"/>
              <a:t>역할등을</a:t>
            </a:r>
            <a:r>
              <a:rPr lang="ko-KR" altLang="en-US" dirty="0" smtClean="0"/>
              <a:t> 통해서 공익성 증대도 가능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2.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사회적 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자전거 보관 시설 비용 절감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개인 자전거를 </a:t>
            </a:r>
            <a:r>
              <a:rPr lang="ko-KR" altLang="en-US" baseline="0" dirty="0" err="1" smtClean="0"/>
              <a:t>활용시에는</a:t>
            </a:r>
            <a:r>
              <a:rPr lang="ko-KR" altLang="en-US" baseline="0" dirty="0" smtClean="0"/>
              <a:t> 분실방지를 위해 출발지 와 목적지 모두 보관 장소가 </a:t>
            </a:r>
            <a:r>
              <a:rPr lang="ko-KR" altLang="en-US" baseline="0" dirty="0" err="1" smtClean="0"/>
              <a:t>구축해야한다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공공자전거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대당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보관소로 </a:t>
            </a:r>
            <a:r>
              <a:rPr lang="ko-KR" altLang="en-US" baseline="0" dirty="0" err="1" smtClean="0"/>
              <a:t>충분한다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공공자전거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대는 개인 자전거 </a:t>
            </a:r>
            <a:r>
              <a:rPr lang="en-US" altLang="ko-KR" baseline="0" dirty="0" smtClean="0"/>
              <a:t>12~15</a:t>
            </a:r>
            <a:r>
              <a:rPr lang="ko-KR" altLang="en-US" baseline="0" dirty="0" smtClean="0"/>
              <a:t>대의 역할을 하는 것으로 알려져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전체적으로 적은 보관 면적으로 더 큰 효과를 발휘한다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주차공간 확보가 상대적으로 어려운 도심 번화가에 공공자전거 설치는 비용 및 공간 활용 측면에서 큰 이득을 볼 수 잇는 방안임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자원의 효율적 활용이 가능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공유문화가 책에서부터 자전거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자동차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까지 그 대상이 확대 되면서 공유하는 방식의 소비 문화로 변화 하고 있다</a:t>
            </a:r>
            <a:r>
              <a:rPr lang="en-US" altLang="ko-KR" baseline="0" dirty="0" smtClean="0"/>
              <a:t>. ( </a:t>
            </a:r>
            <a:r>
              <a:rPr lang="ko-KR" altLang="en-US" baseline="0" dirty="0" smtClean="0"/>
              <a:t>이건 공유경제의 장점으로 좀 커버</a:t>
            </a:r>
            <a:r>
              <a:rPr lang="en-US" altLang="ko-KR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환경적 측면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공공자전거 자체가 도시를 상징하는 하나의 아이콘으로 기능 할 수 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일반적으로 공공자전거는 도시 미관을 형성하는 길거리에 위치하게 되므로 공공자전거가 위치한 거리에서부터 넓게는 도시 전체의 이미지와 </a:t>
            </a:r>
            <a:r>
              <a:rPr lang="ko-KR" altLang="en-US" baseline="0" dirty="0" err="1" smtClean="0"/>
              <a:t>어울릴수</a:t>
            </a:r>
            <a:r>
              <a:rPr lang="ko-KR" altLang="en-US" baseline="0" dirty="0" smtClean="0"/>
              <a:t> 있도록 디자인 하여 도시 미관을 개선시키는 기능이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공공자전거의 주요 특징은 신뢰성 높은 친환경 교통 수단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일상 생활에서 공공자전거를 이용하는 것만으로 환경 오염이 예방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6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대중교통과 공공자전거를 연계하는 방향으로 새로운 공고자전거 조성하는 방향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B9E03-45C2-4D3D-BADC-003F77F103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9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520D-B2BD-4E2E-8F8B-EF9D62DF961C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5861-EA7A-4FEA-A93F-2899DBB3D2CA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F921-FF5A-4933-A127-56F60E6DE5B6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72E9-77AA-42C4-88D3-5BB0A2B620DF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EBA9-A6FB-412D-95FF-7A0676EDCACF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0999-24C9-46FE-AB5A-FE5B45835870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8D8C-DA91-4B55-8CB6-E4984B813761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6CB-D030-46C4-BEC1-CEC6E66C55BB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383D-BED7-4CE9-8B4A-AA5F05DA3962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C10B-00F8-4264-B464-7FCE50B7D02D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90F3-476A-43C4-B6E7-D71A54497EAF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18D8-2C4A-4B4C-AB5D-34EA3ABEF4D8}" type="datetime1">
              <a:rPr lang="ko-KR" altLang="en-US" smtClean="0"/>
              <a:t>11/20/2017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 flipV="1">
            <a:off x="-144225" y="-171400"/>
            <a:ext cx="12432639" cy="7115823"/>
          </a:xfrm>
          <a:prstGeom prst="rect">
            <a:avLst/>
          </a:prstGeom>
          <a:solidFill>
            <a:srgbClr val="04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62977" y="5637844"/>
            <a:ext cx="3193278" cy="743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강원대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00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U-BIKE</a:t>
            </a:r>
            <a:r>
              <a:rPr lang="ko-KR" altLang="en-US" sz="200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타슈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44225" y="4275093"/>
            <a:ext cx="12432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altLang="ko-KR" sz="28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Hackathon in ADW </a:t>
            </a:r>
          </a:p>
          <a:p>
            <a:pPr algn="ctr"/>
            <a:r>
              <a:rPr lang="sv-SE" altLang="ko-KR" sz="2800" dirty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Data Alchemist Hackathon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391574" y="1381740"/>
            <a:ext cx="9361040" cy="23762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44225" y="1765517"/>
            <a:ext cx="12432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4400" dirty="0" smtClean="0">
                <a:solidFill>
                  <a:srgbClr val="1F497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수요 예측을 통한</a:t>
            </a:r>
            <a:endParaRPr lang="en-US" altLang="ko-KR" sz="4400" dirty="0" smtClean="0">
              <a:solidFill>
                <a:srgbClr val="1F497D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 algn="ctr"/>
            <a:r>
              <a:rPr lang="ko-KR" altLang="en-US" sz="4400" dirty="0" smtClean="0">
                <a:solidFill>
                  <a:srgbClr val="1F497D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공공자전거 제도 효율성 강화</a:t>
            </a:r>
            <a:endParaRPr lang="en-US" altLang="ko-KR" sz="4400" dirty="0">
              <a:solidFill>
                <a:srgbClr val="1F497D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5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측정한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이용하면 실시간 유동인구 및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통행량을 추정할 수 있을 것이다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2915" y="3426575"/>
            <a:ext cx="11607661" cy="2791901"/>
            <a:chOff x="302915" y="3426575"/>
            <a:chExt cx="11607661" cy="2791901"/>
          </a:xfrm>
        </p:grpSpPr>
        <p:grpSp>
          <p:nvGrpSpPr>
            <p:cNvPr id="15" name="그룹 14"/>
            <p:cNvGrpSpPr/>
            <p:nvPr/>
          </p:nvGrpSpPr>
          <p:grpSpPr>
            <a:xfrm>
              <a:off x="302915" y="3797874"/>
              <a:ext cx="3720448" cy="2420602"/>
              <a:chOff x="302915" y="3797874"/>
              <a:chExt cx="3720448" cy="242060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915" y="3797874"/>
                <a:ext cx="3720448" cy="193606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47663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08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09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01941" y="3895299"/>
              <a:ext cx="3693734" cy="2323177"/>
              <a:chOff x="4570140" y="3895299"/>
              <a:chExt cx="3693734" cy="232317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140" y="3895299"/>
                <a:ext cx="3693734" cy="1741211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001531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12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13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8274254" y="3859114"/>
              <a:ext cx="3636322" cy="2359362"/>
              <a:chOff x="8274254" y="3859114"/>
              <a:chExt cx="3636322" cy="2359362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74254" y="3859114"/>
                <a:ext cx="3636322" cy="181358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676939" y="5879922"/>
                <a:ext cx="2830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20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</a:t>
                </a:r>
                <a:r>
                  <a:rPr lang="en-US" altLang="ko-KR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~ 21</a:t>
                </a:r>
                <a:r>
                  <a:rPr lang="ko-KR" altLang="en-US" sz="16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 기온 분포</a:t>
                </a:r>
                <a:endPara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45404" y="3426575"/>
              <a:ext cx="540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예시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시간대 별 대기 지표 및 기온의 </a:t>
              </a:r>
              <a:r>
                <a:rPr lang="en-US" altLang="ko-KR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Hot Spot </a:t>
              </a:r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테이터의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활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</a:t>
            </a: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83432" y="2267340"/>
            <a:ext cx="10801200" cy="945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제공된 </a:t>
            </a:r>
            <a:r>
              <a:rPr lang="en-US" altLang="ko-KR" sz="2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2400" dirty="0" err="1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ko-KR" altLang="en-US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활용하여</a:t>
            </a: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유동인구</a:t>
            </a:r>
            <a:r>
              <a:rPr lang="en-US" altLang="ko-KR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통행량</a:t>
            </a:r>
            <a:r>
              <a:rPr lang="ko-KR" altLang="en-US" sz="2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2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추정할 수 </a:t>
            </a:r>
            <a:r>
              <a:rPr lang="ko-KR" altLang="en-US" sz="2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24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/>
          <a:stretch/>
        </p:blipFill>
        <p:spPr bwMode="auto">
          <a:xfrm>
            <a:off x="0" y="0"/>
            <a:ext cx="12216680" cy="687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312712" y="-243408"/>
            <a:ext cx="12889432" cy="7416824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9376" y="5157192"/>
            <a:ext cx="11712624" cy="1686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2800" dirty="0" smtClean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실시간 </a:t>
            </a:r>
            <a:r>
              <a:rPr lang="en-US" altLang="ko-KR" sz="2800" dirty="0" err="1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IoT</a:t>
            </a:r>
            <a:r>
              <a:rPr lang="en-US" altLang="ko-KR" sz="2800" dirty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반영한 공공자전거의 </a:t>
            </a:r>
            <a:r>
              <a:rPr lang="ko-KR" altLang="en-US" sz="2800" dirty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스테이션별 실시간 수요 예측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무인대여 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시스템으로 운영되는 </a:t>
            </a:r>
            <a:r>
              <a:rPr lang="ko-KR" altLang="en-US" sz="2400" u="sng" dirty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대전시 공공자전거 </a:t>
            </a:r>
            <a:r>
              <a:rPr lang="en-US" altLang="ko-KR" sz="2400" u="sng" dirty="0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400" u="sng" dirty="0" err="1">
                <a:solidFill>
                  <a:srgbClr val="04304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타슈</a:t>
            </a:r>
            <a:r>
              <a:rPr lang="ko-KR" altLang="en-US" sz="24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바탕으로 </a:t>
            </a:r>
            <a:endParaRPr lang="ko-KR" altLang="en-US" sz="2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376" y="4653136"/>
            <a:ext cx="2016224" cy="792088"/>
          </a:xfrm>
          <a:prstGeom prst="rect">
            <a:avLst/>
          </a:prstGeom>
          <a:solidFill>
            <a:srgbClr val="043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NEW</a:t>
            </a:r>
            <a:endParaRPr lang="ko-KR" altLang="en-US" sz="4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9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4110" name="그룹 4109"/>
          <p:cNvGrpSpPr/>
          <p:nvPr/>
        </p:nvGrpSpPr>
        <p:grpSpPr>
          <a:xfrm>
            <a:off x="877783" y="1636066"/>
            <a:ext cx="4123536" cy="1617623"/>
            <a:chOff x="877783" y="1636066"/>
            <a:chExt cx="4123536" cy="1617623"/>
          </a:xfrm>
        </p:grpSpPr>
        <p:sp>
          <p:nvSpPr>
            <p:cNvPr id="19" name="직사각형 18"/>
            <p:cNvSpPr/>
            <p:nvPr/>
          </p:nvSpPr>
          <p:spPr>
            <a:xfrm>
              <a:off x="877783" y="1885537"/>
              <a:ext cx="4123536" cy="136815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9201" y="2131971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위도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17073" y="2131971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경</a:t>
              </a:r>
              <a:r>
                <a:rPr lang="ko-KR" altLang="en-US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17073" y="2642223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도로망도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9201" y="2642223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격자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21329" y="2131971"/>
              <a:ext cx="1540700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행정시군구경</a:t>
              </a:r>
              <a:r>
                <a:rPr lang="ko-KR" altLang="en-US" sz="1600" dirty="0" err="1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계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89291" y="1636066"/>
              <a:ext cx="1900520" cy="401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공간 정보</a:t>
              </a:r>
              <a:endPara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11" name="그룹 4110"/>
          <p:cNvGrpSpPr/>
          <p:nvPr/>
        </p:nvGrpSpPr>
        <p:grpSpPr>
          <a:xfrm>
            <a:off x="877783" y="3427036"/>
            <a:ext cx="4123536" cy="1595048"/>
            <a:chOff x="877783" y="3427036"/>
            <a:chExt cx="4123536" cy="1595048"/>
          </a:xfrm>
        </p:grpSpPr>
        <p:sp>
          <p:nvSpPr>
            <p:cNvPr id="28" name="직사각형 27"/>
            <p:cNvSpPr/>
            <p:nvPr/>
          </p:nvSpPr>
          <p:spPr>
            <a:xfrm>
              <a:off x="877783" y="3643060"/>
              <a:ext cx="4123536" cy="1379024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45135" y="3943235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40879" y="3940078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PM10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93007" y="3940078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NH₃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040879" y="4471754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NO₂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3007" y="4471754"/>
              <a:ext cx="1008112" cy="41947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VOC</a:t>
              </a:r>
              <a:endPara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89291" y="3427036"/>
              <a:ext cx="1900520" cy="401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센싱</a:t>
              </a:r>
              <a:r>
                <a:rPr lang="ko-KR" altLang="en-US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13" name="그룹 4112"/>
          <p:cNvGrpSpPr/>
          <p:nvPr/>
        </p:nvGrpSpPr>
        <p:grpSpPr>
          <a:xfrm>
            <a:off x="695400" y="1484784"/>
            <a:ext cx="4488302" cy="4968552"/>
            <a:chOff x="695400" y="1484784"/>
            <a:chExt cx="4488302" cy="4968552"/>
          </a:xfrm>
        </p:grpSpPr>
        <p:sp>
          <p:nvSpPr>
            <p:cNvPr id="14" name="직사각형 13"/>
            <p:cNvSpPr/>
            <p:nvPr/>
          </p:nvSpPr>
          <p:spPr>
            <a:xfrm>
              <a:off x="695400" y="1484784"/>
              <a:ext cx="4488302" cy="4968552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12" name="그룹 4111"/>
            <p:cNvGrpSpPr/>
            <p:nvPr/>
          </p:nvGrpSpPr>
          <p:grpSpPr>
            <a:xfrm>
              <a:off x="847420" y="5195431"/>
              <a:ext cx="4184263" cy="1106624"/>
              <a:chOff x="847420" y="5195431"/>
              <a:chExt cx="4184263" cy="1106624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7420" y="5430933"/>
                <a:ext cx="4184263" cy="871122"/>
              </a:xfrm>
              <a:prstGeom prst="rect">
                <a:avLst/>
              </a:prstGeom>
              <a:noFill/>
              <a:ln w="12700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071244" y="5738567"/>
                <a:ext cx="1008112" cy="419472"/>
              </a:xfrm>
              <a:prstGeom prst="rect">
                <a:avLst/>
              </a:prstGeom>
              <a:noFill/>
              <a:ln w="12700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위치정보</a:t>
                </a:r>
                <a:endParaRPr lang="ko-KR" altLang="en-US" sz="1600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223372" y="5738092"/>
                <a:ext cx="1008112" cy="419472"/>
              </a:xfrm>
              <a:prstGeom prst="rect">
                <a:avLst/>
              </a:prstGeom>
              <a:noFill/>
              <a:ln w="12700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이용정보</a:t>
                </a:r>
                <a:endParaRPr lang="ko-KR" altLang="en-US" sz="1600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989291" y="5195431"/>
                <a:ext cx="1900520" cy="401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smtClean="0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공공자전거 정보</a:t>
                </a:r>
                <a:endParaRPr lang="ko-KR" altLang="en-US" sz="2000" dirty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911424" y="81999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프로세스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76470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꺾인 연결선 42"/>
          <p:cNvCxnSpPr>
            <a:stCxn id="14" idx="3"/>
            <a:endCxn id="51" idx="1"/>
          </p:cNvCxnSpPr>
          <p:nvPr/>
        </p:nvCxnSpPr>
        <p:spPr>
          <a:xfrm flipV="1">
            <a:off x="5183702" y="2672917"/>
            <a:ext cx="840290" cy="1296143"/>
          </a:xfrm>
          <a:prstGeom prst="bentConnector3">
            <a:avLst>
              <a:gd name="adj1" fmla="val 50000"/>
            </a:avLst>
          </a:prstGeom>
          <a:ln>
            <a:solidFill>
              <a:srgbClr val="04304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9" name="그룹 4108"/>
          <p:cNvGrpSpPr/>
          <p:nvPr/>
        </p:nvGrpSpPr>
        <p:grpSpPr>
          <a:xfrm>
            <a:off x="6023992" y="2443735"/>
            <a:ext cx="5430830" cy="3050651"/>
            <a:chOff x="6023992" y="2466581"/>
            <a:chExt cx="5430830" cy="3050651"/>
          </a:xfrm>
        </p:grpSpPr>
        <p:sp>
          <p:nvSpPr>
            <p:cNvPr id="51" name="직사각형 50"/>
            <p:cNvSpPr/>
            <p:nvPr/>
          </p:nvSpPr>
          <p:spPr>
            <a:xfrm>
              <a:off x="6023992" y="2466581"/>
              <a:ext cx="5430830" cy="458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IOT 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센싱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공공자전거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타슈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</a:t>
              </a:r>
              <a:endPara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23992" y="3330677"/>
              <a:ext cx="5430830" cy="458363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구축</a:t>
              </a:r>
              <a:endPara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4" idx="0"/>
            </p:cNvCxnSpPr>
            <p:nvPr/>
          </p:nvCxnSpPr>
          <p:spPr>
            <a:xfrm>
              <a:off x="8739407" y="2924944"/>
              <a:ext cx="0" cy="405733"/>
            </a:xfrm>
            <a:prstGeom prst="straightConnector1">
              <a:avLst/>
            </a:prstGeom>
            <a:ln>
              <a:solidFill>
                <a:srgbClr val="0430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6023992" y="4194773"/>
              <a:ext cx="5430830" cy="458363"/>
            </a:xfrm>
            <a:prstGeom prst="rect">
              <a:avLst/>
            </a:prstGeom>
            <a:noFill/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공간분석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상관분석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시계열분석</a:t>
              </a:r>
              <a:endPara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023992" y="5058869"/>
              <a:ext cx="5430830" cy="4583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430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IOT 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센싱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데이터를 이용한 스테이션별 실시간 수요 예측</a:t>
              </a:r>
              <a:endPara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7" name="직선 화살표 연결선 66"/>
            <p:cNvCxnSpPr>
              <a:stCxn id="54" idx="2"/>
              <a:endCxn id="57" idx="0"/>
            </p:cNvCxnSpPr>
            <p:nvPr/>
          </p:nvCxnSpPr>
          <p:spPr>
            <a:xfrm>
              <a:off x="8739407" y="3789040"/>
              <a:ext cx="0" cy="405733"/>
            </a:xfrm>
            <a:prstGeom prst="straightConnector1">
              <a:avLst/>
            </a:prstGeom>
            <a:ln>
              <a:solidFill>
                <a:srgbClr val="0430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7" idx="2"/>
              <a:endCxn id="63" idx="0"/>
            </p:cNvCxnSpPr>
            <p:nvPr/>
          </p:nvCxnSpPr>
          <p:spPr>
            <a:xfrm>
              <a:off x="8739407" y="4653136"/>
              <a:ext cx="0" cy="405733"/>
            </a:xfrm>
            <a:prstGeom prst="straightConnector1">
              <a:avLst/>
            </a:prstGeom>
            <a:ln>
              <a:solidFill>
                <a:srgbClr val="0430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개요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80049" y="981445"/>
            <a:ext cx="3266535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대전광역시 공공자전거 </a:t>
            </a:r>
            <a:r>
              <a:rPr lang="en-US" altLang="ko-KR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000" dirty="0" err="1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타슈</a:t>
            </a:r>
            <a:r>
              <a:rPr lang="en-US" altLang="ko-KR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98" y="1556792"/>
            <a:ext cx="12186501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75890" y="4529273"/>
            <a:ext cx="71744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1424" y="1646802"/>
            <a:ext cx="10114376" cy="471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ko-KR" altLang="en-US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대전</a:t>
            </a:r>
            <a:r>
              <a:rPr lang="en-US" altLang="ko-KR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대구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실시간 데이터의 </a:t>
            </a:r>
            <a:r>
              <a:rPr lang="ko-KR" altLang="en-US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일자별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 변수들만 추출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lnSpc>
                <a:spcPct val="130000"/>
              </a:lnSpc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스테이션별 </a:t>
            </a:r>
            <a:r>
              <a:rPr lang="ko-KR" altLang="en-US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ko-KR" altLang="en-US" dirty="0" err="1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</a:t>
            </a:r>
            <a:r>
              <a:rPr lang="ko-KR" altLang="en-US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일자별</a:t>
            </a:r>
            <a:r>
              <a:rPr lang="en-US" altLang="ko-KR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시간별</a:t>
            </a:r>
            <a:r>
              <a:rPr lang="en-US" altLang="ko-KR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err="1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생성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수요예측을 위하여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파생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스테이션의 일별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시별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총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lphaUcPeriod" startAt="3"/>
            </a:pP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자전거 스테이션의 데이터 조인</a:t>
            </a: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자전거 현황 분석을 위해 위도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경도를 추가하여 지도에 </a:t>
            </a:r>
            <a:r>
              <a:rPr lang="ko-KR" altLang="en-US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매핑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0" indent="-342900">
              <a:buFont typeface="+mj-lt"/>
              <a:buAutoNum type="alphaUcPeriod" startAt="4"/>
            </a:pPr>
            <a:r>
              <a:rPr lang="ko-KR" altLang="en-US" dirty="0" err="1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생성을 위해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데이터와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데이터와의 조인 및 정제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데이터의 주말 부재로 인해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주중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으로만 구성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주기를 맞추기 위해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이용량이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없는 시간에 대하여 </a:t>
            </a:r>
            <a:r>
              <a:rPr lang="ko-KR" altLang="en-US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이용량을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처리하여 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시간대를 생성</a:t>
            </a:r>
            <a:endParaRPr lang="en-US" altLang="ko-KR" dirty="0">
              <a:solidFill>
                <a:srgbClr val="043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~23</a:t>
            </a:r>
            <a:r>
              <a:rPr lang="ko-KR" altLang="en-US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시의 시간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으로만 구성하며 이상치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</a:t>
            </a:r>
            <a:r>
              <a:rPr lang="ko-KR" altLang="en-US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1424" y="81999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 과정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76470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9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5498" y="1556792"/>
            <a:ext cx="12186501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056440" y="981445"/>
            <a:ext cx="2090144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2000" dirty="0" err="1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75890" y="4684505"/>
            <a:ext cx="71744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1424" y="81999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 과정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76470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835680" y="1556792"/>
            <a:ext cx="1803936" cy="587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lphaUcPeriod"/>
            </a:pPr>
            <a:r>
              <a:rPr lang="ko-KR" altLang="en-US" sz="20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분석</a:t>
            </a:r>
            <a:endParaRPr lang="en-US" altLang="ko-KR" sz="2000" dirty="0" smtClean="0">
              <a:solidFill>
                <a:srgbClr val="043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2632043"/>
            <a:ext cx="227971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6285848" y="2062282"/>
            <a:ext cx="3266535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eriod" startAt="2"/>
            </a:pPr>
            <a:r>
              <a:rPr lang="ko-KR" altLang="en-US" sz="2000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센싱데이터</a:t>
            </a:r>
            <a:r>
              <a:rPr lang="ko-KR" altLang="en-US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후</a:t>
            </a:r>
            <a:endParaRPr lang="en-US" altLang="ko-KR" sz="20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672065" y="5763799"/>
            <a:ext cx="4797856" cy="473513"/>
            <a:chOff x="6672065" y="5608567"/>
            <a:chExt cx="4797856" cy="473513"/>
          </a:xfrm>
        </p:grpSpPr>
        <p:sp>
          <p:nvSpPr>
            <p:cNvPr id="56" name="직사각형 55"/>
            <p:cNvSpPr/>
            <p:nvPr/>
          </p:nvSpPr>
          <p:spPr>
            <a:xfrm>
              <a:off x="6672065" y="5608567"/>
              <a:ext cx="4797856" cy="473513"/>
            </a:xfrm>
            <a:prstGeom prst="rect">
              <a:avLst/>
            </a:prstGeom>
            <a:solidFill>
              <a:srgbClr val="04304B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951173" y="5630016"/>
              <a:ext cx="4239641" cy="430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센싱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데이터가 측정된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그리드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추출</a:t>
              </a:r>
              <a:endPara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04516" y="4517609"/>
            <a:ext cx="2736100" cy="1136869"/>
            <a:chOff x="8904516" y="4362377"/>
            <a:chExt cx="2736100" cy="1136869"/>
          </a:xfrm>
        </p:grpSpPr>
        <p:sp>
          <p:nvSpPr>
            <p:cNvPr id="47" name="직사각형 46"/>
            <p:cNvSpPr/>
            <p:nvPr/>
          </p:nvSpPr>
          <p:spPr>
            <a:xfrm>
              <a:off x="8904516" y="4362377"/>
              <a:ext cx="2736100" cy="1136869"/>
            </a:xfrm>
            <a:prstGeom prst="rect">
              <a:avLst/>
            </a:prstGeom>
            <a:noFill/>
            <a:ln w="3175">
              <a:solidFill>
                <a:srgbClr val="04304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996835" y="4388024"/>
              <a:ext cx="2551462" cy="1085575"/>
              <a:chOff x="9490761" y="3927601"/>
              <a:chExt cx="2551462" cy="1085575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9710264" y="3927601"/>
                <a:ext cx="2331959" cy="10855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대전시 전체</a:t>
                </a:r>
                <a:endPara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도로망도</a:t>
                </a:r>
                <a:endPara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err="1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센싱데이터가</a:t>
                </a: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측정된 격자</a:t>
                </a:r>
                <a:endPara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5F440A37-2A85-4841-97CE-AE4693EF8B2E}"/>
                  </a:ext>
                </a:extLst>
              </p:cNvPr>
              <p:cNvSpPr/>
              <p:nvPr/>
            </p:nvSpPr>
            <p:spPr>
              <a:xfrm>
                <a:off x="9490761" y="4005064"/>
                <a:ext cx="216000" cy="216000"/>
              </a:xfrm>
              <a:prstGeom prst="ellipse">
                <a:avLst/>
              </a:prstGeom>
              <a:solidFill>
                <a:srgbClr val="C9C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A559166F-D233-4EDA-90EF-9ACB7EE764DE}"/>
                  </a:ext>
                </a:extLst>
              </p:cNvPr>
              <p:cNvSpPr/>
              <p:nvPr/>
            </p:nvSpPr>
            <p:spPr>
              <a:xfrm>
                <a:off x="9490761" y="4767759"/>
                <a:ext cx="216000" cy="216000"/>
              </a:xfrm>
              <a:prstGeom prst="ellipse">
                <a:avLst/>
              </a:prstGeom>
              <a:solidFill>
                <a:srgbClr val="9930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="" xmlns:a16="http://schemas.microsoft.com/office/drawing/2014/main" id="{DD9B0076-2563-42AA-AF85-2522DC70BA38}"/>
                  </a:ext>
                </a:extLst>
              </p:cNvPr>
              <p:cNvSpPr/>
              <p:nvPr/>
            </p:nvSpPr>
            <p:spPr>
              <a:xfrm>
                <a:off x="9490761" y="4386412"/>
                <a:ext cx="216000" cy="216000"/>
              </a:xfrm>
              <a:prstGeom prst="ellipse">
                <a:avLst/>
              </a:prstGeom>
              <a:solidFill>
                <a:srgbClr val="0B7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538584" y="2062282"/>
            <a:ext cx="3266535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eriod"/>
            </a:pPr>
            <a:r>
              <a:rPr lang="ko-KR" altLang="en-US" sz="2000" dirty="0" err="1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센싱데이터</a:t>
            </a:r>
            <a:r>
              <a:rPr lang="ko-KR" altLang="en-US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전</a:t>
            </a:r>
            <a:endParaRPr lang="en-US" altLang="ko-KR" sz="20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41491" y="5763799"/>
            <a:ext cx="5013081" cy="473513"/>
            <a:chOff x="941491" y="5606328"/>
            <a:chExt cx="5013081" cy="473513"/>
          </a:xfrm>
        </p:grpSpPr>
        <p:sp>
          <p:nvSpPr>
            <p:cNvPr id="6" name="직사각형 5"/>
            <p:cNvSpPr/>
            <p:nvPr/>
          </p:nvSpPr>
          <p:spPr>
            <a:xfrm>
              <a:off x="941491" y="5606328"/>
              <a:ext cx="5013081" cy="473513"/>
            </a:xfrm>
            <a:prstGeom prst="rect">
              <a:avLst/>
            </a:prstGeom>
            <a:solidFill>
              <a:srgbClr val="04304B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14764" y="5610806"/>
              <a:ext cx="3266535" cy="430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센싱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매핑</a:t>
              </a:r>
              <a:endParaRPr lang="en-US" altLang="ko-KR" sz="2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11424" y="2695802"/>
            <a:ext cx="4511071" cy="2880000"/>
            <a:chOff x="345440" y="3604301"/>
            <a:chExt cx="4511071" cy="2880000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1"/>
            <a:stretch/>
          </p:blipFill>
          <p:spPr bwMode="auto">
            <a:xfrm>
              <a:off x="345440" y="3604301"/>
              <a:ext cx="2537917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직사각형 53"/>
            <p:cNvSpPr/>
            <p:nvPr/>
          </p:nvSpPr>
          <p:spPr>
            <a:xfrm>
              <a:off x="2862848" y="4828994"/>
              <a:ext cx="1993663" cy="430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 </a:t>
              </a:r>
              <a:r>
                <a:rPr lang="ko-KR" altLang="en-US" sz="2000" dirty="0" err="1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센싱</a:t>
              </a:r>
              <a:r>
                <a:rPr lang="ko-KR" altLang="en-US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데이터</a:t>
              </a:r>
              <a:endParaRPr lang="en-US" altLang="ko-KR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5" name="구부러진 연결선 54"/>
            <p:cNvCxnSpPr>
              <a:endCxn id="54" idx="0"/>
            </p:cNvCxnSpPr>
            <p:nvPr/>
          </p:nvCxnSpPr>
          <p:spPr>
            <a:xfrm>
              <a:off x="1904417" y="4221088"/>
              <a:ext cx="1955263" cy="607906"/>
            </a:xfrm>
            <a:prstGeom prst="curvedConnector2">
              <a:avLst/>
            </a:prstGeom>
            <a:ln w="12700">
              <a:solidFill>
                <a:srgbClr val="0430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5498" y="1556792"/>
            <a:ext cx="12186501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781248"/>
            <a:ext cx="2618491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056440" y="981445"/>
            <a:ext cx="2090144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2000" dirty="0" err="1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</a:t>
            </a:r>
            <a:r>
              <a: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75890" y="4673289"/>
            <a:ext cx="717445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1424" y="81999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 과정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76470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822843" y="1556792"/>
            <a:ext cx="4553077" cy="587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lphaUcPeriod" startAt="2"/>
            </a:pPr>
            <a:r>
              <a:rPr lang="ko-KR" altLang="en-US" sz="2000" dirty="0" err="1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타슈와</a:t>
            </a:r>
            <a:r>
              <a:rPr lang="ko-KR" altLang="en-US" sz="2000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sz="2000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공간데이터 조인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60" y="2781248"/>
            <a:ext cx="2754364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6573880" y="2134290"/>
            <a:ext cx="4202640" cy="64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lphaLcPeriod" startAt="2"/>
            </a:pPr>
            <a:r>
              <a:rPr lang="ko-KR" altLang="en-US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000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타슈</a:t>
            </a:r>
            <a:r>
              <a:rPr lang="ko-KR" altLang="en-US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 스테이션별 </a:t>
            </a:r>
            <a:r>
              <a:rPr lang="ko-KR" altLang="en-US" sz="2000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이용량</a:t>
            </a:r>
            <a:r>
              <a:rPr lang="ko-KR" altLang="en-US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데이터와 </a:t>
            </a:r>
            <a:r>
              <a:rPr lang="en-US" altLang="ko-KR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sz="2000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데이터의 공간 조인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23392" y="2062282"/>
            <a:ext cx="3266535" cy="43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lphaLcPeriod"/>
            </a:pPr>
            <a:r>
              <a:rPr lang="en-US" altLang="ko-KR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 sz="2000" dirty="0" err="1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격자 데이터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8966806" y="5317053"/>
            <a:ext cx="3105858" cy="848251"/>
            <a:chOff x="8984808" y="4524941"/>
            <a:chExt cx="3105858" cy="848251"/>
          </a:xfrm>
        </p:grpSpPr>
        <p:grpSp>
          <p:nvGrpSpPr>
            <p:cNvPr id="5" name="그룹 4"/>
            <p:cNvGrpSpPr/>
            <p:nvPr/>
          </p:nvGrpSpPr>
          <p:grpSpPr>
            <a:xfrm>
              <a:off x="9066330" y="4560933"/>
              <a:ext cx="3024336" cy="776267"/>
              <a:chOff x="9192344" y="4524941"/>
              <a:chExt cx="3024336" cy="776267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F2B1B708-6B1C-4393-A2C1-93E2C9D5F6C5}"/>
                  </a:ext>
                </a:extLst>
              </p:cNvPr>
              <p:cNvSpPr/>
              <p:nvPr/>
            </p:nvSpPr>
            <p:spPr>
              <a:xfrm>
                <a:off x="9192344" y="4668981"/>
                <a:ext cx="216000" cy="216000"/>
              </a:xfrm>
              <a:prstGeom prst="ellipse">
                <a:avLst/>
              </a:prstGeom>
              <a:solidFill>
                <a:srgbClr val="A15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9474552" y="4524941"/>
                <a:ext cx="2742128" cy="7762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스테이션 </a:t>
                </a:r>
                <a:r>
                  <a:rPr lang="ko-KR" altLang="en-US" sz="1600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중심 </a:t>
                </a:r>
                <a:r>
                  <a:rPr lang="en-US" altLang="ko-KR" sz="1600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300M </a:t>
                </a:r>
                <a:r>
                  <a:rPr lang="ko-KR" altLang="en-US" sz="1600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반경에 포함된 </a:t>
                </a:r>
                <a:r>
                  <a:rPr lang="ko-KR" altLang="en-US" sz="1600" dirty="0" err="1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센싱</a:t>
                </a:r>
                <a:r>
                  <a:rPr lang="ko-KR" altLang="en-US" sz="1600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데이터</a:t>
                </a: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8984808" y="4524941"/>
              <a:ext cx="3015848" cy="848251"/>
            </a:xfrm>
            <a:prstGeom prst="rect">
              <a:avLst/>
            </a:prstGeom>
            <a:noFill/>
            <a:ln w="3175">
              <a:solidFill>
                <a:srgbClr val="04304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ㅋ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18768" y="5317053"/>
            <a:ext cx="2793256" cy="848251"/>
            <a:chOff x="3503712" y="5317053"/>
            <a:chExt cx="2793256" cy="848251"/>
          </a:xfrm>
        </p:grpSpPr>
        <p:grpSp>
          <p:nvGrpSpPr>
            <p:cNvPr id="10" name="그룹 9"/>
            <p:cNvGrpSpPr/>
            <p:nvPr/>
          </p:nvGrpSpPr>
          <p:grpSpPr>
            <a:xfrm>
              <a:off x="3700841" y="5342407"/>
              <a:ext cx="2596127" cy="797543"/>
              <a:chOff x="3772849" y="5198391"/>
              <a:chExt cx="2596127" cy="797543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037017" y="5198391"/>
                <a:ext cx="2331959" cy="797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대전 </a:t>
                </a:r>
                <a:r>
                  <a:rPr lang="en-US" altLang="ko-KR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</a:t>
                </a:r>
                <a:r>
                  <a:rPr lang="ko-KR" altLang="en-US" sz="1600" dirty="0" err="1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타슈</a:t>
                </a:r>
                <a:r>
                  <a:rPr lang="en-US" altLang="ko-KR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’</a:t>
                </a: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스테이션 위치</a:t>
                </a:r>
                <a:endPara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err="1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센싱</a:t>
                </a:r>
                <a:r>
                  <a:rPr lang="ko-KR" altLang="en-US" sz="1600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데이터 수집 위치</a:t>
                </a:r>
                <a:endParaRPr lang="en-US" altLang="ko-KR" sz="16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="" xmlns:a16="http://schemas.microsoft.com/office/drawing/2014/main" id="{612AF52E-8EBF-40FD-AE7F-DAE057918408}"/>
                  </a:ext>
                </a:extLst>
              </p:cNvPr>
              <p:cNvSpPr/>
              <p:nvPr/>
            </p:nvSpPr>
            <p:spPr>
              <a:xfrm>
                <a:off x="3772849" y="5332041"/>
                <a:ext cx="216000" cy="216000"/>
              </a:xfrm>
              <a:prstGeom prst="ellipse">
                <a:avLst/>
              </a:prstGeom>
              <a:solidFill>
                <a:srgbClr val="007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="" xmlns:a16="http://schemas.microsoft.com/office/drawing/2014/main" id="{6962237B-F95A-4A07-913D-2B1DC615F5AE}"/>
                  </a:ext>
                </a:extLst>
              </p:cNvPr>
              <p:cNvSpPr/>
              <p:nvPr/>
            </p:nvSpPr>
            <p:spPr>
              <a:xfrm>
                <a:off x="3772849" y="5707902"/>
                <a:ext cx="216000" cy="216000"/>
              </a:xfrm>
              <a:prstGeom prst="ellipse">
                <a:avLst/>
              </a:prstGeom>
              <a:solidFill>
                <a:srgbClr val="CAA2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3503712" y="5317053"/>
              <a:ext cx="2793256" cy="848251"/>
            </a:xfrm>
            <a:prstGeom prst="rect">
              <a:avLst/>
            </a:prstGeom>
            <a:noFill/>
            <a:ln w="3175">
              <a:solidFill>
                <a:srgbClr val="04304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6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분석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IOT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센싱데이터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핫스팟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6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11424" y="1858853"/>
            <a:ext cx="48965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센싱데이터랑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이용량과의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상관분석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67508" y="3284984"/>
            <a:ext cx="88569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4304B"/>
                </a:solidFill>
              </a:rPr>
              <a:t>‘</a:t>
            </a:r>
            <a:r>
              <a:rPr lang="ko-KR" altLang="en-US" dirty="0" err="1" smtClean="0">
                <a:solidFill>
                  <a:srgbClr val="04304B"/>
                </a:solidFill>
              </a:rPr>
              <a:t>타슈</a:t>
            </a:r>
            <a:r>
              <a:rPr lang="en-US" altLang="ko-KR" dirty="0" smtClean="0">
                <a:solidFill>
                  <a:srgbClr val="04304B"/>
                </a:solidFill>
              </a:rPr>
              <a:t>’ </a:t>
            </a:r>
            <a:r>
              <a:rPr lang="ko-KR" altLang="en-US" dirty="0" smtClean="0">
                <a:solidFill>
                  <a:srgbClr val="04304B"/>
                </a:solidFill>
              </a:rPr>
              <a:t>데이터에서 가장 </a:t>
            </a:r>
            <a:r>
              <a:rPr lang="ko-KR" altLang="en-US" dirty="0" err="1" smtClean="0">
                <a:solidFill>
                  <a:srgbClr val="04304B"/>
                </a:solidFill>
              </a:rPr>
              <a:t>결측이</a:t>
            </a:r>
            <a:r>
              <a:rPr lang="ko-KR" altLang="en-US" dirty="0" smtClean="0">
                <a:solidFill>
                  <a:srgbClr val="04304B"/>
                </a:solidFill>
              </a:rPr>
              <a:t> 적은 시간대를 갖는 스테이션을 추출하여 분석 진행</a:t>
            </a:r>
            <a:endParaRPr lang="ko-KR" altLang="en-US" dirty="0">
              <a:solidFill>
                <a:srgbClr val="04304B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9856" y="4588367"/>
            <a:ext cx="105922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4304B"/>
                </a:solidFill>
              </a:rPr>
              <a:t>서구와 유성구가 추출되었고</a:t>
            </a:r>
            <a:r>
              <a:rPr lang="en-US" altLang="ko-KR" dirty="0" smtClean="0">
                <a:solidFill>
                  <a:srgbClr val="04304B"/>
                </a:solidFill>
              </a:rPr>
              <a:t>, </a:t>
            </a:r>
          </a:p>
          <a:p>
            <a:pPr algn="ctr"/>
            <a:r>
              <a:rPr lang="ko-KR" altLang="en-US" dirty="0" smtClean="0">
                <a:solidFill>
                  <a:srgbClr val="04304B"/>
                </a:solidFill>
              </a:rPr>
              <a:t>해당 구 안의 </a:t>
            </a:r>
            <a:r>
              <a:rPr lang="ko-KR" altLang="en-US" dirty="0" err="1" smtClean="0">
                <a:solidFill>
                  <a:srgbClr val="04304B"/>
                </a:solidFill>
              </a:rPr>
              <a:t>이용량이</a:t>
            </a:r>
            <a:r>
              <a:rPr lang="ko-KR" altLang="en-US" dirty="0" smtClean="0">
                <a:solidFill>
                  <a:srgbClr val="04304B"/>
                </a:solidFill>
              </a:rPr>
              <a:t> 가장 활발했던 서구 </a:t>
            </a:r>
            <a:r>
              <a:rPr lang="en-US" altLang="ko-KR" dirty="0" smtClean="0">
                <a:solidFill>
                  <a:srgbClr val="04304B"/>
                </a:solidFill>
              </a:rPr>
              <a:t>3 </a:t>
            </a:r>
            <a:r>
              <a:rPr lang="ko-KR" altLang="en-US" dirty="0" smtClean="0">
                <a:solidFill>
                  <a:srgbClr val="04304B"/>
                </a:solidFill>
              </a:rPr>
              <a:t>스테이션</a:t>
            </a:r>
            <a:r>
              <a:rPr lang="en-US" altLang="ko-KR" dirty="0" smtClean="0">
                <a:solidFill>
                  <a:srgbClr val="04304B"/>
                </a:solidFill>
              </a:rPr>
              <a:t>, </a:t>
            </a:r>
            <a:r>
              <a:rPr lang="ko-KR" altLang="en-US" dirty="0" smtClean="0">
                <a:solidFill>
                  <a:srgbClr val="04304B"/>
                </a:solidFill>
              </a:rPr>
              <a:t>유성구의 </a:t>
            </a:r>
            <a:r>
              <a:rPr lang="en-US" altLang="ko-KR" dirty="0" smtClean="0">
                <a:solidFill>
                  <a:srgbClr val="04304B"/>
                </a:solidFill>
              </a:rPr>
              <a:t>31 </a:t>
            </a:r>
            <a:r>
              <a:rPr lang="ko-KR" altLang="en-US" dirty="0" smtClean="0">
                <a:solidFill>
                  <a:srgbClr val="04304B"/>
                </a:solidFill>
              </a:rPr>
              <a:t>스테이션을 분석대상으로 삼음</a:t>
            </a:r>
            <a:endParaRPr lang="ko-KR" altLang="en-US" dirty="0">
              <a:solidFill>
                <a:srgbClr val="04304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7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en-US" altLang="ko-KR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3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 정리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 정리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3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68604" y="18232"/>
            <a:ext cx="4242581" cy="683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개요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03 1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2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/3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정리</a:t>
            </a: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endParaRPr lang="en-US" altLang="ko-KR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  <a:endParaRPr lang="en-US" altLang="ko-KR" sz="20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 및 활용 방안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-6" y="0"/>
            <a:ext cx="6291368" cy="6981372"/>
            <a:chOff x="-6" y="0"/>
            <a:chExt cx="6291368" cy="6981372"/>
          </a:xfrm>
        </p:grpSpPr>
        <p:grpSp>
          <p:nvGrpSpPr>
            <p:cNvPr id="10" name="그룹 9"/>
            <p:cNvGrpSpPr/>
            <p:nvPr/>
          </p:nvGrpSpPr>
          <p:grpSpPr>
            <a:xfrm>
              <a:off x="-6" y="0"/>
              <a:ext cx="6291368" cy="6981372"/>
              <a:chOff x="-5" y="0"/>
              <a:chExt cx="4728163" cy="6981372"/>
            </a:xfrm>
          </p:grpSpPr>
          <p:sp>
            <p:nvSpPr>
              <p:cNvPr id="6" name="직사각형 5"/>
              <p:cNvSpPr/>
              <p:nvPr/>
            </p:nvSpPr>
            <p:spPr>
              <a:xfrm rot="10800000" flipV="1">
                <a:off x="-5" y="0"/>
                <a:ext cx="3808508" cy="6981371"/>
              </a:xfrm>
              <a:prstGeom prst="rect">
                <a:avLst/>
              </a:prstGeom>
              <a:solidFill>
                <a:srgbClr val="043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2135564" y="0"/>
                <a:ext cx="2592594" cy="6981372"/>
              </a:xfrm>
              <a:prstGeom prst="parallelogram">
                <a:avLst/>
              </a:prstGeom>
              <a:solidFill>
                <a:srgbClr val="043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2096114" y="2801593"/>
              <a:ext cx="2015025" cy="997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4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</a:p>
          </p:txBody>
        </p:sp>
      </p:grpSp>
      <p:pic>
        <p:nvPicPr>
          <p:cNvPr id="9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32" y="2708920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32" y="1196752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32" y="4869160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방안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방안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31504" y="2564904"/>
            <a:ext cx="7920880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4304B"/>
                </a:solidFill>
              </a:rPr>
              <a:t>회전률</a:t>
            </a:r>
            <a:r>
              <a:rPr lang="ko-KR" altLang="en-US" dirty="0" smtClean="0">
                <a:solidFill>
                  <a:srgbClr val="04304B"/>
                </a:solidFill>
              </a:rPr>
              <a:t> 증가 </a:t>
            </a:r>
            <a:endParaRPr lang="en-US" altLang="ko-KR" dirty="0" smtClean="0">
              <a:solidFill>
                <a:srgbClr val="04304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04304B"/>
                </a:solidFill>
              </a:rPr>
              <a:t>이용량</a:t>
            </a:r>
            <a:r>
              <a:rPr lang="ko-KR" altLang="en-US" dirty="0" smtClean="0">
                <a:solidFill>
                  <a:srgbClr val="04304B"/>
                </a:solidFill>
              </a:rPr>
              <a:t> 증가</a:t>
            </a:r>
            <a:endParaRPr lang="en-US" altLang="ko-KR" dirty="0" smtClean="0">
              <a:solidFill>
                <a:srgbClr val="04304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</a:rPr>
              <a:t>수익 창출</a:t>
            </a:r>
            <a:endParaRPr lang="en-US" altLang="ko-KR" dirty="0" smtClean="0">
              <a:solidFill>
                <a:srgbClr val="04304B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rgbClr val="04304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</a:rPr>
              <a:t>불편 사항 해결</a:t>
            </a:r>
            <a:r>
              <a:rPr lang="en-US" altLang="ko-KR" dirty="0" smtClean="0">
                <a:solidFill>
                  <a:srgbClr val="04304B"/>
                </a:solidFill>
              </a:rPr>
              <a:t>, </a:t>
            </a:r>
            <a:r>
              <a:rPr lang="ko-KR" altLang="en-US" dirty="0" smtClean="0">
                <a:solidFill>
                  <a:srgbClr val="04304B"/>
                </a:solidFill>
              </a:rPr>
              <a:t>만족도 증대</a:t>
            </a:r>
            <a:endParaRPr lang="en-US" altLang="ko-KR" dirty="0" smtClean="0">
              <a:solidFill>
                <a:srgbClr val="04304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04304B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04304B"/>
                </a:solidFill>
                <a:sym typeface="Wingdings" panose="05000000000000000000" pitchFamily="2" charset="2"/>
              </a:rPr>
              <a:t>공공자전거 활성화 및 정착에 기여 가능</a:t>
            </a:r>
            <a:endParaRPr lang="ko-KR" altLang="en-US" dirty="0">
              <a:solidFill>
                <a:srgbClr val="04304B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 및 활용 방안</a:t>
            </a:r>
            <a:endParaRPr lang="ko-KR" altLang="en-US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9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5440" y="699327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40898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전국의 지방자치단체에서 최근 화제가 되고 있는 공유경제와 스마트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모빌리티의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특징을 갖고 있는 공공자전거 제도를 시행을 통해 시민들의 높은 만족도와 교통 기본권을 확대하고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4992" y="1858853"/>
            <a:ext cx="1224136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4904" y="1711418"/>
            <a:ext cx="9612135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(24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출발지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어디로든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목적지</a:t>
            </a:r>
            <a:r>
              <a:rPr lang="en-US" altLang="ko-KR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자전거를 이용할 수 있는 시스템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325" y="2769720"/>
            <a:ext cx="4771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전 세계 약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600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여개의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도시에서 운영 중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단거리 자동차 이용 수요를 대체 전망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8305" y="2445684"/>
            <a:ext cx="463761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공공자전거의 현황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1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786977" y="2445684"/>
            <a:ext cx="4637615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공공자전거의 효과</a:t>
            </a:r>
            <a:endParaRPr lang="ko-KR" altLang="en-US" sz="20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86977" y="2852936"/>
            <a:ext cx="463761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접근성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기본권 확대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6977" y="3994814"/>
            <a:ext cx="463761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 startAt="2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자전거 보관 시설 비용 절감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자원의 효율적 활용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86977" y="5136691"/>
            <a:ext cx="463761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 startAt="3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환경적 측면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이미지 및 미관 개선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+mj-lt"/>
              <a:buAutoNum type="alphaLcPeriod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 오염 예방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18281" y="6184931"/>
            <a:ext cx="172609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559" r="1685" b="6410"/>
          <a:stretch/>
        </p:blipFill>
        <p:spPr bwMode="auto">
          <a:xfrm>
            <a:off x="379900" y="3837692"/>
            <a:ext cx="5364480" cy="2358434"/>
          </a:xfrm>
          <a:prstGeom prst="round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부산광역시는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해운대 신도시 일대 지역에 공공자전거를 운행하였으나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당시 부산광역시의 상황으로 인해 제대로 시행되지 못하였으나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부산시 전 지역으로의 확장으로써 시민의 높은 만족도를 얻을 수 있을 것이다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24992" y="1858853"/>
            <a:ext cx="3658840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부산시 공공자전거 </a:t>
            </a:r>
            <a:r>
              <a:rPr lang="en-US" altLang="ko-KR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‘U Bike’</a:t>
            </a:r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대하여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77328" y="2451083"/>
            <a:ext cx="5881784" cy="2130045"/>
            <a:chOff x="826649" y="2283060"/>
            <a:chExt cx="5881784" cy="2130045"/>
          </a:xfrm>
        </p:grpSpPr>
        <p:sp>
          <p:nvSpPr>
            <p:cNvPr id="24" name="TextBox 23"/>
            <p:cNvSpPr txBox="1"/>
            <p:nvPr/>
          </p:nvSpPr>
          <p:spPr>
            <a:xfrm>
              <a:off x="826649" y="2658779"/>
              <a:ext cx="58817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부산시 면적에서 </a:t>
              </a:r>
              <a:r>
                <a:rPr lang="ko-KR" altLang="en-US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극히 일부 지역</a:t>
              </a:r>
              <a:r>
                <a:rPr lang="en-US" altLang="ko-KR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해운대 신도시</a:t>
              </a:r>
              <a:r>
                <a:rPr lang="en-US" altLang="ko-KR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에만 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공공자전거가 설치됨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 스테이션의 위치가 대부분 해안가에 자리 잡아 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시민들의 </a:t>
              </a:r>
              <a:r>
                <a:rPr lang="ko-KR" altLang="en-US" dirty="0" err="1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접근성이</a:t>
              </a:r>
              <a:r>
                <a:rPr lang="ko-KR" altLang="en-US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떨어짐</a:t>
              </a:r>
              <a:endPara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8989" y="2283060"/>
              <a:ext cx="5357105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시행 당시 </a:t>
              </a:r>
              <a:r>
                <a:rPr lang="en-US" altLang="ko-KR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‘U Bike’</a:t>
              </a:r>
              <a:r>
                <a:rPr lang="ko-KR" altLang="en-US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현황</a:t>
              </a:r>
              <a:endParaRPr lang="ko-KR" altLang="en-US" sz="20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428148" y="2212052"/>
            <a:ext cx="3697992" cy="2638713"/>
            <a:chOff x="7428148" y="2210820"/>
            <a:chExt cx="3697992" cy="2638713"/>
          </a:xfrm>
        </p:grpSpPr>
        <p:grpSp>
          <p:nvGrpSpPr>
            <p:cNvPr id="9" name="그룹 8"/>
            <p:cNvGrpSpPr/>
            <p:nvPr/>
          </p:nvGrpSpPr>
          <p:grpSpPr>
            <a:xfrm>
              <a:off x="7872988" y="2210820"/>
              <a:ext cx="2808312" cy="2216027"/>
              <a:chOff x="602515" y="2780928"/>
              <a:chExt cx="3761117" cy="336169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515" y="2780928"/>
                <a:ext cx="3761117" cy="33616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6071" y="3909821"/>
                <a:ext cx="972091" cy="951025"/>
              </a:xfrm>
              <a:prstGeom prst="rect">
                <a:avLst/>
              </a:prstGeom>
            </p:spPr>
          </p:pic>
          <p:sp>
            <p:nvSpPr>
              <p:cNvPr id="10" name="타원 9"/>
              <p:cNvSpPr/>
              <p:nvPr/>
            </p:nvSpPr>
            <p:spPr>
              <a:xfrm>
                <a:off x="2787891" y="4385333"/>
                <a:ext cx="630298" cy="382240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 w="31750" cmpd="sng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428148" y="4437112"/>
              <a:ext cx="3697992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부산 지역 내 공공자전거가 설치된 지역</a:t>
              </a:r>
              <a:endPara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4941168"/>
            <a:ext cx="12192000" cy="136815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30000"/>
              </a:lnSpc>
            </a:pPr>
            <a:r>
              <a:rPr lang="ko-KR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부산광역시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 제 </a:t>
            </a:r>
            <a:r>
              <a:rPr lang="en-US" altLang="ko-KR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수도로써 </a:t>
            </a:r>
            <a:endParaRPr lang="en-US" altLang="ko-KR" sz="2400" dirty="0" smtClean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공공자전거 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제도 시행 시 </a:t>
            </a:r>
            <a:r>
              <a:rPr lang="ko-KR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만족도</a:t>
            </a:r>
            <a:r>
              <a:rPr lang="ko-KR" altLang="en-US" sz="2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얻을 수 있을 것</a:t>
            </a:r>
            <a:endParaRPr lang="en-US" altLang="ko-KR" sz="24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3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5085184"/>
            <a:ext cx="12192000" cy="1224136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30000"/>
              </a:lnSpc>
            </a:pPr>
            <a:r>
              <a:rPr lang="ko-KR" altLang="en-US" sz="28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불편 사항을 </a:t>
            </a:r>
            <a:r>
              <a:rPr lang="ko-KR" altLang="en-US" sz="3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해결</a:t>
            </a:r>
            <a:r>
              <a:rPr lang="ko-KR" altLang="en-US" sz="280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</a:t>
            </a:r>
            <a:r>
              <a:rPr lang="ko-KR" altLang="en-US" sz="28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있는 방안은</a:t>
            </a:r>
            <a:r>
              <a:rPr lang="en-US" altLang="ko-KR" sz="28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공공자전거의 이용에 있어 제기된 불편 사항을 알아 본다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민원 접수 중 스테이션에 자전거가 부족하여 이용하지 못하는 의견을 확인할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4992" y="1858853"/>
            <a:ext cx="1786632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제기된 불편 사항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11623" y="1711418"/>
            <a:ext cx="9165415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공공자전거 이용자가 스테이션에 도착했을 때 이용할 수 없는 문제</a:t>
            </a:r>
            <a:endParaRPr lang="ko-KR" altLang="en-US" sz="1600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2351584" y="2420889"/>
            <a:ext cx="7488832" cy="2520279"/>
            <a:chOff x="1775520" y="2420888"/>
            <a:chExt cx="7488832" cy="2520279"/>
          </a:xfrm>
        </p:grpSpPr>
        <p:sp>
          <p:nvSpPr>
            <p:cNvPr id="21" name="TextBox 20"/>
            <p:cNvSpPr txBox="1"/>
            <p:nvPr/>
          </p:nvSpPr>
          <p:spPr>
            <a:xfrm>
              <a:off x="5357662" y="4528746"/>
              <a:ext cx="3697992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공공자전거의 시민의견 게시물</a:t>
              </a:r>
              <a:endPara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775520" y="2420888"/>
              <a:ext cx="7488832" cy="2108348"/>
              <a:chOff x="647779" y="2420887"/>
              <a:chExt cx="9895074" cy="2785783"/>
            </a:xfrm>
          </p:grpSpPr>
          <p:sp>
            <p:nvSpPr>
              <p:cNvPr id="1032" name="모서리가 둥근 직사각형 1031"/>
              <p:cNvSpPr/>
              <p:nvPr/>
            </p:nvSpPr>
            <p:spPr>
              <a:xfrm>
                <a:off x="647779" y="2420887"/>
                <a:ext cx="9895074" cy="2785783"/>
              </a:xfrm>
              <a:prstGeom prst="roundRect">
                <a:avLst/>
              </a:prstGeom>
              <a:noFill/>
              <a:ln w="3175">
                <a:solidFill>
                  <a:srgbClr val="0430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801677" y="2604145"/>
                <a:ext cx="4741039" cy="2004069"/>
                <a:chOff x="5801677" y="2604145"/>
                <a:chExt cx="4741039" cy="2004069"/>
              </a:xfrm>
            </p:grpSpPr>
            <p:pic>
              <p:nvPicPr>
                <p:cNvPr id="307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831" b="10847"/>
                <a:stretch/>
              </p:blipFill>
              <p:spPr bwMode="auto">
                <a:xfrm>
                  <a:off x="5801677" y="2604145"/>
                  <a:ext cx="4520565" cy="20040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646" t="33818" r="1608" b="44531"/>
                <a:stretch/>
              </p:blipFill>
              <p:spPr bwMode="auto">
                <a:xfrm>
                  <a:off x="8616280" y="3364952"/>
                  <a:ext cx="1689094" cy="486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75" t="66443" r="42911" b="23488"/>
                <a:stretch/>
              </p:blipFill>
              <p:spPr bwMode="auto">
                <a:xfrm>
                  <a:off x="8378938" y="4106001"/>
                  <a:ext cx="2163778" cy="226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" name="그룹 10"/>
              <p:cNvGrpSpPr/>
              <p:nvPr/>
            </p:nvGrpSpPr>
            <p:grpSpPr>
              <a:xfrm>
                <a:off x="906826" y="2564904"/>
                <a:ext cx="4541102" cy="2457450"/>
                <a:chOff x="5874792" y="4797152"/>
                <a:chExt cx="4541102" cy="2457450"/>
              </a:xfrm>
            </p:grpSpPr>
            <p:pic>
              <p:nvPicPr>
                <p:cNvPr id="307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813"/>
                <a:stretch/>
              </p:blipFill>
              <p:spPr bwMode="auto">
                <a:xfrm>
                  <a:off x="5874792" y="4797152"/>
                  <a:ext cx="4522193" cy="2457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824" t="34499" r="1367" b="50000"/>
                <a:stretch/>
              </p:blipFill>
              <p:spPr bwMode="auto">
                <a:xfrm>
                  <a:off x="8630968" y="5704899"/>
                  <a:ext cx="1784926" cy="380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00" t="9210" r="42262" b="76139"/>
                <a:stretch/>
              </p:blipFill>
              <p:spPr bwMode="auto">
                <a:xfrm>
                  <a:off x="6816080" y="5013176"/>
                  <a:ext cx="2922911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44" t="62367" r="37481" b="27611"/>
                <a:stretch/>
              </p:blipFill>
              <p:spPr bwMode="auto">
                <a:xfrm>
                  <a:off x="7056256" y="6309320"/>
                  <a:ext cx="3340729" cy="246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44" name="직사각형 43"/>
          <p:cNvSpPr/>
          <p:nvPr/>
        </p:nvSpPr>
        <p:spPr>
          <a:xfrm>
            <a:off x="263352" y="6312997"/>
            <a:ext cx="6552728" cy="9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ko-KR" altLang="en-US" sz="2800" dirty="0">
              <a:solidFill>
                <a:srgbClr val="0430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앞서 제기한 불편 사항에 대한 관리자의 답변은 다음과 같다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원인은 자전거 쏠림 현상에 대한 선재적 대응 부족이라고 할 수 있으며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해결하기 위한 방안을 제시한다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4990" y="1858853"/>
            <a:ext cx="4378922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제기된 불만에 대한 답변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254123" y="5011523"/>
            <a:ext cx="9714234" cy="9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자전거 쏠림 현상을 해결하기 위해 </a:t>
            </a:r>
            <a:endParaRPr lang="en-US" altLang="ko-KR" sz="20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스테이션별 수요에 맞는 </a:t>
            </a:r>
            <a:r>
              <a:rPr lang="ko-KR" altLang="en-US" sz="2400" dirty="0" smtClean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적절한 자전거 이동</a:t>
            </a:r>
            <a:r>
              <a:rPr lang="ko-KR" altLang="en-US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필요함</a:t>
            </a:r>
            <a:endParaRPr lang="en-US" altLang="ko-KR" sz="20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55" y="2542620"/>
            <a:ext cx="6937091" cy="136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961616" y="4562756"/>
            <a:ext cx="3802858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방안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7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6" y="4507467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2351584" y="2420889"/>
            <a:ext cx="7488832" cy="1610543"/>
          </a:xfrm>
          <a:prstGeom prst="roundRect">
            <a:avLst/>
          </a:prstGeom>
          <a:noFill/>
          <a:ln w="3175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47928" y="4005064"/>
            <a:ext cx="418379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공공자전거의 </a:t>
            </a:r>
            <a:r>
              <a:rPr lang="ko-KR" altLang="en-US" sz="16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시민의견 게시물의 관리자 답변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23362" y="82737"/>
            <a:ext cx="80873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lang="en-US" altLang="ko-KR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적절한 자전거 이동을 위해 고려해야 할 것은 많은 사람들이 이용할 수 있도록 하는 것이다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각 스테이션의 수요에 맞게 자전거를 배치 및 이동 시키는 것이 중요하며 이를 추정하기 위하여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센싱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이용하도록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4990" y="1858853"/>
            <a:ext cx="4378922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스테이션별 적절한 자전거 이동이 필요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61344" y="2431664"/>
            <a:ext cx="7724161" cy="929473"/>
            <a:chOff x="1961344" y="2431664"/>
            <a:chExt cx="7724161" cy="929473"/>
          </a:xfrm>
        </p:grpSpPr>
        <p:sp>
          <p:nvSpPr>
            <p:cNvPr id="18" name="직사각형 17"/>
            <p:cNvSpPr/>
            <p:nvPr/>
          </p:nvSpPr>
          <p:spPr>
            <a:xfrm>
              <a:off x="1961344" y="2431664"/>
              <a:ext cx="7724161" cy="929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8820" y="2450124"/>
              <a:ext cx="72092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사람들이 많이 이용할 수 있는 곳에 설치하는 것이 가장 중요한 만큼</a:t>
              </a:r>
              <a:endParaRPr lang="en-US" altLang="ko-KR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스테이션 설치하는 데 가장 중요한 것은 </a:t>
              </a:r>
              <a:r>
                <a:rPr lang="ko-KR" altLang="en-US" sz="2000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</a:t>
              </a:r>
              <a:endParaRPr lang="en-US" altLang="ko-KR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51384" y="3909921"/>
            <a:ext cx="7724161" cy="929473"/>
            <a:chOff x="551384" y="3926082"/>
            <a:chExt cx="7724161" cy="929473"/>
          </a:xfrm>
        </p:grpSpPr>
        <p:sp>
          <p:nvSpPr>
            <p:cNvPr id="25" name="직사각형 24"/>
            <p:cNvSpPr/>
            <p:nvPr/>
          </p:nvSpPr>
          <p:spPr>
            <a:xfrm>
              <a:off x="551384" y="3926082"/>
              <a:ext cx="7724161" cy="92947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79987" y="3944542"/>
              <a:ext cx="4666954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하지만 유동인구 데이터의 특수성으로 인해 </a:t>
              </a:r>
              <a:endParaRPr lang="en-US" altLang="ko-KR" sz="20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lvl="0" algn="ctr">
                <a:lnSpc>
                  <a:spcPct val="130000"/>
                </a:lnSpc>
              </a:pPr>
              <a:r>
                <a:rPr lang="ko-KR" altLang="en-US" sz="2000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유동인구를 </a:t>
              </a:r>
              <a:r>
                <a:rPr lang="ko-KR" altLang="en-US" sz="2000" dirty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추정</a:t>
              </a:r>
              <a:r>
                <a:rPr lang="ko-KR" altLang="en-US" sz="2000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할 데이터가 </a:t>
              </a:r>
              <a:r>
                <a:rPr lang="ko-KR" altLang="en-US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필요</a:t>
              </a:r>
              <a:endParaRPr lang="en-US" altLang="ko-KR" sz="20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64092" y="3492125"/>
            <a:ext cx="1494295" cy="286808"/>
          </a:xfrm>
          <a:prstGeom prst="downArrow">
            <a:avLst/>
          </a:prstGeom>
          <a:solidFill>
            <a:srgbClr val="043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401504" y="5388177"/>
            <a:ext cx="7724161" cy="929473"/>
            <a:chOff x="3401504" y="5388177"/>
            <a:chExt cx="7724161" cy="929473"/>
          </a:xfrm>
        </p:grpSpPr>
        <p:sp>
          <p:nvSpPr>
            <p:cNvPr id="23" name="직사각형 22"/>
            <p:cNvSpPr/>
            <p:nvPr/>
          </p:nvSpPr>
          <p:spPr>
            <a:xfrm>
              <a:off x="3401504" y="5388177"/>
              <a:ext cx="7724161" cy="929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31316" y="5652858"/>
              <a:ext cx="4864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smtClean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 추정을 위하여 </a:t>
              </a:r>
              <a:r>
                <a:rPr lang="en-US" altLang="ko-KR" sz="2000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IOT </a:t>
              </a:r>
              <a:r>
                <a:rPr lang="ko-KR" altLang="en-US" sz="2000" dirty="0" err="1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센싱데이터</a:t>
              </a:r>
              <a:r>
                <a:rPr lang="ko-KR" altLang="en-US" sz="2000" dirty="0" smtClean="0">
                  <a:solidFill>
                    <a:srgbClr val="04304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이용</a:t>
              </a:r>
              <a:endPara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5333752" y="4970382"/>
            <a:ext cx="1494295" cy="286808"/>
          </a:xfrm>
          <a:prstGeom prst="downArrow">
            <a:avLst/>
          </a:prstGeom>
          <a:solidFill>
            <a:srgbClr val="043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공공자전거의 운영은 자전거의 스테이션별 수요 예측을 하고 있다고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수요 예측이 이용자들에게 제공되는 정보로는 체계적이라고 말할 수 없다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설명 가능한 수요 예측 방법으로써 이용자들의 불만을 해소할 필요가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4992" y="1858853"/>
            <a:ext cx="1570608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수요 예측 방법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67608" y="1711418"/>
            <a:ext cx="894939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체계적인 운영 상의 수요 예측으로써 제안하는 프로세스</a:t>
            </a:r>
            <a:endParaRPr lang="ko-KR" altLang="en-US" sz="1600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아래쪽 화살표 100"/>
          <p:cNvSpPr/>
          <p:nvPr/>
        </p:nvSpPr>
        <p:spPr>
          <a:xfrm rot="16200000">
            <a:off x="1929775" y="5779699"/>
            <a:ext cx="684075" cy="447575"/>
          </a:xfrm>
          <a:prstGeom prst="downArrow">
            <a:avLst/>
          </a:prstGeom>
          <a:solidFill>
            <a:srgbClr val="0430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403326" y="5517232"/>
            <a:ext cx="5438390" cy="9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800" dirty="0">
                <a:solidFill>
                  <a:srgbClr val="0430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스테이션별 실시간 수요 예측이 가능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95400" y="2708920"/>
            <a:ext cx="3816424" cy="1599347"/>
            <a:chOff x="695400" y="2865885"/>
            <a:chExt cx="3816424" cy="159934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5400" y="2865885"/>
              <a:ext cx="3816424" cy="15993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07570" y="2994731"/>
              <a:ext cx="2837712" cy="1337095"/>
              <a:chOff x="809216" y="2636912"/>
              <a:chExt cx="2837712" cy="1337095"/>
            </a:xfrm>
          </p:grpSpPr>
          <p:grpSp>
            <p:nvGrpSpPr>
              <p:cNvPr id="1038" name="그룹 1037"/>
              <p:cNvGrpSpPr/>
              <p:nvPr/>
            </p:nvGrpSpPr>
            <p:grpSpPr>
              <a:xfrm>
                <a:off x="809216" y="2636912"/>
                <a:ext cx="2837712" cy="648072"/>
                <a:chOff x="809216" y="2751373"/>
                <a:chExt cx="2837712" cy="648072"/>
              </a:xfrm>
            </p:grpSpPr>
            <p:pic>
              <p:nvPicPr>
                <p:cNvPr id="1037" name="Picture 5" descr="C:\Users\데이터분석센터\Downloads\folde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9216" y="2780928"/>
                  <a:ext cx="588962" cy="58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직사각형 84"/>
                <p:cNvSpPr/>
                <p:nvPr/>
              </p:nvSpPr>
              <p:spPr>
                <a:xfrm>
                  <a:off x="1636293" y="2751373"/>
                  <a:ext cx="2010635" cy="648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0" dirty="0" smtClean="0">
                      <a:solidFill>
                        <a:srgbClr val="04304B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SENSING DATA</a:t>
                  </a:r>
                </a:p>
              </p:txBody>
            </p:sp>
          </p:grpSp>
          <p:grpSp>
            <p:nvGrpSpPr>
              <p:cNvPr id="1039" name="그룹 1038"/>
              <p:cNvGrpSpPr/>
              <p:nvPr/>
            </p:nvGrpSpPr>
            <p:grpSpPr>
              <a:xfrm>
                <a:off x="809216" y="3325935"/>
                <a:ext cx="2837712" cy="648072"/>
                <a:chOff x="809216" y="4113646"/>
                <a:chExt cx="2837712" cy="648072"/>
              </a:xfrm>
            </p:grpSpPr>
            <p:pic>
              <p:nvPicPr>
                <p:cNvPr id="84" name="Picture 5" descr="C:\Users\데이터분석센터\Downloads\folde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9216" y="4143201"/>
                  <a:ext cx="588962" cy="5889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직사각형 85"/>
                <p:cNvSpPr/>
                <p:nvPr/>
              </p:nvSpPr>
              <p:spPr>
                <a:xfrm>
                  <a:off x="1636293" y="4113646"/>
                  <a:ext cx="2010635" cy="648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0" dirty="0" smtClean="0">
                      <a:solidFill>
                        <a:srgbClr val="04304B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AMOUT OF USE</a:t>
                  </a:r>
                </a:p>
              </p:txBody>
            </p:sp>
          </p:grpSp>
        </p:grpSp>
      </p:grpSp>
      <p:sp>
        <p:nvSpPr>
          <p:cNvPr id="25" name="직사각형 24"/>
          <p:cNvSpPr/>
          <p:nvPr/>
        </p:nvSpPr>
        <p:spPr>
          <a:xfrm>
            <a:off x="695400" y="2204864"/>
            <a:ext cx="164927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데이터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29612" y="2720699"/>
            <a:ext cx="6264696" cy="2567559"/>
            <a:chOff x="4929612" y="2877664"/>
            <a:chExt cx="6264696" cy="256755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929612" y="2877664"/>
              <a:ext cx="6264696" cy="25675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5288151" y="3014289"/>
              <a:ext cx="5547619" cy="2294309"/>
              <a:chOff x="5851922" y="2573773"/>
              <a:chExt cx="5547619" cy="229430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851922" y="2573773"/>
                <a:ext cx="5547619" cy="12528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ko-KR" altLang="en-US" sz="2000" dirty="0" err="1" smtClean="0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센싱</a:t>
                </a:r>
                <a:r>
                  <a:rPr lang="ko-KR" altLang="en-US" sz="2000" dirty="0" smtClean="0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데이터 이용</a:t>
                </a:r>
                <a:endParaRPr lang="en-US" altLang="ko-KR" sz="20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 err="1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센싱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데이터의 </a:t>
                </a:r>
                <a:r>
                  <a:rPr lang="ko-KR" altLang="en-US" dirty="0" smtClean="0">
                    <a:solidFill>
                      <a:srgbClr val="04304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패턴</a:t>
                </a:r>
                <a:r>
                  <a:rPr lang="ko-KR" altLang="en-US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확인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rgbClr val="04304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공간 패턴 분석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통한 </a:t>
                </a:r>
                <a:r>
                  <a:rPr lang="ko-KR" altLang="en-US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실제 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자전거 </a:t>
                </a:r>
                <a:r>
                  <a:rPr lang="ko-KR" altLang="en-US" dirty="0" err="1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이용량과의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상관성</a:t>
                </a:r>
                <a:endPara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41" name="직사각형 1040"/>
              <p:cNvSpPr/>
              <p:nvPr/>
            </p:nvSpPr>
            <p:spPr>
              <a:xfrm>
                <a:off x="5851922" y="3898586"/>
                <a:ext cx="5459710" cy="969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lnSpc>
                    <a:spcPct val="150000"/>
                  </a:lnSpc>
                  <a:buFont typeface="+mj-lt"/>
                  <a:buAutoNum type="alphaUcPeriod" startAt="2"/>
                </a:pPr>
                <a:r>
                  <a:rPr lang="ko-KR" altLang="en-US" sz="2000" dirty="0" smtClean="0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자전거 </a:t>
                </a:r>
                <a:r>
                  <a:rPr lang="ko-KR" altLang="en-US" sz="2000" dirty="0" err="1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이용량</a:t>
                </a:r>
                <a:r>
                  <a:rPr lang="ko-KR" altLang="en-US" sz="2000" dirty="0">
                    <a:solidFill>
                      <a:srgbClr val="04304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데이터 이용</a:t>
                </a: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자전거 </a:t>
                </a:r>
                <a:r>
                  <a:rPr lang="ko-KR" altLang="en-US" dirty="0" err="1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이용량의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 err="1">
                    <a:solidFill>
                      <a:srgbClr val="04304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시계열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분석으로써 </a:t>
                </a:r>
                <a:r>
                  <a:rPr lang="ko-KR" altLang="en-US" dirty="0" smtClean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기존의 </a:t>
                </a:r>
                <a:r>
                  <a:rPr lang="ko-KR" altLang="en-US" dirty="0">
                    <a:solidFill>
                      <a:srgbClr val="0430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패턴 확인</a:t>
                </a:r>
                <a:endParaRPr lang="en-US" altLang="ko-KR" dirty="0">
                  <a:solidFill>
                    <a:srgbClr val="0430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4929870" y="2216643"/>
            <a:ext cx="220517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이용 방법</a:t>
            </a:r>
            <a:endParaRPr lang="en-US" altLang="ko-KR" dirty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3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30" y="2691709"/>
            <a:ext cx="4211188" cy="229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0" y="0"/>
            <a:ext cx="3931921" cy="633362"/>
          </a:xfrm>
          <a:prstGeom prst="rect">
            <a:avLst/>
          </a:prstGeom>
          <a:solidFill>
            <a:srgbClr val="04304B"/>
          </a:solidFill>
          <a:ln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BBB-BC90-4449-87AC-6E4BAEB8A97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281" y="62765"/>
            <a:ext cx="37591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| Introduction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23362" y="82737"/>
            <a:ext cx="8087358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분석 목표 설정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31921" y="0"/>
            <a:ext cx="8260079" cy="633362"/>
          </a:xfrm>
          <a:prstGeom prst="rect">
            <a:avLst/>
          </a:prstGeom>
          <a:noFill/>
          <a:ln w="12700">
            <a:solidFill>
              <a:srgbClr val="04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5440" y="696126"/>
            <a:ext cx="11531600" cy="929473"/>
          </a:xfrm>
          <a:prstGeom prst="rect">
            <a:avLst/>
          </a:prstGeom>
          <a:solidFill>
            <a:srgbClr val="E6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5440" y="835050"/>
            <a:ext cx="1153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주제와 관련하여 유동인구 및 통행량이 영향을 끼치는 대기 지표를 활용하고자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연구에 의해 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CO, NO₂, VOCs, PM10, SO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₂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유동인구 및 통행량은 큰 영향을 끼친다고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알 수 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1424" y="1858853"/>
            <a:ext cx="4594944" cy="35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유동인구 및 통행량이 영향을 주는 대기 지표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" name="Picture 7" descr="C:\Users\데이터분석센터\Downloads\spinner-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803564"/>
            <a:ext cx="463776" cy="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-886" y="6422758"/>
            <a:ext cx="11593287" cy="4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김영국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(2017.6),”GIS </a:t>
            </a: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응용 교통 및 토지이용자료를 기반으로 한 도시 대기오염 분석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ko-KR" altLang="en-US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교통연구</a:t>
            </a:r>
            <a:r>
              <a:rPr lang="en-US" altLang="ko-KR" sz="1200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24(2), 67-81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홍재선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김학열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이승주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(2007,9),”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도시특성요소가 서울시 대기 중 이산화질소 오염에 미치는 영향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서울도시연구 제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 제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r>
              <a:rPr lang="en-US" altLang="ko-KR" sz="1200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117-130</a:t>
            </a:r>
          </a:p>
          <a:p>
            <a:endParaRPr lang="en-US" altLang="ko-KR" sz="1200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5441" y="5053884"/>
            <a:ext cx="11531600" cy="1167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[Ref.1]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CO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NO₂</a:t>
            </a:r>
            <a:r>
              <a:rPr lang="en-US" altLang="ko-KR" dirty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VOCs, PM10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자동차 통행량과 상관성이 있음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[Ref.2]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NO2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유동인구가 양의 상관관계를 보임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[Ref.3]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연구결과를 활용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내 차량 통행으로 인해 </a:t>
            </a:r>
            <a:r>
              <a:rPr lang="en-US" altLang="ko-KR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SO₂</a:t>
            </a:r>
            <a:r>
              <a:rPr lang="ko-KR" altLang="en-US" dirty="0" smtClean="0">
                <a:solidFill>
                  <a:srgbClr val="0430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농도가 집중되며 양의 상관관계를 보임</a:t>
            </a:r>
            <a:endParaRPr lang="en-US" altLang="ko-KR" dirty="0" smtClean="0">
              <a:solidFill>
                <a:srgbClr val="0430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1519" y="3075749"/>
            <a:ext cx="2700225" cy="2542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75520" y="2276872"/>
            <a:ext cx="1419808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1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Ref. 1]</a:t>
            </a:r>
            <a:endParaRPr lang="ko-KR" altLang="en-US" sz="14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51364" y="2276872"/>
            <a:ext cx="3635271" cy="1330687"/>
            <a:chOff x="4751364" y="2437196"/>
            <a:chExt cx="3635271" cy="13306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156"/>
            <a:stretch/>
          </p:blipFill>
          <p:spPr bwMode="auto">
            <a:xfrm>
              <a:off x="4751364" y="2852033"/>
              <a:ext cx="3635271" cy="74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40"/>
            <a:stretch/>
          </p:blipFill>
          <p:spPr bwMode="auto">
            <a:xfrm>
              <a:off x="4751364" y="3616841"/>
              <a:ext cx="3635271" cy="15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858080" y="3363175"/>
              <a:ext cx="3421839" cy="22994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859096" y="2437196"/>
              <a:ext cx="1419808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4304B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[Ref. 2]</a:t>
              </a:r>
              <a:endParaRPr lang="ko-KR" altLang="en-US" sz="1400" dirty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18" y="2691709"/>
            <a:ext cx="3336891" cy="216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9514632" y="2276872"/>
            <a:ext cx="1419808" cy="324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4304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[Ref. 3]</a:t>
            </a:r>
            <a:endParaRPr lang="ko-KR" altLang="en-US" sz="1400" dirty="0">
              <a:solidFill>
                <a:srgbClr val="04304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9408369" y="3432792"/>
            <a:ext cx="24686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566118" y="3700724"/>
            <a:ext cx="24686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08368" y="4564820"/>
            <a:ext cx="18722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1475</Words>
  <Application>Microsoft Office PowerPoint</Application>
  <PresentationFormat>사용자 지정</PresentationFormat>
  <Paragraphs>242</Paragraphs>
  <Slides>20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데이터분석센터</cp:lastModifiedBy>
  <cp:revision>432</cp:revision>
  <dcterms:created xsi:type="dcterms:W3CDTF">2006-10-05T04:04:58Z</dcterms:created>
  <dcterms:modified xsi:type="dcterms:W3CDTF">2017-11-20T14:47:40Z</dcterms:modified>
</cp:coreProperties>
</file>