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256" r:id="rId2"/>
    <p:sldId id="324" r:id="rId3"/>
    <p:sldId id="258" r:id="rId4"/>
    <p:sldId id="357" r:id="rId5"/>
    <p:sldId id="361" r:id="rId6"/>
    <p:sldId id="355" r:id="rId7"/>
    <p:sldId id="365" r:id="rId8"/>
    <p:sldId id="358" r:id="rId9"/>
    <p:sldId id="367" r:id="rId10"/>
    <p:sldId id="362" r:id="rId11"/>
    <p:sldId id="368" r:id="rId12"/>
    <p:sldId id="363" r:id="rId13"/>
    <p:sldId id="364" r:id="rId14"/>
    <p:sldId id="359" r:id="rId15"/>
    <p:sldId id="326" r:id="rId16"/>
  </p:sldIdLst>
  <p:sldSz cx="9144000" cy="6858000" type="screen4x3"/>
  <p:notesSz cx="6797675" cy="9926638"/>
  <p:custDataLst>
    <p:tags r:id="rId18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0" autoAdjust="0"/>
    <p:restoredTop sz="88057" autoAdjust="0"/>
  </p:normalViewPr>
  <p:slideViewPr>
    <p:cSldViewPr>
      <p:cViewPr>
        <p:scale>
          <a:sx n="83" d="100"/>
          <a:sy n="83" d="100"/>
        </p:scale>
        <p:origin x="-1349" y="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034A9-9F9F-4CD4-96B5-1795E76DECFF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29509-C800-4E35-B5CD-54DC3CBFD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7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 err="1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 err="1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 err="1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 err="1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22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>
              <a:ea typeface="맑은 고딕"/>
            </a:endParaRPr>
          </a:p>
          <a:p>
            <a:pPr>
              <a:defRPr/>
            </a:pPr>
            <a:r>
              <a:rPr lang="ko-KR" altLang="en-US" dirty="0" err="1">
                <a:ea typeface="맑은 고딕"/>
              </a:rPr>
              <a:t>Delete</a:t>
            </a:r>
            <a:r>
              <a:rPr lang="ko-KR" altLang="en-US" dirty="0">
                <a:ea typeface="맑은 고딕"/>
              </a:rPr>
              <a:t> "</a:t>
            </a:r>
            <a:r>
              <a:rPr lang="ko-KR" altLang="en-US" dirty="0" err="1">
                <a:ea typeface="맑은 고딕"/>
              </a:rPr>
              <a:t>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etc</a:t>
            </a:r>
            <a:r>
              <a:rPr lang="ko-KR" altLang="en-US" dirty="0">
                <a:ea typeface="맑은 고딕"/>
              </a:rPr>
              <a:t>." and </a:t>
            </a:r>
            <a:r>
              <a:rPr lang="ko-KR" altLang="en-US" dirty="0" err="1">
                <a:ea typeface="맑은 고딕"/>
              </a:rPr>
              <a:t>just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have</a:t>
            </a:r>
            <a:r>
              <a:rPr lang="ko-KR" altLang="en-US" dirty="0">
                <a:ea typeface="맑은 고딕"/>
              </a:rPr>
              <a:t> "</a:t>
            </a:r>
            <a:r>
              <a:rPr lang="ko-KR" altLang="en-US" dirty="0" err="1">
                <a:ea typeface="맑은 고딕"/>
              </a:rPr>
              <a:t>Daughter</a:t>
            </a:r>
            <a:r>
              <a:rPr lang="ko-KR" altLang="en-US" dirty="0">
                <a:ea typeface="맑은 고딕"/>
              </a:rPr>
              <a:t>".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 err="1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7092280" y="4869160"/>
            <a:ext cx="3266198" cy="313187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Oval 32"/>
          <p:cNvSpPr>
            <a:spLocks noChangeArrowheads="1"/>
          </p:cNvSpPr>
          <p:nvPr/>
        </p:nvSpPr>
        <p:spPr bwMode="auto">
          <a:xfrm>
            <a:off x="-357222" y="-1071594"/>
            <a:ext cx="2160588" cy="2230438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Oval 33"/>
          <p:cNvSpPr>
            <a:spLocks noChangeArrowheads="1"/>
          </p:cNvSpPr>
          <p:nvPr/>
        </p:nvSpPr>
        <p:spPr bwMode="auto">
          <a:xfrm>
            <a:off x="-357222" y="-973169"/>
            <a:ext cx="2035175" cy="2043113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Oval 34"/>
          <p:cNvSpPr>
            <a:spLocks noChangeArrowheads="1"/>
          </p:cNvSpPr>
          <p:nvPr/>
        </p:nvSpPr>
        <p:spPr bwMode="auto">
          <a:xfrm>
            <a:off x="866741" y="-176224"/>
            <a:ext cx="1439862" cy="1439863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auto">
          <a:xfrm>
            <a:off x="5186328" y="112701"/>
            <a:ext cx="1439863" cy="1439863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ko-KR" altLang="ko-KR" b="1" dirty="0"/>
          </a:p>
        </p:txBody>
      </p:sp>
      <p:sp>
        <p:nvSpPr>
          <p:cNvPr id="10" name="Oval 41"/>
          <p:cNvSpPr>
            <a:spLocks noChangeArrowheads="1"/>
          </p:cNvSpPr>
          <p:nvPr/>
        </p:nvSpPr>
        <p:spPr bwMode="auto">
          <a:xfrm>
            <a:off x="5330791" y="257164"/>
            <a:ext cx="1152525" cy="1152525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580470" y="2033553"/>
            <a:ext cx="8179619" cy="75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Bef>
                <a:spcPct val="0"/>
              </a:spcBef>
              <a:defRPr/>
            </a:pPr>
            <a:r>
              <a:rPr lang="en-US" altLang="ko-KR" sz="4000" b="1" spc="-15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IoT</a:t>
            </a:r>
            <a:r>
              <a:rPr lang="en-US" altLang="ko-KR" sz="4000" b="1" spc="-150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000" b="1" spc="-150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서비스 환경에서 정보보호 방안</a:t>
            </a:r>
          </a:p>
        </p:txBody>
      </p:sp>
      <p:sp>
        <p:nvSpPr>
          <p:cNvPr id="12" name="타원 11"/>
          <p:cNvSpPr/>
          <p:nvPr/>
        </p:nvSpPr>
        <p:spPr>
          <a:xfrm>
            <a:off x="7502602" y="5227832"/>
            <a:ext cx="2570123" cy="227313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Oval 37"/>
          <p:cNvSpPr>
            <a:spLocks noChangeArrowheads="1"/>
          </p:cNvSpPr>
          <p:nvPr/>
        </p:nvSpPr>
        <p:spPr bwMode="auto">
          <a:xfrm>
            <a:off x="2460591" y="482589"/>
            <a:ext cx="501650" cy="5016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4" name="Oval 38"/>
          <p:cNvSpPr>
            <a:spLocks noChangeArrowheads="1"/>
          </p:cNvSpPr>
          <p:nvPr/>
        </p:nvSpPr>
        <p:spPr bwMode="auto">
          <a:xfrm>
            <a:off x="3035266" y="49201"/>
            <a:ext cx="249237" cy="24923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3071" y="3212976"/>
            <a:ext cx="8037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Information </a:t>
            </a:r>
            <a:r>
              <a:rPr lang="en-US" altLang="ko-K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Protection Method 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in </a:t>
            </a:r>
            <a:r>
              <a:rPr lang="en-US" altLang="ko-K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IoT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Services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부제목 16"/>
          <p:cNvSpPr txBox="1">
            <a:spLocks/>
          </p:cNvSpPr>
          <p:nvPr/>
        </p:nvSpPr>
        <p:spPr>
          <a:xfrm>
            <a:off x="1509697" y="5229200"/>
            <a:ext cx="62306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2800" b="1" spc="-150" dirty="0">
                <a:solidFill>
                  <a:srgbClr val="00B050"/>
                </a:solidFill>
                <a:cs typeface="맑은 고딕"/>
              </a:rPr>
              <a:t>M</a:t>
            </a:r>
            <a:r>
              <a:rPr lang="en-US" altLang="ko-KR" sz="2800" b="1" spc="-150" dirty="0">
                <a:solidFill>
                  <a:schemeClr val="tx2">
                    <a:lumMod val="75000"/>
                  </a:schemeClr>
                </a:solidFill>
                <a:cs typeface="맑은 고딕"/>
              </a:rPr>
              <a:t>obile </a:t>
            </a:r>
            <a:r>
              <a:rPr lang="en-US" altLang="ko-KR" sz="2800" b="1" spc="-150" dirty="0">
                <a:solidFill>
                  <a:srgbClr val="00B050"/>
                </a:solidFill>
                <a:cs typeface="맑은 고딕"/>
              </a:rPr>
              <a:t>D</a:t>
            </a:r>
            <a:r>
              <a:rPr lang="en-US" altLang="ko-KR" sz="2800" b="1" spc="-150" dirty="0">
                <a:solidFill>
                  <a:schemeClr val="tx2">
                    <a:lumMod val="75000"/>
                  </a:schemeClr>
                </a:solidFill>
                <a:cs typeface="맑은 고딕"/>
              </a:rPr>
              <a:t>atabase </a:t>
            </a:r>
            <a:r>
              <a:rPr lang="en-US" altLang="ko-KR" sz="2800" b="1" spc="-150" dirty="0">
                <a:solidFill>
                  <a:srgbClr val="00B050"/>
                </a:solidFill>
                <a:cs typeface="맑은 고딕"/>
              </a:rPr>
              <a:t>M</a:t>
            </a:r>
            <a:r>
              <a:rPr lang="en-US" altLang="ko-KR" sz="2800" b="1" spc="-150" dirty="0">
                <a:solidFill>
                  <a:schemeClr val="tx2">
                    <a:lumMod val="75000"/>
                  </a:schemeClr>
                </a:solidFill>
                <a:cs typeface="맑은 고딕"/>
              </a:rPr>
              <a:t>anagement</a:t>
            </a:r>
          </a:p>
        </p:txBody>
      </p:sp>
    </p:spTree>
  </p:cSld>
  <p:clrMapOvr>
    <a:masterClrMapping/>
  </p:clrMapOvr>
  <p:transition advTm="188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Solution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Protection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0" y="1841531"/>
            <a:ext cx="8408954" cy="501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64288" y="2780928"/>
            <a:ext cx="187737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①: Query</a:t>
            </a:r>
          </a:p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ypes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1969676"/>
            <a:ext cx="229415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②: Result</a:t>
            </a:r>
          </a:p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Types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40152" y="2420888"/>
            <a:ext cx="508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64288" y="6561920"/>
            <a:ext cx="1970504" cy="288032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Source: Sports donga</a:t>
            </a:r>
            <a:endParaRPr lang="ko-KR" altLang="en-US" sz="1200" i="1" dirty="0">
              <a:solidFill>
                <a:schemeClr val="tx1"/>
              </a:solidFill>
              <a:latin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3599178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Consideration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Protection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979488" y="1764438"/>
            <a:ext cx="7707312" cy="497692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Query type</a:t>
            </a: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Kind of 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IoTs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b="1" dirty="0"/>
              <a:t>Effective </a:t>
            </a:r>
            <a:r>
              <a:rPr lang="en-US" altLang="ko-KR" b="1" dirty="0" smtClean="0"/>
              <a:t>range</a:t>
            </a: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Query result of 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IoTs</a:t>
            </a:r>
            <a:r>
              <a:rPr lang="en-US" altLang="ko-KR" dirty="0" smtClean="0"/>
              <a:t> 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i="1" dirty="0" smtClean="0"/>
              <a:t>k</a:t>
            </a:r>
            <a:endParaRPr lang="en-US" altLang="ko-KR" i="1" dirty="0"/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The number of virtual data</a:t>
            </a:r>
            <a:endParaRPr lang="en-US" altLang="ko-KR" dirty="0" smtClean="0"/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Scheduling</a:t>
            </a:r>
            <a:endParaRPr lang="en-US" altLang="ko-KR" i="1" dirty="0"/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Set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of the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transmission data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94556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358788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Algor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ithm 1 [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Query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</a:rPr>
              <a:t>Types(Client/Requester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)]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Protection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979488" y="1836446"/>
            <a:ext cx="7707312" cy="5021554"/>
          </a:xfrm>
        </p:spPr>
        <p:txBody>
          <a:bodyPr>
            <a:normAutofit/>
          </a:bodyPr>
          <a:lstStyle/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Input: Select the kind of </a:t>
            </a:r>
            <a:r>
              <a:rPr lang="en-US" altLang="ko-KR" sz="2400" dirty="0" err="1"/>
              <a:t>IoTs</a:t>
            </a:r>
            <a:r>
              <a:rPr lang="en-US" altLang="ko-KR" sz="2400" dirty="0"/>
              <a:t> you want to request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Output: </a:t>
            </a:r>
            <a:r>
              <a:rPr lang="en-US" altLang="ko-KR" sz="2400" dirty="0" smtClean="0"/>
              <a:t>Request </a:t>
            </a:r>
            <a:r>
              <a:rPr lang="en-US" altLang="ko-KR" sz="2400" dirty="0"/>
              <a:t>query contents for selected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,                  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           set </a:t>
            </a:r>
            <a:r>
              <a:rPr lang="en-US" altLang="ko-KR" sz="2400" dirty="0" smtClean="0"/>
              <a:t>the </a:t>
            </a:r>
            <a:r>
              <a:rPr lang="en-US" altLang="ko-KR" sz="2400" dirty="0"/>
              <a:t>receiving </a:t>
            </a:r>
            <a:r>
              <a:rPr lang="en-US" altLang="ko-KR" sz="2400" dirty="0"/>
              <a:t>data </a:t>
            </a:r>
            <a:r>
              <a:rPr lang="en-US" altLang="ko-KR" sz="2400" dirty="0" smtClean="0"/>
              <a:t>type</a:t>
            </a:r>
            <a:endParaRPr lang="ko-KR" altLang="en-US" sz="2400" dirty="0"/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endParaRPr lang="en-US" altLang="ko-KR" sz="1200" dirty="0"/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01: Input check;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02: </a:t>
            </a:r>
            <a:r>
              <a:rPr lang="en-US" altLang="ko-KR" sz="2400" b="1" dirty="0"/>
              <a:t>while</a:t>
            </a:r>
            <a:r>
              <a:rPr lang="en-US" altLang="ko-KR" sz="2400" dirty="0"/>
              <a:t>(select the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 requested by the </a:t>
            </a:r>
            <a:r>
              <a:rPr lang="en-US" altLang="ko-KR" sz="2400" dirty="0" smtClean="0"/>
              <a:t>Input</a:t>
            </a:r>
            <a:r>
              <a:rPr lang="en-US" altLang="ko-KR" sz="2400" dirty="0"/>
              <a:t>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03:   </a:t>
            </a:r>
            <a:r>
              <a:rPr lang="en-US" altLang="ko-KR" sz="2400" b="1" dirty="0"/>
              <a:t>if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 ==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 requested by client)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04:     set the type of data to receive;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05:   </a:t>
            </a:r>
            <a:r>
              <a:rPr lang="en-US" altLang="ko-KR" sz="2400" b="1" dirty="0"/>
              <a:t>end if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06: </a:t>
            </a:r>
            <a:r>
              <a:rPr lang="en-US" altLang="ko-KR" sz="2400" b="1" dirty="0"/>
              <a:t>end while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07: </a:t>
            </a:r>
            <a:r>
              <a:rPr lang="en-US" altLang="ko-KR" sz="2400" b="1" dirty="0"/>
              <a:t>return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Query </a:t>
            </a:r>
            <a:r>
              <a:rPr lang="en-US" altLang="ko-KR" sz="2400" dirty="0"/>
              <a:t>T</a:t>
            </a:r>
            <a:r>
              <a:rPr lang="en-US" altLang="ko-KR" sz="2400" dirty="0" smtClean="0"/>
              <a:t>ypes</a:t>
            </a:r>
            <a:r>
              <a:rPr lang="en-US" altLang="ko-KR" sz="2400" dirty="0"/>
              <a:t>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7578562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Algorithm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2 [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Result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</a:rPr>
              <a:t>Types(</a:t>
            </a:r>
            <a:r>
              <a:rPr lang="en-US" altLang="ko-KR" sz="2800" b="1" dirty="0" err="1" smtClean="0">
                <a:solidFill>
                  <a:schemeClr val="tx2">
                    <a:lumMod val="50000"/>
                  </a:schemeClr>
                </a:solidFill>
              </a:rPr>
              <a:t>IoT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</a:rPr>
              <a:t>/Server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)]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Protection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979488" y="1772816"/>
            <a:ext cx="8164512" cy="5184576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600" dirty="0"/>
              <a:t>Input: </a:t>
            </a:r>
            <a:r>
              <a:rPr lang="en-US" altLang="ko-KR" sz="2400" dirty="0"/>
              <a:t>query contents and data receiving type of algorithm 1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600" dirty="0"/>
              <a:t>Output: </a:t>
            </a:r>
            <a:r>
              <a:rPr lang="en-US" altLang="ko-KR" sz="2400" dirty="0"/>
              <a:t>Effective range of query results, set of the trans-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            mission </a:t>
            </a:r>
            <a:r>
              <a:rPr lang="en-US" altLang="ko-KR" sz="2400" dirty="0" smtClean="0"/>
              <a:t>data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 smtClean="0"/>
              <a:t>01</a:t>
            </a:r>
            <a:r>
              <a:rPr lang="en-US" altLang="ko-KR" sz="2400" dirty="0"/>
              <a:t>: Input check;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02: </a:t>
            </a:r>
            <a:r>
              <a:rPr lang="en-US" altLang="ko-KR" sz="2400" b="1" dirty="0"/>
              <a:t>while</a:t>
            </a:r>
            <a:r>
              <a:rPr lang="en-US" altLang="ko-KR" sz="2400" dirty="0"/>
              <a:t>(select the result type requested by the input)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03:   </a:t>
            </a:r>
            <a:r>
              <a:rPr lang="en-US" altLang="ko-KR" sz="2400" b="1" dirty="0"/>
              <a:t>if</a:t>
            </a:r>
            <a:r>
              <a:rPr lang="en-US" altLang="ko-KR" sz="2400" dirty="0"/>
              <a:t>(result type == type requested by client)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04:     set the effective range of the data to be transferred;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05:        </a:t>
            </a:r>
            <a:r>
              <a:rPr lang="en-US" altLang="ko-KR" sz="2400" b="1" dirty="0"/>
              <a:t>while</a:t>
            </a:r>
            <a:r>
              <a:rPr lang="en-US" altLang="ko-KR" sz="2400" dirty="0"/>
              <a:t>(result data &gt; </a:t>
            </a:r>
            <a:r>
              <a:rPr lang="en-US" altLang="ko-KR" sz="2400" i="1" dirty="0"/>
              <a:t>k</a:t>
            </a:r>
            <a:r>
              <a:rPr lang="en-US" altLang="ko-KR" sz="2400" dirty="0"/>
              <a:t>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06:            generate virtual data(including real data);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07:        </a:t>
            </a:r>
            <a:r>
              <a:rPr lang="en-US" altLang="ko-KR" sz="2400" b="1" dirty="0"/>
              <a:t>end while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08:   </a:t>
            </a:r>
            <a:r>
              <a:rPr lang="en-US" altLang="ko-KR" sz="2400" b="1" dirty="0"/>
              <a:t>end if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09: </a:t>
            </a:r>
            <a:r>
              <a:rPr lang="en-US" altLang="ko-KR" sz="2400" b="1" dirty="0"/>
              <a:t>end while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10: </a:t>
            </a:r>
            <a:r>
              <a:rPr lang="en-US" altLang="ko-KR" sz="2400" b="1" dirty="0"/>
              <a:t>return</a:t>
            </a:r>
            <a:r>
              <a:rPr lang="en-US" altLang="ko-KR" sz="2400" dirty="0"/>
              <a:t> result;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0634334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Conclusion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765624" y="136728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4. </a:t>
            </a:r>
            <a:r>
              <a:rPr lang="en-US" altLang="ko-KR" sz="3000" b="1" dirty="0">
                <a:solidFill>
                  <a:schemeClr val="accent6">
                    <a:lumMod val="75000"/>
                  </a:schemeClr>
                </a:solidFill>
              </a:rPr>
              <a:t>Conclusion and </a:t>
            </a:r>
            <a:r>
              <a:rPr lang="en-US" altLang="ko-KR" sz="300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ko-KR" sz="3000" b="1" dirty="0" smtClean="0">
                <a:solidFill>
                  <a:schemeClr val="accent6">
                    <a:lumMod val="75000"/>
                  </a:schemeClr>
                </a:solidFill>
              </a:rPr>
              <a:t>uture Business Model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4" name="내용 개체 틀 2"/>
          <p:cNvSpPr>
            <a:spLocks noGrp="1"/>
          </p:cNvSpPr>
          <p:nvPr>
            <p:ph idx="1"/>
          </p:nvPr>
        </p:nvSpPr>
        <p:spPr>
          <a:xfrm>
            <a:off x="979488" y="1764439"/>
            <a:ext cx="7707312" cy="2528658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Data transmission through encryption can also lead to information </a:t>
            </a:r>
            <a:r>
              <a:rPr lang="en-US" altLang="ko-KR" dirty="0" smtClean="0"/>
              <a:t>leakage</a:t>
            </a:r>
            <a:endParaRPr lang="en-US" altLang="ko-KR" dirty="0"/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Therefore, we proposed </a:t>
            </a:r>
            <a:r>
              <a:rPr lang="en-US" altLang="ko-KR" dirty="0" smtClean="0"/>
              <a:t>a method </a:t>
            </a:r>
            <a:r>
              <a:rPr lang="en-US" altLang="ko-KR" dirty="0"/>
              <a:t>to protect their own information even if they are hacked </a:t>
            </a:r>
            <a:r>
              <a:rPr lang="en-US" altLang="ko-KR" dirty="0" smtClean="0"/>
              <a:t>by attackers</a:t>
            </a:r>
            <a:endParaRPr lang="ko-KR" altLang="en-US" dirty="0"/>
          </a:p>
        </p:txBody>
      </p:sp>
      <p:sp>
        <p:nvSpPr>
          <p:cNvPr id="38" name="Rectangle 30"/>
          <p:cNvSpPr>
            <a:spLocks noGrp="1" noChangeArrowheads="1"/>
          </p:cNvSpPr>
          <p:nvPr/>
        </p:nvSpPr>
        <p:spPr>
          <a:xfrm>
            <a:off x="429802" y="4356726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Future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Business Model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981648" y="4860782"/>
            <a:ext cx="8162352" cy="1664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Methods for establishing effective range of different types of </a:t>
            </a:r>
            <a:r>
              <a:rPr lang="en-US" altLang="ko-KR" dirty="0" err="1" smtClean="0"/>
              <a:t>IoT</a:t>
            </a:r>
            <a:endParaRPr lang="en-US" altLang="ko-KR" dirty="0"/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Increase the efficiency of the </a:t>
            </a:r>
            <a:r>
              <a:rPr lang="en-US" altLang="ko-KR" dirty="0"/>
              <a:t>data </a:t>
            </a:r>
            <a:r>
              <a:rPr lang="en-US" altLang="ko-KR" dirty="0" smtClean="0"/>
              <a:t>transfer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314571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29"/>
          <p:cNvSpPr txBox="1">
            <a:spLocks noChangeArrowheads="1"/>
          </p:cNvSpPr>
          <p:nvPr/>
        </p:nvSpPr>
        <p:spPr>
          <a:xfrm>
            <a:off x="1071538" y="227920"/>
            <a:ext cx="8072462" cy="990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Q&amp;A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7128792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6"/>
          <p:cNvSpPr>
            <a:spLocks noChangeArrowheads="1"/>
          </p:cNvSpPr>
          <p:nvPr/>
        </p:nvSpPr>
        <p:spPr bwMode="auto">
          <a:xfrm>
            <a:off x="8416925" y="3097213"/>
            <a:ext cx="1457325" cy="1457325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Oval 20"/>
          <p:cNvSpPr>
            <a:spLocks noChangeArrowheads="1"/>
          </p:cNvSpPr>
          <p:nvPr/>
        </p:nvSpPr>
        <p:spPr bwMode="auto">
          <a:xfrm>
            <a:off x="7208837" y="4994274"/>
            <a:ext cx="2366963" cy="2366963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Oval 22"/>
          <p:cNvSpPr>
            <a:spLocks noChangeArrowheads="1"/>
          </p:cNvSpPr>
          <p:nvPr/>
        </p:nvSpPr>
        <p:spPr bwMode="auto">
          <a:xfrm>
            <a:off x="7812088" y="4221163"/>
            <a:ext cx="425450" cy="425450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8899525" y="4394200"/>
            <a:ext cx="976313" cy="1031875"/>
          </a:xfrm>
          <a:prstGeom prst="ellips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7058025" y="4849813"/>
            <a:ext cx="2517775" cy="2611437"/>
          </a:xfrm>
          <a:prstGeom prst="ellipse">
            <a:avLst/>
          </a:prstGeom>
          <a:noFill/>
          <a:ln w="28575">
            <a:solidFill>
              <a:srgbClr val="DCFF7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7524750" y="3500438"/>
            <a:ext cx="1182688" cy="1182687"/>
          </a:xfrm>
          <a:prstGeom prst="ellipse">
            <a:avLst/>
          </a:prstGeom>
          <a:noFill/>
          <a:ln w="28575">
            <a:solidFill>
              <a:srgbClr val="DCFF7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8985250" y="4457700"/>
            <a:ext cx="796925" cy="839788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36293"/>
      </p:ext>
    </p:extLst>
  </p:cSld>
  <p:clrMapOvr>
    <a:masterClrMapping/>
  </p:clrMapOvr>
  <p:transition advTm="2565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503238" y="655638"/>
            <a:ext cx="127000" cy="1270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1187450" y="6089650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 rot="-5400000">
            <a:off x="-1718468" y="3410743"/>
            <a:ext cx="6858000" cy="36513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276225" y="4965700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 rot="-5400000">
            <a:off x="-819150" y="2195513"/>
            <a:ext cx="384175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9600" dirty="0">
                <a:solidFill>
                  <a:srgbClr val="E9FFAB"/>
                </a:solidFill>
                <a:latin typeface="DotMatrix" pitchFamily="2" charset="0"/>
                <a:ea typeface="굴림" charset="-127"/>
              </a:rPr>
              <a:t>List</a:t>
            </a: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 rot="-5400000">
            <a:off x="631825" y="1536700"/>
            <a:ext cx="1593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5400" dirty="0">
                <a:solidFill>
                  <a:schemeClr val="folHlink"/>
                </a:solidFill>
                <a:latin typeface="DotMatrix" pitchFamily="2" charset="0"/>
                <a:ea typeface="굴림" charset="-127"/>
              </a:rPr>
              <a:t>List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8416925" y="3097213"/>
            <a:ext cx="1457325" cy="1457325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7137400" y="4994275"/>
            <a:ext cx="2366963" cy="2366963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7812088" y="4221163"/>
            <a:ext cx="425450" cy="425450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8899525" y="4394200"/>
            <a:ext cx="976313" cy="1031875"/>
          </a:xfrm>
          <a:prstGeom prst="ellips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7058025" y="4849813"/>
            <a:ext cx="2517775" cy="2611437"/>
          </a:xfrm>
          <a:prstGeom prst="ellipse">
            <a:avLst/>
          </a:prstGeom>
          <a:noFill/>
          <a:ln w="28575">
            <a:solidFill>
              <a:srgbClr val="DCFF7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524750" y="3500438"/>
            <a:ext cx="1182688" cy="1182687"/>
          </a:xfrm>
          <a:prstGeom prst="ellipse">
            <a:avLst/>
          </a:prstGeom>
          <a:noFill/>
          <a:ln w="28575">
            <a:solidFill>
              <a:srgbClr val="DCFF7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8985250" y="4457700"/>
            <a:ext cx="796925" cy="839788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1979613" y="500042"/>
            <a:ext cx="59769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</a:rPr>
              <a:t>Table of Contents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1835150" y="1412638"/>
            <a:ext cx="6624638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 sz="2400" b="1" dirty="0"/>
              <a:t>Examples of </a:t>
            </a:r>
            <a:r>
              <a:rPr lang="en-US" altLang="ko-KR" sz="2400" b="1" dirty="0" err="1"/>
              <a:t>IoT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Services</a:t>
            </a:r>
            <a:endParaRPr lang="en-US" altLang="ko-KR" sz="2400" b="1" dirty="0"/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endParaRPr lang="en-US" altLang="ko-KR" b="1" dirty="0"/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 sz="2400" b="1" dirty="0"/>
              <a:t>Case of </a:t>
            </a:r>
            <a:r>
              <a:rPr lang="en-US" altLang="ko-KR" sz="2400" b="1" dirty="0" smtClean="0"/>
              <a:t>Violation </a:t>
            </a:r>
            <a:r>
              <a:rPr lang="en-US" altLang="ko-KR" sz="2400" b="1" dirty="0"/>
              <a:t>of </a:t>
            </a:r>
            <a:r>
              <a:rPr lang="en-US" altLang="ko-KR" sz="2400" b="1" dirty="0" err="1"/>
              <a:t>IoT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Services</a:t>
            </a:r>
            <a:endParaRPr lang="en-US" altLang="ko-KR" sz="2400" b="1" dirty="0"/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endParaRPr lang="en-US" altLang="ko-KR" b="1" dirty="0"/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 sz="2400" b="1" dirty="0"/>
              <a:t>Information </a:t>
            </a:r>
            <a:r>
              <a:rPr lang="en-US" altLang="ko-KR" sz="2400" b="1" dirty="0" smtClean="0"/>
              <a:t>Protection </a:t>
            </a:r>
            <a:r>
              <a:rPr lang="en-US" altLang="ko-KR" sz="2400" b="1" dirty="0"/>
              <a:t>of </a:t>
            </a:r>
            <a:r>
              <a:rPr lang="en-US" altLang="ko-KR" sz="2400" b="1" dirty="0" err="1"/>
              <a:t>IoT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Services</a:t>
            </a:r>
            <a:endParaRPr lang="en-US" altLang="ko-KR" sz="2400" b="1" dirty="0"/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endParaRPr lang="en-US" altLang="ko-KR" b="1" dirty="0"/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 sz="2400" b="1" dirty="0"/>
              <a:t>Conclusion and </a:t>
            </a:r>
            <a:r>
              <a:rPr lang="en-US" altLang="ko-KR" sz="2400" b="1" dirty="0" smtClean="0"/>
              <a:t>Future Business Model</a:t>
            </a:r>
            <a:endParaRPr lang="en-US" altLang="ko-KR" sz="2400" b="1" dirty="0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-396875" y="-469900"/>
            <a:ext cx="1460500" cy="150812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864737"/>
      </p:ext>
    </p:extLst>
  </p:cSld>
  <p:clrMapOvr>
    <a:masterClrMapping/>
  </p:clrMapOvr>
  <p:transition advTm="42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6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IoT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Services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4" name="Rectangle 29"/>
          <p:cNvSpPr>
            <a:spLocks noGrp="1" noChangeArrowheads="1"/>
          </p:cNvSpPr>
          <p:nvPr>
            <p:ph type="title"/>
          </p:nvPr>
        </p:nvSpPr>
        <p:spPr>
          <a:xfrm>
            <a:off x="1071538" y="142852"/>
            <a:ext cx="7000924" cy="9906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 1.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Examples of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(1/3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)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92" y="1772816"/>
            <a:ext cx="8637588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3" t="43598" r="8684" b="45793"/>
          <a:stretch/>
        </p:blipFill>
        <p:spPr bwMode="auto">
          <a:xfrm>
            <a:off x="4265680" y="3995920"/>
            <a:ext cx="3876800" cy="53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08104" y="6093296"/>
            <a:ext cx="32403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Source: SRI Consulting Business Intelligence</a:t>
            </a:r>
            <a:endParaRPr lang="ko-KR" altLang="en-US" sz="1200" i="1" dirty="0">
              <a:solidFill>
                <a:schemeClr val="tx1"/>
              </a:solidFill>
              <a:latin typeface="Yu Gothic Light" panose="020B03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76056" y="5733256"/>
            <a:ext cx="288032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6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Situation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21456"/>
            <a:ext cx="3995936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7" y="3203683"/>
            <a:ext cx="1739055" cy="203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1558" y="5507940"/>
            <a:ext cx="110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Father</a:t>
            </a:r>
            <a:endParaRPr lang="ko-KR" altLang="en-US" sz="20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793568" y="3933056"/>
            <a:ext cx="198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2771800" y="4651464"/>
            <a:ext cx="198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구름 36"/>
          <p:cNvSpPr/>
          <p:nvPr/>
        </p:nvSpPr>
        <p:spPr>
          <a:xfrm>
            <a:off x="5508104" y="1340768"/>
            <a:ext cx="2992986" cy="129836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37.xxx 126.yyy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75856" y="2967335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Query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75856" y="4869160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Result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233728" y="3933056"/>
            <a:ext cx="539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2771800" y="4653136"/>
            <a:ext cx="5040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88224" y="5517232"/>
            <a:ext cx="2359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Daughter</a:t>
            </a:r>
            <a:endParaRPr lang="ko-KR" altLang="en-US" sz="2000" b="1" dirty="0"/>
          </a:p>
        </p:txBody>
      </p:sp>
      <p:sp>
        <p:nvSpPr>
          <p:cNvPr id="44" name="Rectangle 29"/>
          <p:cNvSpPr>
            <a:spLocks noGrp="1" noChangeArrowheads="1"/>
          </p:cNvSpPr>
          <p:nvPr>
            <p:ph type="title"/>
          </p:nvPr>
        </p:nvSpPr>
        <p:spPr>
          <a:xfrm>
            <a:off x="1071538" y="142852"/>
            <a:ext cx="7000924" cy="9906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 1.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Examples of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(2/3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)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5" name="구름 24"/>
          <p:cNvSpPr/>
          <p:nvPr/>
        </p:nvSpPr>
        <p:spPr>
          <a:xfrm>
            <a:off x="683568" y="1905316"/>
            <a:ext cx="2448272" cy="129836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is my daughter?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4723668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6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Limitations of </a:t>
            </a:r>
            <a:r>
              <a:rPr lang="en-US" altLang="ko-KR" sz="2800" b="1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IoT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Services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4" name="Rectangle 29"/>
          <p:cNvSpPr>
            <a:spLocks noGrp="1" noChangeArrowheads="1"/>
          </p:cNvSpPr>
          <p:nvPr>
            <p:ph type="title"/>
          </p:nvPr>
        </p:nvSpPr>
        <p:spPr>
          <a:xfrm>
            <a:off x="1071538" y="142852"/>
            <a:ext cx="7000924" cy="9906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 1.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Examples of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(3/3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)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22183"/>
              </p:ext>
            </p:extLst>
          </p:nvPr>
        </p:nvGraphicFramePr>
        <p:xfrm>
          <a:off x="6194099" y="2493000"/>
          <a:ext cx="2833253" cy="18000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Insufficient Authorization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001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>
                          <a:effectLst/>
                        </a:rPr>
                        <a:t>Complexity</a:t>
                      </a:r>
                      <a:r>
                        <a:rPr lang="en-US" altLang="ko-KR" baseline="0" dirty="0">
                          <a:effectLst/>
                        </a:rPr>
                        <a:t> and</a:t>
                      </a:r>
                      <a:r>
                        <a:rPr lang="en-US" altLang="ko-KR" dirty="0">
                          <a:effectLst/>
                        </a:rPr>
                        <a:t> length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/>
                        <a:t>of password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8746"/>
              </p:ext>
            </p:extLst>
          </p:nvPr>
        </p:nvGraphicFramePr>
        <p:xfrm>
          <a:off x="154571" y="2492896"/>
          <a:ext cx="2833253" cy="1800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Insecure</a:t>
                      </a:r>
                      <a:r>
                        <a:rPr lang="en-US" altLang="ko-KR" baseline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Web Interface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01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/>
                        <a:t>User ID,</a:t>
                      </a:r>
                      <a:r>
                        <a:rPr lang="en-US" altLang="ko-KR" baseline="0" dirty="0"/>
                        <a:t> Session, etc.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>
                          <a:effectLst/>
                        </a:rPr>
                        <a:t>Improper management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08889"/>
              </p:ext>
            </p:extLst>
          </p:nvPr>
        </p:nvGraphicFramePr>
        <p:xfrm>
          <a:off x="4870230" y="4509120"/>
          <a:ext cx="3014138" cy="18000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14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Insecure</a:t>
                      </a:r>
                      <a:r>
                        <a:rPr lang="en-US" altLang="ko-KR" baseline="0" dirty="0"/>
                        <a:t> Software/Firmware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0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From</a:t>
                      </a:r>
                      <a:r>
                        <a:rPr lang="en-US" altLang="ko-KR" baseline="0" dirty="0"/>
                        <a:t> Cloud to Devices</a:t>
                      </a:r>
                    </a:p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encryption, operation, fabricate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96" y="2325387"/>
            <a:ext cx="2977056" cy="198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52277"/>
              </p:ext>
            </p:extLst>
          </p:nvPr>
        </p:nvGraphicFramePr>
        <p:xfrm>
          <a:off x="1522723" y="4509120"/>
          <a:ext cx="2833253" cy="18000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3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Privacy </a:t>
                      </a:r>
                    </a:p>
                    <a:p>
                      <a:pPr algn="ctr" latinLnBrk="1"/>
                      <a:r>
                        <a:rPr lang="en-US" altLang="ko-KR" dirty="0"/>
                        <a:t>Concerns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001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 smtClean="0"/>
                        <a:t>Client’s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/>
                        <a:t>name, address,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baseline="0" dirty="0"/>
                        <a:t>birth date, location,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919677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1071538" y="142852"/>
            <a:ext cx="8072462" cy="9906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2.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Case of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Violation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services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3019" y="1306066"/>
            <a:ext cx="9147019" cy="5363294"/>
            <a:chOff x="-3019" y="1306066"/>
            <a:chExt cx="9147019" cy="536329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19" y="1306066"/>
              <a:ext cx="9147019" cy="5363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0" y="3789040"/>
              <a:ext cx="683568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144" y="3787896"/>
              <a:ext cx="683568" cy="135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4640" y="3870192"/>
              <a:ext cx="683568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7164288" y="6561920"/>
            <a:ext cx="19705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Source: INITECH</a:t>
            </a:r>
            <a:endParaRPr lang="ko-KR" altLang="en-US" sz="1200" i="1" dirty="0">
              <a:solidFill>
                <a:schemeClr val="tx1"/>
              </a:solidFill>
              <a:latin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0213386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7" y="3203683"/>
            <a:ext cx="1739055" cy="203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구름 28"/>
          <p:cNvSpPr/>
          <p:nvPr/>
        </p:nvSpPr>
        <p:spPr>
          <a:xfrm>
            <a:off x="683568" y="1905316"/>
            <a:ext cx="2448272" cy="129836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is my daughter?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719" y="3366580"/>
            <a:ext cx="1568281" cy="206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직선 화살표 연결선 29"/>
          <p:cNvCxnSpPr/>
          <p:nvPr/>
        </p:nvCxnSpPr>
        <p:spPr>
          <a:xfrm>
            <a:off x="4233728" y="3933056"/>
            <a:ext cx="539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2771800" y="4653136"/>
            <a:ext cx="5040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843808" y="3933056"/>
            <a:ext cx="432792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283968" y="4653136"/>
            <a:ext cx="432792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5856" y="2967335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Query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856" y="4869160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Result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21456"/>
            <a:ext cx="3995936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 Example of </a:t>
            </a:r>
            <a:r>
              <a:rPr lang="en-US" altLang="ko-KR" sz="2800" b="1" dirty="0" err="1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IoT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Service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Violation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1071538" y="142852"/>
            <a:ext cx="8072462" cy="9906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2.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Case of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Violation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2" name="구름 41"/>
          <p:cNvSpPr/>
          <p:nvPr/>
        </p:nvSpPr>
        <p:spPr>
          <a:xfrm>
            <a:off x="5212080" y="1628800"/>
            <a:ext cx="3289010" cy="115212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 coordinates: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37.3xx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126.5yy</a:t>
            </a:r>
          </a:p>
          <a:p>
            <a:pPr algn="ctr"/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1558" y="5507940"/>
            <a:ext cx="110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Father</a:t>
            </a:r>
            <a:endParaRPr lang="ko-KR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588224" y="5517232"/>
            <a:ext cx="2359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Daughter</a:t>
            </a:r>
            <a:endParaRPr lang="ko-KR" alt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87824" y="5549170"/>
            <a:ext cx="165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cs typeface="Times New Roman" panose="02020603050405020304" pitchFamily="18" charset="0"/>
              </a:rPr>
              <a:t>3rd attacker</a:t>
            </a:r>
            <a:endParaRPr lang="ko-KR" altLang="en-US" sz="2000" b="1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37342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7" y="3203683"/>
            <a:ext cx="1739055" cy="203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구름 28"/>
          <p:cNvSpPr/>
          <p:nvPr/>
        </p:nvSpPr>
        <p:spPr>
          <a:xfrm>
            <a:off x="395536" y="1905316"/>
            <a:ext cx="2744251" cy="129836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 Where is my daughters?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719" y="3366580"/>
            <a:ext cx="1568281" cy="206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직선 화살표 연결선 29"/>
          <p:cNvCxnSpPr/>
          <p:nvPr/>
        </p:nvCxnSpPr>
        <p:spPr>
          <a:xfrm>
            <a:off x="4233728" y="3933056"/>
            <a:ext cx="539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2771800" y="4653136"/>
            <a:ext cx="5040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843808" y="3933056"/>
            <a:ext cx="432792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283968" y="4653136"/>
            <a:ext cx="432792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5856" y="2967335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Query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856" y="4869160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Result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21456"/>
            <a:ext cx="3995936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Motivation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Protection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72816"/>
            <a:ext cx="1169595" cy="129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987824" y="5549170"/>
            <a:ext cx="165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cs typeface="Times New Roman" panose="02020603050405020304" pitchFamily="18" charset="0"/>
              </a:rPr>
              <a:t>3rd attacker</a:t>
            </a:r>
            <a:endParaRPr lang="ko-KR" altLang="en-US" sz="20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4306" y="2348880"/>
            <a:ext cx="553998" cy="4895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951558" y="5507940"/>
            <a:ext cx="110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Father</a:t>
            </a:r>
            <a:endParaRPr lang="ko-KR" alt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588224" y="5517232"/>
            <a:ext cx="2359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Daughter</a:t>
            </a:r>
            <a:endParaRPr lang="ko-KR" altLang="en-US" sz="2000" b="1" dirty="0"/>
          </a:p>
        </p:txBody>
      </p:sp>
      <p:sp>
        <p:nvSpPr>
          <p:cNvPr id="39" name="구름 38"/>
          <p:cNvSpPr/>
          <p:nvPr/>
        </p:nvSpPr>
        <p:spPr>
          <a:xfrm>
            <a:off x="5133989" y="1196128"/>
            <a:ext cx="3503599" cy="151279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②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coordinates: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37.3xx 126.5yy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38.5xx  77.0yy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8620749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92" y="3582604"/>
            <a:ext cx="1568281" cy="206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구름 41"/>
          <p:cNvSpPr/>
          <p:nvPr/>
        </p:nvSpPr>
        <p:spPr>
          <a:xfrm>
            <a:off x="3607747" y="2337480"/>
            <a:ext cx="4348629" cy="225852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②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coordinates: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37.3xx 126.5yy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(Seoul</a:t>
            </a:r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ko-K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O ]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38.5xx 77.0yy (Washington, D. </a:t>
            </a:r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C.) </a:t>
            </a:r>
            <a:r>
              <a:rPr lang="en-US" altLang="ko-K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X ]</a:t>
            </a:r>
            <a:endParaRPr lang="ko-KR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Error probability of Results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Protection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20784" y="5765194"/>
            <a:ext cx="165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cs typeface="Times New Roman" panose="02020603050405020304" pitchFamily="18" charset="0"/>
              </a:rPr>
              <a:t>3rd attacker</a:t>
            </a:r>
            <a:endParaRPr lang="ko-KR" altLang="en-US" sz="2000" b="1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32" y="2689498"/>
            <a:ext cx="309943" cy="77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723" y="2359208"/>
            <a:ext cx="453523" cy="113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493192" y="4235566"/>
            <a:ext cx="553998" cy="4895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8104899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슬라이드 1&quot;/&gt;&lt;property id=&quot;20307&quot; value=&quot;256&quot;/&gt;&lt;/object&gt;&lt;object type=&quot;3&quot; unique_id=&quot;10005&quot;&gt;&lt;property id=&quot;20148&quot; value=&quot;5&quot;/&gt;&lt;property id=&quot;20300&quot; value=&quot;슬라이드 2&quot;/&gt;&lt;property id=&quot;20307&quot; value=&quot;315&quot;/&gt;&lt;/object&gt;&lt;object type=&quot;3&quot; unique_id=&quot;10006&quot;&gt;&lt;property id=&quot;20148&quot; value=&quot;5&quot;/&gt;&lt;property id=&quot;20300&quot; value=&quot;슬라이드 3 - &amp;quot;  1. 연구 배경 및 필요성&amp;quot;&quot;/&gt;&lt;property id=&quot;20307&quot; value=&quot;319&quot;/&gt;&lt;/object&gt;&lt;object type=&quot;3&quot; unique_id=&quot;10007&quot;&gt;&lt;property id=&quot;20148&quot; value=&quot;5&quot;/&gt;&lt;property id=&quot;20300&quot; value=&quot;슬라이드 9 - &amp;quot;  4. 연구 방법(소개)&amp;quot;&quot;/&gt;&lt;property id=&quot;20307&quot; value=&quot;316&quot;/&gt;&lt;/object&gt;&lt;object type=&quot;3&quot; unique_id=&quot;10008&quot;&gt;&lt;property id=&quot;20148&quot; value=&quot;5&quot;/&gt;&lt;property id=&quot;20300&quot; value=&quot;슬라이드 11 - &amp;quot;  4. 연구 방법(소개)&amp;quot;&quot;/&gt;&lt;property id=&quot;20307&quot; value=&quot;317&quot;/&gt;&lt;/object&gt;&lt;object type=&quot;3&quot; unique_id=&quot;10009&quot;&gt;&lt;property id=&quot;20148&quot; value=&quot;5&quot;/&gt;&lt;property id=&quot;20300&quot; value=&quot;슬라이드 5 - &amp;quot;  2. 연구목적 및 범위&amp;quot;&quot;/&gt;&lt;property id=&quot;20307&quot; value=&quot;320&quot;/&gt;&lt;/object&gt;&lt;object type=&quot;3&quot; unique_id=&quot;10010&quot;&gt;&lt;property id=&quot;20148&quot; value=&quot;5&quot;/&gt;&lt;property id=&quot;20300&quot; value=&quot;슬라이드 4 - &amp;quot;  1. 연구 배경 및 필요성&amp;quot;&quot;/&gt;&lt;property id=&quot;20307&quot; value=&quot;258&quot;/&gt;&lt;/object&gt;&lt;object type=&quot;3&quot; unique_id=&quot;10011&quot;&gt;&lt;property id=&quot;20148&quot; value=&quot;5&quot;/&gt;&lt;property id=&quot;20300&quot; value=&quot;슬라이드 6&quot;/&gt;&lt;property id=&quot;20307&quot; value=&quot;288&quot;/&gt;&lt;/object&gt;&lt;object type=&quot;3&quot; unique_id=&quot;10013&quot;&gt;&lt;property id=&quot;20148&quot; value=&quot;5&quot;/&gt;&lt;property id=&quot;20300&quot; value=&quot;슬라이드 8 - &amp;quot;  3. 국내٠외 연구동향&amp;quot;&quot;/&gt;&lt;property id=&quot;20307&quot; value=&quot;291&quot;/&gt;&lt;/object&gt;&lt;object type=&quot;3&quot; unique_id=&quot;10015&quot;&gt;&lt;property id=&quot;20148&quot; value=&quot;5&quot;/&gt;&lt;property id=&quot;20300&quot; value=&quot;슬라이드 12 - &amp;quot;   4. 연구 방법&amp;quot;&quot;/&gt;&lt;property id=&quot;20307&quot; value=&quot;295&quot;/&gt;&lt;/object&gt;&lt;object type=&quot;3&quot; unique_id=&quot;10016&quot;&gt;&lt;property id=&quot;20148&quot; value=&quot;5&quot;/&gt;&lt;property id=&quot;20300&quot; value=&quot;슬라이드 13 - &amp;quot;   4. 연구 방법&amp;quot;&quot;/&gt;&lt;property id=&quot;20307&quot; value=&quot;296&quot;/&gt;&lt;/object&gt;&lt;object type=&quot;3&quot; unique_id=&quot;10017&quot;&gt;&lt;property id=&quot;20148&quot; value=&quot;5&quot;/&gt;&lt;property id=&quot;20300&quot; value=&quot;슬라이드 14 - &amp;quot;   4. 연구 방법&amp;quot;&quot;/&gt;&lt;property id=&quot;20307&quot; value=&quot;297&quot;/&gt;&lt;/object&gt;&lt;object type=&quot;3&quot; unique_id=&quot;10018&quot;&gt;&lt;property id=&quot;20148&quot; value=&quot;5&quot;/&gt;&lt;property id=&quot;20300&quot; value=&quot;슬라이드 15 - &amp;quot;   4. 연구 방법&amp;quot;&quot;/&gt;&lt;property id=&quot;20307&quot; value=&quot;298&quot;/&gt;&lt;/object&gt;&lt;object type=&quot;3&quot; unique_id=&quot;10019&quot;&gt;&lt;property id=&quot;20148&quot; value=&quot;5&quot;/&gt;&lt;property id=&quot;20300&quot; value=&quot;슬라이드 16 - &amp;quot;   4. 연구 방법&amp;quot;&quot;/&gt;&lt;property id=&quot;20307&quot; value=&quot;299&quot;/&gt;&lt;/object&gt;&lt;object type=&quot;3&quot; unique_id=&quot;10020&quot;&gt;&lt;property id=&quot;20148&quot; value=&quot;5&quot;/&gt;&lt;property id=&quot;20300&quot; value=&quot;슬라이드 17 - &amp;quot;   4. 연구 방법&amp;quot;&quot;/&gt;&lt;property id=&quot;20307&quot; value=&quot;301&quot;/&gt;&lt;/object&gt;&lt;object type=&quot;3&quot; unique_id=&quot;10021&quot;&gt;&lt;property id=&quot;20148&quot; value=&quot;5&quot;/&gt;&lt;property id=&quot;20300&quot; value=&quot;슬라이드 18 - &amp;quot;   4. 연구 방법&amp;quot;&quot;/&gt;&lt;property id=&quot;20307&quot; value=&quot;302&quot;/&gt;&lt;/object&gt;&lt;object type=&quot;3&quot; unique_id=&quot;10022&quot;&gt;&lt;property id=&quot;20148&quot; value=&quot;5&quot;/&gt;&lt;property id=&quot;20300&quot; value=&quot;슬라이드 19 - &amp;quot;   4. 연구 방법&amp;quot;&quot;/&gt;&lt;property id=&quot;20307&quot; value=&quot;303&quot;/&gt;&lt;/object&gt;&lt;object type=&quot;3&quot; unique_id=&quot;10023&quot;&gt;&lt;property id=&quot;20148&quot; value=&quot;5&quot;/&gt;&lt;property id=&quot;20300&quot; value=&quot;슬라이드 20 - &amp;quot;   4. 연구 방법&amp;quot;&quot;/&gt;&lt;property id=&quot;20307&quot; value=&quot;305&quot;/&gt;&lt;/object&gt;&lt;object type=&quot;3&quot; unique_id=&quot;10024&quot;&gt;&lt;property id=&quot;20148&quot; value=&quot;5&quot;/&gt;&lt;property id=&quot;20300&quot; value=&quot;슬라이드 21 - &amp;quot;   4. 연구 방법&amp;quot;&quot;/&gt;&lt;property id=&quot;20307&quot; value=&quot;304&quot;/&gt;&lt;/object&gt;&lt;object type=&quot;3&quot; unique_id=&quot;10026&quot;&gt;&lt;property id=&quot;20148&quot; value=&quot;5&quot;/&gt;&lt;property id=&quot;20300&quot; value=&quot;슬라이드 22 - &amp;quot;   5. 실험 및 검토&amp;quot;&quot;/&gt;&lt;property id=&quot;20307&quot; value=&quot;307&quot;/&gt;&lt;/object&gt;&lt;object type=&quot;3&quot; unique_id=&quot;10027&quot;&gt;&lt;property id=&quot;20148&quot; value=&quot;5&quot;/&gt;&lt;property id=&quot;20300&quot; value=&quot;슬라이드 23 - &amp;quot;    5. 실험 및 검토&amp;quot;&quot;/&gt;&lt;property id=&quot;20307&quot; value=&quot;308&quot;/&gt;&lt;/object&gt;&lt;object type=&quot;3&quot; unique_id=&quot;10028&quot;&gt;&lt;property id=&quot;20148&quot; value=&quot;5&quot;/&gt;&lt;property id=&quot;20300&quot; value=&quot;슬라이드 24&quot;/&gt;&lt;property id=&quot;20307&quot; value=&quot;309&quot;/&gt;&lt;/object&gt;&lt;object type=&quot;3&quot; unique_id=&quot;10029&quot;&gt;&lt;property id=&quot;20148&quot; value=&quot;5&quot;/&gt;&lt;property id=&quot;20300&quot; value=&quot;슬라이드 26&quot;/&gt;&lt;property id=&quot;20307&quot; value=&quot;310&quot;/&gt;&lt;/object&gt;&lt;object type=&quot;3&quot; unique_id=&quot;10030&quot;&gt;&lt;property id=&quot;20148&quot; value=&quot;5&quot;/&gt;&lt;property id=&quot;20300&quot; value=&quot;슬라이드 27&quot;/&gt;&lt;property id=&quot;20307&quot; value=&quot;321&quot;/&gt;&lt;/object&gt;&lt;object type=&quot;3&quot; unique_id=&quot;10031&quot;&gt;&lt;property id=&quot;20148&quot; value=&quot;5&quot;/&gt;&lt;property id=&quot;20300&quot; value=&quot;슬라이드 28&quot;/&gt;&lt;property id=&quot;20307&quot; value=&quot;322&quot;/&gt;&lt;/object&gt;&lt;object type=&quot;3&quot; unique_id=&quot;10032&quot;&gt;&lt;property id=&quot;20148&quot; value=&quot;5&quot;/&gt;&lt;property id=&quot;20300&quot; value=&quot;슬라이드 7 - &amp;quot;  2. 연구목적 및 범위&amp;quot;&quot;/&gt;&lt;property id=&quot;20307&quot; value=&quot;323&quot;/&gt;&lt;/object&gt;&lt;object type=&quot;3&quot; unique_id=&quot;10033&quot;&gt;&lt;property id=&quot;20148&quot; value=&quot;5&quot;/&gt;&lt;property id=&quot;20300&quot; value=&quot;슬라이드 10 - &amp;quot;  4. 연구 방법(소개)&amp;quot;&quot;/&gt;&lt;property id=&quot;20307&quot; value=&quot;325&quot;/&gt;&lt;/object&gt;&lt;object type=&quot;3&quot; unique_id=&quot;10034&quot;&gt;&lt;property id=&quot;20148&quot; value=&quot;5&quot;/&gt;&lt;property id=&quot;20300&quot; value=&quot;슬라이드 25&quot;/&gt;&lt;property id=&quot;20307&quot; value=&quot;32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>
        <a:ln w="762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13699</TotalTime>
  <Words>603</Words>
  <Application>Microsoft Office PowerPoint</Application>
  <PresentationFormat>화면 슬라이드 쇼(4:3)</PresentationFormat>
  <Paragraphs>142</Paragraphs>
  <Slides>15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  1. Examples of IoT Services(1/3)</vt:lpstr>
      <vt:lpstr>  1. Examples of IoT Services(2/3)</vt:lpstr>
      <vt:lpstr>  1. Examples of IoT Services(3/3)</vt:lpstr>
      <vt:lpstr>  2. Case of Violation of IoT services</vt:lpstr>
      <vt:lpstr>  2. Case of Violation of IoT Services</vt:lpstr>
      <vt:lpstr>  3. Information Protection of IoT Services</vt:lpstr>
      <vt:lpstr>  3. Information Protection of IoT Services</vt:lpstr>
      <vt:lpstr>  3. Information Protection of IoT Services</vt:lpstr>
      <vt:lpstr>  3. Information Protection of IoT Services</vt:lpstr>
      <vt:lpstr>  3. Information Protection of IoT Services</vt:lpstr>
      <vt:lpstr>  3. Information Protection of IoT Services</vt:lpstr>
      <vt:lpstr>  4. Conclusion and Future Business Model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빌 게이츠</dc:creator>
  <cp:lastModifiedBy>Song</cp:lastModifiedBy>
  <cp:revision>1329</cp:revision>
  <cp:lastPrinted>2017-04-17T06:01:00Z</cp:lastPrinted>
  <dcterms:created xsi:type="dcterms:W3CDTF">2010-11-23T09:41:01Z</dcterms:created>
  <dcterms:modified xsi:type="dcterms:W3CDTF">2017-11-20T08:22:15Z</dcterms:modified>
</cp:coreProperties>
</file>