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324" r:id="rId3"/>
    <p:sldId id="258" r:id="rId4"/>
    <p:sldId id="357" r:id="rId5"/>
    <p:sldId id="361" r:id="rId6"/>
    <p:sldId id="355" r:id="rId7"/>
    <p:sldId id="365" r:id="rId8"/>
    <p:sldId id="358" r:id="rId9"/>
    <p:sldId id="367" r:id="rId10"/>
    <p:sldId id="362" r:id="rId11"/>
    <p:sldId id="368" r:id="rId12"/>
    <p:sldId id="363" r:id="rId13"/>
    <p:sldId id="364" r:id="rId14"/>
    <p:sldId id="359" r:id="rId15"/>
    <p:sldId id="326" r:id="rId16"/>
  </p:sldIdLst>
  <p:sldSz cx="9144000" cy="6858000" type="screen4x3"/>
  <p:notesSz cx="6797675" cy="9926638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88057" autoAdjust="0"/>
  </p:normalViewPr>
  <p:slideViewPr>
    <p:cSldViewPr>
      <p:cViewPr>
        <p:scale>
          <a:sx n="83" d="100"/>
          <a:sy n="83" d="100"/>
        </p:scale>
        <p:origin x="-1363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34A9-9F9F-4CD4-96B5-1795E76DECFF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29509-C800-4E35-B5CD-54DC3CBFD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2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  <a:p>
            <a:pPr>
              <a:defRPr/>
            </a:pPr>
            <a:r>
              <a:rPr lang="ko-KR" altLang="en-US" dirty="0" err="1">
                <a:ea typeface="맑은 고딕"/>
              </a:rPr>
              <a:t>Delete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etc</a:t>
            </a:r>
            <a:r>
              <a:rPr lang="ko-KR" altLang="en-US" dirty="0">
                <a:ea typeface="맑은 고딕"/>
              </a:rPr>
              <a:t>." and </a:t>
            </a:r>
            <a:r>
              <a:rPr lang="ko-KR" altLang="en-US" dirty="0" err="1">
                <a:ea typeface="맑은 고딕"/>
              </a:rPr>
              <a:t>just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have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Daughter</a:t>
            </a:r>
            <a:r>
              <a:rPr lang="ko-KR" altLang="en-US" dirty="0">
                <a:ea typeface="맑은 고딕"/>
              </a:rPr>
              <a:t>".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092280" y="4869160"/>
            <a:ext cx="3266198" cy="313187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Oval 32"/>
          <p:cNvSpPr>
            <a:spLocks noChangeArrowheads="1"/>
          </p:cNvSpPr>
          <p:nvPr/>
        </p:nvSpPr>
        <p:spPr bwMode="auto">
          <a:xfrm>
            <a:off x="-357222" y="-1071594"/>
            <a:ext cx="2160588" cy="22304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33"/>
          <p:cNvSpPr>
            <a:spLocks noChangeArrowheads="1"/>
          </p:cNvSpPr>
          <p:nvPr/>
        </p:nvSpPr>
        <p:spPr bwMode="auto">
          <a:xfrm>
            <a:off x="-357222" y="-973169"/>
            <a:ext cx="2035175" cy="2043113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866741" y="-176224"/>
            <a:ext cx="1439862" cy="1439863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auto">
          <a:xfrm>
            <a:off x="5186328" y="112701"/>
            <a:ext cx="1439863" cy="14398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ko-KR" b="1" dirty="0"/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5330791" y="257164"/>
            <a:ext cx="1152525" cy="115252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580470" y="2033553"/>
            <a:ext cx="8179619" cy="75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ko-KR" sz="40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서비스 환경에서 정보보호 방안</a:t>
            </a:r>
          </a:p>
        </p:txBody>
      </p:sp>
      <p:sp>
        <p:nvSpPr>
          <p:cNvPr id="12" name="타원 11"/>
          <p:cNvSpPr/>
          <p:nvPr/>
        </p:nvSpPr>
        <p:spPr>
          <a:xfrm>
            <a:off x="7502602" y="5227832"/>
            <a:ext cx="2570123" cy="227313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2460591" y="482589"/>
            <a:ext cx="501650" cy="5016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3035266" y="49201"/>
            <a:ext cx="249237" cy="24923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071" y="3212976"/>
            <a:ext cx="8037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Information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Protection Method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 </a:t>
            </a:r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Services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부제목 16"/>
          <p:cNvSpPr txBox="1">
            <a:spLocks/>
          </p:cNvSpPr>
          <p:nvPr/>
        </p:nvSpPr>
        <p:spPr>
          <a:xfrm>
            <a:off x="1509697" y="5229200"/>
            <a:ext cx="62306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obile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D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atabase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anagement</a:t>
            </a:r>
          </a:p>
        </p:txBody>
      </p:sp>
    </p:spTree>
  </p:cSld>
  <p:clrMapOvr>
    <a:masterClrMapping/>
  </p:clrMapOvr>
  <p:transition advTm="18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0" y="1841531"/>
            <a:ext cx="8408954" cy="5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2780928"/>
            <a:ext cx="18773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①: Query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1969676"/>
            <a:ext cx="22941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②: Result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2420888"/>
            <a:ext cx="50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Sports donga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59917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Consideration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979488" y="1764438"/>
            <a:ext cx="7707312" cy="497692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Query type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Kind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Query contents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b="1" dirty="0"/>
              <a:t>Effective </a:t>
            </a:r>
            <a:r>
              <a:rPr lang="en-US" altLang="ko-KR" b="1" dirty="0" smtClean="0"/>
              <a:t>range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Query result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r>
              <a:rPr lang="en-US" altLang="ko-KR" dirty="0" smtClean="0"/>
              <a:t>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i="1" dirty="0" smtClean="0"/>
              <a:t>k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The number of virtual data</a:t>
            </a:r>
            <a:endParaRPr lang="en-US" altLang="ko-KR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Scheduling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transmission data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9455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358788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ithm 1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Query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Types(Client/Requester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836446"/>
            <a:ext cx="7707312" cy="502155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Input: Select the kind of </a:t>
            </a:r>
            <a:r>
              <a:rPr lang="en-US" altLang="ko-KR" sz="2400" dirty="0" err="1"/>
              <a:t>IoTs</a:t>
            </a:r>
            <a:r>
              <a:rPr lang="en-US" altLang="ko-KR" sz="2400" dirty="0"/>
              <a:t> you want to request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Output: </a:t>
            </a:r>
            <a:r>
              <a:rPr lang="en-US" altLang="ko-KR" sz="2400" dirty="0" smtClean="0"/>
              <a:t>Request </a:t>
            </a:r>
            <a:r>
              <a:rPr lang="en-US" altLang="ko-KR" sz="2400" dirty="0"/>
              <a:t>query contents for selected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,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                 </a:t>
            </a:r>
            <a:endParaRPr lang="en-US" altLang="ko-KR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set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receiving data </a:t>
            </a:r>
            <a:r>
              <a:rPr lang="en-US" altLang="ko-KR" sz="2400" dirty="0" smtClean="0"/>
              <a:t>type</a:t>
            </a:r>
            <a:endParaRPr lang="ko-KR" alt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altLang="ko-KR" sz="12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01: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the </a:t>
            </a:r>
            <a:r>
              <a:rPr lang="en-US" altLang="ko-KR" sz="2400" dirty="0" smtClean="0"/>
              <a:t>Input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==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type of data to receive;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Query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ypes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57856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Algorithm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2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Result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/Server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772816"/>
            <a:ext cx="8164512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Input: </a:t>
            </a:r>
            <a:r>
              <a:rPr lang="en-US" altLang="ko-KR" sz="2400" dirty="0"/>
              <a:t>Q</a:t>
            </a:r>
            <a:r>
              <a:rPr lang="en-US" altLang="ko-KR" sz="2400" dirty="0" smtClean="0"/>
              <a:t>uery </a:t>
            </a:r>
            <a:r>
              <a:rPr lang="en-US" altLang="ko-KR" sz="2400" dirty="0"/>
              <a:t>contents </a:t>
            </a:r>
            <a:r>
              <a:rPr lang="en-US" altLang="ko-KR" sz="2400" dirty="0" smtClean="0"/>
              <a:t>and </a:t>
            </a:r>
            <a:r>
              <a:rPr lang="en-US" altLang="ko-KR" sz="2400" dirty="0"/>
              <a:t>receiving </a:t>
            </a:r>
            <a:r>
              <a:rPr lang="en-US" altLang="ko-KR" sz="2400" dirty="0" smtClean="0"/>
              <a:t>data type </a:t>
            </a:r>
            <a:r>
              <a:rPr lang="en-US" altLang="ko-KR" sz="2400" dirty="0"/>
              <a:t>of algorithm 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Output: </a:t>
            </a:r>
            <a:r>
              <a:rPr lang="en-US" altLang="ko-KR" sz="2400" dirty="0"/>
              <a:t>Effective range of query results, set of the trans-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 mission </a:t>
            </a:r>
            <a:r>
              <a:rPr lang="en-US" altLang="ko-KR" sz="2400" dirty="0" smtClean="0"/>
              <a:t>data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01</a:t>
            </a:r>
            <a:r>
              <a:rPr lang="en-US" altLang="ko-KR" sz="2400" dirty="0"/>
              <a:t>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result type requested by </a:t>
            </a:r>
            <a:r>
              <a:rPr lang="en-US" altLang="ko-KR" sz="2400"/>
              <a:t>the </a:t>
            </a:r>
            <a:r>
              <a:rPr lang="en-US" altLang="ko-KR" sz="2400" smtClean="0"/>
              <a:t>Input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(result type </a:t>
            </a:r>
            <a:r>
              <a:rPr lang="en-US" altLang="ko-KR" sz="2400" dirty="0" smtClean="0"/>
              <a:t>== </a:t>
            </a:r>
            <a:r>
              <a:rPr lang="en-US" altLang="ko-KR" sz="2400" dirty="0"/>
              <a:t>requested </a:t>
            </a:r>
            <a:r>
              <a:rPr lang="en-US" altLang="ko-KR" sz="2400" dirty="0" smtClean="0"/>
              <a:t>type by </a:t>
            </a:r>
            <a:r>
              <a:rPr lang="en-US" altLang="ko-KR" sz="2400" dirty="0"/>
              <a:t>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effective range of the data to be transferred;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    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(result data </a:t>
            </a:r>
            <a:r>
              <a:rPr lang="en-US" altLang="ko-KR" sz="2400" dirty="0" smtClean="0"/>
              <a:t>&lt; </a:t>
            </a:r>
            <a:r>
              <a:rPr lang="en-US" altLang="ko-KR" sz="2400" i="1" dirty="0"/>
              <a:t>k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           generate virtual data(including real data);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      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08: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09: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10: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Result Types;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634334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Conclusion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765624" y="136728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4.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</a:rPr>
              <a:t>Conclusion and F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uture Business Model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979488" y="1764439"/>
            <a:ext cx="7707312" cy="252865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transmission through encryption can also lead to information </a:t>
            </a:r>
            <a:r>
              <a:rPr lang="en-US" altLang="ko-KR" dirty="0" smtClean="0"/>
              <a:t>leakage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Therefore, we proposed </a:t>
            </a:r>
            <a:r>
              <a:rPr lang="en-US" altLang="ko-KR" dirty="0" smtClean="0"/>
              <a:t>a method </a:t>
            </a:r>
            <a:r>
              <a:rPr lang="en-US" altLang="ko-KR" dirty="0"/>
              <a:t>to protect their own information even if they are hacked </a:t>
            </a:r>
            <a:r>
              <a:rPr lang="en-US" altLang="ko-KR" dirty="0" smtClean="0"/>
              <a:t>by attackers</a:t>
            </a:r>
            <a:endParaRPr lang="ko-KR" altLang="en-US" dirty="0"/>
          </a:p>
        </p:txBody>
      </p:sp>
      <p:sp>
        <p:nvSpPr>
          <p:cNvPr id="38" name="Rectangle 30"/>
          <p:cNvSpPr>
            <a:spLocks noGrp="1" noChangeArrowheads="1"/>
          </p:cNvSpPr>
          <p:nvPr/>
        </p:nvSpPr>
        <p:spPr>
          <a:xfrm>
            <a:off x="429802" y="4356726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Future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Business Model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981648" y="4860782"/>
            <a:ext cx="8162352" cy="166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Methods for establishing effective range of different types of </a:t>
            </a:r>
            <a:r>
              <a:rPr lang="en-US" altLang="ko-KR" dirty="0" err="1" smtClean="0"/>
              <a:t>IoT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Increase the efficiency of the data </a:t>
            </a:r>
            <a:r>
              <a:rPr lang="en-US" altLang="ko-KR" dirty="0" smtClean="0"/>
              <a:t>transfer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14571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9"/>
          <p:cNvSpPr txBox="1">
            <a:spLocks noChangeArrowheads="1"/>
          </p:cNvSpPr>
          <p:nvPr/>
        </p:nvSpPr>
        <p:spPr>
          <a:xfrm>
            <a:off x="1071538" y="227920"/>
            <a:ext cx="8072462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7208837" y="4994274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293"/>
      </p:ext>
    </p:extLst>
  </p:cSld>
  <p:clrMapOvr>
    <a:masterClrMapping/>
  </p:clrMapOvr>
  <p:transition advTm="256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3238" y="65563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187450" y="6089650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-5400000">
            <a:off x="-1718468" y="3410743"/>
            <a:ext cx="6858000" cy="3651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6225" y="4965700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 rot="-5400000">
            <a:off x="-819150" y="2195513"/>
            <a:ext cx="3841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9600" dirty="0">
                <a:solidFill>
                  <a:srgbClr val="E9FFAB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-5400000">
            <a:off x="631825" y="1536700"/>
            <a:ext cx="1593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5400" dirty="0">
                <a:solidFill>
                  <a:schemeClr val="folHlink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979613" y="500042"/>
            <a:ext cx="59769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1835150" y="1412638"/>
            <a:ext cx="662463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Examples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Case of </a:t>
            </a:r>
            <a:r>
              <a:rPr lang="en-US" altLang="ko-KR" sz="2400" b="1" dirty="0" smtClean="0"/>
              <a:t>Violation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Information </a:t>
            </a:r>
            <a:r>
              <a:rPr lang="en-US" altLang="ko-KR" sz="2400" b="1" dirty="0" smtClean="0"/>
              <a:t>Protection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Conclusion and </a:t>
            </a:r>
            <a:r>
              <a:rPr lang="en-US" altLang="ko-KR" sz="2400" b="1" dirty="0" smtClean="0"/>
              <a:t>Future Business Model</a:t>
            </a:r>
            <a:endParaRPr lang="en-US" altLang="ko-KR" sz="2400" b="1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-396875" y="-469900"/>
            <a:ext cx="1460500" cy="15081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64737"/>
      </p:ext>
    </p:extLst>
  </p:cSld>
  <p:clrMapOvr>
    <a:masterClrMapping/>
  </p:clrMapOvr>
  <p:transition advTm="4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(1/3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2" y="1772816"/>
            <a:ext cx="8637588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3" t="43598" r="8684" b="45793"/>
          <a:stretch/>
        </p:blipFill>
        <p:spPr bwMode="auto">
          <a:xfrm>
            <a:off x="4265680" y="3995920"/>
            <a:ext cx="3876800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8104" y="6093296"/>
            <a:ext cx="32403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SRI Consulting Business Intelligence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5733256"/>
            <a:ext cx="28803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Situation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93568" y="3933056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771800" y="4651464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구름 36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(2/3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72366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Limitations of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(3/3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2183"/>
              </p:ext>
            </p:extLst>
          </p:nvPr>
        </p:nvGraphicFramePr>
        <p:xfrm>
          <a:off x="6194099" y="2493000"/>
          <a:ext cx="2833253" cy="1800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Insufficient Authorization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Complexity</a:t>
                      </a:r>
                      <a:r>
                        <a:rPr lang="en-US" altLang="ko-KR" baseline="0" dirty="0">
                          <a:effectLst/>
                        </a:rPr>
                        <a:t> and</a:t>
                      </a:r>
                      <a:r>
                        <a:rPr lang="en-US" altLang="ko-KR" dirty="0">
                          <a:effectLst/>
                        </a:rPr>
                        <a:t> length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of 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8746"/>
              </p:ext>
            </p:extLst>
          </p:nvPr>
        </p:nvGraphicFramePr>
        <p:xfrm>
          <a:off x="154571" y="2492896"/>
          <a:ext cx="2833253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Web Interface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1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User ID,</a:t>
                      </a:r>
                      <a:r>
                        <a:rPr lang="en-US" altLang="ko-KR" baseline="0" dirty="0"/>
                        <a:t> Session, etc.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Improper management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8889"/>
              </p:ext>
            </p:extLst>
          </p:nvPr>
        </p:nvGraphicFramePr>
        <p:xfrm>
          <a:off x="4870230" y="4509120"/>
          <a:ext cx="3014138" cy="1800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4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Software/Firmware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From</a:t>
                      </a:r>
                      <a:r>
                        <a:rPr lang="en-US" altLang="ko-KR" baseline="0" dirty="0"/>
                        <a:t> Cloud to Devices</a:t>
                      </a:r>
                    </a:p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encryption, operation, fabricate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6" y="2325387"/>
            <a:ext cx="2977056" cy="198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52277"/>
              </p:ext>
            </p:extLst>
          </p:nvPr>
        </p:nvGraphicFramePr>
        <p:xfrm>
          <a:off x="1522723" y="4509120"/>
          <a:ext cx="2833253" cy="1800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Privacy </a:t>
                      </a:r>
                    </a:p>
                    <a:p>
                      <a:pPr algn="ctr" latinLnBrk="1"/>
                      <a:r>
                        <a:rPr lang="en-US" altLang="ko-KR" dirty="0"/>
                        <a:t>Concerns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Client’s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name, address,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aseline="0" dirty="0"/>
                        <a:t>birth date, location,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19677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019" y="1306066"/>
            <a:ext cx="9147019" cy="5363294"/>
            <a:chOff x="-3019" y="1306066"/>
            <a:chExt cx="9147019" cy="53632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9" y="1306066"/>
              <a:ext cx="9147019" cy="536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0" y="3789040"/>
              <a:ext cx="68356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144" y="3787896"/>
              <a:ext cx="683568" cy="135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640" y="3870192"/>
              <a:ext cx="68356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INITECH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21338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6800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Example of 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Service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Violation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2" name="구름 41"/>
          <p:cNvSpPr/>
          <p:nvPr/>
        </p:nvSpPr>
        <p:spPr>
          <a:xfrm>
            <a:off x="5212080" y="1628800"/>
            <a:ext cx="3289010" cy="115212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37.3xx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126.5yy</a:t>
            </a:r>
          </a:p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3734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395536" y="1905316"/>
            <a:ext cx="2744251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Where is my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6800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Motivation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11695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306" y="2348880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9" name="구름 38"/>
          <p:cNvSpPr/>
          <p:nvPr/>
        </p:nvSpPr>
        <p:spPr>
          <a:xfrm>
            <a:off x="5133989" y="1196128"/>
            <a:ext cx="3503599" cy="15127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 77.0yy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62074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92" y="3582604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구름 41"/>
          <p:cNvSpPr/>
          <p:nvPr/>
        </p:nvSpPr>
        <p:spPr>
          <a:xfrm>
            <a:off x="3607747" y="2337480"/>
            <a:ext cx="4348629" cy="22585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(Seoul)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O ]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77.0yy (Washington, D. C.)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X ]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Error probability of Results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20784" y="5765194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32" y="2689498"/>
            <a:ext cx="309943" cy="7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23" y="2359208"/>
            <a:ext cx="453523" cy="11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493192" y="4235566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10489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슬라이드 1&quot;/&gt;&lt;property id=&quot;20307&quot; value=&quot;256&quot;/&gt;&lt;/object&gt;&lt;object type=&quot;3&quot; unique_id=&quot;10005&quot;&gt;&lt;property id=&quot;20148&quot; value=&quot;5&quot;/&gt;&lt;property id=&quot;20300&quot; value=&quot;슬라이드 2&quot;/&gt;&lt;property id=&quot;20307&quot; value=&quot;315&quot;/&gt;&lt;/object&gt;&lt;object type=&quot;3&quot; unique_id=&quot;10006&quot;&gt;&lt;property id=&quot;20148&quot; value=&quot;5&quot;/&gt;&lt;property id=&quot;20300&quot; value=&quot;슬라이드 3 - &amp;quot;  1. 연구 배경 및 필요성&amp;quot;&quot;/&gt;&lt;property id=&quot;20307&quot; value=&quot;319&quot;/&gt;&lt;/object&gt;&lt;object type=&quot;3&quot; unique_id=&quot;10007&quot;&gt;&lt;property id=&quot;20148&quot; value=&quot;5&quot;/&gt;&lt;property id=&quot;20300&quot; value=&quot;슬라이드 9 - &amp;quot;  4. 연구 방법(소개)&amp;quot;&quot;/&gt;&lt;property id=&quot;20307&quot; value=&quot;316&quot;/&gt;&lt;/object&gt;&lt;object type=&quot;3&quot; unique_id=&quot;10008&quot;&gt;&lt;property id=&quot;20148&quot; value=&quot;5&quot;/&gt;&lt;property id=&quot;20300&quot; value=&quot;슬라이드 11 - &amp;quot;  4. 연구 방법(소개)&amp;quot;&quot;/&gt;&lt;property id=&quot;20307&quot; value=&quot;317&quot;/&gt;&lt;/object&gt;&lt;object type=&quot;3&quot; unique_id=&quot;10009&quot;&gt;&lt;property id=&quot;20148&quot; value=&quot;5&quot;/&gt;&lt;property id=&quot;20300&quot; value=&quot;슬라이드 5 - &amp;quot;  2. 연구목적 및 범위&amp;quot;&quot;/&gt;&lt;property id=&quot;20307&quot; value=&quot;320&quot;/&gt;&lt;/object&gt;&lt;object type=&quot;3&quot; unique_id=&quot;10010&quot;&gt;&lt;property id=&quot;20148&quot; value=&quot;5&quot;/&gt;&lt;property id=&quot;20300&quot; value=&quot;슬라이드 4 - &amp;quot;  1. 연구 배경 및 필요성&amp;quot;&quot;/&gt;&lt;property id=&quot;20307&quot; value=&quot;258&quot;/&gt;&lt;/object&gt;&lt;object type=&quot;3&quot; unique_id=&quot;10011&quot;&gt;&lt;property id=&quot;20148&quot; value=&quot;5&quot;/&gt;&lt;property id=&quot;20300&quot; value=&quot;슬라이드 6&quot;/&gt;&lt;property id=&quot;20307&quot; value=&quot;288&quot;/&gt;&lt;/object&gt;&lt;object type=&quot;3&quot; unique_id=&quot;10013&quot;&gt;&lt;property id=&quot;20148&quot; value=&quot;5&quot;/&gt;&lt;property id=&quot;20300&quot; value=&quot;슬라이드 8 - &amp;quot;  3. 국내٠외 연구동향&amp;quot;&quot;/&gt;&lt;property id=&quot;20307&quot; value=&quot;291&quot;/&gt;&lt;/object&gt;&lt;object type=&quot;3&quot; unique_id=&quot;10015&quot;&gt;&lt;property id=&quot;20148&quot; value=&quot;5&quot;/&gt;&lt;property id=&quot;20300&quot; value=&quot;슬라이드 12 - &amp;quot;   4. 연구 방법&amp;quot;&quot;/&gt;&lt;property id=&quot;20307&quot; value=&quot;295&quot;/&gt;&lt;/object&gt;&lt;object type=&quot;3&quot; unique_id=&quot;10016&quot;&gt;&lt;property id=&quot;20148&quot; value=&quot;5&quot;/&gt;&lt;property id=&quot;20300&quot; value=&quot;슬라이드 13 - &amp;quot;   4. 연구 방법&amp;quot;&quot;/&gt;&lt;property id=&quot;20307&quot; value=&quot;296&quot;/&gt;&lt;/object&gt;&lt;object type=&quot;3&quot; unique_id=&quot;10017&quot;&gt;&lt;property id=&quot;20148&quot; value=&quot;5&quot;/&gt;&lt;property id=&quot;20300&quot; value=&quot;슬라이드 14 - &amp;quot;   4. 연구 방법&amp;quot;&quot;/&gt;&lt;property id=&quot;20307&quot; value=&quot;297&quot;/&gt;&lt;/object&gt;&lt;object type=&quot;3&quot; unique_id=&quot;10018&quot;&gt;&lt;property id=&quot;20148&quot; value=&quot;5&quot;/&gt;&lt;property id=&quot;20300&quot; value=&quot;슬라이드 15 - &amp;quot;   4. 연구 방법&amp;quot;&quot;/&gt;&lt;property id=&quot;20307&quot; value=&quot;298&quot;/&gt;&lt;/object&gt;&lt;object type=&quot;3&quot; unique_id=&quot;10019&quot;&gt;&lt;property id=&quot;20148&quot; value=&quot;5&quot;/&gt;&lt;property id=&quot;20300&quot; value=&quot;슬라이드 16 - &amp;quot;   4. 연구 방법&amp;quot;&quot;/&gt;&lt;property id=&quot;20307&quot; value=&quot;299&quot;/&gt;&lt;/object&gt;&lt;object type=&quot;3&quot; unique_id=&quot;10020&quot;&gt;&lt;property id=&quot;20148&quot; value=&quot;5&quot;/&gt;&lt;property id=&quot;20300&quot; value=&quot;슬라이드 17 - &amp;quot;   4. 연구 방법&amp;quot;&quot;/&gt;&lt;property id=&quot;20307&quot; value=&quot;301&quot;/&gt;&lt;/object&gt;&lt;object type=&quot;3&quot; unique_id=&quot;10021&quot;&gt;&lt;property id=&quot;20148&quot; value=&quot;5&quot;/&gt;&lt;property id=&quot;20300&quot; value=&quot;슬라이드 18 - &amp;quot;   4. 연구 방법&amp;quot;&quot;/&gt;&lt;property id=&quot;20307&quot; value=&quot;302&quot;/&gt;&lt;/object&gt;&lt;object type=&quot;3&quot; unique_id=&quot;10022&quot;&gt;&lt;property id=&quot;20148&quot; value=&quot;5&quot;/&gt;&lt;property id=&quot;20300&quot; value=&quot;슬라이드 19 - &amp;quot;   4. 연구 방법&amp;quot;&quot;/&gt;&lt;property id=&quot;20307&quot; value=&quot;303&quot;/&gt;&lt;/object&gt;&lt;object type=&quot;3&quot; unique_id=&quot;10023&quot;&gt;&lt;property id=&quot;20148&quot; value=&quot;5&quot;/&gt;&lt;property id=&quot;20300&quot; value=&quot;슬라이드 20 - &amp;quot;   4. 연구 방법&amp;quot;&quot;/&gt;&lt;property id=&quot;20307&quot; value=&quot;305&quot;/&gt;&lt;/object&gt;&lt;object type=&quot;3&quot; unique_id=&quot;10024&quot;&gt;&lt;property id=&quot;20148&quot; value=&quot;5&quot;/&gt;&lt;property id=&quot;20300&quot; value=&quot;슬라이드 21 - &amp;quot;   4. 연구 방법&amp;quot;&quot;/&gt;&lt;property id=&quot;20307&quot; value=&quot;304&quot;/&gt;&lt;/object&gt;&lt;object type=&quot;3&quot; unique_id=&quot;10026&quot;&gt;&lt;property id=&quot;20148&quot; value=&quot;5&quot;/&gt;&lt;property id=&quot;20300&quot; value=&quot;슬라이드 22 - &amp;quot;   5. 실험 및 검토&amp;quot;&quot;/&gt;&lt;property id=&quot;20307&quot; value=&quot;307&quot;/&gt;&lt;/object&gt;&lt;object type=&quot;3&quot; unique_id=&quot;10027&quot;&gt;&lt;property id=&quot;20148&quot; value=&quot;5&quot;/&gt;&lt;property id=&quot;20300&quot; value=&quot;슬라이드 23 - &amp;quot;    5. 실험 및 검토&amp;quot;&quot;/&gt;&lt;property id=&quot;20307&quot; value=&quot;308&quot;/&gt;&lt;/object&gt;&lt;object type=&quot;3&quot; unique_id=&quot;10028&quot;&gt;&lt;property id=&quot;20148&quot; value=&quot;5&quot;/&gt;&lt;property id=&quot;20300&quot; value=&quot;슬라이드 24&quot;/&gt;&lt;property id=&quot;20307&quot; value=&quot;309&quot;/&gt;&lt;/object&gt;&lt;object type=&quot;3&quot; unique_id=&quot;10029&quot;&gt;&lt;property id=&quot;20148&quot; value=&quot;5&quot;/&gt;&lt;property id=&quot;20300&quot; value=&quot;슬라이드 26&quot;/&gt;&lt;property id=&quot;20307&quot; value=&quot;310&quot;/&gt;&lt;/object&gt;&lt;object type=&quot;3&quot; unique_id=&quot;10030&quot;&gt;&lt;property id=&quot;20148&quot; value=&quot;5&quot;/&gt;&lt;property id=&quot;20300&quot; value=&quot;슬라이드 27&quot;/&gt;&lt;property id=&quot;20307&quot; value=&quot;321&quot;/&gt;&lt;/object&gt;&lt;object type=&quot;3&quot; unique_id=&quot;10031&quot;&gt;&lt;property id=&quot;20148&quot; value=&quot;5&quot;/&gt;&lt;property id=&quot;20300&quot; value=&quot;슬라이드 28&quot;/&gt;&lt;property id=&quot;20307&quot; value=&quot;322&quot;/&gt;&lt;/object&gt;&lt;object type=&quot;3&quot; unique_id=&quot;10032&quot;&gt;&lt;property id=&quot;20148&quot; value=&quot;5&quot;/&gt;&lt;property id=&quot;20300&quot; value=&quot;슬라이드 7 - &amp;quot;  2. 연구목적 및 범위&amp;quot;&quot;/&gt;&lt;property id=&quot;20307&quot; value=&quot;323&quot;/&gt;&lt;/object&gt;&lt;object type=&quot;3&quot; unique_id=&quot;10033&quot;&gt;&lt;property id=&quot;20148&quot; value=&quot;5&quot;/&gt;&lt;property id=&quot;20300&quot; value=&quot;슬라이드 10 - &amp;quot;  4. 연구 방법(소개)&amp;quot;&quot;/&gt;&lt;property id=&quot;20307&quot; value=&quot;325&quot;/&gt;&lt;/object&gt;&lt;object type=&quot;3&quot; unique_id=&quot;10034&quot;&gt;&lt;property id=&quot;20148&quot; value=&quot;5&quot;/&gt;&lt;property id=&quot;20300&quot; value=&quot;슬라이드 25&quot;/&gt;&lt;property id=&quot;20307&quot; value=&quot;32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13747</TotalTime>
  <Words>608</Words>
  <Application>Microsoft Office PowerPoint</Application>
  <PresentationFormat>화면 슬라이드 쇼(4:3)</PresentationFormat>
  <Paragraphs>142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  1. Examples of IoT Services(1/3)</vt:lpstr>
      <vt:lpstr>  1. Examples of IoT Services(2/3)</vt:lpstr>
      <vt:lpstr>  1. Examples of IoT Services(3/3)</vt:lpstr>
      <vt:lpstr>  2. Case of Violation of IoT services</vt:lpstr>
      <vt:lpstr>  2. Case of Violation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4. Conclusion and Future Business Model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Song</cp:lastModifiedBy>
  <cp:revision>1339</cp:revision>
  <cp:lastPrinted>2017-04-17T06:01:00Z</cp:lastPrinted>
  <dcterms:created xsi:type="dcterms:W3CDTF">2010-11-23T09:41:01Z</dcterms:created>
  <dcterms:modified xsi:type="dcterms:W3CDTF">2017-11-20T14:11:58Z</dcterms:modified>
</cp:coreProperties>
</file>