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5"/>
  </p:notesMasterIdLst>
  <p:sldIdLst>
    <p:sldId id="256" r:id="rId2"/>
    <p:sldId id="324" r:id="rId3"/>
    <p:sldId id="258" r:id="rId4"/>
    <p:sldId id="357" r:id="rId5"/>
    <p:sldId id="361" r:id="rId6"/>
    <p:sldId id="355" r:id="rId7"/>
    <p:sldId id="365" r:id="rId8"/>
    <p:sldId id="358" r:id="rId9"/>
    <p:sldId id="362" r:id="rId10"/>
    <p:sldId id="363" r:id="rId11"/>
    <p:sldId id="364" r:id="rId12"/>
    <p:sldId id="359" r:id="rId13"/>
    <p:sldId id="326" r:id="rId14"/>
  </p:sldIdLst>
  <p:sldSz cx="9144000" cy="6858000" type="screen4x3"/>
  <p:notesSz cx="6797675" cy="9926638"/>
  <p:custDataLst>
    <p:tags r:id="rId16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0" autoAdjust="0"/>
    <p:restoredTop sz="88057" autoAdjust="0"/>
  </p:normalViewPr>
  <p:slideViewPr>
    <p:cSldViewPr>
      <p:cViewPr>
        <p:scale>
          <a:sx n="83" d="100"/>
          <a:sy n="83" d="100"/>
        </p:scale>
        <p:origin x="-1349" y="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034A9-9F9F-4CD4-96B5-1795E76DECFF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29509-C800-4E35-B5CD-54DC3CBFD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57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7092280" y="4869160"/>
            <a:ext cx="3266198" cy="3131872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" name="Oval 32"/>
          <p:cNvSpPr>
            <a:spLocks noChangeArrowheads="1"/>
          </p:cNvSpPr>
          <p:nvPr/>
        </p:nvSpPr>
        <p:spPr bwMode="auto">
          <a:xfrm>
            <a:off x="-357222" y="-1071594"/>
            <a:ext cx="2160588" cy="2230438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Oval 33"/>
          <p:cNvSpPr>
            <a:spLocks noChangeArrowheads="1"/>
          </p:cNvSpPr>
          <p:nvPr/>
        </p:nvSpPr>
        <p:spPr bwMode="auto">
          <a:xfrm>
            <a:off x="-357222" y="-973169"/>
            <a:ext cx="2035175" cy="2043113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6" name="Oval 34"/>
          <p:cNvSpPr>
            <a:spLocks noChangeArrowheads="1"/>
          </p:cNvSpPr>
          <p:nvPr/>
        </p:nvSpPr>
        <p:spPr bwMode="auto">
          <a:xfrm>
            <a:off x="866741" y="-176224"/>
            <a:ext cx="1439862" cy="1439863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auto">
          <a:xfrm>
            <a:off x="5186328" y="112701"/>
            <a:ext cx="1439863" cy="1439863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ko-KR" altLang="ko-KR" b="1" dirty="0"/>
          </a:p>
        </p:txBody>
      </p:sp>
      <p:sp>
        <p:nvSpPr>
          <p:cNvPr id="10" name="Oval 41"/>
          <p:cNvSpPr>
            <a:spLocks noChangeArrowheads="1"/>
          </p:cNvSpPr>
          <p:nvPr/>
        </p:nvSpPr>
        <p:spPr bwMode="auto">
          <a:xfrm>
            <a:off x="5330791" y="257164"/>
            <a:ext cx="1152525" cy="1152525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580470" y="2033553"/>
            <a:ext cx="8179619" cy="756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spcBef>
                <a:spcPct val="0"/>
              </a:spcBef>
              <a:defRPr/>
            </a:pPr>
            <a:r>
              <a:rPr lang="en-US" altLang="ko-KR" sz="4000" b="1" spc="-15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IoT</a:t>
            </a:r>
            <a:r>
              <a:rPr lang="en-US" altLang="ko-KR" sz="4000" b="1" spc="-15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4000" b="1" spc="-150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서비스 </a:t>
            </a:r>
            <a:r>
              <a:rPr lang="ko-KR" altLang="en-US" sz="4000" b="1" spc="-15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환경에서 정보보호 방안</a:t>
            </a:r>
            <a:endParaRPr lang="ko-KR" altLang="en-US" sz="4000" b="1" spc="-150" dirty="0"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502602" y="5227832"/>
            <a:ext cx="2570123" cy="2273133"/>
          </a:xfrm>
          <a:prstGeom prst="ellipse">
            <a:avLst/>
          </a:prstGeom>
          <a:solidFill>
            <a:schemeClr val="bg1"/>
          </a:solidFill>
          <a:ln w="2540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Oval 37"/>
          <p:cNvSpPr>
            <a:spLocks noChangeArrowheads="1"/>
          </p:cNvSpPr>
          <p:nvPr/>
        </p:nvSpPr>
        <p:spPr bwMode="auto">
          <a:xfrm>
            <a:off x="2460591" y="482589"/>
            <a:ext cx="501650" cy="5016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4" name="Oval 38"/>
          <p:cNvSpPr>
            <a:spLocks noChangeArrowheads="1"/>
          </p:cNvSpPr>
          <p:nvPr/>
        </p:nvSpPr>
        <p:spPr bwMode="auto">
          <a:xfrm>
            <a:off x="3035266" y="49201"/>
            <a:ext cx="249237" cy="24923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3071" y="3212976"/>
            <a:ext cx="80370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Information protection method in </a:t>
            </a:r>
            <a:r>
              <a:rPr lang="en-US" altLang="ko-K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IoT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services</a:t>
            </a:r>
          </a:p>
        </p:txBody>
      </p:sp>
      <p:sp>
        <p:nvSpPr>
          <p:cNvPr id="17" name="부제목 16"/>
          <p:cNvSpPr txBox="1">
            <a:spLocks/>
          </p:cNvSpPr>
          <p:nvPr/>
        </p:nvSpPr>
        <p:spPr>
          <a:xfrm>
            <a:off x="1509697" y="5229200"/>
            <a:ext cx="62306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ko-KR" sz="2800" b="1" spc="-150" dirty="0" smtClean="0">
                <a:solidFill>
                  <a:srgbClr val="00B050"/>
                </a:solidFill>
                <a:cs typeface="맑은 고딕"/>
              </a:rPr>
              <a:t>M</a:t>
            </a:r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cs typeface="맑은 고딕"/>
              </a:rPr>
              <a:t>obile </a:t>
            </a:r>
            <a:r>
              <a:rPr lang="en-US" altLang="ko-KR" sz="2800" b="1" spc="-150" dirty="0" smtClean="0">
                <a:solidFill>
                  <a:srgbClr val="00B050"/>
                </a:solidFill>
                <a:cs typeface="맑은 고딕"/>
              </a:rPr>
              <a:t>D</a:t>
            </a:r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cs typeface="맑은 고딕"/>
              </a:rPr>
              <a:t>atabase </a:t>
            </a:r>
            <a:r>
              <a:rPr lang="en-US" altLang="ko-KR" sz="2800" b="1" spc="-150" dirty="0" smtClean="0">
                <a:solidFill>
                  <a:srgbClr val="00B050"/>
                </a:solidFill>
                <a:cs typeface="맑은 고딕"/>
              </a:rPr>
              <a:t>M</a:t>
            </a:r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cs typeface="맑은 고딕"/>
              </a:rPr>
              <a:t>anagement</a:t>
            </a:r>
          </a:p>
        </p:txBody>
      </p:sp>
    </p:spTree>
  </p:cSld>
  <p:clrMapOvr>
    <a:masterClrMapping/>
  </p:clrMapOvr>
  <p:transition advTm="188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3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 smtClean="0">
                <a:latin typeface="+mn-ea"/>
              </a:rPr>
              <a:t> 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Algor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ithm 1 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[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</a:rPr>
              <a:t>Query 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types(client/requester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</a:rPr>
              <a:t>)]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ko-KR" sz="2800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837090" y="142852"/>
            <a:ext cx="8613030" cy="990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 3.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Information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protection of </a:t>
            </a:r>
            <a:r>
              <a:rPr lang="en-US" altLang="ko-KR" sz="31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 services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979488" y="1836446"/>
            <a:ext cx="7707312" cy="5021554"/>
          </a:xfrm>
        </p:spPr>
        <p:txBody>
          <a:bodyPr>
            <a:normAutofit/>
          </a:bodyPr>
          <a:lstStyle/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 smtClean="0"/>
              <a:t>Input</a:t>
            </a:r>
            <a:r>
              <a:rPr lang="en-US" altLang="ko-KR" sz="2400" dirty="0"/>
              <a:t>: Select the kind of </a:t>
            </a:r>
            <a:r>
              <a:rPr lang="en-US" altLang="ko-KR" sz="2400" dirty="0" err="1"/>
              <a:t>IoTs</a:t>
            </a:r>
            <a:r>
              <a:rPr lang="en-US" altLang="ko-KR" sz="2400" dirty="0"/>
              <a:t> you want to request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Output: </a:t>
            </a:r>
            <a:r>
              <a:rPr lang="en-US" altLang="ko-KR" sz="2400" dirty="0" smtClean="0"/>
              <a:t>Requesting query contents for selected </a:t>
            </a:r>
            <a:r>
              <a:rPr lang="en-US" altLang="ko-KR" sz="2400" dirty="0" err="1" smtClean="0"/>
              <a:t>IoT</a:t>
            </a:r>
            <a:r>
              <a:rPr lang="en-US" altLang="ko-KR" sz="2400" dirty="0" smtClean="0"/>
              <a:t>,                  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set the data receiving type</a:t>
            </a:r>
            <a:endParaRPr lang="ko-KR" altLang="en-US" sz="2400" dirty="0"/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endParaRPr lang="en-US" altLang="ko-KR" sz="2400" dirty="0" smtClean="0"/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 smtClean="0"/>
              <a:t>01</a:t>
            </a:r>
            <a:r>
              <a:rPr lang="en-US" altLang="ko-KR" sz="2400" dirty="0" smtClean="0"/>
              <a:t>: Input check;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 smtClean="0"/>
              <a:t>02</a:t>
            </a:r>
            <a:r>
              <a:rPr lang="en-US" altLang="ko-KR" sz="2400" dirty="0" smtClean="0"/>
              <a:t>: </a:t>
            </a:r>
            <a:r>
              <a:rPr lang="en-US" altLang="ko-KR" sz="2400" b="1" dirty="0" smtClean="0"/>
              <a:t>while</a:t>
            </a:r>
            <a:r>
              <a:rPr lang="en-US" altLang="ko-KR" sz="2400" dirty="0" smtClean="0"/>
              <a:t>(select the </a:t>
            </a:r>
            <a:r>
              <a:rPr lang="en-US" altLang="ko-KR" sz="2400" dirty="0" err="1" smtClean="0"/>
              <a:t>IoT</a:t>
            </a:r>
            <a:r>
              <a:rPr lang="en-US" altLang="ko-KR" sz="2400" dirty="0" smtClean="0"/>
              <a:t> requested by the input)</a:t>
            </a:r>
            <a:endParaRPr lang="en-US" altLang="ko-KR" sz="2400" dirty="0" smtClean="0"/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 smtClean="0"/>
              <a:t>03</a:t>
            </a:r>
            <a:r>
              <a:rPr lang="en-US" altLang="ko-KR" sz="2400" dirty="0" smtClean="0"/>
              <a:t>:   </a:t>
            </a:r>
            <a:r>
              <a:rPr lang="en-US" altLang="ko-KR" sz="2400" b="1" dirty="0" smtClean="0"/>
              <a:t>if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IoT</a:t>
            </a:r>
            <a:r>
              <a:rPr lang="en-US" altLang="ko-KR" sz="2400" dirty="0" smtClean="0"/>
              <a:t> == </a:t>
            </a:r>
            <a:r>
              <a:rPr lang="en-US" altLang="ko-KR" sz="2400" dirty="0" err="1" smtClean="0"/>
              <a:t>IoT</a:t>
            </a:r>
            <a:r>
              <a:rPr lang="en-US" altLang="ko-KR" sz="2400" dirty="0" smtClean="0"/>
              <a:t> requested by client)</a:t>
            </a:r>
            <a:endParaRPr lang="en-US" altLang="ko-KR" sz="2400" dirty="0" smtClean="0"/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 smtClean="0"/>
              <a:t>04</a:t>
            </a:r>
            <a:r>
              <a:rPr lang="en-US" altLang="ko-KR" sz="2400" dirty="0" smtClean="0"/>
              <a:t>:     </a:t>
            </a:r>
            <a:r>
              <a:rPr lang="en-US" altLang="ko-KR" sz="2400" dirty="0" smtClean="0"/>
              <a:t>set the type of data to receive</a:t>
            </a:r>
            <a:r>
              <a:rPr lang="en-US" altLang="ko-KR" sz="2400" dirty="0" smtClean="0"/>
              <a:t>;</a:t>
            </a:r>
            <a:endParaRPr lang="en-US" altLang="ko-KR" sz="2400" dirty="0" smtClean="0"/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 smtClean="0"/>
              <a:t>05</a:t>
            </a:r>
            <a:r>
              <a:rPr lang="en-US" altLang="ko-KR" sz="2400" dirty="0" smtClean="0"/>
              <a:t>:   </a:t>
            </a:r>
            <a:r>
              <a:rPr lang="en-US" altLang="ko-KR" sz="2400" b="1" dirty="0" smtClean="0"/>
              <a:t>end if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 smtClean="0"/>
              <a:t>06</a:t>
            </a:r>
            <a:r>
              <a:rPr lang="en-US" altLang="ko-KR" sz="2400" dirty="0" smtClean="0"/>
              <a:t>: </a:t>
            </a:r>
            <a:r>
              <a:rPr lang="en-US" altLang="ko-KR" sz="2400" b="1" dirty="0" smtClean="0"/>
              <a:t>end while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 smtClean="0"/>
              <a:t>07</a:t>
            </a:r>
            <a:r>
              <a:rPr lang="en-US" altLang="ko-KR" sz="2400" dirty="0" smtClean="0"/>
              <a:t>: </a:t>
            </a:r>
            <a:r>
              <a:rPr lang="en-US" altLang="ko-KR" sz="2400" b="1" dirty="0" smtClean="0"/>
              <a:t>return</a:t>
            </a:r>
            <a:r>
              <a:rPr lang="en-US" altLang="ko-KR" sz="2400" dirty="0" smtClean="0"/>
              <a:t> query types;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7578562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3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 smtClean="0">
                <a:latin typeface="+mn-ea"/>
              </a:rPr>
              <a:t> 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Algorithm 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2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 [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</a:rPr>
              <a:t>Result 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types(</a:t>
            </a:r>
            <a:r>
              <a:rPr lang="en-US" altLang="ko-KR" sz="2800" b="1" dirty="0" err="1">
                <a:solidFill>
                  <a:schemeClr val="tx2">
                    <a:lumMod val="50000"/>
                  </a:schemeClr>
                </a:solidFill>
              </a:rPr>
              <a:t>IoT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/server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</a:rPr>
              <a:t>)]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ko-KR" sz="2800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837090" y="142852"/>
            <a:ext cx="8613030" cy="990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 3.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Information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protection of </a:t>
            </a:r>
            <a:r>
              <a:rPr lang="en-US" altLang="ko-KR" sz="31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 services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979488" y="1772816"/>
            <a:ext cx="8164512" cy="5184576"/>
          </a:xfrm>
        </p:spPr>
        <p:txBody>
          <a:bodyPr>
            <a:normAutofit fontScale="92500" lnSpcReduction="20000"/>
          </a:bodyPr>
          <a:lstStyle/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600" dirty="0"/>
              <a:t>Input: </a:t>
            </a:r>
            <a:r>
              <a:rPr lang="en-US" altLang="ko-KR" sz="2400" dirty="0" smtClean="0"/>
              <a:t>query contents and data receiving type of </a:t>
            </a:r>
            <a:r>
              <a:rPr lang="en-US" altLang="ko-KR" sz="2400" dirty="0" smtClean="0"/>
              <a:t>algorithm 1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600" dirty="0" smtClean="0"/>
              <a:t>Output</a:t>
            </a:r>
            <a:r>
              <a:rPr lang="en-US" altLang="ko-KR" sz="2600" dirty="0"/>
              <a:t>: </a:t>
            </a:r>
            <a:r>
              <a:rPr lang="en-US" altLang="ko-KR" sz="2400" dirty="0"/>
              <a:t>Effective </a:t>
            </a:r>
            <a:r>
              <a:rPr lang="en-US" altLang="ko-KR" sz="2400" dirty="0" smtClean="0"/>
              <a:t>range </a:t>
            </a:r>
            <a:r>
              <a:rPr lang="en-US" altLang="ko-KR" sz="2400" dirty="0" smtClean="0"/>
              <a:t>of </a:t>
            </a:r>
            <a:r>
              <a:rPr lang="en-US" altLang="ko-KR" sz="2400" dirty="0" smtClean="0"/>
              <a:t>query results,</a:t>
            </a:r>
            <a:r>
              <a:rPr lang="en-US" altLang="ko-KR" sz="2400" dirty="0" smtClean="0"/>
              <a:t> set of the t</a:t>
            </a:r>
            <a:r>
              <a:rPr lang="en-US" altLang="ko-KR" sz="2400" dirty="0" smtClean="0"/>
              <a:t>rans-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mission </a:t>
            </a:r>
            <a:r>
              <a:rPr lang="en-US" altLang="ko-KR" sz="2400" dirty="0" smtClean="0"/>
              <a:t>data </a:t>
            </a:r>
            <a:endParaRPr lang="ko-KR" altLang="en-US" sz="2400" dirty="0"/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endParaRPr lang="en-US" altLang="ko-KR" sz="2400" dirty="0"/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 smtClean="0"/>
              <a:t>01</a:t>
            </a:r>
            <a:r>
              <a:rPr lang="en-US" altLang="ko-KR" sz="2400" dirty="0"/>
              <a:t>: Input check;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 smtClean="0"/>
              <a:t>02</a:t>
            </a:r>
            <a:r>
              <a:rPr lang="en-US" altLang="ko-KR" sz="2400" dirty="0"/>
              <a:t>: </a:t>
            </a:r>
            <a:r>
              <a:rPr lang="en-US" altLang="ko-KR" sz="2400" b="1" dirty="0" smtClean="0"/>
              <a:t>while</a:t>
            </a:r>
            <a:r>
              <a:rPr lang="en-US" altLang="ko-KR" sz="2400" dirty="0"/>
              <a:t>(select the </a:t>
            </a:r>
            <a:r>
              <a:rPr lang="en-US" altLang="ko-KR" sz="2400" dirty="0" smtClean="0"/>
              <a:t>result type </a:t>
            </a:r>
            <a:r>
              <a:rPr lang="en-US" altLang="ko-KR" sz="2400" dirty="0"/>
              <a:t>requested by the </a:t>
            </a:r>
            <a:r>
              <a:rPr lang="en-US" altLang="ko-KR" sz="2400" dirty="0" smtClean="0"/>
              <a:t>input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 smtClean="0"/>
              <a:t>03</a:t>
            </a:r>
            <a:r>
              <a:rPr lang="en-US" altLang="ko-KR" sz="2400" dirty="0"/>
              <a:t>:   </a:t>
            </a:r>
            <a:r>
              <a:rPr lang="en-US" altLang="ko-KR" sz="2400" b="1" dirty="0" smtClean="0"/>
              <a:t>if</a:t>
            </a:r>
            <a:r>
              <a:rPr lang="en-US" altLang="ko-KR" sz="2400" dirty="0" smtClean="0"/>
              <a:t>(result type </a:t>
            </a:r>
            <a:r>
              <a:rPr lang="en-US" altLang="ko-KR" sz="2400" dirty="0"/>
              <a:t>== type </a:t>
            </a:r>
            <a:r>
              <a:rPr lang="en-US" altLang="ko-KR" sz="2400" dirty="0" smtClean="0"/>
              <a:t>requested </a:t>
            </a:r>
            <a:r>
              <a:rPr lang="en-US" altLang="ko-KR" sz="2400" dirty="0"/>
              <a:t>by </a:t>
            </a:r>
            <a:r>
              <a:rPr lang="en-US" altLang="ko-KR" sz="2400" dirty="0" smtClean="0"/>
              <a:t>client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 smtClean="0"/>
              <a:t>04</a:t>
            </a:r>
            <a:r>
              <a:rPr lang="en-US" altLang="ko-KR" sz="2400" dirty="0"/>
              <a:t>:     </a:t>
            </a:r>
            <a:r>
              <a:rPr lang="en-US" altLang="ko-KR" sz="2400" dirty="0" smtClean="0"/>
              <a:t>set the effective range of the data to be transferred;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 smtClean="0"/>
              <a:t>05:        </a:t>
            </a:r>
            <a:r>
              <a:rPr lang="en-US" altLang="ko-KR" sz="2400" b="1" dirty="0" smtClean="0"/>
              <a:t>while</a:t>
            </a:r>
            <a:r>
              <a:rPr lang="en-US" altLang="ko-KR" sz="2400" dirty="0" smtClean="0"/>
              <a:t>(result data &gt; k)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 smtClean="0"/>
              <a:t>06:            generate virtual data(including real data)</a:t>
            </a:r>
            <a:r>
              <a:rPr lang="en-US" altLang="ko-KR" sz="2400" dirty="0" smtClean="0"/>
              <a:t>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 smtClean="0"/>
              <a:t>07:        </a:t>
            </a:r>
            <a:r>
              <a:rPr lang="en-US" altLang="ko-KR" sz="2400" b="1" dirty="0" smtClean="0"/>
              <a:t>end while</a:t>
            </a:r>
            <a:endParaRPr lang="en-US" altLang="ko-KR" sz="2400" b="1" dirty="0"/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 smtClean="0"/>
              <a:t>08</a:t>
            </a:r>
            <a:r>
              <a:rPr lang="en-US" altLang="ko-KR" sz="2400" dirty="0" smtClean="0"/>
              <a:t>:   </a:t>
            </a:r>
            <a:r>
              <a:rPr lang="en-US" altLang="ko-KR" sz="2400" b="1" dirty="0"/>
              <a:t>end if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 smtClean="0"/>
              <a:t>09</a:t>
            </a:r>
            <a:r>
              <a:rPr lang="en-US" altLang="ko-KR" sz="2400" dirty="0" smtClean="0"/>
              <a:t>: </a:t>
            </a:r>
            <a:r>
              <a:rPr lang="en-US" altLang="ko-KR" sz="2400" b="1" dirty="0" smtClean="0"/>
              <a:t>end while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 smtClean="0"/>
              <a:t>10: </a:t>
            </a:r>
            <a:r>
              <a:rPr lang="en-US" altLang="ko-KR" sz="2400" b="1" dirty="0" smtClean="0"/>
              <a:t>return</a:t>
            </a:r>
            <a:r>
              <a:rPr lang="en-US" altLang="ko-KR" sz="2400" dirty="0" smtClean="0"/>
              <a:t> result;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0634334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3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 smtClean="0">
                <a:latin typeface="+mn-ea"/>
              </a:rPr>
              <a:t> 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Conclusion</a:t>
            </a:r>
            <a:endParaRPr lang="en-US" altLang="ko-KR" sz="2800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765624" y="136728"/>
            <a:ext cx="8613030" cy="990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 4. </a:t>
            </a:r>
            <a:r>
              <a:rPr lang="en-US" altLang="ko-KR" sz="3000" b="1" dirty="0">
                <a:solidFill>
                  <a:schemeClr val="accent6">
                    <a:lumMod val="75000"/>
                  </a:schemeClr>
                </a:solidFill>
              </a:rPr>
              <a:t>Conclusion and </a:t>
            </a:r>
            <a:r>
              <a:rPr lang="en-US" altLang="ko-KR" sz="3000" b="1" dirty="0" smtClean="0">
                <a:solidFill>
                  <a:schemeClr val="accent6">
                    <a:lumMod val="75000"/>
                  </a:schemeClr>
                </a:solidFill>
              </a:rPr>
              <a:t>future business </a:t>
            </a:r>
            <a:r>
              <a:rPr lang="en-US" altLang="ko-KR" sz="3000" b="1" dirty="0" smtClean="0">
                <a:solidFill>
                  <a:schemeClr val="accent6">
                    <a:lumMod val="75000"/>
                  </a:schemeClr>
                </a:solidFill>
              </a:rPr>
              <a:t>model</a:t>
            </a:r>
            <a:endParaRPr lang="en-US" altLang="ko-KR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 rot="10223273">
            <a:off x="7943850" y="1033463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4" name="내용 개체 틀 2"/>
          <p:cNvSpPr>
            <a:spLocks noGrp="1"/>
          </p:cNvSpPr>
          <p:nvPr>
            <p:ph idx="1"/>
          </p:nvPr>
        </p:nvSpPr>
        <p:spPr>
          <a:xfrm>
            <a:off x="979488" y="1764439"/>
            <a:ext cx="7707312" cy="2528658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Data transmission through encryption can also lead to information leakage.</a:t>
            </a:r>
            <a:endParaRPr lang="en-US" altLang="ko-KR" dirty="0" smtClean="0"/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Therefore, </a:t>
            </a:r>
            <a:r>
              <a:rPr lang="en-US" altLang="ko-KR" dirty="0" smtClean="0"/>
              <a:t>we proposed method to protect </a:t>
            </a:r>
            <a:r>
              <a:rPr lang="en-US" altLang="ko-KR" dirty="0"/>
              <a:t>their own information even if they are hacked by the attackers.</a:t>
            </a:r>
            <a:endParaRPr lang="ko-KR" altLang="en-US" dirty="0"/>
          </a:p>
        </p:txBody>
      </p:sp>
      <p:sp>
        <p:nvSpPr>
          <p:cNvPr id="38" name="Rectangle 30"/>
          <p:cNvSpPr>
            <a:spLocks noGrp="1" noChangeArrowheads="1"/>
          </p:cNvSpPr>
          <p:nvPr/>
        </p:nvSpPr>
        <p:spPr>
          <a:xfrm>
            <a:off x="429802" y="4356726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 smtClean="0">
                <a:latin typeface="+mn-ea"/>
              </a:rPr>
              <a:t> 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Future 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business 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model</a:t>
            </a:r>
            <a:endParaRPr lang="en-US" altLang="ko-KR" sz="2800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9" name="내용 개체 틀 2"/>
          <p:cNvSpPr txBox="1">
            <a:spLocks/>
          </p:cNvSpPr>
          <p:nvPr/>
        </p:nvSpPr>
        <p:spPr>
          <a:xfrm>
            <a:off x="981648" y="4860782"/>
            <a:ext cx="8162352" cy="16645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Methods for establishing effective range of different types of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Increase the efficiency of the transfer data.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314571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Rectangle 29"/>
          <p:cNvSpPr txBox="1">
            <a:spLocks noChangeArrowheads="1"/>
          </p:cNvSpPr>
          <p:nvPr/>
        </p:nvSpPr>
        <p:spPr>
          <a:xfrm>
            <a:off x="1071538" y="227920"/>
            <a:ext cx="8072462" cy="9906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  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</a:rPr>
              <a:t>Q&amp;A</a:t>
            </a:r>
            <a:endParaRPr lang="en-US" altLang="ko-KR" sz="3200" b="1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7128792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6"/>
          <p:cNvSpPr>
            <a:spLocks noChangeArrowheads="1"/>
          </p:cNvSpPr>
          <p:nvPr/>
        </p:nvSpPr>
        <p:spPr bwMode="auto">
          <a:xfrm>
            <a:off x="8416925" y="3097213"/>
            <a:ext cx="1457325" cy="1457325"/>
          </a:xfrm>
          <a:prstGeom prst="ellipse">
            <a:avLst/>
          </a:prstGeom>
          <a:solidFill>
            <a:srgbClr val="CCFF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Oval 20"/>
          <p:cNvSpPr>
            <a:spLocks noChangeArrowheads="1"/>
          </p:cNvSpPr>
          <p:nvPr/>
        </p:nvSpPr>
        <p:spPr bwMode="auto">
          <a:xfrm>
            <a:off x="7208837" y="4994274"/>
            <a:ext cx="2366963" cy="2366963"/>
          </a:xfrm>
          <a:prstGeom prst="ellipse">
            <a:avLst/>
          </a:prstGeom>
          <a:solidFill>
            <a:srgbClr val="CCFF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Oval 22"/>
          <p:cNvSpPr>
            <a:spLocks noChangeArrowheads="1"/>
          </p:cNvSpPr>
          <p:nvPr/>
        </p:nvSpPr>
        <p:spPr bwMode="auto">
          <a:xfrm>
            <a:off x="7812088" y="4221163"/>
            <a:ext cx="425450" cy="425450"/>
          </a:xfrm>
          <a:prstGeom prst="ellipse">
            <a:avLst/>
          </a:prstGeom>
          <a:solidFill>
            <a:srgbClr val="CCFF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8899525" y="4394200"/>
            <a:ext cx="976313" cy="1031875"/>
          </a:xfrm>
          <a:prstGeom prst="ellipse">
            <a:avLst/>
          </a:prstGeom>
          <a:noFill/>
          <a:ln w="28575">
            <a:solidFill>
              <a:srgbClr val="FFFF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7058025" y="4849813"/>
            <a:ext cx="2517775" cy="2611437"/>
          </a:xfrm>
          <a:prstGeom prst="ellipse">
            <a:avLst/>
          </a:prstGeom>
          <a:noFill/>
          <a:ln w="28575">
            <a:solidFill>
              <a:srgbClr val="DCFF79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Oval 29"/>
          <p:cNvSpPr>
            <a:spLocks noChangeArrowheads="1"/>
          </p:cNvSpPr>
          <p:nvPr/>
        </p:nvSpPr>
        <p:spPr bwMode="auto">
          <a:xfrm>
            <a:off x="7524750" y="3500438"/>
            <a:ext cx="1182688" cy="1182687"/>
          </a:xfrm>
          <a:prstGeom prst="ellipse">
            <a:avLst/>
          </a:prstGeom>
          <a:noFill/>
          <a:ln w="28575">
            <a:solidFill>
              <a:srgbClr val="DCFF79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8985250" y="4457700"/>
            <a:ext cx="796925" cy="839788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 rot="10227328">
            <a:off x="8101013" y="620713"/>
            <a:ext cx="365125" cy="3651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223273">
            <a:off x="7943850" y="1033463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36293"/>
      </p:ext>
    </p:extLst>
  </p:cSld>
  <p:clrMapOvr>
    <a:masterClrMapping/>
  </p:clrMapOvr>
  <p:transition advTm="2565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503238" y="655638"/>
            <a:ext cx="127000" cy="12700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1187450" y="6089650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 rot="-5400000">
            <a:off x="-1718468" y="3410743"/>
            <a:ext cx="6858000" cy="36513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276225" y="4965700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 rot="-5400000">
            <a:off x="-819150" y="2195513"/>
            <a:ext cx="384175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9600" dirty="0">
                <a:solidFill>
                  <a:srgbClr val="E9FFAB"/>
                </a:solidFill>
                <a:latin typeface="DotMatrix" pitchFamily="2" charset="0"/>
                <a:ea typeface="굴림" charset="-127"/>
              </a:rPr>
              <a:t>List</a:t>
            </a: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 rot="-5400000">
            <a:off x="631825" y="1536700"/>
            <a:ext cx="1593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5400" dirty="0">
                <a:solidFill>
                  <a:schemeClr val="folHlink"/>
                </a:solidFill>
                <a:latin typeface="DotMatrix" pitchFamily="2" charset="0"/>
                <a:ea typeface="굴림" charset="-127"/>
              </a:rPr>
              <a:t>List</a:t>
            </a: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8416925" y="3097213"/>
            <a:ext cx="1457325" cy="1457325"/>
          </a:xfrm>
          <a:prstGeom prst="ellipse">
            <a:avLst/>
          </a:prstGeom>
          <a:solidFill>
            <a:srgbClr val="CCFF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Oval 20"/>
          <p:cNvSpPr>
            <a:spLocks noChangeArrowheads="1"/>
          </p:cNvSpPr>
          <p:nvPr/>
        </p:nvSpPr>
        <p:spPr bwMode="auto">
          <a:xfrm>
            <a:off x="7137400" y="4994275"/>
            <a:ext cx="2366963" cy="2366963"/>
          </a:xfrm>
          <a:prstGeom prst="ellipse">
            <a:avLst/>
          </a:prstGeom>
          <a:solidFill>
            <a:srgbClr val="CCFF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22"/>
          <p:cNvSpPr>
            <a:spLocks noChangeArrowheads="1"/>
          </p:cNvSpPr>
          <p:nvPr/>
        </p:nvSpPr>
        <p:spPr bwMode="auto">
          <a:xfrm>
            <a:off x="7812088" y="4221163"/>
            <a:ext cx="425450" cy="425450"/>
          </a:xfrm>
          <a:prstGeom prst="ellipse">
            <a:avLst/>
          </a:prstGeom>
          <a:solidFill>
            <a:srgbClr val="CCFF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8899525" y="4394200"/>
            <a:ext cx="976313" cy="1031875"/>
          </a:xfrm>
          <a:prstGeom prst="ellipse">
            <a:avLst/>
          </a:prstGeom>
          <a:noFill/>
          <a:ln w="28575">
            <a:solidFill>
              <a:srgbClr val="FFFF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7058025" y="4849813"/>
            <a:ext cx="2517775" cy="2611437"/>
          </a:xfrm>
          <a:prstGeom prst="ellipse">
            <a:avLst/>
          </a:prstGeom>
          <a:noFill/>
          <a:ln w="28575">
            <a:solidFill>
              <a:srgbClr val="DCFF79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7524750" y="3500438"/>
            <a:ext cx="1182688" cy="1182687"/>
          </a:xfrm>
          <a:prstGeom prst="ellipse">
            <a:avLst/>
          </a:prstGeom>
          <a:noFill/>
          <a:ln w="28575">
            <a:solidFill>
              <a:srgbClr val="DCFF79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8985250" y="4457700"/>
            <a:ext cx="796925" cy="839788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1979613" y="500042"/>
            <a:ext cx="597693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</a:rPr>
              <a:t>Table of Contents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1835150" y="1412638"/>
            <a:ext cx="6624638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ko-KR" sz="2400" b="1" dirty="0"/>
              <a:t>Examples of </a:t>
            </a:r>
            <a:r>
              <a:rPr lang="en-US" altLang="ko-KR" sz="2400" b="1" dirty="0" err="1"/>
              <a:t>IoT</a:t>
            </a:r>
            <a:r>
              <a:rPr lang="en-US" altLang="ko-KR" sz="2400" b="1" dirty="0"/>
              <a:t> services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endParaRPr lang="en-US" altLang="ko-KR" b="1" dirty="0"/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ko-KR" sz="2400" b="1" dirty="0"/>
              <a:t>Case of violation of </a:t>
            </a:r>
            <a:r>
              <a:rPr lang="en-US" altLang="ko-KR" sz="2400" b="1" dirty="0" err="1"/>
              <a:t>IoT</a:t>
            </a:r>
            <a:r>
              <a:rPr lang="en-US" altLang="ko-KR" sz="2400" b="1" dirty="0"/>
              <a:t> services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endParaRPr lang="en-US" altLang="ko-KR" b="1" dirty="0"/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ko-KR" sz="2400" b="1" dirty="0"/>
              <a:t>Information protection of </a:t>
            </a:r>
            <a:r>
              <a:rPr lang="en-US" altLang="ko-KR" sz="2400" b="1" dirty="0" err="1"/>
              <a:t>IoT</a:t>
            </a:r>
            <a:r>
              <a:rPr lang="en-US" altLang="ko-KR" sz="2400" b="1" dirty="0"/>
              <a:t> services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endParaRPr lang="en-US" altLang="ko-KR" b="1" dirty="0"/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ko-KR" sz="2400" b="1" dirty="0"/>
              <a:t>Conclusion and </a:t>
            </a:r>
            <a:r>
              <a:rPr lang="en-US" altLang="ko-KR" sz="2400" b="1" dirty="0"/>
              <a:t>f</a:t>
            </a:r>
            <a:r>
              <a:rPr lang="en-US" altLang="ko-KR" sz="2400" b="1" dirty="0" smtClean="0"/>
              <a:t>uture </a:t>
            </a:r>
            <a:r>
              <a:rPr lang="en-US" altLang="ko-KR" sz="2400" b="1" dirty="0"/>
              <a:t>b</a:t>
            </a:r>
            <a:r>
              <a:rPr lang="en-US" altLang="ko-KR" sz="2400" b="1" dirty="0" smtClean="0"/>
              <a:t>usiness model</a:t>
            </a:r>
            <a:endParaRPr lang="en-US" altLang="ko-KR" sz="2400" b="1" dirty="0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-396875" y="-469900"/>
            <a:ext cx="1460500" cy="1508125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 rot="10227328">
            <a:off x="8101013" y="620713"/>
            <a:ext cx="365125" cy="3651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 rot="10223273">
            <a:off x="7943850" y="1033463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864737"/>
      </p:ext>
    </p:extLst>
  </p:cSld>
  <p:clrMapOvr>
    <a:masterClrMapping/>
  </p:clrMapOvr>
  <p:transition advTm="42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 rot="10227328">
            <a:off x="8101013" y="620713"/>
            <a:ext cx="365125" cy="3651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6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 smtClean="0">
                <a:latin typeface="+mn-ea"/>
              </a:rPr>
              <a:t> </a:t>
            </a:r>
            <a:r>
              <a:rPr lang="en-US" altLang="ko-KR" sz="2800" b="1" dirty="0" err="1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IoT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services</a:t>
            </a:r>
            <a:endParaRPr lang="en-US" altLang="ko-KR" sz="2800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4" name="Rectangle 29"/>
          <p:cNvSpPr>
            <a:spLocks noGrp="1" noChangeArrowheads="1"/>
          </p:cNvSpPr>
          <p:nvPr>
            <p:ph type="title"/>
          </p:nvPr>
        </p:nvSpPr>
        <p:spPr>
          <a:xfrm>
            <a:off x="1071538" y="142852"/>
            <a:ext cx="7000924" cy="9906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  1.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Examples of </a:t>
            </a:r>
            <a:r>
              <a:rPr lang="en-US" altLang="ko-KR" sz="32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(1/3)</a:t>
            </a:r>
            <a:endParaRPr lang="en-US" altLang="ko-KR" sz="3200" b="1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92" y="1772816"/>
            <a:ext cx="8637588" cy="508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3" t="43598" r="8684" b="45793"/>
          <a:stretch/>
        </p:blipFill>
        <p:spPr bwMode="auto">
          <a:xfrm>
            <a:off x="4265680" y="3995920"/>
            <a:ext cx="3876800" cy="53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08104" y="6093296"/>
            <a:ext cx="32403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Source: SRI Consulting Business Intelligence</a:t>
            </a:r>
            <a:endParaRPr lang="ko-KR" altLang="en-US" sz="1200" i="1" dirty="0" smtClean="0">
              <a:solidFill>
                <a:schemeClr val="tx1"/>
              </a:solidFill>
              <a:latin typeface="Yu Gothic Light" panose="020B0300000000000000" pitchFamily="34" charset="-128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76056" y="5733256"/>
            <a:ext cx="288032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 rot="10227328">
            <a:off x="8101013" y="620713"/>
            <a:ext cx="365125" cy="3651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6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 smtClean="0">
                <a:latin typeface="+mn-ea"/>
              </a:rPr>
              <a:t>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One case</a:t>
            </a:r>
            <a:endParaRPr lang="en-US" altLang="ko-KR" sz="2800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21456"/>
            <a:ext cx="3995936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97" y="3203683"/>
            <a:ext cx="1739055" cy="203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1558" y="5507940"/>
            <a:ext cx="110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Daddy</a:t>
            </a:r>
            <a:endParaRPr lang="ko-KR" altLang="en-US" sz="2000" b="1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793568" y="3933056"/>
            <a:ext cx="198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2771800" y="4651464"/>
            <a:ext cx="198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구름 36"/>
          <p:cNvSpPr/>
          <p:nvPr/>
        </p:nvSpPr>
        <p:spPr>
          <a:xfrm>
            <a:off x="5508104" y="1340768"/>
            <a:ext cx="2992986" cy="1298367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37.xxx 126.yyy</a:t>
            </a:r>
            <a:endParaRPr lang="ko-KR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75856" y="2967335"/>
            <a:ext cx="154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Query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75856" y="4869160"/>
            <a:ext cx="154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Result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4233728" y="3933056"/>
            <a:ext cx="5398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2771800" y="4653136"/>
            <a:ext cx="50405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28184" y="5517232"/>
            <a:ext cx="2719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Daughter or etc.</a:t>
            </a:r>
            <a:endParaRPr lang="ko-KR" altLang="en-US" sz="2000" b="1" dirty="0"/>
          </a:p>
        </p:txBody>
      </p:sp>
      <p:sp>
        <p:nvSpPr>
          <p:cNvPr id="44" name="Rectangle 29"/>
          <p:cNvSpPr>
            <a:spLocks noGrp="1" noChangeArrowheads="1"/>
          </p:cNvSpPr>
          <p:nvPr>
            <p:ph type="title"/>
          </p:nvPr>
        </p:nvSpPr>
        <p:spPr>
          <a:xfrm>
            <a:off x="1071538" y="142852"/>
            <a:ext cx="7000924" cy="9906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  1.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Examples of </a:t>
            </a:r>
            <a:r>
              <a:rPr lang="en-US" altLang="ko-KR" sz="32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(2/3)</a:t>
            </a:r>
            <a:endParaRPr lang="en-US" altLang="ko-KR" sz="3200" b="1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 rot="10223273">
            <a:off x="7943850" y="1033463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5" name="구름 24"/>
          <p:cNvSpPr/>
          <p:nvPr/>
        </p:nvSpPr>
        <p:spPr>
          <a:xfrm>
            <a:off x="683568" y="1905316"/>
            <a:ext cx="2448272" cy="1298367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is my daughter?</a:t>
            </a:r>
            <a:endParaRPr lang="ko-KR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4723668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 rot="10227328">
            <a:off x="8101013" y="620713"/>
            <a:ext cx="365125" cy="3651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6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 smtClean="0">
                <a:latin typeface="+mn-ea"/>
              </a:rPr>
              <a:t> 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Limitations of </a:t>
            </a:r>
            <a:r>
              <a:rPr lang="en-US" altLang="ko-KR" sz="2800" b="1" dirty="0" err="1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IoT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services</a:t>
            </a:r>
            <a:endParaRPr lang="en-US" altLang="ko-KR" sz="2800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4" name="Rectangle 29"/>
          <p:cNvSpPr>
            <a:spLocks noGrp="1" noChangeArrowheads="1"/>
          </p:cNvSpPr>
          <p:nvPr>
            <p:ph type="title"/>
          </p:nvPr>
        </p:nvSpPr>
        <p:spPr>
          <a:xfrm>
            <a:off x="1071538" y="142852"/>
            <a:ext cx="7000924" cy="9906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  1.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Examples of </a:t>
            </a:r>
            <a:r>
              <a:rPr lang="en-US" altLang="ko-KR" sz="32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(3/3)</a:t>
            </a:r>
            <a:endParaRPr lang="en-US" altLang="ko-KR" sz="3200" b="1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 rot="10223273">
            <a:off x="7943850" y="1033463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722183"/>
              </p:ext>
            </p:extLst>
          </p:nvPr>
        </p:nvGraphicFramePr>
        <p:xfrm>
          <a:off x="6194099" y="2493000"/>
          <a:ext cx="2833253" cy="18000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3253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Insufficient Authorization</a:t>
                      </a:r>
                      <a:endParaRPr lang="ko-KR" altLang="en-US" dirty="0"/>
                    </a:p>
                  </a:txBody>
                  <a:tcPr/>
                </a:tc>
              </a:tr>
              <a:tr h="1160016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dirty="0" smtClean="0">
                          <a:effectLst/>
                        </a:rPr>
                        <a:t>Complexity</a:t>
                      </a:r>
                      <a:r>
                        <a:rPr lang="en-US" altLang="ko-KR" baseline="0" dirty="0" smtClean="0">
                          <a:effectLst/>
                        </a:rPr>
                        <a:t> and</a:t>
                      </a:r>
                      <a:r>
                        <a:rPr lang="en-US" altLang="ko-KR" dirty="0" smtClean="0">
                          <a:effectLst/>
                        </a:rPr>
                        <a:t> length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dirty="0" smtClean="0"/>
                        <a:t>of password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4813"/>
              </p:ext>
            </p:extLst>
          </p:nvPr>
        </p:nvGraphicFramePr>
        <p:xfrm>
          <a:off x="154571" y="2492896"/>
          <a:ext cx="2833253" cy="18000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33253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Insecure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Web Interface</a:t>
                      </a:r>
                      <a:endParaRPr lang="ko-KR" altLang="en-US" dirty="0"/>
                    </a:p>
                  </a:txBody>
                  <a:tcPr/>
                </a:tc>
              </a:tr>
              <a:tr h="1160016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dirty="0" smtClean="0"/>
                        <a:t>User ID,</a:t>
                      </a:r>
                      <a:r>
                        <a:rPr lang="en-US" altLang="ko-KR" baseline="0" dirty="0" smtClean="0"/>
                        <a:t> Session, etc.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dirty="0" smtClean="0">
                          <a:effectLst/>
                        </a:rPr>
                        <a:t>Improper management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583138"/>
              </p:ext>
            </p:extLst>
          </p:nvPr>
        </p:nvGraphicFramePr>
        <p:xfrm>
          <a:off x="4654206" y="4509120"/>
          <a:ext cx="3014138" cy="18000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14138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Insecure</a:t>
                      </a:r>
                      <a:r>
                        <a:rPr lang="en-US" altLang="ko-KR" baseline="0" dirty="0" smtClean="0"/>
                        <a:t> Software/Firmware</a:t>
                      </a:r>
                      <a:endParaRPr lang="ko-KR" altLang="en-US" dirty="0"/>
                    </a:p>
                  </a:txBody>
                  <a:tcPr/>
                </a:tc>
              </a:tr>
              <a:tr h="1160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From</a:t>
                      </a:r>
                      <a:r>
                        <a:rPr lang="en-US" altLang="ko-KR" baseline="0" dirty="0" smtClean="0"/>
                        <a:t> Cloud to Devices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effectLst/>
                        </a:rPr>
                        <a:t>encryption, operation, fabricate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96" y="2325387"/>
            <a:ext cx="2977056" cy="198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139489"/>
              </p:ext>
            </p:extLst>
          </p:nvPr>
        </p:nvGraphicFramePr>
        <p:xfrm>
          <a:off x="1306699" y="4509120"/>
          <a:ext cx="2833253" cy="18000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33253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Privacy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Concerns</a:t>
                      </a:r>
                      <a:endParaRPr lang="ko-KR" altLang="en-US" dirty="0"/>
                    </a:p>
                  </a:txBody>
                  <a:tcPr/>
                </a:tc>
              </a:tr>
              <a:tr h="1160016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dirty="0" smtClean="0"/>
                        <a:t>Clients</a:t>
                      </a:r>
                      <a:r>
                        <a:rPr lang="en-US" altLang="ko-KR" baseline="0" dirty="0" smtClean="0"/>
                        <a:t> name, address,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baseline="0" dirty="0" smtClean="0"/>
                        <a:t>birth date, location, etc.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919677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 rot="10227328">
            <a:off x="8101013" y="620713"/>
            <a:ext cx="365125" cy="3651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1071538" y="142852"/>
            <a:ext cx="8072462" cy="9906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 2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.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Case of violation of </a:t>
            </a:r>
            <a:r>
              <a:rPr lang="en-US" altLang="ko-KR" sz="32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endParaRPr lang="en-US" altLang="ko-KR" sz="3200" b="1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3019" y="1306066"/>
            <a:ext cx="9147019" cy="5363294"/>
            <a:chOff x="-3019" y="1306066"/>
            <a:chExt cx="9147019" cy="536329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19" y="1306066"/>
              <a:ext cx="9147019" cy="5363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0" y="3789040"/>
              <a:ext cx="683568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144" y="3787896"/>
              <a:ext cx="683568" cy="1356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4640" y="3870192"/>
              <a:ext cx="683568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7164288" y="6561920"/>
            <a:ext cx="19705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Source: INITECH</a:t>
            </a:r>
            <a:endParaRPr lang="ko-KR" altLang="en-US" sz="1200" i="1" dirty="0" smtClean="0">
              <a:solidFill>
                <a:schemeClr val="tx1"/>
              </a:solidFill>
              <a:latin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0213386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 rot="10227328">
            <a:off x="8101013" y="620713"/>
            <a:ext cx="365125" cy="3651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03848" y="5549170"/>
            <a:ext cx="165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n-ea"/>
                <a:cs typeface="Times New Roman" panose="02020603050405020304" pitchFamily="18" charset="0"/>
              </a:rPr>
              <a:t>3rd attacker</a:t>
            </a:r>
            <a:endParaRPr lang="ko-KR" altLang="en-US" sz="2000" b="1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97" y="3203683"/>
            <a:ext cx="1739055" cy="203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951558" y="5507940"/>
            <a:ext cx="110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Daddy</a:t>
            </a:r>
            <a:endParaRPr lang="ko-KR" altLang="en-US" sz="2000" b="1" dirty="0"/>
          </a:p>
        </p:txBody>
      </p:sp>
      <p:sp>
        <p:nvSpPr>
          <p:cNvPr id="29" name="구름 28"/>
          <p:cNvSpPr/>
          <p:nvPr/>
        </p:nvSpPr>
        <p:spPr>
          <a:xfrm>
            <a:off x="683568" y="1905316"/>
            <a:ext cx="2448272" cy="1298367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is my daughter?</a:t>
            </a:r>
            <a:endParaRPr lang="ko-KR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719" y="3366580"/>
            <a:ext cx="1568281" cy="206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직선 화살표 연결선 29"/>
          <p:cNvCxnSpPr/>
          <p:nvPr/>
        </p:nvCxnSpPr>
        <p:spPr>
          <a:xfrm>
            <a:off x="4233728" y="3933056"/>
            <a:ext cx="5398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2771800" y="4653136"/>
            <a:ext cx="50405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843808" y="3933056"/>
            <a:ext cx="432792" cy="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283968" y="4653136"/>
            <a:ext cx="432792" cy="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5856" y="2967335"/>
            <a:ext cx="154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Query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5856" y="4869160"/>
            <a:ext cx="154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Result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21456"/>
            <a:ext cx="3995936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 smtClean="0">
                <a:latin typeface="+mn-ea"/>
              </a:rPr>
              <a:t> 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Problem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definition</a:t>
            </a:r>
            <a:endParaRPr lang="en-US" altLang="ko-KR" sz="2800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1071538" y="142852"/>
            <a:ext cx="8072462" cy="9906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 2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.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Case of violation of </a:t>
            </a:r>
            <a:r>
              <a:rPr lang="en-US" altLang="ko-KR" sz="32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endParaRPr lang="en-US" altLang="ko-KR" sz="3200" b="1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 rot="10223273">
            <a:off x="7943850" y="1033463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28184" y="5517232"/>
            <a:ext cx="2719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Daughter or etc.</a:t>
            </a:r>
            <a:endParaRPr lang="ko-KR" altLang="en-US" sz="2000" b="1" dirty="0"/>
          </a:p>
        </p:txBody>
      </p:sp>
      <p:sp>
        <p:nvSpPr>
          <p:cNvPr id="42" name="구름 41"/>
          <p:cNvSpPr/>
          <p:nvPr/>
        </p:nvSpPr>
        <p:spPr>
          <a:xfrm>
            <a:off x="5508104" y="1340768"/>
            <a:ext cx="2992986" cy="1298367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 coordinates: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37.xxx 126.yyy</a:t>
            </a:r>
            <a:endParaRPr lang="ko-KR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5537342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97" y="3203683"/>
            <a:ext cx="1739055" cy="203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구름 28"/>
          <p:cNvSpPr/>
          <p:nvPr/>
        </p:nvSpPr>
        <p:spPr>
          <a:xfrm>
            <a:off x="395536" y="1905316"/>
            <a:ext cx="2744251" cy="1298367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 Where is my daughters?</a:t>
            </a:r>
            <a:endParaRPr lang="ko-KR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719" y="3366580"/>
            <a:ext cx="1568281" cy="206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직선 화살표 연결선 29"/>
          <p:cNvCxnSpPr/>
          <p:nvPr/>
        </p:nvCxnSpPr>
        <p:spPr>
          <a:xfrm>
            <a:off x="4233728" y="3933056"/>
            <a:ext cx="5398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2771800" y="4653136"/>
            <a:ext cx="50405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843808" y="3933056"/>
            <a:ext cx="432792" cy="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283968" y="4653136"/>
            <a:ext cx="432792" cy="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5856" y="2967335"/>
            <a:ext cx="154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Query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5856" y="4869160"/>
            <a:ext cx="154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Result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21456"/>
            <a:ext cx="3995936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구름 41"/>
          <p:cNvSpPr/>
          <p:nvPr/>
        </p:nvSpPr>
        <p:spPr>
          <a:xfrm>
            <a:off x="5508104" y="1340768"/>
            <a:ext cx="2992986" cy="1298367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 coordinates: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37.xxx 126.yyy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35.xxx 122.yyy</a:t>
            </a:r>
            <a:endParaRPr lang="ko-KR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 smtClean="0">
                <a:latin typeface="+mn-ea"/>
              </a:rPr>
              <a:t> 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Motivation</a:t>
            </a:r>
            <a:endParaRPr lang="en-US" altLang="ko-KR" sz="2800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837090" y="142852"/>
            <a:ext cx="8613030" cy="990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 3.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Information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protection of </a:t>
            </a:r>
            <a:r>
              <a:rPr lang="en-US" altLang="ko-KR" sz="31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 services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 rot="10223273">
            <a:off x="7943850" y="1033463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772816"/>
            <a:ext cx="1169595" cy="129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203848" y="5549170"/>
            <a:ext cx="165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n-ea"/>
                <a:cs typeface="Times New Roman" panose="02020603050405020304" pitchFamily="18" charset="0"/>
              </a:rPr>
              <a:t>3rd attacker</a:t>
            </a:r>
            <a:endParaRPr lang="ko-KR" altLang="en-US" sz="20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1558" y="5507940"/>
            <a:ext cx="110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Daddy</a:t>
            </a:r>
            <a:endParaRPr lang="ko-KR" alt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228184" y="5517232"/>
            <a:ext cx="2719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Daughter or etc.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54306" y="2348880"/>
            <a:ext cx="553998" cy="4895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8620749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3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 smtClean="0">
                <a:latin typeface="+mn-ea"/>
              </a:rPr>
              <a:t> 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Solution</a:t>
            </a:r>
            <a:endParaRPr lang="en-US" altLang="ko-KR" sz="2800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837090" y="142852"/>
            <a:ext cx="8613030" cy="990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 3.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Information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protection of </a:t>
            </a:r>
            <a:r>
              <a:rPr lang="en-US" altLang="ko-KR" sz="31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 services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0" y="1841531"/>
            <a:ext cx="8408954" cy="5017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164288" y="2780928"/>
            <a:ext cx="19880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①: Query</a:t>
            </a:r>
          </a:p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1969676"/>
            <a:ext cx="23116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②: Result</a:t>
            </a:r>
          </a:p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types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40152" y="2420888"/>
            <a:ext cx="508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64288" y="6561920"/>
            <a:ext cx="1970504" cy="288032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Source: Sports donga</a:t>
            </a:r>
            <a:endParaRPr lang="ko-KR" altLang="en-US" sz="1200" i="1" dirty="0" smtClean="0">
              <a:solidFill>
                <a:schemeClr val="tx1"/>
              </a:solidFill>
              <a:latin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3599178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슬라이드 1&quot;/&gt;&lt;property id=&quot;20307&quot; value=&quot;256&quot;/&gt;&lt;/object&gt;&lt;object type=&quot;3&quot; unique_id=&quot;10005&quot;&gt;&lt;property id=&quot;20148&quot; value=&quot;5&quot;/&gt;&lt;property id=&quot;20300&quot; value=&quot;슬라이드 2&quot;/&gt;&lt;property id=&quot;20307&quot; value=&quot;315&quot;/&gt;&lt;/object&gt;&lt;object type=&quot;3&quot; unique_id=&quot;10006&quot;&gt;&lt;property id=&quot;20148&quot; value=&quot;5&quot;/&gt;&lt;property id=&quot;20300&quot; value=&quot;슬라이드 3 - &amp;quot;  1. 연구 배경 및 필요성&amp;quot;&quot;/&gt;&lt;property id=&quot;20307&quot; value=&quot;319&quot;/&gt;&lt;/object&gt;&lt;object type=&quot;3&quot; unique_id=&quot;10007&quot;&gt;&lt;property id=&quot;20148&quot; value=&quot;5&quot;/&gt;&lt;property id=&quot;20300&quot; value=&quot;슬라이드 9 - &amp;quot;  4. 연구 방법(소개)&amp;quot;&quot;/&gt;&lt;property id=&quot;20307&quot; value=&quot;316&quot;/&gt;&lt;/object&gt;&lt;object type=&quot;3&quot; unique_id=&quot;10008&quot;&gt;&lt;property id=&quot;20148&quot; value=&quot;5&quot;/&gt;&lt;property id=&quot;20300&quot; value=&quot;슬라이드 11 - &amp;quot;  4. 연구 방법(소개)&amp;quot;&quot;/&gt;&lt;property id=&quot;20307&quot; value=&quot;317&quot;/&gt;&lt;/object&gt;&lt;object type=&quot;3&quot; unique_id=&quot;10009&quot;&gt;&lt;property id=&quot;20148&quot; value=&quot;5&quot;/&gt;&lt;property id=&quot;20300&quot; value=&quot;슬라이드 5 - &amp;quot;  2. 연구목적 및 범위&amp;quot;&quot;/&gt;&lt;property id=&quot;20307&quot; value=&quot;320&quot;/&gt;&lt;/object&gt;&lt;object type=&quot;3&quot; unique_id=&quot;10010&quot;&gt;&lt;property id=&quot;20148&quot; value=&quot;5&quot;/&gt;&lt;property id=&quot;20300&quot; value=&quot;슬라이드 4 - &amp;quot;  1. 연구 배경 및 필요성&amp;quot;&quot;/&gt;&lt;property id=&quot;20307&quot; value=&quot;258&quot;/&gt;&lt;/object&gt;&lt;object type=&quot;3&quot; unique_id=&quot;10011&quot;&gt;&lt;property id=&quot;20148&quot; value=&quot;5&quot;/&gt;&lt;property id=&quot;20300&quot; value=&quot;슬라이드 6&quot;/&gt;&lt;property id=&quot;20307&quot; value=&quot;288&quot;/&gt;&lt;/object&gt;&lt;object type=&quot;3&quot; unique_id=&quot;10013&quot;&gt;&lt;property id=&quot;20148&quot; value=&quot;5&quot;/&gt;&lt;property id=&quot;20300&quot; value=&quot;슬라이드 8 - &amp;quot;  3. 국내٠외 연구동향&amp;quot;&quot;/&gt;&lt;property id=&quot;20307&quot; value=&quot;291&quot;/&gt;&lt;/object&gt;&lt;object type=&quot;3&quot; unique_id=&quot;10015&quot;&gt;&lt;property id=&quot;20148&quot; value=&quot;5&quot;/&gt;&lt;property id=&quot;20300&quot; value=&quot;슬라이드 12 - &amp;quot;   4. 연구 방법&amp;quot;&quot;/&gt;&lt;property id=&quot;20307&quot; value=&quot;295&quot;/&gt;&lt;/object&gt;&lt;object type=&quot;3&quot; unique_id=&quot;10016&quot;&gt;&lt;property id=&quot;20148&quot; value=&quot;5&quot;/&gt;&lt;property id=&quot;20300&quot; value=&quot;슬라이드 13 - &amp;quot;   4. 연구 방법&amp;quot;&quot;/&gt;&lt;property id=&quot;20307&quot; value=&quot;296&quot;/&gt;&lt;/object&gt;&lt;object type=&quot;3&quot; unique_id=&quot;10017&quot;&gt;&lt;property id=&quot;20148&quot; value=&quot;5&quot;/&gt;&lt;property id=&quot;20300&quot; value=&quot;슬라이드 14 - &amp;quot;   4. 연구 방법&amp;quot;&quot;/&gt;&lt;property id=&quot;20307&quot; value=&quot;297&quot;/&gt;&lt;/object&gt;&lt;object type=&quot;3&quot; unique_id=&quot;10018&quot;&gt;&lt;property id=&quot;20148&quot; value=&quot;5&quot;/&gt;&lt;property id=&quot;20300&quot; value=&quot;슬라이드 15 - &amp;quot;   4. 연구 방법&amp;quot;&quot;/&gt;&lt;property id=&quot;20307&quot; value=&quot;298&quot;/&gt;&lt;/object&gt;&lt;object type=&quot;3&quot; unique_id=&quot;10019&quot;&gt;&lt;property id=&quot;20148&quot; value=&quot;5&quot;/&gt;&lt;property id=&quot;20300&quot; value=&quot;슬라이드 16 - &amp;quot;   4. 연구 방법&amp;quot;&quot;/&gt;&lt;property id=&quot;20307&quot; value=&quot;299&quot;/&gt;&lt;/object&gt;&lt;object type=&quot;3&quot; unique_id=&quot;10020&quot;&gt;&lt;property id=&quot;20148&quot; value=&quot;5&quot;/&gt;&lt;property id=&quot;20300&quot; value=&quot;슬라이드 17 - &amp;quot;   4. 연구 방법&amp;quot;&quot;/&gt;&lt;property id=&quot;20307&quot; value=&quot;301&quot;/&gt;&lt;/object&gt;&lt;object type=&quot;3&quot; unique_id=&quot;10021&quot;&gt;&lt;property id=&quot;20148&quot; value=&quot;5&quot;/&gt;&lt;property id=&quot;20300&quot; value=&quot;슬라이드 18 - &amp;quot;   4. 연구 방법&amp;quot;&quot;/&gt;&lt;property id=&quot;20307&quot; value=&quot;302&quot;/&gt;&lt;/object&gt;&lt;object type=&quot;3&quot; unique_id=&quot;10022&quot;&gt;&lt;property id=&quot;20148&quot; value=&quot;5&quot;/&gt;&lt;property id=&quot;20300&quot; value=&quot;슬라이드 19 - &amp;quot;   4. 연구 방법&amp;quot;&quot;/&gt;&lt;property id=&quot;20307&quot; value=&quot;303&quot;/&gt;&lt;/object&gt;&lt;object type=&quot;3&quot; unique_id=&quot;10023&quot;&gt;&lt;property id=&quot;20148&quot; value=&quot;5&quot;/&gt;&lt;property id=&quot;20300&quot; value=&quot;슬라이드 20 - &amp;quot;   4. 연구 방법&amp;quot;&quot;/&gt;&lt;property id=&quot;20307&quot; value=&quot;305&quot;/&gt;&lt;/object&gt;&lt;object type=&quot;3&quot; unique_id=&quot;10024&quot;&gt;&lt;property id=&quot;20148&quot; value=&quot;5&quot;/&gt;&lt;property id=&quot;20300&quot; value=&quot;슬라이드 21 - &amp;quot;   4. 연구 방법&amp;quot;&quot;/&gt;&lt;property id=&quot;20307&quot; value=&quot;304&quot;/&gt;&lt;/object&gt;&lt;object type=&quot;3&quot; unique_id=&quot;10026&quot;&gt;&lt;property id=&quot;20148&quot; value=&quot;5&quot;/&gt;&lt;property id=&quot;20300&quot; value=&quot;슬라이드 22 - &amp;quot;   5. 실험 및 검토&amp;quot;&quot;/&gt;&lt;property id=&quot;20307&quot; value=&quot;307&quot;/&gt;&lt;/object&gt;&lt;object type=&quot;3&quot; unique_id=&quot;10027&quot;&gt;&lt;property id=&quot;20148&quot; value=&quot;5&quot;/&gt;&lt;property id=&quot;20300&quot; value=&quot;슬라이드 23 - &amp;quot;    5. 실험 및 검토&amp;quot;&quot;/&gt;&lt;property id=&quot;20307&quot; value=&quot;308&quot;/&gt;&lt;/object&gt;&lt;object type=&quot;3&quot; unique_id=&quot;10028&quot;&gt;&lt;property id=&quot;20148&quot; value=&quot;5&quot;/&gt;&lt;property id=&quot;20300&quot; value=&quot;슬라이드 24&quot;/&gt;&lt;property id=&quot;20307&quot; value=&quot;309&quot;/&gt;&lt;/object&gt;&lt;object type=&quot;3&quot; unique_id=&quot;10029&quot;&gt;&lt;property id=&quot;20148&quot; value=&quot;5&quot;/&gt;&lt;property id=&quot;20300&quot; value=&quot;슬라이드 26&quot;/&gt;&lt;property id=&quot;20307&quot; value=&quot;310&quot;/&gt;&lt;/object&gt;&lt;object type=&quot;3&quot; unique_id=&quot;10030&quot;&gt;&lt;property id=&quot;20148&quot; value=&quot;5&quot;/&gt;&lt;property id=&quot;20300&quot; value=&quot;슬라이드 27&quot;/&gt;&lt;property id=&quot;20307&quot; value=&quot;321&quot;/&gt;&lt;/object&gt;&lt;object type=&quot;3&quot; unique_id=&quot;10031&quot;&gt;&lt;property id=&quot;20148&quot; value=&quot;5&quot;/&gt;&lt;property id=&quot;20300&quot; value=&quot;슬라이드 28&quot;/&gt;&lt;property id=&quot;20307&quot; value=&quot;322&quot;/&gt;&lt;/object&gt;&lt;object type=&quot;3&quot; unique_id=&quot;10032&quot;&gt;&lt;property id=&quot;20148&quot; value=&quot;5&quot;/&gt;&lt;property id=&quot;20300&quot; value=&quot;슬라이드 7 - &amp;quot;  2. 연구목적 및 범위&amp;quot;&quot;/&gt;&lt;property id=&quot;20307&quot; value=&quot;323&quot;/&gt;&lt;/object&gt;&lt;object type=&quot;3&quot; unique_id=&quot;10033&quot;&gt;&lt;property id=&quot;20148&quot; value=&quot;5&quot;/&gt;&lt;property id=&quot;20300&quot; value=&quot;슬라이드 10 - &amp;quot;  4. 연구 방법(소개)&amp;quot;&quot;/&gt;&lt;property id=&quot;20307&quot; value=&quot;325&quot;/&gt;&lt;/object&gt;&lt;object type=&quot;3&quot; unique_id=&quot;10034&quot;&gt;&lt;property id=&quot;20148&quot; value=&quot;5&quot;/&gt;&lt;property id=&quot;20300&quot; value=&quot;슬라이드 25&quot;/&gt;&lt;property id=&quot;20307&quot; value=&quot;32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>
        <a:ln w="762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13592</TotalTime>
  <Words>517</Words>
  <Application>Microsoft Office PowerPoint</Application>
  <PresentationFormat>화면 슬라이드 쇼(4:3)</PresentationFormat>
  <Paragraphs>120</Paragraphs>
  <Slides>13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  1. Examples of IoT services(1/3)</vt:lpstr>
      <vt:lpstr>  1. Examples of IoT services(2/3)</vt:lpstr>
      <vt:lpstr>  1. Examples of IoT services(3/3)</vt:lpstr>
      <vt:lpstr>  2. Case of violation of IoT services</vt:lpstr>
      <vt:lpstr>  2. Case of violation of IoT services</vt:lpstr>
      <vt:lpstr>  3. Information protection of IoT services</vt:lpstr>
      <vt:lpstr>  3. Information protection of IoT services</vt:lpstr>
      <vt:lpstr>  3. Information protection of IoT services</vt:lpstr>
      <vt:lpstr>  3. Information protection of IoT services</vt:lpstr>
      <vt:lpstr>  4. Conclusion and future business model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빌 게이츠</dc:creator>
  <cp:lastModifiedBy>Song</cp:lastModifiedBy>
  <cp:revision>1230</cp:revision>
  <cp:lastPrinted>2017-04-17T06:01:00Z</cp:lastPrinted>
  <dcterms:created xsi:type="dcterms:W3CDTF">2010-11-23T09:41:01Z</dcterms:created>
  <dcterms:modified xsi:type="dcterms:W3CDTF">2017-11-20T00:30:33Z</dcterms:modified>
</cp:coreProperties>
</file>