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ja-JP"/>
    </a:defPPr>
    <a:lvl1pPr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1933" autoAdjust="0"/>
  </p:normalViewPr>
  <p:slideViewPr>
    <p:cSldViewPr>
      <p:cViewPr varScale="1">
        <p:scale>
          <a:sx n="78" d="100"/>
          <a:sy n="78" d="100"/>
        </p:scale>
        <p:origin x="92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159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rikawa%20Kentaro\Desktop\hachathon_sensordata\Merged_data_0824to0827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2000" dirty="0" err="1"/>
              <a:t>Average_noise</a:t>
            </a:r>
            <a:r>
              <a:rPr lang="en-US" altLang="ja-JP" sz="2000" baseline="0" dirty="0"/>
              <a:t> data</a:t>
            </a:r>
            <a:r>
              <a:rPr lang="en-US" altLang="ja-JP" sz="2000" dirty="0"/>
              <a:t> per 30 minutes on August 25</a:t>
            </a:r>
            <a:r>
              <a:rPr lang="en-US" altLang="ja-JP" sz="2000" baseline="30000" dirty="0"/>
              <a:t>th</a:t>
            </a:r>
            <a:endParaRPr lang="en-US" altLang="ja-JP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'0825(normalday)'!$B$1</c:f>
              <c:strCache>
                <c:ptCount val="1"/>
                <c:pt idx="0">
                  <c:v>average_mcp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'0825(normalday)'!$A$2:$A$49</c:f>
              <c:strCache>
                <c:ptCount val="48"/>
                <c:pt idx="0">
                  <c:v>0:00~0:30</c:v>
                </c:pt>
                <c:pt idx="1">
                  <c:v>0:31~1:00</c:v>
                </c:pt>
                <c:pt idx="2">
                  <c:v>1:01~1:30</c:v>
                </c:pt>
                <c:pt idx="3">
                  <c:v>1:31~2:00</c:v>
                </c:pt>
                <c:pt idx="4">
                  <c:v>2:01~2:30</c:v>
                </c:pt>
                <c:pt idx="5">
                  <c:v>2:31~3:00</c:v>
                </c:pt>
                <c:pt idx="6">
                  <c:v>3:01~3:30</c:v>
                </c:pt>
                <c:pt idx="7">
                  <c:v>3:31~4:00</c:v>
                </c:pt>
                <c:pt idx="8">
                  <c:v>4:01~4:30</c:v>
                </c:pt>
                <c:pt idx="9">
                  <c:v>4:31~5:00</c:v>
                </c:pt>
                <c:pt idx="10">
                  <c:v>5:01~5:30</c:v>
                </c:pt>
                <c:pt idx="11">
                  <c:v>5:31~6:00</c:v>
                </c:pt>
                <c:pt idx="12">
                  <c:v>6:01~6:30</c:v>
                </c:pt>
                <c:pt idx="13">
                  <c:v>6:31~7:00</c:v>
                </c:pt>
                <c:pt idx="14">
                  <c:v>7:01~7:30</c:v>
                </c:pt>
                <c:pt idx="15">
                  <c:v>7:31~8:00</c:v>
                </c:pt>
                <c:pt idx="16">
                  <c:v>8:01~8:30</c:v>
                </c:pt>
                <c:pt idx="17">
                  <c:v>8:31~9:00</c:v>
                </c:pt>
                <c:pt idx="18">
                  <c:v>9:01~9:30</c:v>
                </c:pt>
                <c:pt idx="19">
                  <c:v>9:31~10:00</c:v>
                </c:pt>
                <c:pt idx="20">
                  <c:v>10:01~10:30</c:v>
                </c:pt>
                <c:pt idx="21">
                  <c:v>10:31~11:00</c:v>
                </c:pt>
                <c:pt idx="22">
                  <c:v>11:01~11:30</c:v>
                </c:pt>
                <c:pt idx="23">
                  <c:v>11:31~12:00</c:v>
                </c:pt>
                <c:pt idx="24">
                  <c:v>12:01~12:30</c:v>
                </c:pt>
                <c:pt idx="25">
                  <c:v>12:31~13:00</c:v>
                </c:pt>
                <c:pt idx="26">
                  <c:v>13:01~13:30</c:v>
                </c:pt>
                <c:pt idx="27">
                  <c:v>13:31~14:00</c:v>
                </c:pt>
                <c:pt idx="28">
                  <c:v>14:01~14:30</c:v>
                </c:pt>
                <c:pt idx="29">
                  <c:v>14:31~15:00</c:v>
                </c:pt>
                <c:pt idx="30">
                  <c:v>15:01~15:30</c:v>
                </c:pt>
                <c:pt idx="31">
                  <c:v>15:31~16:00</c:v>
                </c:pt>
                <c:pt idx="32">
                  <c:v>16:01~16:30</c:v>
                </c:pt>
                <c:pt idx="33">
                  <c:v>16:31~17:00</c:v>
                </c:pt>
                <c:pt idx="34">
                  <c:v>17:01~17:30</c:v>
                </c:pt>
                <c:pt idx="35">
                  <c:v>17:31~18:00</c:v>
                </c:pt>
                <c:pt idx="36">
                  <c:v>18:01~18:30</c:v>
                </c:pt>
                <c:pt idx="37">
                  <c:v>18:31~19:00</c:v>
                </c:pt>
                <c:pt idx="38">
                  <c:v>19:01~19:30</c:v>
                </c:pt>
                <c:pt idx="39">
                  <c:v>19:31~20:00</c:v>
                </c:pt>
                <c:pt idx="40">
                  <c:v>20:01~20:30</c:v>
                </c:pt>
                <c:pt idx="41">
                  <c:v>20:31~21:00</c:v>
                </c:pt>
                <c:pt idx="42">
                  <c:v>21:01~21:30</c:v>
                </c:pt>
                <c:pt idx="43">
                  <c:v>21:31~22:00</c:v>
                </c:pt>
                <c:pt idx="44">
                  <c:v>22:01~22:30</c:v>
                </c:pt>
                <c:pt idx="45">
                  <c:v>22:31~23:00</c:v>
                </c:pt>
                <c:pt idx="46">
                  <c:v>23:01~23:30</c:v>
                </c:pt>
                <c:pt idx="47">
                  <c:v>23:31~23:59</c:v>
                </c:pt>
              </c:strCache>
            </c:strRef>
          </c:cat>
          <c:val>
            <c:numRef>
              <c:f>'0825(normalday)'!$B$2:$B$49</c:f>
              <c:numCache>
                <c:formatCode>General</c:formatCode>
                <c:ptCount val="48"/>
                <c:pt idx="0">
                  <c:v>70.29984417608371</c:v>
                </c:pt>
                <c:pt idx="1">
                  <c:v>70.311423626138335</c:v>
                </c:pt>
                <c:pt idx="2">
                  <c:v>69.77410936205689</c:v>
                </c:pt>
                <c:pt idx="3">
                  <c:v>68.597810898930959</c:v>
                </c:pt>
                <c:pt idx="4">
                  <c:v>68.349735049206018</c:v>
                </c:pt>
                <c:pt idx="5">
                  <c:v>67.576876090750517</c:v>
                </c:pt>
                <c:pt idx="6">
                  <c:v>64.597750281213891</c:v>
                </c:pt>
                <c:pt idx="7">
                  <c:v>64.599999999999042</c:v>
                </c:pt>
                <c:pt idx="8">
                  <c:v>64.682695252679153</c:v>
                </c:pt>
                <c:pt idx="9">
                  <c:v>65.913320825515299</c:v>
                </c:pt>
                <c:pt idx="10">
                  <c:v>67.877078085641912</c:v>
                </c:pt>
                <c:pt idx="11">
                  <c:v>71.794332723948074</c:v>
                </c:pt>
                <c:pt idx="12">
                  <c:v>70.938555691553702</c:v>
                </c:pt>
                <c:pt idx="13">
                  <c:v>69.112814070352201</c:v>
                </c:pt>
                <c:pt idx="14">
                  <c:v>68.55265662172954</c:v>
                </c:pt>
                <c:pt idx="15">
                  <c:v>68.463741191545253</c:v>
                </c:pt>
                <c:pt idx="16">
                  <c:v>68.564890633765032</c:v>
                </c:pt>
                <c:pt idx="17">
                  <c:v>68.254794520549751</c:v>
                </c:pt>
                <c:pt idx="18">
                  <c:v>68.409119332987686</c:v>
                </c:pt>
                <c:pt idx="19">
                  <c:v>68.281465746151369</c:v>
                </c:pt>
                <c:pt idx="20">
                  <c:v>68.533168316833624</c:v>
                </c:pt>
                <c:pt idx="21">
                  <c:v>67.963898450948875</c:v>
                </c:pt>
                <c:pt idx="22">
                  <c:v>67.490585106384643</c:v>
                </c:pt>
                <c:pt idx="23">
                  <c:v>69.323656927428644</c:v>
                </c:pt>
                <c:pt idx="24">
                  <c:v>69.431010850943153</c:v>
                </c:pt>
                <c:pt idx="25">
                  <c:v>70.164407814408548</c:v>
                </c:pt>
                <c:pt idx="26">
                  <c:v>68.52735312697483</c:v>
                </c:pt>
                <c:pt idx="27">
                  <c:v>68.722935153583833</c:v>
                </c:pt>
                <c:pt idx="28">
                  <c:v>69.844392794887497</c:v>
                </c:pt>
                <c:pt idx="29">
                  <c:v>70.072271714923033</c:v>
                </c:pt>
                <c:pt idx="30">
                  <c:v>68.573381294965344</c:v>
                </c:pt>
                <c:pt idx="31">
                  <c:v>70.584156798695531</c:v>
                </c:pt>
                <c:pt idx="32">
                  <c:v>72.004892966362874</c:v>
                </c:pt>
                <c:pt idx="33">
                  <c:v>73.543675319326212</c:v>
                </c:pt>
                <c:pt idx="34">
                  <c:v>73.986449752885363</c:v>
                </c:pt>
                <c:pt idx="35">
                  <c:v>71.629676511957356</c:v>
                </c:pt>
                <c:pt idx="36">
                  <c:v>70.412845407022061</c:v>
                </c:pt>
                <c:pt idx="37">
                  <c:v>70.382145352902072</c:v>
                </c:pt>
                <c:pt idx="38">
                  <c:v>69.975310344829069</c:v>
                </c:pt>
                <c:pt idx="39">
                  <c:v>71.209538254130308</c:v>
                </c:pt>
                <c:pt idx="40">
                  <c:v>71.223617391305638</c:v>
                </c:pt>
                <c:pt idx="41">
                  <c:v>71.416889209672505</c:v>
                </c:pt>
                <c:pt idx="42">
                  <c:v>70.431727781231999</c:v>
                </c:pt>
                <c:pt idx="43">
                  <c:v>70.485626911316217</c:v>
                </c:pt>
                <c:pt idx="44">
                  <c:v>69.581487044687975</c:v>
                </c:pt>
                <c:pt idx="45">
                  <c:v>68.757817337463067</c:v>
                </c:pt>
                <c:pt idx="46">
                  <c:v>69.421443558541853</c:v>
                </c:pt>
                <c:pt idx="47">
                  <c:v>70.661996644297616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76D-4355-AFF0-E9ABF6B9F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8717160"/>
        <c:axId val="418716832"/>
      </c:lineChart>
      <c:catAx>
        <c:axId val="418717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18716832"/>
        <c:crosses val="autoZero"/>
        <c:auto val="1"/>
        <c:lblAlgn val="ctr"/>
        <c:lblOffset val="100"/>
        <c:noMultiLvlLbl val="0"/>
      </c:catAx>
      <c:valAx>
        <c:axId val="41871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18717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6DCC9987-AE10-4685-9B5B-4577F1D5BB4C}" type="datetimeFigureOut">
              <a:rPr lang="ja-JP" altLang="en-US"/>
              <a:pPr/>
              <a:t>2017/11/20</a:t>
            </a:fld>
            <a:endParaRPr kumimoji="1" 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kumimoji="1" lang="ja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/>
              <a:t>クリックしてマスタ テキスト スタイルを編集する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77D8454A-404F-4DF1-8F43-7DDF83BF3B63}" type="slidenum">
              <a:rPr/>
              <a:pPr/>
              <a:t>‹#›</a:t>
            </a:fld>
            <a:endParaRPr kumimoji="1" 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Hello, I’m Kentaro Narikawa, master course of graduate student of </a:t>
            </a:r>
            <a:r>
              <a:rPr kumimoji="1" lang="en-US" altLang="ja-JP" dirty="0" err="1"/>
              <a:t>Kwansei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Gakuin</a:t>
            </a:r>
            <a:r>
              <a:rPr kumimoji="1" lang="en-US" altLang="ja-JP" dirty="0"/>
              <a:t> University in Japan.</a:t>
            </a:r>
          </a:p>
          <a:p>
            <a:r>
              <a:rPr kumimoji="1" lang="en-US" altLang="ja-JP" dirty="0"/>
              <a:t>And he is Mr. Tetsuo </a:t>
            </a:r>
            <a:r>
              <a:rPr kumimoji="1" lang="en-US" altLang="ja-JP" dirty="0" err="1"/>
              <a:t>Ogino</a:t>
            </a:r>
            <a:r>
              <a:rPr kumimoji="1" lang="en-US" altLang="ja-JP" dirty="0"/>
              <a:t>. Another member, </a:t>
            </a:r>
            <a:r>
              <a:rPr kumimoji="1" lang="en-US" altLang="ja-JP" dirty="0" err="1"/>
              <a:t>Toshinori</a:t>
            </a:r>
            <a:r>
              <a:rPr kumimoji="1" lang="en-US" altLang="ja-JP" dirty="0"/>
              <a:t> Hayashi is absent because he got a cold in Japan. 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We’d like to propose the system Searching Unusual events system by using Buzz tweets And Noise data, what we call, BUSAN system.</a:t>
            </a:r>
          </a:p>
          <a:p>
            <a:r>
              <a:rPr kumimoji="1" lang="en-US" altLang="ja-JP" dirty="0"/>
              <a:t>The name of BUSAN is what are arranged the first letters for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kumimoji="1" lang="ja-JP" smtClean="0"/>
              <a:pPr/>
              <a:t>1</a:t>
            </a:fld>
            <a:endParaRPr kumimoji="1" lang="ja-JP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First of all, do you like noisy place?</a:t>
            </a:r>
          </a:p>
          <a:p>
            <a:r>
              <a:rPr kumimoji="1" lang="en-US" altLang="ja-JP" dirty="0"/>
              <a:t>Some people like noisy place, but other people dislike there.</a:t>
            </a:r>
          </a:p>
          <a:p>
            <a:r>
              <a:rPr kumimoji="1" lang="en-US" altLang="ja-JP" dirty="0"/>
              <a:t>I think whether you want to go to the noisy place is depending on your feelings.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altLang="ja-JP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7611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In the noisy place, we think </a:t>
            </a:r>
            <a:r>
              <a:rPr kumimoji="1" lang="en-US" altLang="ja-JP" sz="1200" dirty="0"/>
              <a:t>something </a:t>
            </a:r>
            <a:r>
              <a:rPr kumimoji="1" lang="en-US" altLang="ja-JP" sz="1200" dirty="0">
                <a:solidFill>
                  <a:srgbClr val="FF0000"/>
                </a:solidFill>
              </a:rPr>
              <a:t>different</a:t>
            </a:r>
            <a:r>
              <a:rPr kumimoji="1" lang="en-US" altLang="ja-JP" sz="1200" dirty="0"/>
              <a:t> suddenly happen as </a:t>
            </a:r>
            <a:r>
              <a:rPr kumimoji="1" lang="en-US" altLang="ja-JP" sz="1200" dirty="0">
                <a:solidFill>
                  <a:srgbClr val="FF0000"/>
                </a:solidFill>
              </a:rPr>
              <a:t>unusual</a:t>
            </a:r>
            <a:r>
              <a:rPr kumimoji="1" lang="en-US" altLang="ja-JP" sz="1200" dirty="0"/>
              <a:t> event </a:t>
            </a:r>
            <a:r>
              <a:rPr lang="en-US" altLang="ja-JP" sz="1200" dirty="0"/>
              <a:t>in the city</a:t>
            </a:r>
            <a:r>
              <a:rPr kumimoji="1" lang="en-US" altLang="ja-JP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/>
              <a:t>For instance, beginning street live show, and big accident, and so on…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/>
              <a:t>In order to detect such unusual signs, </a:t>
            </a:r>
            <a:r>
              <a:rPr lang="en-US" altLang="ja-JP" sz="1200" dirty="0"/>
              <a:t>BUSAN system</a:t>
            </a:r>
            <a:r>
              <a:rPr kumimoji="1" lang="en-US" altLang="ja-JP" sz="1200" dirty="0"/>
              <a:t> needs several kinds of sensing data.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altLang="ja-JP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333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To develop this system, We used sensing data from taxis and Tweet data.</a:t>
            </a:r>
          </a:p>
          <a:p>
            <a:r>
              <a:rPr kumimoji="1" lang="en-US" altLang="ja-JP" dirty="0"/>
              <a:t>Based on these data, the system plot pins and represent tweets to each place which noise is louder than usual on google map.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altLang="ja-JP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5130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As I mentioned before, the BUSAN system pick the sensing data and tweets which noise is louder than usual.</a:t>
            </a:r>
          </a:p>
          <a:p>
            <a:r>
              <a:rPr kumimoji="1" lang="en-US" altLang="ja-JP" dirty="0"/>
              <a:t>After using this system, we can get to know what happened at the noisy area.</a:t>
            </a:r>
          </a:p>
          <a:p>
            <a:r>
              <a:rPr kumimoji="1" lang="en-US" altLang="ja-JP" dirty="0"/>
              <a:t>So, you can decide whether you may go or not.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altLang="ja-JP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948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From now, BUSAN program works actually operated by</a:t>
            </a:r>
            <a:r>
              <a:rPr kumimoji="1" lang="ja-JP" altLang="en-US" dirty="0"/>
              <a:t> </a:t>
            </a:r>
            <a:r>
              <a:rPr kumimoji="1" lang="en-US" altLang="ja-JP" dirty="0"/>
              <a:t>Mr. </a:t>
            </a:r>
            <a:r>
              <a:rPr kumimoji="1" lang="en-US" altLang="ja-JP" dirty="0" err="1"/>
              <a:t>Ogino</a:t>
            </a:r>
            <a:r>
              <a:rPr kumimoji="1" lang="en-US" altLang="ja-JP" dirty="0"/>
              <a:t>.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altLang="ja-JP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244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BF1CCF-7666-4D44-83CF-B1D9081B196F}" type="datetime1">
              <a:rPr lang="ja-JP" altLang="en-US" smtClean="0"/>
              <a:pPr/>
              <a:t>2017/11/20</a:t>
            </a:fld>
            <a:endParaRPr kumimoji="1" 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6FD205-8D79-439C-A802-2377436AEC8A}" type="slidenum">
              <a:rPr lang="en-US" altLang="ja-JP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75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BAC977-30FA-477C-9A84-AFCB3E072BCA}" type="datetime1">
              <a:rPr lang="ja-JP" altLang="en-US" smtClean="0"/>
              <a:pPr/>
              <a:t>2017/11/20</a:t>
            </a:fld>
            <a:endParaRPr kumimoji="1" 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6FD205-8D79-439C-A802-2377436AEC8A}" type="slidenum">
              <a:rPr lang="en-US" altLang="ja-JP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9171968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BAC977-30FA-477C-9A84-AFCB3E072BCA}" type="datetime1">
              <a:rPr lang="ja-JP" altLang="en-US" smtClean="0"/>
              <a:pPr/>
              <a:t>2017/11/20</a:t>
            </a:fld>
            <a:endParaRPr kumimoji="1" 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6FD205-8D79-439C-A802-2377436AEC8A}" type="slidenum">
              <a:rPr lang="en-US" altLang="ja-JP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045862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1"/>
            <a:ext cx="4038600" cy="4724400"/>
          </a:xfrm>
        </p:spPr>
        <p:txBody>
          <a:bodyPr/>
          <a:lstStyle>
            <a:lvl1pPr latinLnBrk="0">
              <a:defRPr kumimoji="1" lang="ja-JP" sz="26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</a:lstStyle>
          <a:p>
            <a:pPr lvl="0" eaLnBrk="1" latinLnBrk="0" hangingPunct="1"/>
            <a:r>
              <a:rPr kumimoji="1" lang="ja-JP" altLang="en-US"/>
              <a:t>マスター テキストの書式設定</a:t>
            </a:r>
          </a:p>
          <a:p>
            <a:pPr lvl="1" eaLnBrk="1" latinLnBrk="0" hangingPunct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 eaLnBrk="1" latinLnBrk="0" hangingPunct="1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 eaLnBrk="1" latinLnBrk="0" hangingPunct="1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 eaLnBrk="1" latinLnBrk="0" hangingPunct="1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1"/>
            <a:ext cx="4038600" cy="4724400"/>
          </a:xfrm>
        </p:spPr>
        <p:txBody>
          <a:bodyPr/>
          <a:lstStyle>
            <a:lvl1pPr latinLnBrk="0">
              <a:defRPr kumimoji="1" lang="ja-JP" sz="26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</a:lstStyle>
          <a:p>
            <a:pPr lvl="0" eaLnBrk="1" latinLnBrk="0" hangingPunct="1"/>
            <a:r>
              <a:rPr kumimoji="1" lang="ja-JP" altLang="en-US"/>
              <a:t>マスター テキストの書式設定</a:t>
            </a:r>
          </a:p>
          <a:p>
            <a:pPr lvl="1" eaLnBrk="1" latinLnBrk="0" hangingPunct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 eaLnBrk="1" latinLnBrk="0" hangingPunct="1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 eaLnBrk="1" latinLnBrk="0" hangingPunct="1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 eaLnBrk="1" latinLnBrk="0" hangingPunct="1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A9FF-1E9C-4B66-B4A0-EADB765782FB}" type="datetime1">
              <a:rPr lang="ja-JP" altLang="en-US"/>
              <a:pPr/>
              <a:t>2017/11/20</a:t>
            </a:fld>
            <a:endParaRPr kumimoji="1" lang="ja-JP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/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kumimoji="1" lang="ja-JP" altLang="en-US"/>
              <a:t>マスター テキストの書式設定</a:t>
            </a:r>
          </a:p>
          <a:p>
            <a:pPr lvl="1" eaLnBrk="1" latinLnBrk="0" hangingPunct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 eaLnBrk="1" latinLnBrk="0" hangingPunct="1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 eaLnBrk="1" latinLnBrk="0" hangingPunct="1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 eaLnBrk="1" latinLnBrk="0" hangingPunct="1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14FD-1763-45C1-AED0-FF855CD2E095}" type="datetime1">
              <a:rPr lang="ja-JP" altLang="en-US"/>
              <a:pPr/>
              <a:t>2017/11/20</a:t>
            </a:fld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/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BAC977-30FA-477C-9A84-AFCB3E072BCA}" type="datetime1">
              <a:rPr lang="ja-JP" altLang="en-US" smtClean="0"/>
              <a:pPr/>
              <a:t>2017/11/20</a:t>
            </a:fld>
            <a:endParaRPr kumimoji="1" 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6FD205-8D79-439C-A802-2377436AEC8A}" type="slidenum">
              <a:rPr lang="en-US" altLang="ja-JP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679853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3E4E52-550E-4B84-9D4F-14979F5A0D6E}" type="datetime1">
              <a:rPr lang="ja-JP" altLang="en-US" smtClean="0"/>
              <a:pPr/>
              <a:t>2017/11/20</a:t>
            </a:fld>
            <a:endParaRPr kumimoji="1" 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6FD205-8D79-439C-A802-2377436AEC8A}" type="slidenum">
              <a:rPr lang="en-US" altLang="ja-JP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62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BAC977-30FA-477C-9A84-AFCB3E072BCA}" type="datetime1">
              <a:rPr lang="ja-JP" altLang="en-US" smtClean="0"/>
              <a:pPr/>
              <a:t>2017/11/20</a:t>
            </a:fld>
            <a:endParaRPr kumimoji="1" lang="ja-JP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6FD205-8D79-439C-A802-2377436AEC8A}" type="slidenum">
              <a:rPr lang="en-US" altLang="ja-JP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670933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96A02F-3A95-4944-9ABC-E1DA10A11467}" type="datetime1">
              <a:rPr lang="ja-JP" altLang="en-US" smtClean="0"/>
              <a:pPr/>
              <a:t>2017/11/20</a:t>
            </a:fld>
            <a:endParaRPr kumimoji="1" lang="ja-JP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6FD205-8D79-439C-A802-2377436AEC8A}" type="slidenum">
              <a:rPr lang="en-US" altLang="ja-JP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57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627A8D-4D3E-4B4C-B199-3FF96543B789}" type="datetime1">
              <a:rPr lang="ja-JP" altLang="en-US" smtClean="0"/>
              <a:pPr/>
              <a:t>2017/11/20</a:t>
            </a:fld>
            <a:endParaRPr kumimoji="1" lang="ja-JP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6FD205-8D79-439C-A802-2377436AEC8A}" type="slidenum">
              <a:rPr lang="en-US" altLang="ja-JP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049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BAC977-30FA-477C-9A84-AFCB3E072BCA}" type="datetime1">
              <a:rPr lang="ja-JP" altLang="en-US" smtClean="0"/>
              <a:pPr/>
              <a:t>2017/11/20</a:t>
            </a:fld>
            <a:endParaRPr kumimoji="1" lang="ja-JP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6FD205-8D79-439C-A802-2377436AEC8A}" type="slidenum">
              <a:rPr lang="en-US" altLang="ja-JP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89451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BAC977-30FA-477C-9A84-AFCB3E072BCA}" type="datetime1">
              <a:rPr lang="ja-JP" altLang="en-US" smtClean="0"/>
              <a:pPr/>
              <a:t>2017/11/20</a:t>
            </a:fld>
            <a:endParaRPr kumimoji="1" lang="ja-JP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6FD205-8D79-439C-A802-2377436AEC8A}" type="slidenum">
              <a:rPr lang="en-US" altLang="ja-JP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631607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BAC977-30FA-477C-9A84-AFCB3E072BCA}" type="datetime1">
              <a:rPr lang="ja-JP" altLang="en-US" smtClean="0"/>
              <a:pPr/>
              <a:t>2017/11/20</a:t>
            </a:fld>
            <a:endParaRPr kumimoji="1" lang="ja-JP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6FD205-8D79-439C-A802-2377436AEC8A}" type="slidenum">
              <a:rPr lang="en-US" altLang="ja-JP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35579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ABAC977-30FA-477C-9A84-AFCB3E072BCA}" type="datetime1">
              <a:rPr lang="ja-JP" altLang="en-US" smtClean="0"/>
              <a:pPr/>
              <a:t>2017/11/20</a:t>
            </a:fld>
            <a:endParaRPr kumimoji="1" 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746FD205-8D79-439C-A802-2377436AEC8A}" type="slidenum">
              <a:rPr lang="en-US" altLang="ja-JP" smtClean="0"/>
              <a:pPr/>
              <a:t>‹#›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476CF92-9254-4BD0-BC2B-153EFAAA370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691052" y="6297149"/>
            <a:ext cx="1761897" cy="4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2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4" r:id="rId12"/>
    <p:sldLayoutId id="2147483670" r:id="rId13"/>
  </p:sldLayoutIdLst>
  <p:hf sldNum="0" hdr="0" dt="0"/>
  <p:txStyles>
    <p:titleStyle>
      <a:lvl1pPr algn="ctr" defTabSz="342900" rtl="0" eaLnBrk="1" fontAlgn="base" hangingPunct="1">
        <a:spcBef>
          <a:spcPct val="0"/>
        </a:spcBef>
        <a:spcAft>
          <a:spcPct val="0"/>
        </a:spcAft>
        <a:defRPr kumimoji="1" sz="3300" kern="12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ctr" defTabSz="342900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342900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342900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342900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342900" algn="ctr" defTabSz="342900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685800" algn="ctr" defTabSz="342900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028700" algn="ctr" defTabSz="342900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371600" algn="ctr" defTabSz="342900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257175" indent="-257175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557213" indent="-214313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540" y="188640"/>
            <a:ext cx="8280920" cy="4104456"/>
          </a:xfrm>
        </p:spPr>
        <p:txBody>
          <a:bodyPr/>
          <a:lstStyle/>
          <a:p>
            <a:r>
              <a:rPr kumimoji="1" lang="en-US" altLang="ja-JP" sz="4000" b="1" dirty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S</a:t>
            </a:r>
            <a:r>
              <a:rPr kumimoji="1" lang="en-US" altLang="ja-JP" sz="4000" b="1" dirty="0">
                <a:latin typeface="ＭＳ Ｐゴシック" pitchFamily="50" charset="-128"/>
                <a:ea typeface="ＭＳ Ｐゴシック" pitchFamily="50" charset="-128"/>
              </a:rPr>
              <a:t>earching</a:t>
            </a:r>
            <a:r>
              <a:rPr lang="ja-JP" altLang="en-US" sz="4000" b="1" dirty="0"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kumimoji="1" lang="en-US" altLang="ja-JP" sz="4000" b="1" dirty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U</a:t>
            </a:r>
            <a:r>
              <a:rPr kumimoji="1" lang="en-US" altLang="ja-JP" sz="4000" b="1" dirty="0">
                <a:latin typeface="ＭＳ Ｐゴシック" pitchFamily="50" charset="-128"/>
                <a:ea typeface="ＭＳ Ｐゴシック" pitchFamily="50" charset="-128"/>
              </a:rPr>
              <a:t>nusual events </a:t>
            </a:r>
            <a:r>
              <a:rPr lang="en-US" altLang="ja-JP" sz="4000" b="1" dirty="0">
                <a:latin typeface="ＭＳ Ｐゴシック" pitchFamily="50" charset="-128"/>
                <a:ea typeface="ＭＳ Ｐゴシック" pitchFamily="50" charset="-128"/>
              </a:rPr>
              <a:t>s</a:t>
            </a:r>
            <a:r>
              <a:rPr kumimoji="1" lang="en-US" altLang="ja-JP" sz="4000" b="1" dirty="0">
                <a:latin typeface="ＭＳ Ｐゴシック" pitchFamily="50" charset="-128"/>
                <a:ea typeface="ＭＳ Ｐゴシック" pitchFamily="50" charset="-128"/>
              </a:rPr>
              <a:t>ystem </a:t>
            </a:r>
            <a:br>
              <a:rPr kumimoji="1" lang="en-US" altLang="ja-JP" sz="4000" b="1" dirty="0">
                <a:latin typeface="ＭＳ Ｐゴシック" pitchFamily="50" charset="-128"/>
                <a:ea typeface="ＭＳ Ｐゴシック" pitchFamily="50" charset="-128"/>
              </a:rPr>
            </a:br>
            <a:r>
              <a:rPr kumimoji="1" lang="en-US" altLang="ja-JP" sz="4000" b="1" dirty="0">
                <a:latin typeface="ＭＳ Ｐゴシック" pitchFamily="50" charset="-128"/>
                <a:ea typeface="ＭＳ Ｐゴシック" pitchFamily="50" charset="-128"/>
              </a:rPr>
              <a:t>by using </a:t>
            </a:r>
            <a:r>
              <a:rPr kumimoji="1" lang="en-US" altLang="ja-JP" sz="4000" b="1" dirty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B</a:t>
            </a:r>
            <a:r>
              <a:rPr kumimoji="1" lang="en-US" altLang="ja-JP" sz="4000" b="1" dirty="0">
                <a:latin typeface="ＭＳ Ｐゴシック" pitchFamily="50" charset="-128"/>
                <a:ea typeface="ＭＳ Ｐゴシック" pitchFamily="50" charset="-128"/>
              </a:rPr>
              <a:t>uzz </a:t>
            </a:r>
            <a:r>
              <a:rPr lang="en-US" altLang="ja-JP" sz="4000" b="1" dirty="0">
                <a:latin typeface="ＭＳ Ｐゴシック" pitchFamily="50" charset="-128"/>
                <a:ea typeface="ＭＳ Ｐゴシック" pitchFamily="50" charset="-128"/>
              </a:rPr>
              <a:t>t</a:t>
            </a:r>
            <a:r>
              <a:rPr kumimoji="1" lang="en-US" altLang="ja-JP" sz="4000" b="1" dirty="0">
                <a:latin typeface="ＭＳ Ｐゴシック" pitchFamily="50" charset="-128"/>
                <a:ea typeface="ＭＳ Ｐゴシック" pitchFamily="50" charset="-128"/>
              </a:rPr>
              <a:t>weets </a:t>
            </a:r>
            <a:r>
              <a:rPr kumimoji="1" lang="en-US" altLang="ja-JP" sz="4000" b="1" dirty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A</a:t>
            </a:r>
            <a:r>
              <a:rPr kumimoji="1" lang="en-US" altLang="ja-JP" sz="4000" b="1" dirty="0">
                <a:latin typeface="ＭＳ Ｐゴシック" pitchFamily="50" charset="-128"/>
                <a:ea typeface="ＭＳ Ｐゴシック" pitchFamily="50" charset="-128"/>
              </a:rPr>
              <a:t>nd </a:t>
            </a:r>
            <a:r>
              <a:rPr kumimoji="1" lang="en-US" altLang="ja-JP" sz="4000" b="1" dirty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N</a:t>
            </a:r>
            <a:r>
              <a:rPr kumimoji="1" lang="en-US" altLang="ja-JP" sz="4000" b="1" dirty="0">
                <a:latin typeface="ＭＳ Ｐゴシック" pitchFamily="50" charset="-128"/>
                <a:ea typeface="ＭＳ Ｐゴシック" pitchFamily="50" charset="-128"/>
              </a:rPr>
              <a:t>oise data</a:t>
            </a:r>
            <a:br>
              <a:rPr kumimoji="1" lang="en-US" altLang="ja-JP" sz="4000" b="1" dirty="0">
                <a:latin typeface="ＭＳ Ｐゴシック" pitchFamily="50" charset="-128"/>
                <a:ea typeface="ＭＳ Ｐゴシック" pitchFamily="50" charset="-128"/>
              </a:rPr>
            </a:br>
            <a:br>
              <a:rPr kumimoji="1" lang="en-US" altLang="ja-JP" sz="4000" b="1" dirty="0">
                <a:latin typeface="ＭＳ Ｐゴシック" pitchFamily="50" charset="-128"/>
                <a:ea typeface="ＭＳ Ｐゴシック" pitchFamily="50" charset="-128"/>
              </a:rPr>
            </a:br>
            <a:r>
              <a:rPr kumimoji="1" lang="en-US" altLang="ja-JP" sz="4000" b="1" dirty="0">
                <a:latin typeface="ＭＳ Ｐゴシック" pitchFamily="50" charset="-128"/>
                <a:ea typeface="ＭＳ Ｐゴシック" pitchFamily="50" charset="-128"/>
              </a:rPr>
              <a:t>-</a:t>
            </a:r>
            <a:r>
              <a:rPr kumimoji="1" lang="en-US" altLang="ja-JP" sz="4000" b="1" dirty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BUSAN</a:t>
            </a:r>
            <a:r>
              <a:rPr kumimoji="1" lang="en-US" altLang="ja-JP" sz="4000" b="1" dirty="0">
                <a:latin typeface="ＭＳ Ｐゴシック" pitchFamily="50" charset="-128"/>
                <a:ea typeface="ＭＳ Ｐゴシック" pitchFamily="50" charset="-128"/>
              </a:rPr>
              <a:t>-</a:t>
            </a:r>
            <a:endParaRPr kumimoji="1" lang="ja-JP" sz="4800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1579" y="4653136"/>
            <a:ext cx="7160840" cy="1368152"/>
          </a:xfrm>
        </p:spPr>
        <p:txBody>
          <a:bodyPr/>
          <a:lstStyle/>
          <a:p>
            <a:r>
              <a:rPr kumimoji="1" lang="en-US" altLang="ja-JP" sz="2800" dirty="0">
                <a:latin typeface="ＭＳ Ｐゴシック" pitchFamily="50" charset="-128"/>
                <a:ea typeface="ＭＳ Ｐゴシック" pitchFamily="50" charset="-128"/>
              </a:rPr>
              <a:t>Tetsuo </a:t>
            </a:r>
            <a:r>
              <a:rPr kumimoji="1" lang="en-US" altLang="ja-JP" sz="2800" dirty="0" err="1">
                <a:latin typeface="ＭＳ Ｐゴシック" pitchFamily="50" charset="-128"/>
                <a:ea typeface="ＭＳ Ｐゴシック" pitchFamily="50" charset="-128"/>
              </a:rPr>
              <a:t>Ogino</a:t>
            </a:r>
            <a:endParaRPr kumimoji="1" lang="en-US" altLang="ja-JP" sz="2800" dirty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kumimoji="1" lang="en-US" altLang="ja-JP" sz="2800" dirty="0">
                <a:latin typeface="ＭＳ Ｐゴシック" pitchFamily="50" charset="-128"/>
                <a:ea typeface="ＭＳ Ｐゴシック" pitchFamily="50" charset="-128"/>
              </a:rPr>
              <a:t>Kentaro</a:t>
            </a:r>
            <a:r>
              <a:rPr kumimoji="1" lang="ja-JP" altLang="en-US" sz="2800" dirty="0">
                <a:latin typeface="ＭＳ Ｐゴシック" pitchFamily="50" charset="-128"/>
                <a:ea typeface="ＭＳ Ｐゴシック" pitchFamily="50" charset="-128"/>
              </a:rPr>
              <a:t>　</a:t>
            </a:r>
            <a:r>
              <a:rPr kumimoji="1" lang="en-US" altLang="ja-JP" sz="2800" dirty="0" err="1">
                <a:latin typeface="ＭＳ Ｐゴシック" pitchFamily="50" charset="-128"/>
                <a:ea typeface="ＭＳ Ｐゴシック" pitchFamily="50" charset="-128"/>
              </a:rPr>
              <a:t>Narikawa</a:t>
            </a:r>
            <a:endParaRPr kumimoji="1" lang="en-US" altLang="ja-JP" sz="2800" dirty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en-US" altLang="ja-JP" sz="2800" dirty="0" err="1">
                <a:latin typeface="ＭＳ Ｐゴシック" pitchFamily="50" charset="-128"/>
                <a:ea typeface="ＭＳ Ｐゴシック" pitchFamily="50" charset="-128"/>
              </a:rPr>
              <a:t>Toshinori</a:t>
            </a:r>
            <a:r>
              <a:rPr lang="ja-JP" altLang="en-US" sz="2800" dirty="0"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en-US" altLang="ja-JP" sz="2800" dirty="0">
                <a:latin typeface="ＭＳ Ｐゴシック" pitchFamily="50" charset="-128"/>
                <a:ea typeface="ＭＳ Ｐゴシック" pitchFamily="50" charset="-128"/>
              </a:rPr>
              <a:t>Hayashi(absence because of cold)</a:t>
            </a:r>
          </a:p>
          <a:p>
            <a:endParaRPr kumimoji="1" lang="ja-JP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D3A4B19-283D-4868-9827-B1D179803A78}"/>
              </a:ext>
            </a:extLst>
          </p:cNvPr>
          <p:cNvSpPr/>
          <p:nvPr/>
        </p:nvSpPr>
        <p:spPr>
          <a:xfrm>
            <a:off x="2459883" y="4005064"/>
            <a:ext cx="42242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400" dirty="0">
                <a:latin typeface="ＭＳ Ｐゴシック" pitchFamily="50" charset="-128"/>
                <a:ea typeface="ＭＳ Ｐゴシック" pitchFamily="50" charset="-128"/>
              </a:rPr>
              <a:t>Team : SUMILAB</a:t>
            </a:r>
            <a:endParaRPr lang="ja-JP" alt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街でのイベント」の画像検索結果">
            <a:extLst>
              <a:ext uri="{FF2B5EF4-FFF2-40B4-BE49-F238E27FC236}">
                <a16:creationId xmlns:a16="http://schemas.microsoft.com/office/drawing/2014/main" id="{73C0D5CB-A480-46B6-A07E-86BF7529C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3DD69A8-773C-4A0C-AD82-B1F16C725C3D}"/>
              </a:ext>
            </a:extLst>
          </p:cNvPr>
          <p:cNvSpPr txBox="1"/>
          <p:nvPr/>
        </p:nvSpPr>
        <p:spPr>
          <a:xfrm>
            <a:off x="0" y="-5672"/>
            <a:ext cx="8388424" cy="92333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Do you like noisy place?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27330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街でのイベント」の画像検索結果">
            <a:extLst>
              <a:ext uri="{FF2B5EF4-FFF2-40B4-BE49-F238E27FC236}">
                <a16:creationId xmlns:a16="http://schemas.microsoft.com/office/drawing/2014/main" id="{73C0D5CB-A480-46B6-A07E-86BF7529C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CC0D93-9EFB-4B01-8564-C130A6BB3A93}"/>
              </a:ext>
            </a:extLst>
          </p:cNvPr>
          <p:cNvSpPr txBox="1"/>
          <p:nvPr/>
        </p:nvSpPr>
        <p:spPr>
          <a:xfrm>
            <a:off x="539552" y="692696"/>
            <a:ext cx="8136904" cy="1631216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Something </a:t>
            </a:r>
            <a:r>
              <a:rPr kumimoji="1" lang="en-US" altLang="ja-JP" sz="3600" dirty="0">
                <a:solidFill>
                  <a:srgbClr val="FF0000"/>
                </a:solidFill>
              </a:rPr>
              <a:t>different</a:t>
            </a:r>
            <a:r>
              <a:rPr kumimoji="1" lang="en-US" altLang="ja-JP" sz="3600" dirty="0"/>
              <a:t> suddenly happen as </a:t>
            </a:r>
            <a:r>
              <a:rPr kumimoji="1" lang="en-US" altLang="ja-JP" sz="3600" dirty="0">
                <a:solidFill>
                  <a:srgbClr val="FF0000"/>
                </a:solidFill>
              </a:rPr>
              <a:t>unusual</a:t>
            </a:r>
            <a:r>
              <a:rPr kumimoji="1" lang="en-US" altLang="ja-JP" sz="3600" dirty="0"/>
              <a:t> event </a:t>
            </a:r>
            <a:r>
              <a:rPr lang="en-US" altLang="ja-JP" sz="3600" dirty="0"/>
              <a:t>in the city</a:t>
            </a:r>
            <a:endParaRPr kumimoji="1" lang="en-US" altLang="ja-JP" sz="3600" dirty="0"/>
          </a:p>
          <a:p>
            <a:r>
              <a:rPr lang="en-US" altLang="ja-JP" sz="2800" dirty="0"/>
              <a:t>  Ex) Street live show, Big accident, etc.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0C53F6-A7D7-4CA6-9FC9-2DCC4A4A900B}"/>
              </a:ext>
            </a:extLst>
          </p:cNvPr>
          <p:cNvSpPr txBox="1"/>
          <p:nvPr/>
        </p:nvSpPr>
        <p:spPr>
          <a:xfrm>
            <a:off x="539552" y="3429000"/>
            <a:ext cx="8424936" cy="120032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To detect </a:t>
            </a:r>
            <a:r>
              <a:rPr kumimoji="1" lang="en-US" altLang="ja-JP" sz="3600" dirty="0">
                <a:solidFill>
                  <a:srgbClr val="0070C0"/>
                </a:solidFill>
              </a:rPr>
              <a:t>unusual signs</a:t>
            </a:r>
            <a:r>
              <a:rPr kumimoji="1" lang="en-US" altLang="ja-JP" sz="3600" dirty="0"/>
              <a:t>, </a:t>
            </a:r>
            <a:r>
              <a:rPr lang="en-US" altLang="ja-JP" sz="3600" dirty="0"/>
              <a:t>BUSAN system</a:t>
            </a:r>
            <a:r>
              <a:rPr kumimoji="1" lang="en-US" altLang="ja-JP" sz="3600" dirty="0"/>
              <a:t> needs several kinds of sensing data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9654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7618AAFC-77D9-480F-99D2-CC1B1097E8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51" t="17421" r="8415" b="17421"/>
          <a:stretch/>
        </p:blipFill>
        <p:spPr>
          <a:xfrm>
            <a:off x="3101839" y="722994"/>
            <a:ext cx="5905948" cy="3908505"/>
          </a:xfrm>
          <a:prstGeom prst="rect">
            <a:avLst/>
          </a:prstGeom>
        </p:spPr>
      </p:pic>
      <p:pic>
        <p:nvPicPr>
          <p:cNvPr id="4" name="図 3" descr="道 が含まれている画像&#10;&#10;高い精度で生成された説明">
            <a:extLst>
              <a:ext uri="{FF2B5EF4-FFF2-40B4-BE49-F238E27FC236}">
                <a16:creationId xmlns:a16="http://schemas.microsoft.com/office/drawing/2014/main" id="{E09C47E1-4565-441A-988D-2B3DD9F9CD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4" y="1068644"/>
            <a:ext cx="864096" cy="864096"/>
          </a:xfrm>
          <a:prstGeom prst="rect">
            <a:avLst/>
          </a:prstGeom>
        </p:spPr>
      </p:pic>
      <p:sp>
        <p:nvSpPr>
          <p:cNvPr id="5" name="大かっこ 4">
            <a:extLst>
              <a:ext uri="{FF2B5EF4-FFF2-40B4-BE49-F238E27FC236}">
                <a16:creationId xmlns:a16="http://schemas.microsoft.com/office/drawing/2014/main" id="{62A32D9C-DA2F-4415-AE44-2BB2FE2973A3}"/>
              </a:ext>
            </a:extLst>
          </p:cNvPr>
          <p:cNvSpPr/>
          <p:nvPr/>
        </p:nvSpPr>
        <p:spPr>
          <a:xfrm>
            <a:off x="1047981" y="911898"/>
            <a:ext cx="1587743" cy="1333300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Latitude</a:t>
            </a:r>
          </a:p>
          <a:p>
            <a:pPr algn="ctr"/>
            <a:r>
              <a:rPr lang="en-US" altLang="ja-JP" sz="2400" dirty="0"/>
              <a:t>Longitude</a:t>
            </a:r>
          </a:p>
          <a:p>
            <a:pPr algn="ctr"/>
            <a:r>
              <a:rPr lang="en-US" altLang="ja-JP" sz="2400" dirty="0"/>
              <a:t>Time</a:t>
            </a:r>
          </a:p>
          <a:p>
            <a:pPr algn="ctr"/>
            <a:r>
              <a:rPr lang="en-US" altLang="ja-JP" sz="2400" dirty="0"/>
              <a:t>Noise</a:t>
            </a:r>
            <a:endParaRPr kumimoji="1" lang="ja-JP" altLang="en-US" sz="2400" dirty="0"/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46921118-D7C5-4A35-9EC0-67FA5887E9CE}"/>
              </a:ext>
            </a:extLst>
          </p:cNvPr>
          <p:cNvSpPr/>
          <p:nvPr/>
        </p:nvSpPr>
        <p:spPr>
          <a:xfrm rot="16200000" flipV="1">
            <a:off x="2433646" y="2533232"/>
            <a:ext cx="864096" cy="288032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次の値と等しい 17">
            <a:extLst>
              <a:ext uri="{FF2B5EF4-FFF2-40B4-BE49-F238E27FC236}">
                <a16:creationId xmlns:a16="http://schemas.microsoft.com/office/drawing/2014/main" id="{C325FE48-2053-484B-9B47-5D5FB5B633BC}"/>
              </a:ext>
            </a:extLst>
          </p:cNvPr>
          <p:cNvSpPr/>
          <p:nvPr/>
        </p:nvSpPr>
        <p:spPr>
          <a:xfrm>
            <a:off x="1717987" y="5335042"/>
            <a:ext cx="496465" cy="422910"/>
          </a:xfrm>
          <a:prstGeom prst="mathEqual">
            <a:avLst>
              <a:gd name="adj1" fmla="val 23520"/>
              <a:gd name="adj2" fmla="val 2674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C9480D4-872E-4FAF-9CD9-C9DE879EA152}"/>
              </a:ext>
            </a:extLst>
          </p:cNvPr>
          <p:cNvSpPr txBox="1"/>
          <p:nvPr/>
        </p:nvSpPr>
        <p:spPr>
          <a:xfrm>
            <a:off x="2366871" y="5324812"/>
            <a:ext cx="602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The place which noise is louder than usual</a:t>
            </a:r>
            <a:endParaRPr kumimoji="1" lang="ja-JP" altLang="en-US" sz="2400" dirty="0"/>
          </a:p>
        </p:txBody>
      </p:sp>
      <p:pic>
        <p:nvPicPr>
          <p:cNvPr id="2060" name="Picture 12" descr="「twitter」の画像検索結果">
            <a:extLst>
              <a:ext uri="{FF2B5EF4-FFF2-40B4-BE49-F238E27FC236}">
                <a16:creationId xmlns:a16="http://schemas.microsoft.com/office/drawing/2014/main" id="{D59AC5D6-E111-4DB1-A980-23EE0FFF0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0" y="3332602"/>
            <a:ext cx="783697" cy="78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大かっこ 21">
            <a:extLst>
              <a:ext uri="{FF2B5EF4-FFF2-40B4-BE49-F238E27FC236}">
                <a16:creationId xmlns:a16="http://schemas.microsoft.com/office/drawing/2014/main" id="{1585AE30-8AA8-4718-92A8-6C7B6996E10D}"/>
              </a:ext>
            </a:extLst>
          </p:cNvPr>
          <p:cNvSpPr/>
          <p:nvPr/>
        </p:nvSpPr>
        <p:spPr>
          <a:xfrm>
            <a:off x="1021738" y="3103313"/>
            <a:ext cx="1587742" cy="1270776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Latitude</a:t>
            </a:r>
          </a:p>
          <a:p>
            <a:pPr algn="ctr"/>
            <a:r>
              <a:rPr lang="en-US" altLang="ja-JP" sz="2400" dirty="0"/>
              <a:t>Longitude</a:t>
            </a:r>
          </a:p>
          <a:p>
            <a:pPr algn="ctr"/>
            <a:r>
              <a:rPr lang="en-US" altLang="ja-JP" sz="2400" dirty="0"/>
              <a:t>T</a:t>
            </a:r>
            <a:r>
              <a:rPr kumimoji="1" lang="en-US" altLang="ja-JP" sz="2400" dirty="0"/>
              <a:t>ime</a:t>
            </a:r>
          </a:p>
          <a:p>
            <a:pPr algn="ctr"/>
            <a:r>
              <a:rPr lang="en-US" altLang="ja-JP" sz="2400" dirty="0"/>
              <a:t>Tweet</a:t>
            </a:r>
            <a:endParaRPr kumimoji="1" lang="ja-JP" altLang="en-US" sz="2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1BE159-3881-4BD2-BBD4-D1C6A4176B5F}"/>
              </a:ext>
            </a:extLst>
          </p:cNvPr>
          <p:cNvSpPr txBox="1"/>
          <p:nvPr/>
        </p:nvSpPr>
        <p:spPr>
          <a:xfrm>
            <a:off x="3539986" y="2040887"/>
            <a:ext cx="1242138" cy="408623"/>
          </a:xfrm>
          <a:prstGeom prst="wedgeRoundRectCallout">
            <a:avLst>
              <a:gd name="adj1" fmla="val 36194"/>
              <a:gd name="adj2" fmla="val -10238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On fire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093EA56-F650-42A7-ABA8-890439CAC944}"/>
              </a:ext>
            </a:extLst>
          </p:cNvPr>
          <p:cNvSpPr txBox="1"/>
          <p:nvPr/>
        </p:nvSpPr>
        <p:spPr>
          <a:xfrm>
            <a:off x="7292776" y="2979210"/>
            <a:ext cx="1459221" cy="408623"/>
          </a:xfrm>
          <a:prstGeom prst="wedgeRoundRectCallout">
            <a:avLst>
              <a:gd name="adj1" fmla="val -52329"/>
              <a:gd name="adj2" fmla="val -9715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Street show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1310A14-9DDD-489A-8002-A3F31CB4D1BA}"/>
              </a:ext>
            </a:extLst>
          </p:cNvPr>
          <p:cNvSpPr txBox="1"/>
          <p:nvPr/>
        </p:nvSpPr>
        <p:spPr>
          <a:xfrm>
            <a:off x="5094257" y="2694690"/>
            <a:ext cx="1459221" cy="408623"/>
          </a:xfrm>
          <a:prstGeom prst="wedgeRoundRectCallout">
            <a:avLst>
              <a:gd name="adj1" fmla="val 56783"/>
              <a:gd name="adj2" fmla="val -1111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Car accident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D5FC931-DF27-47BA-B303-5742B2D50018}"/>
              </a:ext>
            </a:extLst>
          </p:cNvPr>
          <p:cNvSpPr txBox="1"/>
          <p:nvPr/>
        </p:nvSpPr>
        <p:spPr>
          <a:xfrm>
            <a:off x="3534914" y="3363549"/>
            <a:ext cx="1449813" cy="715089"/>
          </a:xfrm>
          <a:prstGeom prst="wedgeRoundRectCallout">
            <a:avLst>
              <a:gd name="adj1" fmla="val 57608"/>
              <a:gd name="adj2" fmla="val 3600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Song Ji-Hyo is walking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E9391FC-22FA-4773-A529-0F114E94A51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045" b="89673" l="7407" r="95062">
                        <a14:foregroundMark x1="31687" y1="7809" x2="69959" y2="6549"/>
                        <a14:foregroundMark x1="91358" y1="18388" x2="95062" y2="42317"/>
                        <a14:foregroundMark x1="7407" y1="22418" x2="7407" y2="425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835" y="1054175"/>
            <a:ext cx="437699" cy="806896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AAEA39AD-9BDA-4C31-BA3B-7F2DD736B3E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045" b="89673" l="7407" r="95062">
                        <a14:foregroundMark x1="31687" y1="7809" x2="69959" y2="6549"/>
                        <a14:foregroundMark x1="91358" y1="18388" x2="95062" y2="42317"/>
                        <a14:foregroundMark x1="7407" y1="22418" x2="7407" y2="425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917" y="2088956"/>
            <a:ext cx="437699" cy="806896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252C953C-096D-4290-BFCD-68A97226E97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045" b="89673" l="7407" r="95062">
                        <a14:foregroundMark x1="31687" y1="7809" x2="69959" y2="6549"/>
                        <a14:foregroundMark x1="91358" y1="18388" x2="95062" y2="42317"/>
                        <a14:foregroundMark x1="7407" y1="22418" x2="7407" y2="425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409" y="2095713"/>
            <a:ext cx="437699" cy="80689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C2F4FDC7-485F-4B59-9856-2FE804A12E2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045" b="89673" l="7407" r="95062">
                        <a14:foregroundMark x1="31687" y1="7809" x2="69959" y2="6549"/>
                        <a14:foregroundMark x1="91358" y1="18388" x2="95062" y2="42317"/>
                        <a14:foregroundMark x1="7407" y1="22418" x2="7407" y2="425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58" y="3213159"/>
            <a:ext cx="437699" cy="806896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0BFB2445-1FC0-40CD-84E8-FEB8E3A5AF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045" b="89673" l="7407" r="95062">
                        <a14:foregroundMark x1="31687" y1="7809" x2="69959" y2="6549"/>
                        <a14:foregroundMark x1="91358" y1="18388" x2="95062" y2="42317"/>
                        <a14:foregroundMark x1="7407" y1="22418" x2="7407" y2="425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94" y="5143049"/>
            <a:ext cx="437699" cy="80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9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46921118-D7C5-4A35-9EC0-67FA5887E9CE}"/>
              </a:ext>
            </a:extLst>
          </p:cNvPr>
          <p:cNvSpPr/>
          <p:nvPr/>
        </p:nvSpPr>
        <p:spPr>
          <a:xfrm rot="16200000" flipV="1">
            <a:off x="1455123" y="1850746"/>
            <a:ext cx="864096" cy="288032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4248F75-7ED9-48CD-9D20-C6C4D1A10CAE}"/>
              </a:ext>
            </a:extLst>
          </p:cNvPr>
          <p:cNvSpPr txBox="1"/>
          <p:nvPr/>
        </p:nvSpPr>
        <p:spPr>
          <a:xfrm>
            <a:off x="2177890" y="1517707"/>
            <a:ext cx="5494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Pick the sensing data and tweets which noise is louder than usual</a:t>
            </a:r>
          </a:p>
        </p:txBody>
      </p:sp>
      <p:graphicFrame>
        <p:nvGraphicFramePr>
          <p:cNvPr id="26" name="グラフ 25">
            <a:extLst>
              <a:ext uri="{FF2B5EF4-FFF2-40B4-BE49-F238E27FC236}">
                <a16:creationId xmlns:a16="http://schemas.microsoft.com/office/drawing/2014/main" id="{BFB4FFE5-C615-43CC-9054-843E14E773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891883"/>
              </p:ext>
            </p:extLst>
          </p:nvPr>
        </p:nvGraphicFramePr>
        <p:xfrm>
          <a:off x="926781" y="3159246"/>
          <a:ext cx="7290438" cy="3156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爆発: 14 pt 20">
            <a:extLst>
              <a:ext uri="{FF2B5EF4-FFF2-40B4-BE49-F238E27FC236}">
                <a16:creationId xmlns:a16="http://schemas.microsoft.com/office/drawing/2014/main" id="{B142A513-7B31-4D76-836F-ACA7F4559360}"/>
              </a:ext>
            </a:extLst>
          </p:cNvPr>
          <p:cNvSpPr/>
          <p:nvPr/>
        </p:nvSpPr>
        <p:spPr>
          <a:xfrm>
            <a:off x="5862233" y="3653203"/>
            <a:ext cx="3159938" cy="1843190"/>
          </a:xfrm>
          <a:prstGeom prst="irregularSeal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Something unusual is happening</a:t>
            </a:r>
            <a:endParaRPr kumimoji="1" lang="ja-JP" altLang="en-US" sz="2000" b="1" dirty="0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1210C85A-FBB7-4FC7-AEB8-E070CB3A4EF8}"/>
              </a:ext>
            </a:extLst>
          </p:cNvPr>
          <p:cNvSpPr/>
          <p:nvPr/>
        </p:nvSpPr>
        <p:spPr>
          <a:xfrm>
            <a:off x="2709843" y="3969269"/>
            <a:ext cx="387229" cy="38722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50CA8ACF-103F-4E44-AA6A-3D4304A28CE0}"/>
              </a:ext>
            </a:extLst>
          </p:cNvPr>
          <p:cNvSpPr/>
          <p:nvPr/>
        </p:nvSpPr>
        <p:spPr>
          <a:xfrm>
            <a:off x="4659377" y="4123110"/>
            <a:ext cx="387229" cy="38722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961000E-E644-4A92-A536-630543F952F6}"/>
              </a:ext>
            </a:extLst>
          </p:cNvPr>
          <p:cNvSpPr/>
          <p:nvPr/>
        </p:nvSpPr>
        <p:spPr>
          <a:xfrm>
            <a:off x="5962561" y="3735881"/>
            <a:ext cx="387229" cy="38722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図 41" descr="道 が含まれている画像&#10;&#10;高い精度で生成された説明">
            <a:extLst>
              <a:ext uri="{FF2B5EF4-FFF2-40B4-BE49-F238E27FC236}">
                <a16:creationId xmlns:a16="http://schemas.microsoft.com/office/drawing/2014/main" id="{393E08CF-EB30-4CDD-8551-6A9F044B21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661" y="260648"/>
            <a:ext cx="864096" cy="864096"/>
          </a:xfrm>
          <a:prstGeom prst="rect">
            <a:avLst/>
          </a:prstGeom>
        </p:spPr>
      </p:pic>
      <p:sp>
        <p:nvSpPr>
          <p:cNvPr id="43" name="大かっこ 42">
            <a:extLst>
              <a:ext uri="{FF2B5EF4-FFF2-40B4-BE49-F238E27FC236}">
                <a16:creationId xmlns:a16="http://schemas.microsoft.com/office/drawing/2014/main" id="{F3A49930-3CC0-4A4E-BAA2-7A50C58A382B}"/>
              </a:ext>
            </a:extLst>
          </p:cNvPr>
          <p:cNvSpPr/>
          <p:nvPr/>
        </p:nvSpPr>
        <p:spPr>
          <a:xfrm>
            <a:off x="2356298" y="103902"/>
            <a:ext cx="1587743" cy="1333300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Latitude</a:t>
            </a:r>
          </a:p>
          <a:p>
            <a:pPr algn="ctr"/>
            <a:r>
              <a:rPr lang="en-US" altLang="ja-JP" sz="2400" dirty="0"/>
              <a:t>Longitude</a:t>
            </a:r>
          </a:p>
          <a:p>
            <a:pPr algn="ctr"/>
            <a:r>
              <a:rPr lang="en-US" altLang="ja-JP" sz="2400" dirty="0"/>
              <a:t>Time</a:t>
            </a:r>
          </a:p>
          <a:p>
            <a:pPr algn="ctr"/>
            <a:r>
              <a:rPr lang="en-US" altLang="ja-JP" sz="2400" dirty="0"/>
              <a:t>Noise</a:t>
            </a:r>
            <a:endParaRPr kumimoji="1" lang="ja-JP" altLang="en-US" sz="2400" dirty="0"/>
          </a:p>
        </p:txBody>
      </p:sp>
      <p:pic>
        <p:nvPicPr>
          <p:cNvPr id="44" name="Picture 12" descr="「twitter」の画像検索結果">
            <a:extLst>
              <a:ext uri="{FF2B5EF4-FFF2-40B4-BE49-F238E27FC236}">
                <a16:creationId xmlns:a16="http://schemas.microsoft.com/office/drawing/2014/main" id="{FD42C78C-2B59-459D-BE45-CAFDD4B8C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583" y="333191"/>
            <a:ext cx="783697" cy="82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大かっこ 44">
            <a:extLst>
              <a:ext uri="{FF2B5EF4-FFF2-40B4-BE49-F238E27FC236}">
                <a16:creationId xmlns:a16="http://schemas.microsoft.com/office/drawing/2014/main" id="{8B0CF139-3296-4751-9575-49E5EB18479A}"/>
              </a:ext>
            </a:extLst>
          </p:cNvPr>
          <p:cNvSpPr/>
          <p:nvPr/>
        </p:nvSpPr>
        <p:spPr>
          <a:xfrm>
            <a:off x="5574791" y="103902"/>
            <a:ext cx="1587742" cy="1333300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Latitude</a:t>
            </a:r>
          </a:p>
          <a:p>
            <a:pPr algn="ctr"/>
            <a:r>
              <a:rPr lang="en-US" altLang="ja-JP" sz="2400" dirty="0"/>
              <a:t>Longitude</a:t>
            </a:r>
          </a:p>
          <a:p>
            <a:pPr algn="ctr"/>
            <a:r>
              <a:rPr lang="en-US" altLang="ja-JP" sz="2400" dirty="0"/>
              <a:t>T</a:t>
            </a:r>
            <a:r>
              <a:rPr kumimoji="1" lang="en-US" altLang="ja-JP" sz="2400" dirty="0"/>
              <a:t>ime</a:t>
            </a:r>
          </a:p>
          <a:p>
            <a:pPr algn="ctr"/>
            <a:r>
              <a:rPr lang="en-US" altLang="ja-JP" sz="2400" dirty="0"/>
              <a:t>Tweet</a:t>
            </a:r>
            <a:endParaRPr kumimoji="1" lang="ja-JP" altLang="en-US" sz="2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73063CC-7B5D-4E0B-903E-526A801BD993}"/>
              </a:ext>
            </a:extLst>
          </p:cNvPr>
          <p:cNvSpPr txBox="1"/>
          <p:nvPr/>
        </p:nvSpPr>
        <p:spPr>
          <a:xfrm>
            <a:off x="60241" y="2510514"/>
            <a:ext cx="9023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u="sng" dirty="0">
                <a:solidFill>
                  <a:srgbClr val="FF0000"/>
                </a:solidFill>
              </a:rPr>
              <a:t>We can get to know what happened at the noisy area</a:t>
            </a:r>
          </a:p>
        </p:txBody>
      </p:sp>
    </p:spTree>
    <p:extLst>
      <p:ext uri="{BB962C8B-B14F-4D97-AF65-F5344CB8AC3E}">
        <p14:creationId xmlns:p14="http://schemas.microsoft.com/office/powerpoint/2010/main" val="1277102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60C2114-8EC8-449E-833C-30946CC18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3C67714-CBBB-429C-9EB4-81C338796D83}"/>
              </a:ext>
            </a:extLst>
          </p:cNvPr>
          <p:cNvSpPr txBox="1"/>
          <p:nvPr/>
        </p:nvSpPr>
        <p:spPr>
          <a:xfrm>
            <a:off x="1" y="2705725"/>
            <a:ext cx="9144000" cy="144655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b="1" dirty="0"/>
              <a:t>From now, </a:t>
            </a:r>
          </a:p>
          <a:p>
            <a:pPr algn="ctr"/>
            <a:r>
              <a:rPr kumimoji="1" lang="en-US" altLang="ja-JP" sz="4400" b="1" dirty="0"/>
              <a:t>BUSAN program works actually</a:t>
            </a:r>
          </a:p>
        </p:txBody>
      </p:sp>
    </p:spTree>
    <p:extLst>
      <p:ext uri="{BB962C8B-B14F-4D97-AF65-F5344CB8AC3E}">
        <p14:creationId xmlns:p14="http://schemas.microsoft.com/office/powerpoint/2010/main" val="189433411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テーマ4" id="{9CBFE4E8-966A-4966-9390-91DDA23E8C5A}" vid="{B7C06DDE-B841-4856-9435-6E8FB66054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D85049E-02DD-426A-932E-E25F24E1AE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テーマ4</Template>
  <TotalTime>0</TotalTime>
  <Words>408</Words>
  <Application>Microsoft Office PowerPoint</Application>
  <PresentationFormat>画面に合わせる (4:3)</PresentationFormat>
  <Paragraphs>59</Paragraphs>
  <Slides>6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ＭＳ Ｐゴシック</vt:lpstr>
      <vt:lpstr>Arial</vt:lpstr>
      <vt:lpstr>Calibri</vt:lpstr>
      <vt:lpstr>テーマ4</vt:lpstr>
      <vt:lpstr>Searching Unusual events system  by using Buzz tweets And Noise data  -BUSAN-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2017-11-17T08:35:47Z</dcterms:created>
  <dcterms:modified xsi:type="dcterms:W3CDTF">2017-11-20T12:29:26Z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TC102202139990</vt:lpwstr>
  </property>
</Properties>
</file>