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94664"/>
  </p:normalViewPr>
  <p:slideViewPr>
    <p:cSldViewPr snapToGrid="0" snapToObjects="1">
      <p:cViewPr varScale="1">
        <p:scale>
          <a:sx n="79" d="100"/>
          <a:sy n="79" d="100"/>
        </p:scale>
        <p:origin x="1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B4E2A1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blurRad="38100" dir="5400000" algn="tl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4CB62"/>
              </a:solidFill>
              <a:ln w="9525" cap="flat">
                <a:solidFill>
                  <a:srgbClr val="F9F9F9"/>
                </a:solidFill>
                <a:prstDash val="solid"/>
                <a:bevel/>
              </a:ln>
              <a:effectLst>
                <a:outerShdw blurRad="38100" dist="20000" dir="5400000" algn="tl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Handicaps</c:v>
                </c:pt>
                <c:pt idx="1">
                  <c:v>Blind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88.0</c:v>
                </c:pt>
                <c:pt idx="1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39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A598"/>
            </a:solidFill>
            <a:ln w="9525" cap="flat">
              <a:solidFill>
                <a:srgbClr val="F9F9F9"/>
              </a:solidFill>
              <a:prstDash val="solid"/>
              <a:bevel/>
            </a:ln>
            <a:effectLst>
              <a:outerShdw dist="20000" dir="5400000" algn="tl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0D4C5"/>
              </a:solidFill>
              <a:ln w="9525" cap="flat">
                <a:solidFill>
                  <a:srgbClr val="F9F9F9"/>
                </a:solidFill>
                <a:prstDash val="solid"/>
                <a:bevel/>
              </a:ln>
              <a:effectLst>
                <a:outerShdw dir="6960551" algn="tl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Calibri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Normal</c:v>
                </c:pt>
                <c:pt idx="1">
                  <c:v>Handicaps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94.0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360179" y="7366000"/>
            <a:ext cx="279362" cy="281941"/>
          </a:xfrm>
          <a:prstGeom prst="rect">
            <a:avLst/>
          </a:prstGeom>
        </p:spPr>
        <p:txBody>
          <a:bodyPr wrap="none"/>
          <a:lstStyle>
            <a:lvl1pPr algn="ctr">
              <a:defRPr sz="1600" cap="none" spc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1BA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6360179" y="7366000"/>
            <a:ext cx="279362" cy="281941"/>
          </a:xfrm>
          <a:prstGeom prst="rect">
            <a:avLst/>
          </a:prstGeom>
        </p:spPr>
        <p:txBody>
          <a:bodyPr wrap="none"/>
          <a:lstStyle>
            <a:lvl1pPr algn="ctr">
              <a:defRPr sz="1600" cap="none" spc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1BA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7000"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/>
        </p:nvSpPr>
        <p:spPr>
          <a:xfrm>
            <a:off x="11288660" y="1669910"/>
            <a:ext cx="144677" cy="115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1A532F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1037191" y="1651564"/>
            <a:ext cx="79677" cy="15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1A532F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1599955" y="1656391"/>
            <a:ext cx="90022" cy="14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1A532F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1851997" y="1672092"/>
            <a:ext cx="153875" cy="110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1A532F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31647" y="2434887"/>
            <a:ext cx="8790786" cy="11609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56258" y="3688557"/>
            <a:ext cx="10920725" cy="37436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11288660" y="1669910"/>
            <a:ext cx="144677" cy="115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CDCFD5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11037191" y="1651564"/>
            <a:ext cx="79677" cy="15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CDCFD5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11599955" y="1656391"/>
            <a:ext cx="90022" cy="14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CDCFD5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51997" y="1672092"/>
            <a:ext cx="153875" cy="110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CDCFD5"/>
          </a:solidFill>
          <a:ln w="3175">
            <a:miter lim="400000"/>
          </a:ln>
        </p:spPr>
        <p:txBody>
          <a:bodyPr lIns="24383" tIns="24383" rIns="24383" bIns="24383"/>
          <a:lstStyle/>
          <a:p>
            <a:pPr algn="l" defTabSz="32512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2286115" y="1625970"/>
            <a:ext cx="324218" cy="2565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>
            <a:spAutoFit/>
          </a:bodyPr>
          <a:lstStyle>
            <a:lvl1pPr algn="l">
              <a:defRPr sz="1400" cap="all" spc="280">
                <a:solidFill>
                  <a:srgbClr val="39394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70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9394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all" spc="2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nhattan-407703_1280.jpg"/>
          <p:cNvPicPr>
            <a:picLocks/>
          </p:cNvPicPr>
          <p:nvPr/>
        </p:nvPicPr>
        <p:blipFill>
          <a:blip r:embed="rId2">
            <a:extLst/>
          </a:blip>
          <a:srcRect t="170" b="170"/>
          <a:stretch>
            <a:fillRect/>
          </a:stretch>
        </p:blipFill>
        <p:spPr>
          <a:xfrm>
            <a:off x="361787" y="406898"/>
            <a:ext cx="12281069" cy="9046192"/>
          </a:xfrm>
          <a:prstGeom prst="rect">
            <a:avLst/>
          </a:prstGeom>
          <a:ln w="3175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371955" y="360802"/>
            <a:ext cx="12260890" cy="9031997"/>
          </a:xfrm>
          <a:prstGeom prst="rect">
            <a:avLst/>
          </a:prstGeom>
          <a:solidFill>
            <a:srgbClr val="53585F">
              <a:alpha val="52477"/>
            </a:srgbClr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927268" y="2301668"/>
            <a:ext cx="5150264" cy="5150264"/>
          </a:xfrm>
          <a:prstGeom prst="ellipse">
            <a:avLst/>
          </a:prstGeom>
          <a:solidFill>
            <a:srgbClr val="6FAFC4"/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6" name="app 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5704" y="2847285"/>
            <a:ext cx="2130318" cy="2035637"/>
          </a:xfrm>
          <a:prstGeom prst="rect">
            <a:avLst/>
          </a:prstGeom>
          <a:ln w="3175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745949" y="4890274"/>
            <a:ext cx="11512902" cy="8920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7" tIns="65027" rIns="65027" bIns="65027">
            <a:spAutoFit/>
          </a:bodyPr>
          <a:lstStyle/>
          <a:p>
            <a:pPr algn="ctr" defTabSz="773293">
              <a:defRPr sz="5000" spc="3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DCDEE0"/>
                </a:solidFill>
                <a:latin typeface="+mn-lt"/>
                <a:ea typeface="+mn-ea"/>
                <a:cs typeface="+mn-cs"/>
                <a:sym typeface="Helvetica"/>
              </a:rPr>
              <a:t>“</a:t>
            </a:r>
            <a:r>
              <a:rPr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>
                <a:solidFill>
                  <a:srgbClr val="DCDEE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IR</a:t>
            </a:r>
            <a:r>
              <a:rPr>
                <a:solidFill>
                  <a:srgbClr val="A6AAA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</a:t>
            </a:r>
            <a:r>
              <a:rPr>
                <a:solidFill>
                  <a:srgbClr val="DCDEE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</a:t>
            </a:r>
            <a:r>
              <a:rPr>
                <a:solidFill>
                  <a:srgbClr val="A6AAA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>
                <a:solidFill>
                  <a:srgbClr val="DCDEE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LL”</a:t>
            </a:r>
          </a:p>
        </p:txBody>
      </p:sp>
      <p:sp>
        <p:nvSpPr>
          <p:cNvPr id="58" name="Shape 58"/>
          <p:cNvSpPr/>
          <p:nvPr/>
        </p:nvSpPr>
        <p:spPr>
          <a:xfrm>
            <a:off x="5820448" y="6106045"/>
            <a:ext cx="1363904" cy="3518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2100" i="1">
                <a:solidFill>
                  <a:srgbClr val="FFFFFF"/>
                </a:solidFill>
              </a:defRPr>
            </a:lvl1pPr>
          </a:lstStyle>
          <a:p>
            <a:r>
              <a:t>Whale Rider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1593951" y="2801757"/>
            <a:ext cx="4150085" cy="4150086"/>
          </a:xfrm>
          <a:prstGeom prst="ellipse">
            <a:avLst/>
          </a:prstGeom>
          <a:ln w="63500">
            <a:solidFill>
              <a:srgbClr val="E6AC27"/>
            </a:solidFill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908518" y="2801757"/>
            <a:ext cx="4150085" cy="4150086"/>
          </a:xfrm>
          <a:prstGeom prst="ellips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390257" y="1739787"/>
            <a:ext cx="4472781" cy="2498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>
            <a:normAutofit/>
          </a:bodyPr>
          <a:lstStyle/>
          <a:p>
            <a:pPr algn="l">
              <a:defRPr sz="6000" b="1">
                <a:solidFill>
                  <a:srgbClr val="39394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5400"/>
              <a:t>Begin with</a:t>
            </a:r>
          </a:p>
          <a:p>
            <a:pPr algn="l">
              <a:defRPr sz="6000" b="1">
                <a:solidFill>
                  <a:srgbClr val="E6AC27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5400" dirty="0">
                <a:solidFill>
                  <a:srgbClr val="000000"/>
                </a:solidFill>
              </a:rPr>
              <a:t>“</a:t>
            </a:r>
            <a:r>
              <a:rPr sz="5400" dirty="0"/>
              <a:t>A</a:t>
            </a:r>
            <a:r>
              <a:rPr sz="5400" dirty="0">
                <a:solidFill>
                  <a:srgbClr val="000000"/>
                </a:solidFill>
              </a:rPr>
              <a:t>ir</a:t>
            </a:r>
            <a:r>
              <a:rPr sz="5400" dirty="0"/>
              <a:t> F</a:t>
            </a:r>
            <a:r>
              <a:rPr sz="5400" dirty="0">
                <a:solidFill>
                  <a:srgbClr val="000000"/>
                </a:solidFill>
              </a:rPr>
              <a:t>or</a:t>
            </a:r>
            <a:r>
              <a:rPr sz="5400" dirty="0"/>
              <a:t> A</a:t>
            </a:r>
            <a:r>
              <a:rPr sz="5400" dirty="0">
                <a:solidFill>
                  <a:srgbClr val="000000"/>
                </a:solidFill>
              </a:rPr>
              <a:t>ll”</a:t>
            </a:r>
          </a:p>
        </p:txBody>
      </p:sp>
      <p:sp>
        <p:nvSpPr>
          <p:cNvPr id="63" name="Shape 63"/>
          <p:cNvSpPr/>
          <p:nvPr/>
        </p:nvSpPr>
        <p:spPr>
          <a:xfrm>
            <a:off x="11009966" y="1587941"/>
            <a:ext cx="1270001" cy="48608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4" name="los-angeles-2535261_1280.jpg"/>
          <p:cNvPicPr>
            <a:picLocks noChangeAspect="1"/>
          </p:cNvPicPr>
          <p:nvPr/>
        </p:nvPicPr>
        <p:blipFill>
          <a:blip r:embed="rId2">
            <a:extLst/>
          </a:blip>
          <a:srcRect l="21376" t="11050" r="29731"/>
          <a:stretch>
            <a:fillRect/>
          </a:stretch>
        </p:blipFill>
        <p:spPr>
          <a:xfrm>
            <a:off x="950912" y="1672431"/>
            <a:ext cx="5013755" cy="6078574"/>
          </a:xfrm>
          <a:prstGeom prst="rect">
            <a:avLst/>
          </a:prstGeom>
          <a:ln w="3175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6340176" y="3911359"/>
            <a:ext cx="5013723" cy="363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marL="300789" indent="-300789" algn="l" defTabSz="773293">
              <a:lnSpc>
                <a:spcPct val="130000"/>
              </a:lnSpc>
              <a:buSzPct val="60000"/>
              <a:buBlip>
                <a:blip r:embed="rId3"/>
              </a:buBlip>
              <a:defRPr sz="23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Many countries awareness of the monitoring and controlling air pollution.</a:t>
            </a:r>
          </a:p>
          <a:p>
            <a:pPr marL="300789" indent="-300789" algn="l" defTabSz="773293">
              <a:lnSpc>
                <a:spcPct val="130000"/>
              </a:lnSpc>
              <a:buSzPct val="60000"/>
              <a:buBlip>
                <a:blip r:embed="rId3"/>
              </a:buBlip>
              <a:defRPr sz="23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Air pollution affects human health.</a:t>
            </a:r>
          </a:p>
          <a:p>
            <a:pPr marL="300789" indent="-300789" algn="l" defTabSz="773293">
              <a:lnSpc>
                <a:spcPct val="130000"/>
              </a:lnSpc>
              <a:buSzPct val="60000"/>
              <a:buBlip>
                <a:blip r:embed="rId3"/>
              </a:buBlip>
              <a:defRPr sz="23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Consciousness and avoidance air pollution is very important.</a:t>
            </a:r>
          </a:p>
          <a:p>
            <a:pPr marL="300789" indent="-300789" algn="l" defTabSz="773293">
              <a:lnSpc>
                <a:spcPct val="130000"/>
              </a:lnSpc>
              <a:buSzPct val="60000"/>
              <a:buBlip>
                <a:blip r:embed="rId3"/>
              </a:buBlip>
              <a:defRPr sz="2300" b="1">
                <a:solidFill>
                  <a:srgbClr val="E6AC27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So, “AFA: Air For All” is developed for everyone.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609810" y="3622850"/>
            <a:ext cx="2912949" cy="724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8087" y="0"/>
                </a:lnTo>
                <a:lnTo>
                  <a:pt x="0" y="614"/>
                </a:lnTo>
              </a:path>
            </a:pathLst>
          </a:custGeom>
          <a:ln w="12700">
            <a:solidFill>
              <a:srgbClr val="A6A7AC"/>
            </a:solidFill>
            <a:prstDash val="sysDot"/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10800000">
            <a:off x="8876052" y="3607709"/>
            <a:ext cx="2917019" cy="91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895" y="21466"/>
                </a:lnTo>
                <a:lnTo>
                  <a:pt x="0" y="21600"/>
                </a:lnTo>
              </a:path>
            </a:pathLst>
          </a:custGeom>
          <a:ln w="25400">
            <a:solidFill>
              <a:srgbClr val="A6A7AC"/>
            </a:solidFill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0168931" y="392718"/>
            <a:ext cx="880637" cy="218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 anchor="ctr">
            <a:spAutoFit/>
          </a:bodyPr>
          <a:lstStyle>
            <a:lvl1pPr algn="ctr">
              <a:defRPr sz="1200" cap="all" spc="240">
                <a:solidFill>
                  <a:srgbClr val="39394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Step #3</a:t>
            </a:r>
          </a:p>
        </p:txBody>
      </p:sp>
      <p:sp>
        <p:nvSpPr>
          <p:cNvPr id="74" name="Shape 74"/>
          <p:cNvSpPr/>
          <p:nvPr/>
        </p:nvSpPr>
        <p:spPr>
          <a:xfrm>
            <a:off x="11009965" y="1587941"/>
            <a:ext cx="1491222" cy="486088"/>
          </a:xfrm>
          <a:prstGeom prst="rect">
            <a:avLst/>
          </a:prstGeom>
          <a:solidFill>
            <a:srgbClr val="393E40"/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393E4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75" name="Chart 75"/>
          <p:cNvGraphicFramePr/>
          <p:nvPr/>
        </p:nvGraphicFramePr>
        <p:xfrm>
          <a:off x="8172076" y="4298838"/>
          <a:ext cx="3609276" cy="3609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6" name="Shape 76"/>
          <p:cNvSpPr/>
          <p:nvPr/>
        </p:nvSpPr>
        <p:spPr>
          <a:xfrm>
            <a:off x="9488959" y="3094056"/>
            <a:ext cx="3320229" cy="8742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83" tIns="24383" rIns="24383" bIns="24383">
            <a:spAutoFit/>
          </a:bodyPr>
          <a:lstStyle>
            <a:lvl1pPr algn="l" defTabSz="773293">
              <a:defRPr sz="3000" b="1">
                <a:solidFill>
                  <a:srgbClr val="F4CB6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350,000+</a:t>
            </a:r>
          </a:p>
        </p:txBody>
      </p:sp>
      <p:graphicFrame>
        <p:nvGraphicFramePr>
          <p:cNvPr id="77" name="Chart 77"/>
          <p:cNvGraphicFramePr/>
          <p:nvPr/>
        </p:nvGraphicFramePr>
        <p:xfrm>
          <a:off x="2012006" y="4298838"/>
          <a:ext cx="3609276" cy="3609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Shape 78"/>
          <p:cNvSpPr/>
          <p:nvPr/>
        </p:nvSpPr>
        <p:spPr>
          <a:xfrm>
            <a:off x="2783697" y="1041159"/>
            <a:ext cx="7463425" cy="11432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>
            <a:normAutofit/>
          </a:bodyPr>
          <a:lstStyle/>
          <a:p>
            <a:pPr algn="ctr" defTabSz="375694">
              <a:defRPr sz="3839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</a:t>
            </a:r>
            <a:r>
              <a:rPr>
                <a:solidFill>
                  <a:srgbClr val="F4CB62"/>
                </a:solidFill>
              </a:rPr>
              <a:t>RATE</a:t>
            </a:r>
            <a:r>
              <a:t> OF POPULATION</a:t>
            </a:r>
          </a:p>
        </p:txBody>
      </p:sp>
      <p:sp>
        <p:nvSpPr>
          <p:cNvPr id="79" name="Shape 79"/>
          <p:cNvSpPr/>
          <p:nvPr/>
        </p:nvSpPr>
        <p:spPr>
          <a:xfrm>
            <a:off x="9480543" y="3642146"/>
            <a:ext cx="1747749" cy="408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 algn="l" defTabSz="773293">
              <a:defRPr sz="2400" i="1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Blind person</a:t>
            </a:r>
          </a:p>
        </p:txBody>
      </p:sp>
      <p:sp>
        <p:nvSpPr>
          <p:cNvPr id="80" name="Shape 80"/>
          <p:cNvSpPr/>
          <p:nvPr/>
        </p:nvSpPr>
        <p:spPr>
          <a:xfrm>
            <a:off x="1798294" y="3050811"/>
            <a:ext cx="1970806" cy="497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 algn="l" defTabSz="773293">
              <a:defRPr sz="3000" b="1">
                <a:solidFill>
                  <a:srgbClr val="91D3C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3,000,000+</a:t>
            </a:r>
          </a:p>
        </p:txBody>
      </p:sp>
      <p:sp>
        <p:nvSpPr>
          <p:cNvPr id="81" name="Shape 81"/>
          <p:cNvSpPr/>
          <p:nvPr/>
        </p:nvSpPr>
        <p:spPr>
          <a:xfrm>
            <a:off x="2049621" y="3654571"/>
            <a:ext cx="1341151" cy="408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 algn="l" defTabSz="773293">
              <a:defRPr sz="2400" i="1">
                <a:solidFill>
                  <a:srgbClr val="DDDDD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Handicap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754155" y="4811750"/>
            <a:ext cx="1788255" cy="1788255"/>
          </a:xfrm>
          <a:prstGeom prst="ellipse">
            <a:avLst/>
          </a:prstGeom>
          <a:solidFill>
            <a:srgbClr val="F3F3F3"/>
          </a:solidFill>
          <a:ln w="3175"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563469" y="4621064"/>
            <a:ext cx="2169626" cy="2169626"/>
          </a:xfrm>
          <a:prstGeom prst="ellipse">
            <a:avLst/>
          </a:prstGeom>
          <a:ln w="38100">
            <a:solidFill>
              <a:srgbClr val="F1C40E"/>
            </a:solidFill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722572" y="4811750"/>
            <a:ext cx="1788256" cy="1788255"/>
          </a:xfrm>
          <a:prstGeom prst="ellipse">
            <a:avLst/>
          </a:prstGeom>
          <a:solidFill>
            <a:srgbClr val="F3F3F3"/>
          </a:solidFill>
          <a:ln w="3175"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531887" y="4621064"/>
            <a:ext cx="2169626" cy="2169626"/>
          </a:xfrm>
          <a:prstGeom prst="ellipse">
            <a:avLst/>
          </a:prstGeom>
          <a:ln w="38100">
            <a:solidFill>
              <a:srgbClr val="F1C40E"/>
            </a:solidFill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9690990" y="4823779"/>
            <a:ext cx="1788256" cy="1788256"/>
          </a:xfrm>
          <a:prstGeom prst="ellipse">
            <a:avLst/>
          </a:prstGeom>
          <a:solidFill>
            <a:srgbClr val="F3F3F3"/>
          </a:solidFill>
          <a:ln w="3175"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500305" y="4621064"/>
            <a:ext cx="2169626" cy="2169626"/>
          </a:xfrm>
          <a:prstGeom prst="ellipse">
            <a:avLst/>
          </a:prstGeom>
          <a:ln w="38100">
            <a:solidFill>
              <a:srgbClr val="F1C40E"/>
            </a:solidFill>
            <a:miter lim="400000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0" name="icons8-treasure-map-1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3230" y="5202611"/>
            <a:ext cx="1030592" cy="1030592"/>
          </a:xfrm>
          <a:prstGeom prst="rect">
            <a:avLst/>
          </a:prstGeom>
          <a:ln w="3175">
            <a:miter lim="400000"/>
          </a:ln>
        </p:spPr>
      </p:pic>
      <p:pic>
        <p:nvPicPr>
          <p:cNvPr id="91" name="icons8-blind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1699" y="5082907"/>
            <a:ext cx="1270001" cy="1270001"/>
          </a:xfrm>
          <a:prstGeom prst="rect">
            <a:avLst/>
          </a:prstGeom>
          <a:ln w="3175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976313" y="1587941"/>
            <a:ext cx="1456053" cy="27926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3" name="icons8-easy-1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50118" y="5082907"/>
            <a:ext cx="1270001" cy="1270001"/>
          </a:xfrm>
          <a:prstGeom prst="rect">
            <a:avLst/>
          </a:prstGeom>
          <a:ln w="3175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816257" y="7048787"/>
            <a:ext cx="3647177" cy="427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>
            <a:lvl1pPr algn="ctr" defTabSz="773293"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Recommend the ROUTE</a:t>
            </a:r>
          </a:p>
        </p:txBody>
      </p:sp>
      <p:sp>
        <p:nvSpPr>
          <p:cNvPr id="95" name="Shape 95"/>
          <p:cNvSpPr/>
          <p:nvPr/>
        </p:nvSpPr>
        <p:spPr>
          <a:xfrm>
            <a:off x="5033982" y="7023387"/>
            <a:ext cx="3186949" cy="427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>
            <a:lvl1pPr algn="ctr" defTabSz="773293"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For BLIND person</a:t>
            </a:r>
          </a:p>
        </p:txBody>
      </p:sp>
      <p:sp>
        <p:nvSpPr>
          <p:cNvPr id="96" name="Shape 96"/>
          <p:cNvSpPr/>
          <p:nvPr/>
        </p:nvSpPr>
        <p:spPr>
          <a:xfrm>
            <a:off x="9001594" y="7023387"/>
            <a:ext cx="3186949" cy="427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70" tIns="48770" rIns="48770" bIns="48770">
            <a:spAutoFit/>
          </a:bodyPr>
          <a:lstStyle>
            <a:lvl1pPr algn="ctr" defTabSz="773293"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EASY to use</a:t>
            </a:r>
          </a:p>
        </p:txBody>
      </p:sp>
      <p:pic>
        <p:nvPicPr>
          <p:cNvPr id="97" name="people-2595012_1280.jpg"/>
          <p:cNvPicPr>
            <a:picLocks noChangeAspect="1"/>
          </p:cNvPicPr>
          <p:nvPr/>
        </p:nvPicPr>
        <p:blipFill>
          <a:blip r:embed="rId5">
            <a:extLst/>
          </a:blip>
          <a:srcRect t="61945" b="9652"/>
          <a:stretch>
            <a:fillRect/>
          </a:stretch>
        </p:blipFill>
        <p:spPr>
          <a:xfrm>
            <a:off x="595" y="-128260"/>
            <a:ext cx="13003668" cy="2461254"/>
          </a:xfrm>
          <a:prstGeom prst="rect">
            <a:avLst/>
          </a:prstGeom>
          <a:ln w="3175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-10339" y="-68439"/>
            <a:ext cx="13025478" cy="2411960"/>
          </a:xfrm>
          <a:prstGeom prst="rect">
            <a:avLst/>
          </a:prstGeom>
          <a:solidFill>
            <a:srgbClr val="53585F">
              <a:alpha val="52477"/>
            </a:srgbClr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211267" y="3062339"/>
            <a:ext cx="4832379" cy="10305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>
            <a:normAutofit/>
          </a:bodyPr>
          <a:lstStyle>
            <a:lvl1pPr algn="ctr">
              <a:lnSpc>
                <a:spcPct val="80000"/>
              </a:lnSpc>
              <a:defRPr sz="5000" b="1">
                <a:solidFill>
                  <a:srgbClr val="39394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Our Features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0891388" y="1468395"/>
            <a:ext cx="1664296" cy="571692"/>
          </a:xfrm>
          <a:prstGeom prst="rect">
            <a:avLst/>
          </a:prstGeom>
          <a:solidFill>
            <a:srgbClr val="393E40"/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05" name="Group 105"/>
          <p:cNvGrpSpPr/>
          <p:nvPr/>
        </p:nvGrpSpPr>
        <p:grpSpPr>
          <a:xfrm>
            <a:off x="1886878" y="2820028"/>
            <a:ext cx="5413014" cy="5204227"/>
            <a:chOff x="0" y="0"/>
            <a:chExt cx="5413013" cy="5204226"/>
          </a:xfrm>
        </p:grpSpPr>
        <p:pic>
          <p:nvPicPr>
            <p:cNvPr id="103" name="welco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6456" t="32728" r="45559" b="15794"/>
            <a:stretch>
              <a:fillRect/>
            </a:stretch>
          </p:blipFill>
          <p:spPr>
            <a:xfrm>
              <a:off x="1869445" y="402916"/>
              <a:ext cx="2444332" cy="437283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104" name="fun2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13014" cy="520422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08" name="Group 108"/>
          <p:cNvGrpSpPr/>
          <p:nvPr/>
        </p:nvGrpSpPr>
        <p:grpSpPr>
          <a:xfrm>
            <a:off x="4682211" y="2400055"/>
            <a:ext cx="6044172" cy="6044173"/>
            <a:chOff x="0" y="0"/>
            <a:chExt cx="6044171" cy="6044171"/>
          </a:xfrm>
        </p:grpSpPr>
        <p:pic>
          <p:nvPicPr>
            <p:cNvPr id="106" name="white-iphone-6-png-image-2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044172" cy="604417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107" name="welco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6456" t="32728" r="45559" b="15794"/>
            <a:stretch>
              <a:fillRect/>
            </a:stretch>
          </p:blipFill>
          <p:spPr>
            <a:xfrm>
              <a:off x="1876109" y="962026"/>
              <a:ext cx="2317429" cy="414580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109" name="Shape 109"/>
          <p:cNvSpPr/>
          <p:nvPr/>
        </p:nvSpPr>
        <p:spPr>
          <a:xfrm>
            <a:off x="3202705" y="860426"/>
            <a:ext cx="6599390" cy="11432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" tIns="20320" rIns="20320" bIns="20320">
            <a:normAutofit/>
          </a:bodyPr>
          <a:lstStyle/>
          <a:p>
            <a:pPr algn="l">
              <a:defRPr sz="6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solidFill>
                  <a:srgbClr val="E6AC27"/>
                </a:solidFill>
              </a:rPr>
              <a:t>O</a:t>
            </a:r>
            <a:r>
              <a:rPr dirty="0"/>
              <a:t>perating </a:t>
            </a:r>
            <a:r>
              <a:rPr dirty="0">
                <a:solidFill>
                  <a:schemeClr val="accent3"/>
                </a:solidFill>
              </a:rPr>
              <a:t>S</a:t>
            </a:r>
            <a:r>
              <a:rPr dirty="0"/>
              <a:t>ystem</a:t>
            </a:r>
          </a:p>
        </p:txBody>
      </p:sp>
      <p:sp>
        <p:nvSpPr>
          <p:cNvPr id="110" name="Shape 110"/>
          <p:cNvSpPr/>
          <p:nvPr/>
        </p:nvSpPr>
        <p:spPr>
          <a:xfrm>
            <a:off x="956877" y="4380815"/>
            <a:ext cx="2521666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headEnd type="oval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H="1">
            <a:off x="856547" y="6141253"/>
            <a:ext cx="2521666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headEnd type="oval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12" name="icons8-android-os-filled-1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3652" y="4787141"/>
            <a:ext cx="947786" cy="947787"/>
          </a:xfrm>
          <a:prstGeom prst="rect">
            <a:avLst/>
          </a:prstGeom>
          <a:ln w="3175">
            <a:miter lim="400000"/>
          </a:ln>
        </p:spPr>
      </p:pic>
      <p:pic>
        <p:nvPicPr>
          <p:cNvPr id="113" name="icons8-mac-client-1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49900" y="4752767"/>
            <a:ext cx="1143269" cy="1143268"/>
          </a:xfrm>
          <a:prstGeom prst="rect">
            <a:avLst/>
          </a:prstGeom>
          <a:ln w="3175">
            <a:miter lim="400000"/>
          </a:ln>
        </p:spPr>
      </p:pic>
      <p:sp>
        <p:nvSpPr>
          <p:cNvPr id="114" name="Shape 114"/>
          <p:cNvSpPr/>
          <p:nvPr/>
        </p:nvSpPr>
        <p:spPr>
          <a:xfrm flipH="1">
            <a:off x="9271104" y="4380815"/>
            <a:ext cx="2521666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headEnd type="oval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372704" y="6141253"/>
            <a:ext cx="2521666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headEnd type="oval"/>
          </a:ln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nhattan-407703_1280.jpg"/>
          <p:cNvPicPr>
            <a:picLocks/>
          </p:cNvPicPr>
          <p:nvPr/>
        </p:nvPicPr>
        <p:blipFill>
          <a:blip r:embed="rId2">
            <a:extLst/>
          </a:blip>
          <a:srcRect t="170" b="170"/>
          <a:stretch>
            <a:fillRect/>
          </a:stretch>
        </p:blipFill>
        <p:spPr>
          <a:xfrm>
            <a:off x="361787" y="406898"/>
            <a:ext cx="12281069" cy="9046192"/>
          </a:xfrm>
          <a:prstGeom prst="rect">
            <a:avLst/>
          </a:prstGeom>
          <a:ln w="3175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371955" y="360802"/>
            <a:ext cx="12260890" cy="9031997"/>
          </a:xfrm>
          <a:prstGeom prst="rect">
            <a:avLst/>
          </a:prstGeom>
          <a:solidFill>
            <a:srgbClr val="53585F">
              <a:alpha val="52477"/>
            </a:srgbClr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351712" y="4061192"/>
            <a:ext cx="1030121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sz="5000" dirty="0" smtClean="0">
                <a:solidFill>
                  <a:srgbClr val="DF9D1F"/>
                </a:solidFill>
                <a:latin typeface="Helvetica" charset="0"/>
                <a:ea typeface="Helvetica" charset="0"/>
                <a:cs typeface="Helvetica" charset="0"/>
              </a:rPr>
              <a:t>AFA</a:t>
            </a:r>
            <a:r>
              <a:rPr lang="en-US" sz="50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IS THE BEST WAY TO FIND </a:t>
            </a:r>
            <a:endParaRPr lang="en-US" sz="5000" dirty="0" smtClean="0">
              <a:solidFill>
                <a:schemeClr val="tx1">
                  <a:lumMod val="20000"/>
                  <a:lumOff val="8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5000" dirty="0" smtClean="0">
                <a:solidFill>
                  <a:srgbClr val="DF9D1F"/>
                </a:solidFill>
                <a:latin typeface="Helvetica" charset="0"/>
                <a:ea typeface="Helvetica" charset="0"/>
                <a:cs typeface="Helvetica" charset="0"/>
              </a:rPr>
              <a:t>YOUR </a:t>
            </a:r>
            <a:r>
              <a:rPr lang="en-US" sz="5000" dirty="0">
                <a:solidFill>
                  <a:srgbClr val="DF9D1F"/>
                </a:solidFill>
                <a:latin typeface="Helvetica" charset="0"/>
                <a:ea typeface="Helvetica" charset="0"/>
                <a:cs typeface="Helvetica" charset="0"/>
              </a:rPr>
              <a:t>ROUTE</a:t>
            </a:r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0278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nhattan-407703_1280.jpg"/>
          <p:cNvPicPr>
            <a:picLocks/>
          </p:cNvPicPr>
          <p:nvPr/>
        </p:nvPicPr>
        <p:blipFill>
          <a:blip r:embed="rId2">
            <a:extLst/>
          </a:blip>
          <a:srcRect t="170" b="170"/>
          <a:stretch>
            <a:fillRect/>
          </a:stretch>
        </p:blipFill>
        <p:spPr>
          <a:xfrm>
            <a:off x="361787" y="406898"/>
            <a:ext cx="12281069" cy="9046192"/>
          </a:xfrm>
          <a:prstGeom prst="rect">
            <a:avLst/>
          </a:prstGeom>
          <a:ln w="3175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371955" y="360802"/>
            <a:ext cx="12260890" cy="9031997"/>
          </a:xfrm>
          <a:prstGeom prst="rect">
            <a:avLst/>
          </a:prstGeom>
          <a:solidFill>
            <a:srgbClr val="53585F">
              <a:alpha val="52477"/>
            </a:srgbClr>
          </a:solidFill>
          <a:ln w="3175">
            <a:miter lim="400000"/>
          </a:ln>
          <a:effectLst>
            <a:outerShdw dir="54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 algn="ctr"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686589" y="4257135"/>
            <a:ext cx="31742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smtClean="0">
                <a:solidFill>
                  <a:schemeClr val="tx1">
                    <a:lumMod val="20000"/>
                    <a:lumOff val="8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Thank you</a:t>
            </a:r>
            <a:endParaRPr lang="en-US" sz="5000" dirty="0">
              <a:solidFill>
                <a:schemeClr val="tx1">
                  <a:lumMod val="20000"/>
                  <a:lumOff val="8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605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just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just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Macintosh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Helvetica</vt:lpstr>
      <vt:lpstr>Helvetica Light</vt:lpstr>
      <vt:lpstr>Helvetica Neue</vt:lpstr>
      <vt:lpstr>Open Sans Light</vt:lpstr>
      <vt:lpstr>PT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2017-11-20T23:31:08Z</dcterms:modified>
</cp:coreProperties>
</file>