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2309B3-5690-4583-B764-C11A5C9FA6FE}">
  <a:tblStyle styleId="{202309B3-5690-4583-B764-C11A5C9FA6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eb4265a6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eb4265a6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eb4265a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eb4265a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1896535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189653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eb4265a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eb4265a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eb4265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eb4265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eb4265a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eb4265a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b4265a6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b4265a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eb4265a6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eb4265a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fd77c3f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fd77c3f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eb4265a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eb4265a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eb4265a6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eb4265a6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57400"/>
            <a:ext cx="3437400" cy="9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47550"/>
            <a:ext cx="39504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Neg-weight-robust-66.72u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Neg-weight–51.25u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tanh_robust:67.73u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</a:rPr>
              <a:t>Tanh_faulty:57.33u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800">
                <a:solidFill>
                  <a:schemeClr val="dk1"/>
                </a:solidFill>
              </a:rPr>
              <a:t>P-sigm-robust:14.42u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800">
                <a:solidFill>
                  <a:schemeClr val="dk1"/>
                </a:solidFill>
              </a:rPr>
              <a:t>Faulty: 12.81u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800">
                <a:solidFill>
                  <a:schemeClr val="dk1"/>
                </a:solidFill>
              </a:rPr>
              <a:t>P-relu-robust 36.3u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800">
                <a:solidFill>
                  <a:schemeClr val="dk1"/>
                </a:solidFill>
              </a:rPr>
              <a:t>P-relu-faulty 30.8u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800">
                <a:solidFill>
                  <a:schemeClr val="dk1"/>
                </a:solidFill>
              </a:rPr>
              <a:t>p-CR-robust 2.429u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800">
                <a:solidFill>
                  <a:schemeClr val="dk1"/>
                </a:solidFill>
              </a:rPr>
              <a:t>p–CR-faulty 1.452u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5056050" y="847275"/>
            <a:ext cx="3437400" cy="9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6775"/>
            <a:ext cx="8839203" cy="478032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62750" y="32450"/>
            <a:ext cx="1706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p-sigmoid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8125"/>
            <a:ext cx="8839200" cy="38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362750" y="32450"/>
            <a:ext cx="1706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p-tanh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4"/>
          <p:cNvGraphicFramePr/>
          <p:nvPr/>
        </p:nvGraphicFramePr>
        <p:xfrm>
          <a:off x="874425" y="13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{202309B3-5690-4583-B764-C11A5C9FA6FE}</a:tableStyleId>
              </a:tblPr>
              <a:tblGrid>
                <a:gridCol w="1993350"/>
                <a:gridCol w="1156550"/>
              </a:tblGrid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Power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1.R1_short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2.R1_open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3.R1_redundant_short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4.R1_redundant_open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</a:t>
                      </a:r>
                      <a:r>
                        <a:rPr lang="en"/>
                        <a:t>R2_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5.341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R2_open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</a:t>
                      </a:r>
                      <a:r>
                        <a:rPr lang="en"/>
                        <a:t>R2_redundant_short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</a:t>
                      </a:r>
                      <a:r>
                        <a:rPr lang="en"/>
                        <a:t>R2_redundant_open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</a:t>
                      </a:r>
                      <a:r>
                        <a:rPr lang="en"/>
                        <a:t>R3_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R3_open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</a:t>
                      </a:r>
                      <a:r>
                        <a:rPr lang="en"/>
                        <a:t>R3_redundant_short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</a:t>
                      </a:r>
                      <a:r>
                        <a:rPr lang="en"/>
                        <a:t>R3_redundant_open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13.M1_open_D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14.M1_G-S_short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66.555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15.M1_G-D_short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16.M1_D-S_short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</a:t>
                      </a:r>
                      <a:r>
                        <a:rPr lang="en"/>
                        <a:t>M2_open_D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</a:t>
                      </a:r>
                      <a:r>
                        <a:rPr lang="en"/>
                        <a:t>M2_G-S_short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</a:t>
                      </a:r>
                      <a:r>
                        <a:rPr lang="en"/>
                        <a:t>M2_G-D_short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73.398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</a:t>
                      </a:r>
                      <a:r>
                        <a:rPr lang="en"/>
                        <a:t>M2_D-S_short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8.8681f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30" name="Google Shape;130;p24"/>
          <p:cNvGraphicFramePr/>
          <p:nvPr/>
        </p:nvGraphicFramePr>
        <p:xfrm>
          <a:off x="4789975" y="13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{202309B3-5690-4583-B764-C11A5C9FA6FE}</a:tableStyleId>
              </a:tblPr>
              <a:tblGrid>
                <a:gridCol w="2758450"/>
                <a:gridCol w="1109725"/>
              </a:tblGrid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Power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</a:t>
                      </a:r>
                      <a:r>
                        <a:rPr lang="en"/>
                        <a:t>M3_open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</a:t>
                      </a:r>
                      <a:r>
                        <a:rPr lang="en"/>
                        <a:t>M3_G-S_short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105.191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</a:t>
                      </a:r>
                      <a:r>
                        <a:rPr lang="en"/>
                        <a:t>M3_G-D_short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</a:t>
                      </a:r>
                      <a:r>
                        <a:rPr lang="en"/>
                        <a:t>M3_D-S_short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51.245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</a:t>
                      </a:r>
                      <a:r>
                        <a:rPr lang="en"/>
                        <a:t>M1_redundant_open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M1_redundant_</a:t>
                      </a:r>
                      <a:r>
                        <a:rPr lang="en"/>
                        <a:t>G-S_short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M1_redundant</a:t>
                      </a:r>
                      <a:r>
                        <a:rPr lang="en"/>
                        <a:t>_G-D_short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M1_redundant</a:t>
                      </a:r>
                      <a:r>
                        <a:rPr lang="en"/>
                        <a:t>_D-S_short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8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M2_redundant_open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M2_redundant_G-S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M2_redundant_G-D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M2_redundant_D-S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M3_redundant_open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.M3_redundant_G-S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.M3_redundant_G-D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.M3_redundant_D-S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M1_switch_G-D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38.M1_switch_D-S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M1_switch_open&amp;M1 is faulty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r>
                        <a:rPr lang="en"/>
                        <a:t>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M2_switch_G-D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r>
                        <a:rPr lang="en"/>
                        <a:t>.M2_switch_D-S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r>
                        <a:rPr lang="en"/>
                        <a:t>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M2_switch_open&amp;M2 is faulty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31" name="Google Shape;131;p24"/>
          <p:cNvGraphicFramePr/>
          <p:nvPr/>
        </p:nvGraphicFramePr>
        <p:xfrm>
          <a:off x="9423800" y="160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{202309B3-5690-4583-B764-C11A5C9FA6FE}</a:tableStyleId>
              </a:tblPr>
              <a:tblGrid>
                <a:gridCol w="2986475"/>
                <a:gridCol w="1724900"/>
              </a:tblGrid>
              <a:tr h="41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Power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r>
                        <a:rPr lang="en"/>
                        <a:t>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M3_switch_G-D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r>
                        <a:rPr lang="en"/>
                        <a:t>.M3_switch_D-S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r>
                        <a:rPr lang="en"/>
                        <a:t>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M3_switch_open&amp;M3 is faulty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</a:t>
                      </a:r>
                      <a:r>
                        <a:rPr lang="en"/>
                        <a:t>.M_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R1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_switch_G-D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47.M_R1_switch_D-S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M_R1_switch_open&amp;M_R1 is faulty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M_R2_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switch_G-D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r>
                        <a:rPr lang="en"/>
                        <a:t>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M_R2_</a:t>
                      </a:r>
                      <a:r>
                        <a:rPr lang="en"/>
                        <a:t>witch_D-S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</a:t>
                      </a:r>
                      <a:r>
                        <a:rPr lang="en"/>
                        <a:t>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M_R2_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switch_open&amp;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M_R2_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is faulty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M_R3_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switch_G-D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r>
                        <a:rPr lang="en"/>
                        <a:t>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M_R3_</a:t>
                      </a:r>
                      <a:r>
                        <a:rPr lang="en"/>
                        <a:t>switch_D-S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r>
                        <a:rPr lang="en"/>
                        <a:t>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M_R3_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switch_open&amp;M2 is faulty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32" name="Google Shape;132;p24"/>
          <p:cNvSpPr txBox="1"/>
          <p:nvPr/>
        </p:nvSpPr>
        <p:spPr>
          <a:xfrm rot="-5400000">
            <a:off x="-305200" y="1858025"/>
            <a:ext cx="1468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Neg_weight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4157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189250" y="506650"/>
            <a:ext cx="30525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</a:rPr>
              <a:t>Redundancy of components in the circuit and connect through Transistor</a:t>
            </a:r>
            <a:endParaRPr sz="1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</a:rPr>
              <a:t>as a Switch (Tswitch) so, not multiple components are connected in case</a:t>
            </a:r>
            <a:endParaRPr sz="1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</a:rPr>
              <a:t>of no-fault condition</a:t>
            </a:r>
            <a:endParaRPr sz="1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</a:rPr>
              <a:t>- Pass the outputs in algorithm (Fault-tolerant and Fault-sensitive)</a:t>
            </a:r>
            <a:endParaRPr sz="1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</a:rPr>
              <a:t> 	- 4- Fault-tolerant and 4-Fault-sensitive version for 4 ACT circuits</a:t>
            </a:r>
            <a:endParaRPr sz="1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highlight>
                  <a:srgbClr val="FFFFFF"/>
                </a:highlight>
              </a:rPr>
              <a:t>- Implement in NAS algorithm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520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1925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2402200" y="712275"/>
            <a:ext cx="2732100" cy="13725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862850" y="288900"/>
            <a:ext cx="23088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Robust p-ReLU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134275" y="3149350"/>
            <a:ext cx="1898400" cy="12315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52400" y="3430000"/>
            <a:ext cx="1898400" cy="12315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0859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185875" y="215950"/>
            <a:ext cx="1430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p-CR-ReLU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1788000" y="2813500"/>
            <a:ext cx="1160100" cy="8466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926350" y="3962225"/>
            <a:ext cx="1160100" cy="6846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850" y="874450"/>
            <a:ext cx="8839202" cy="39238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185875" y="215950"/>
            <a:ext cx="1430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ptanh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763900" y="2607200"/>
            <a:ext cx="1059600" cy="6753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158800" y="3373800"/>
            <a:ext cx="1059600" cy="6753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7327350" y="3404325"/>
            <a:ext cx="1059600" cy="6753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7327350" y="2436100"/>
            <a:ext cx="1059600" cy="6753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Count no. of devices from below slides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0" y="524375"/>
            <a:ext cx="578439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62750" y="32450"/>
            <a:ext cx="1706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5675"/>
            <a:ext cx="568048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62750" y="32450"/>
            <a:ext cx="1706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ReLU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