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301" r:id="rId4"/>
    <p:sldId id="296" r:id="rId5"/>
    <p:sldId id="273" r:id="rId6"/>
    <p:sldId id="297" r:id="rId7"/>
    <p:sldId id="268" r:id="rId8"/>
    <p:sldId id="269" r:id="rId9"/>
    <p:sldId id="304" r:id="rId10"/>
    <p:sldId id="305" r:id="rId11"/>
    <p:sldId id="306" r:id="rId12"/>
    <p:sldId id="289" r:id="rId13"/>
    <p:sldId id="303" r:id="rId14"/>
    <p:sldId id="299" r:id="rId15"/>
    <p:sldId id="300" r:id="rId16"/>
    <p:sldId id="302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-Benutzer" initials="W" lastIdx="1" clrIdx="0">
    <p:extLst>
      <p:ext uri="{19B8F6BF-5375-455C-9EA6-DF929625EA0E}">
        <p15:presenceInfo xmlns:p15="http://schemas.microsoft.com/office/powerpoint/2012/main" userId="Windows-Benutz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5" autoAdjust="0"/>
    <p:restoredTop sz="71803" autoAdjust="0"/>
  </p:normalViewPr>
  <p:slideViewPr>
    <p:cSldViewPr snapToGrid="0">
      <p:cViewPr varScale="1">
        <p:scale>
          <a:sx n="117" d="100"/>
          <a:sy n="117" d="100"/>
        </p:scale>
        <p:origin x="42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9A28-2C5E-4BF7-A604-AA15D3ABFBEF}" type="datetimeFigureOut">
              <a:rPr lang="en-GB" smtClean="0"/>
              <a:t>23/01/2023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B58D-A360-45EE-8C40-FEA8220A20A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1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18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59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602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66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700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25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0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853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52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139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45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61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9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4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33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64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3B58D-A360-45EE-8C40-FEA8220A20A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395822" y="1449388"/>
            <a:ext cx="11400367" cy="26543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Platzhalter für Bild, Bild auf Titelfolie hinter das Logo einsetzen</a:t>
            </a:r>
          </a:p>
        </p:txBody>
      </p:sp>
      <p:pic>
        <p:nvPicPr>
          <p:cNvPr id="10" name="Picture 16" descr="TU_Braunschweig_02"/>
          <p:cNvPicPr>
            <a:picLocks noChangeAspect="1" noChangeArrowheads="1"/>
          </p:cNvPicPr>
          <p:nvPr/>
        </p:nvPicPr>
        <p:blipFill rotWithShape="1">
          <a:blip r:embed="rId2" cstate="print"/>
          <a:srcRect t="20252" b="-20252"/>
          <a:stretch/>
        </p:blipFill>
        <p:spPr bwMode="auto">
          <a:xfrm>
            <a:off x="383119" y="1449388"/>
            <a:ext cx="11444816" cy="340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383117" y="4103695"/>
            <a:ext cx="11444816" cy="2192337"/>
          </a:xfrm>
          <a:prstGeom prst="rect">
            <a:avLst/>
          </a:prstGeom>
          <a:solidFill>
            <a:srgbClr val="FFF0B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de-DE" sz="1800"/>
              <a:t>   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3117" y="6297620"/>
            <a:ext cx="11444816" cy="287337"/>
          </a:xfrm>
          <a:prstGeom prst="rect">
            <a:avLst/>
          </a:prstGeom>
          <a:solidFill>
            <a:srgbClr val="BE1E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09133" y="4356107"/>
            <a:ext cx="10363200" cy="873125"/>
          </a:xfrm>
        </p:spPr>
        <p:txBody>
          <a:bodyPr/>
          <a:lstStyle>
            <a:lvl1pPr>
              <a:defRPr sz="3200">
                <a:latin typeface="+mn-lt"/>
              </a:defRPr>
            </a:lvl1pPr>
          </a:lstStyle>
          <a:p>
            <a:r>
              <a:rPr lang="en-US" noProof="0" dirty="0" err="1" smtClean="0"/>
              <a:t>Titel</a:t>
            </a:r>
            <a:r>
              <a:rPr lang="en-US" noProof="0" dirty="0" smtClean="0"/>
              <a:t> der </a:t>
            </a:r>
            <a:r>
              <a:rPr lang="en-US" noProof="0" dirty="0" err="1" smtClean="0"/>
              <a:t>Präsentation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07020" y="5499107"/>
            <a:ext cx="10329333" cy="333375"/>
          </a:xfrm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r>
              <a:rPr lang="en-US" noProof="0" dirty="0" err="1" smtClean="0"/>
              <a:t>Vorname</a:t>
            </a:r>
            <a:r>
              <a:rPr lang="en-US" noProof="0" dirty="0" smtClean="0"/>
              <a:t>, </a:t>
            </a:r>
            <a:r>
              <a:rPr lang="en-US" noProof="0" dirty="0" err="1" smtClean="0"/>
              <a:t>Nachname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Referenten</a:t>
            </a:r>
            <a:r>
              <a:rPr lang="en-US" noProof="0" dirty="0" smtClean="0"/>
              <a:t>, Datum</a:t>
            </a:r>
            <a:endParaRPr lang="en-US" noProof="0" dirty="0"/>
          </a:p>
        </p:txBody>
      </p:sp>
      <p:pic>
        <p:nvPicPr>
          <p:cNvPr id="11" name="Picture 13" descr="TUBS_CO_15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" y="741363"/>
            <a:ext cx="2517775" cy="939800"/>
          </a:xfrm>
          <a:prstGeom prst="rect">
            <a:avLst/>
          </a:prstGeom>
          <a:noFill/>
        </p:spPr>
      </p:pic>
      <p:pic>
        <p:nvPicPr>
          <p:cNvPr id="12" name="Picture 2" descr="C:\Users\Remo\AppData\Local\Temp\Rar$DR00.248\ISF_Logo.emf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9039" y="98630"/>
            <a:ext cx="2058895" cy="1080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324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Formatvorlagen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Textmasters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370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6" y="65315"/>
            <a:ext cx="11167533" cy="451761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 err="1" smtClean="0"/>
              <a:t>Formatvorlagen</a:t>
            </a:r>
            <a:r>
              <a:rPr lang="en-US" noProof="0" dirty="0" smtClean="0"/>
              <a:t> des </a:t>
            </a:r>
            <a:r>
              <a:rPr lang="en-US" noProof="0" dirty="0" err="1" smtClean="0"/>
              <a:t>Textmasters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75736" y="517076"/>
            <a:ext cx="11166475" cy="315913"/>
          </a:xfrm>
        </p:spPr>
        <p:txBody>
          <a:bodyPr/>
          <a:lstStyle>
            <a:lvl1pPr>
              <a:defRPr sz="2000" baseline="0"/>
            </a:lvl1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53929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180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4678" y="32658"/>
            <a:ext cx="11167533" cy="484418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75736" y="517076"/>
            <a:ext cx="11166475" cy="315913"/>
          </a:xfrm>
        </p:spPr>
        <p:txBody>
          <a:bodyPr/>
          <a:lstStyle>
            <a:lvl1pPr>
              <a:defRPr sz="2000" baseline="0"/>
            </a:lvl1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67575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6" y="111129"/>
            <a:ext cx="11167533" cy="708025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5736" y="1042991"/>
            <a:ext cx="11167533" cy="4772025"/>
          </a:xfrm>
        </p:spPr>
        <p:txBody>
          <a:bodyPr/>
          <a:lstStyle/>
          <a:p>
            <a:r>
              <a:rPr lang="en-US" noProof="0" dirty="0" err="1" smtClean="0"/>
              <a:t>Diagramm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auf Symbol </a:t>
            </a:r>
            <a:r>
              <a:rPr lang="en-US" noProof="0" dirty="0" err="1" smtClean="0"/>
              <a:t>hinzufügen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1106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 (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736" y="146958"/>
            <a:ext cx="11167533" cy="370118"/>
          </a:xfrm>
        </p:spPr>
        <p:txBody>
          <a:bodyPr/>
          <a:lstStyle/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575736" y="1042991"/>
            <a:ext cx="11167533" cy="4772025"/>
          </a:xfrm>
        </p:spPr>
        <p:txBody>
          <a:bodyPr/>
          <a:lstStyle/>
          <a:p>
            <a:r>
              <a:rPr lang="en-US" noProof="0" dirty="0" err="1" smtClean="0"/>
              <a:t>Diagramm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auf Symbol </a:t>
            </a:r>
            <a:r>
              <a:rPr lang="en-US" noProof="0" dirty="0" err="1" smtClean="0"/>
              <a:t>hinzufügen</a:t>
            </a:r>
            <a:endParaRPr lang="en-US" noProof="0" dirty="0"/>
          </a:p>
        </p:txBody>
      </p:sp>
      <p:sp>
        <p:nvSpPr>
          <p:cNvPr id="4" name="Inhaltsplatzhalter 4"/>
          <p:cNvSpPr>
            <a:spLocks noGrp="1"/>
          </p:cNvSpPr>
          <p:nvPr>
            <p:ph sz="quarter" idx="10" hasCustomPrompt="1"/>
          </p:nvPr>
        </p:nvSpPr>
        <p:spPr>
          <a:xfrm>
            <a:off x="575736" y="517076"/>
            <a:ext cx="11166475" cy="315913"/>
          </a:xfrm>
        </p:spPr>
        <p:txBody>
          <a:bodyPr/>
          <a:lstStyle>
            <a:lvl1pPr>
              <a:defRPr sz="2000" baseline="0"/>
            </a:lvl1pPr>
          </a:lstStyle>
          <a:p>
            <a:pPr lvl="0"/>
            <a:r>
              <a:rPr lang="en-US" noProof="0" dirty="0" err="1" smtClean="0"/>
              <a:t>Untertitel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2398736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7"/>
            <a:ext cx="12192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180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75733" y="1339851"/>
            <a:ext cx="11161184" cy="46228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Formatvorlagen</a:t>
            </a:r>
            <a:r>
              <a:rPr lang="en-US" sz="2000" noProof="0" dirty="0" smtClean="0">
                <a:solidFill>
                  <a:srgbClr val="C0C0C0"/>
                </a:solidFill>
              </a:rPr>
              <a:t> des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Textmasters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bearbeiten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Zweite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Dritte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3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Vierte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4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Fünfte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39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 (Untertit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7"/>
            <a:ext cx="12192000" cy="1133475"/>
          </a:xfrm>
          <a:prstGeom prst="rect">
            <a:avLst/>
          </a:prstGeom>
          <a:solidFill>
            <a:schemeClr val="hlink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1800">
              <a:solidFill>
                <a:schemeClr val="accent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9384" y="154224"/>
            <a:ext cx="11167533" cy="5093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75733" y="1339851"/>
            <a:ext cx="11161184" cy="4622800"/>
          </a:xfrm>
          <a:noFill/>
        </p:spPr>
        <p:txBody>
          <a:bodyPr/>
          <a:lstStyle/>
          <a:p>
            <a:pPr lvl="0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Formatvorlagen</a:t>
            </a:r>
            <a:r>
              <a:rPr lang="en-US" sz="2000" noProof="0" dirty="0" smtClean="0">
                <a:solidFill>
                  <a:srgbClr val="C0C0C0"/>
                </a:solidFill>
              </a:rPr>
              <a:t> des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Textmasters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bearbeiten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1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Zweite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2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Dritte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3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Vierte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 smtClean="0">
              <a:solidFill>
                <a:srgbClr val="C0C0C0"/>
              </a:solidFill>
            </a:endParaRPr>
          </a:p>
          <a:p>
            <a:pPr lvl="4">
              <a:buClr>
                <a:srgbClr val="C0C0C0"/>
              </a:buClr>
            </a:pPr>
            <a:r>
              <a:rPr lang="en-US" sz="2000" noProof="0" dirty="0" err="1" smtClean="0">
                <a:solidFill>
                  <a:srgbClr val="C0C0C0"/>
                </a:solidFill>
              </a:rPr>
              <a:t>Fünfte</a:t>
            </a:r>
            <a:r>
              <a:rPr lang="en-US" sz="2000" noProof="0" dirty="0" smtClean="0">
                <a:solidFill>
                  <a:srgbClr val="C0C0C0"/>
                </a:solidFill>
              </a:rPr>
              <a:t> </a:t>
            </a:r>
            <a:r>
              <a:rPr lang="en-US" sz="2000" noProof="0" dirty="0" err="1" smtClean="0">
                <a:solidFill>
                  <a:srgbClr val="C0C0C0"/>
                </a:solidFill>
              </a:rPr>
              <a:t>Ebene</a:t>
            </a:r>
            <a:endParaRPr lang="en-US" sz="2000" noProof="0" dirty="0">
              <a:solidFill>
                <a:srgbClr val="C0C0C0"/>
              </a:solidFill>
            </a:endParaRPr>
          </a:p>
        </p:txBody>
      </p:sp>
      <p:sp>
        <p:nvSpPr>
          <p:cNvPr id="8" name="Inhaltsplatzhalter 7"/>
          <p:cNvSpPr>
            <a:spLocks noGrp="1"/>
          </p:cNvSpPr>
          <p:nvPr>
            <p:ph sz="quarter" idx="10" hasCustomPrompt="1"/>
          </p:nvPr>
        </p:nvSpPr>
        <p:spPr>
          <a:xfrm>
            <a:off x="569384" y="727875"/>
            <a:ext cx="11168063" cy="341312"/>
          </a:xfrm>
        </p:spPr>
        <p:txBody>
          <a:bodyPr/>
          <a:lstStyle>
            <a:lvl1pPr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err="1" smtClean="0"/>
              <a:t>Untertietel</a:t>
            </a:r>
            <a:r>
              <a:rPr lang="en-GB" dirty="0" smtClean="0"/>
              <a:t> </a:t>
            </a:r>
            <a:r>
              <a:rPr lang="en-GB" dirty="0" err="1" smtClean="0"/>
              <a:t>durch</a:t>
            </a:r>
            <a:r>
              <a:rPr lang="en-GB" dirty="0" smtClean="0"/>
              <a:t> </a:t>
            </a:r>
            <a:r>
              <a:rPr lang="en-GB" dirty="0" err="1" smtClean="0"/>
              <a:t>Klicken</a:t>
            </a:r>
            <a:r>
              <a:rPr lang="en-GB" dirty="0" smtClean="0"/>
              <a:t> </a:t>
            </a:r>
            <a:r>
              <a:rPr lang="en-GB" dirty="0" err="1" smtClean="0"/>
              <a:t>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9600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0"/>
            <a:ext cx="12192000" cy="863600"/>
          </a:xfrm>
          <a:prstGeom prst="rect">
            <a:avLst/>
          </a:prstGeom>
          <a:solidFill>
            <a:srgbClr val="DDDDDD"/>
          </a:solidFill>
          <a:ln w="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 sz="1800">
              <a:solidFill>
                <a:schemeClr val="accent2"/>
              </a:solidFill>
            </a:endParaRPr>
          </a:p>
        </p:txBody>
      </p:sp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0" y="6091238"/>
            <a:ext cx="12192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736" y="111129"/>
            <a:ext cx="1116753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5736" y="1042991"/>
            <a:ext cx="11167533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21476" y="6140456"/>
            <a:ext cx="7479473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 smtClean="0"/>
              <a:t>Alexander </a:t>
            </a:r>
            <a:r>
              <a:rPr lang="en-US" sz="1100" dirty="0" err="1" smtClean="0"/>
              <a:t>Knüppel</a:t>
            </a:r>
            <a:r>
              <a:rPr lang="en-US" sz="1100" dirty="0" smtClean="0"/>
              <a:t> et al. </a:t>
            </a:r>
            <a:r>
              <a:rPr lang="de-DE" sz="1100" dirty="0" smtClean="0"/>
              <a:t>| </a:t>
            </a:r>
            <a:r>
              <a:rPr lang="de-DE" sz="1100" dirty="0" err="1" smtClean="0"/>
              <a:t>Skill-based</a:t>
            </a:r>
            <a:r>
              <a:rPr lang="de-DE" sz="1100" dirty="0" smtClean="0"/>
              <a:t> </a:t>
            </a:r>
            <a:r>
              <a:rPr lang="de-DE" sz="1100" dirty="0" err="1" smtClean="0"/>
              <a:t>Verification</a:t>
            </a:r>
            <a:r>
              <a:rPr lang="de-DE" sz="1100" dirty="0" smtClean="0"/>
              <a:t> </a:t>
            </a:r>
            <a:r>
              <a:rPr lang="de-DE" sz="1100" dirty="0" err="1" smtClean="0"/>
              <a:t>of</a:t>
            </a:r>
            <a:r>
              <a:rPr lang="de-DE" sz="1100" dirty="0" smtClean="0"/>
              <a:t> CPSs | SE 2021 | Slide </a:t>
            </a:r>
            <a:fld id="{54091A06-E49E-4F45-A4ED-27B9A60B04AE}" type="slidenum">
              <a:rPr lang="de-DE" sz="1100" baseline="0" smtClean="0"/>
              <a:pPr marL="0" marR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100" dirty="0" smtClean="0"/>
          </a:p>
          <a:p>
            <a:endParaRPr lang="de-DE" sz="1400" dirty="0">
              <a:latin typeface="NexusSansPro-Regular" panose="02010504030101020104" pitchFamily="50" charset="0"/>
            </a:endParaRPr>
          </a:p>
        </p:txBody>
      </p:sp>
      <p:pic>
        <p:nvPicPr>
          <p:cNvPr id="9" name="Picture 20" descr="TUBS_CO_70vH_150dpi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" y="5915031"/>
            <a:ext cx="1762125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Bild 1" descr="ISF_Logo_Schriftzug.pdf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2819" y="6140450"/>
            <a:ext cx="23304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4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3" r:id="rId4"/>
    <p:sldLayoutId id="2147483668" r:id="rId5"/>
    <p:sldLayoutId id="2147483664" r:id="rId6"/>
    <p:sldLayoutId id="2147483669" r:id="rId7"/>
    <p:sldLayoutId id="2147483665" r:id="rId8"/>
    <p:sldLayoutId id="2147483666" r:id="rId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495" indent="-18890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42" indent="-169858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12" indent="-17938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32" indent="-198434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21" indent="-19843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09" indent="-19843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498" indent="-19843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686" indent="-198434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17.xml"/><Relationship Id="rId7" Type="http://schemas.openxmlformats.org/officeDocument/2006/relationships/image" Target="../media/image20.png"/><Relationship Id="rId12" Type="http://schemas.openxmlformats.org/officeDocument/2006/relationships/image" Target="../media/image37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5.png"/><Relationship Id="rId4" Type="http://schemas.openxmlformats.org/officeDocument/2006/relationships/tags" Target="../tags/tag18.xml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9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38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14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tags" Target="../tags/tag7.xml"/><Relationship Id="rId12" Type="http://schemas.openxmlformats.org/officeDocument/2006/relationships/notesSlide" Target="../notesSlides/notesSlide6.xml"/><Relationship Id="rId17" Type="http://schemas.openxmlformats.org/officeDocument/2006/relationships/image" Target="../media/image20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tags" Target="../tags/tag10.xml"/><Relationship Id="rId19" Type="http://schemas.openxmlformats.org/officeDocument/2006/relationships/image" Target="../media/image2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13.xml"/><Relationship Id="rId7" Type="http://schemas.openxmlformats.org/officeDocument/2006/relationships/image" Target="../media/image2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1.png"/><Relationship Id="rId4" Type="http://schemas.openxmlformats.org/officeDocument/2006/relationships/tags" Target="../tags/tag14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Skill-Based Verification of Cyber-Physical Systems</a:t>
            </a:r>
            <a:endParaRPr lang="en-GB" sz="24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b="1" i="1" u="sng" dirty="0" smtClean="0"/>
              <a:t>Alexander </a:t>
            </a:r>
            <a:r>
              <a:rPr lang="en-GB" sz="1200" b="1" i="1" u="sng" dirty="0" err="1" smtClean="0"/>
              <a:t>Knüppel</a:t>
            </a:r>
            <a:r>
              <a:rPr lang="en-GB" sz="1200" i="1" dirty="0"/>
              <a:t>, Inga </a:t>
            </a:r>
            <a:r>
              <a:rPr lang="en-GB" sz="1200" i="1" dirty="0" err="1" smtClean="0"/>
              <a:t>Jatzkowski</a:t>
            </a:r>
            <a:r>
              <a:rPr lang="en-GB" sz="1200" i="1" dirty="0" smtClean="0"/>
              <a:t>, </a:t>
            </a:r>
            <a:r>
              <a:rPr lang="de-DE" sz="1200" i="1" dirty="0"/>
              <a:t>Marcus </a:t>
            </a:r>
            <a:r>
              <a:rPr lang="de-DE" sz="1200" i="1" dirty="0" smtClean="0"/>
              <a:t>Nolte, </a:t>
            </a:r>
            <a:r>
              <a:rPr lang="de-DE" sz="1200" i="1" dirty="0"/>
              <a:t>Thomas </a:t>
            </a:r>
            <a:r>
              <a:rPr lang="de-DE" sz="1200" i="1" dirty="0" err="1" smtClean="0"/>
              <a:t>Thüm</a:t>
            </a:r>
            <a:r>
              <a:rPr lang="de-DE" sz="1200" i="1" dirty="0" smtClean="0"/>
              <a:t>, </a:t>
            </a:r>
            <a:r>
              <a:rPr lang="de-DE" sz="1200" i="1" dirty="0"/>
              <a:t>Tobias </a:t>
            </a:r>
            <a:r>
              <a:rPr lang="de-DE" sz="1200" i="1" dirty="0" smtClean="0"/>
              <a:t>Runge, </a:t>
            </a:r>
            <a:r>
              <a:rPr lang="de-DE" sz="1200" i="1" dirty="0" err="1"/>
              <a:t>and</a:t>
            </a:r>
            <a:r>
              <a:rPr lang="de-DE" sz="1200" i="1" dirty="0"/>
              <a:t> Ina </a:t>
            </a:r>
            <a:r>
              <a:rPr lang="de-DE" sz="1200" i="1" dirty="0" smtClean="0"/>
              <a:t>Schaefer</a:t>
            </a:r>
          </a:p>
          <a:p>
            <a:endParaRPr lang="de-DE" sz="1200" i="1" dirty="0"/>
          </a:p>
          <a:p>
            <a:r>
              <a:rPr lang="de-DE" sz="1000" b="1" dirty="0" smtClean="0"/>
              <a:t>SE‘2021, 24.02.2021</a:t>
            </a:r>
          </a:p>
          <a:p>
            <a:endParaRPr lang="de-DE" sz="1200" i="1" dirty="0"/>
          </a:p>
          <a:p>
            <a:endParaRPr lang="en-GB" sz="1200" i="1" dirty="0"/>
          </a:p>
        </p:txBody>
      </p:sp>
      <p:sp>
        <p:nvSpPr>
          <p:cNvPr id="4" name="Textfeld 3"/>
          <p:cNvSpPr txBox="1"/>
          <p:nvPr/>
        </p:nvSpPr>
        <p:spPr>
          <a:xfrm>
            <a:off x="10232571" y="6005196"/>
            <a:ext cx="15263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1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accepted</a:t>
            </a:r>
            <a:r>
              <a:rPr lang="de-DE" sz="1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at FASE’20)</a:t>
            </a:r>
            <a:endParaRPr lang="de-DE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505" y="4505167"/>
            <a:ext cx="1440133" cy="135096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112" y="324625"/>
            <a:ext cx="25717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146" y="1686502"/>
            <a:ext cx="3476625" cy="3295650"/>
          </a:xfrm>
          <a:prstGeom prst="rect">
            <a:avLst/>
          </a:prstGeom>
        </p:spPr>
      </p:pic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575736" y="111129"/>
            <a:ext cx="11167533" cy="708025"/>
          </a:xfrm>
        </p:spPr>
        <p:txBody>
          <a:bodyPr/>
          <a:lstStyle/>
          <a:p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Condition</a:t>
            </a:r>
            <a:r>
              <a:rPr lang="de-DE" dirty="0" smtClean="0"/>
              <a:t> Generation</a:t>
            </a:r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4512" y="1500764"/>
            <a:ext cx="2867025" cy="371475"/>
          </a:xfrm>
          <a:prstGeom prst="rect">
            <a:avLst/>
          </a:prstGeom>
          <a:ln w="15875">
            <a:solidFill>
              <a:schemeClr val="accent1"/>
            </a:solidFill>
            <a:prstDash val="dash"/>
          </a:ln>
        </p:spPr>
      </p:pic>
      <p:pic>
        <p:nvPicPr>
          <p:cNvPr id="10" name="Grafik 9" descr="\documentclass{article}&#10;\usepackage{amsmath}&#10;\pagestyle{empty}&#10;\begin{document}&#10;&#10;$\mathsf{assume}_s = \bigwedge \limits_{s'\prec s}\mathsf{assume}_{s'} \vee \neg\bigwedge\limits_{s'\prec s}\mathsf{safe}_{s'}$&#10;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57" y="2789379"/>
            <a:ext cx="4092952" cy="431238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\mathsf{safe}_s = \bigwedge \limits_{s'\prec s}\mathsf{safe}_{s'}$&#10;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839" y="3515871"/>
            <a:ext cx="1859047" cy="43123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4581236" y="147643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Theorem:</a:t>
            </a:r>
            <a:endParaRPr lang="de-DE" dirty="0"/>
          </a:p>
        </p:txBody>
      </p:sp>
      <p:pic>
        <p:nvPicPr>
          <p:cNvPr id="14" name="Grafik 13" descr="\documentclass{article}&#10;\usepackage{amsmath}&#10;\pagestyle{empty}&#10;\begin{document}&#10;&#10;&#10;$\mathcal{C}^{\mathsf{comp}}_{\mathsf{cld}} = \mathcal{C}_{\mathsf{cld}}\otimes ((\mathcal{C}_{\mathsf{Em}}\otimes\mathcal{C}_{\mathsf{Is}})\otimes (\mathcal{C}_{\mathsf{Dec}}\otimes (\mathcal{C}_{\mathsf{Bs}}\otimes\mathcal{C}_{\mathsf{Po}}))\otimes (\mathcal{C}_{\mathsf{Ac}}\otimes\mathcal{C}_{\mathsf{Po}}) ) $&#10;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57" y="4733231"/>
            <a:ext cx="6950095" cy="280381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&#10;$\mathcal{C}_s = (\phi_s, \psi_s)$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571" y="5332485"/>
            <a:ext cx="1392762" cy="254476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4655128" y="527505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with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11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Controller </a:t>
            </a:r>
            <a:r>
              <a:rPr lang="de-DE" dirty="0" err="1" smtClean="0"/>
              <a:t>Assembly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67" y="1918790"/>
            <a:ext cx="5375496" cy="264433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862063" y="2282440"/>
            <a:ext cx="4458082" cy="433051"/>
          </a:xfrm>
          <a:prstGeom prst="rect">
            <a:avLst/>
          </a:prstGeom>
          <a:solidFill>
            <a:schemeClr val="accent3">
              <a:alpha val="23000"/>
            </a:schemeClr>
          </a:solidFill>
          <a:ln w="19050">
            <a:solidFill>
              <a:schemeClr val="accent3">
                <a:alpha val="48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077470" y="1486455"/>
            <a:ext cx="573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program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independence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dirty="0" smtClean="0"/>
              <a:t>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moment</a:t>
            </a:r>
            <a:r>
              <a:rPr lang="de-DE" dirty="0" smtClean="0"/>
              <a:t>, i.e., </a:t>
            </a:r>
            <a:endParaRPr lang="de-DE" dirty="0"/>
          </a:p>
        </p:txBody>
      </p:sp>
      <p:pic>
        <p:nvPicPr>
          <p:cNvPr id="11" name="Grafik 10" descr="\documentclass{article}&#10;\usepackage{amsmath}&#10;\pagestyle{empty}&#10;\begin{document}&#10;&#10;&#10;$\mathsf{Var}_{\mathsf{mod}}(s_i)\cap\mathsf{Var}_{\mathsf{mod}}(s_j) = \emptyset$ 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134" y="2015440"/>
            <a:ext cx="3001727" cy="274456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21835" y="241570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then</a:t>
            </a:r>
            <a:endParaRPr lang="de-DE" dirty="0"/>
          </a:p>
        </p:txBody>
      </p:sp>
      <p:pic>
        <p:nvPicPr>
          <p:cNvPr id="13" name="Grafik 12" descr="\documentclass{article}&#10;\usepackage{amsmath}&#10;\pagestyle{empty}&#10;\begin{document}&#10;&#10;$\alpha_{\mathsf{root}} = \alpha_{s_1};\dots;\alpha_{s_n}$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95" y="2547076"/>
            <a:ext cx="2116571" cy="175238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6077470" y="3583709"/>
            <a:ext cx="4237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accent1"/>
                </a:solidFill>
              </a:rPr>
              <a:t>Follow </a:t>
            </a:r>
            <a:r>
              <a:rPr lang="de-DE" b="1" dirty="0" err="1" smtClean="0">
                <a:solidFill>
                  <a:schemeClr val="accent1"/>
                </a:solidFill>
              </a:rPr>
              <a:t>hard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b="1" dirty="0" err="1" smtClean="0">
                <a:solidFill>
                  <a:schemeClr val="accent1"/>
                </a:solidFill>
              </a:rPr>
              <a:t>shoulder</a:t>
            </a:r>
            <a:r>
              <a:rPr lang="de-DE" b="1" dirty="0" smtClean="0">
                <a:solidFill>
                  <a:schemeClr val="accent1"/>
                </a:solidFill>
              </a:rPr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controller</a:t>
            </a:r>
            <a:r>
              <a:rPr lang="de-DE" dirty="0" smtClean="0"/>
              <a:t> </a:t>
            </a:r>
            <a:r>
              <a:rPr lang="de-DE" dirty="0" err="1" smtClean="0"/>
              <a:t>implementations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skills</a:t>
            </a:r>
            <a:endParaRPr lang="de-DE" dirty="0"/>
          </a:p>
        </p:txBody>
      </p:sp>
      <p:sp>
        <p:nvSpPr>
          <p:cNvPr id="15" name="Pfeil nach rechts 14"/>
          <p:cNvSpPr/>
          <p:nvPr/>
        </p:nvSpPr>
        <p:spPr>
          <a:xfrm>
            <a:off x="6176860" y="4355850"/>
            <a:ext cx="523459" cy="175126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6" name="Textfeld 15"/>
          <p:cNvSpPr txBox="1"/>
          <p:nvPr/>
        </p:nvSpPr>
        <p:spPr>
          <a:xfrm>
            <a:off x="6787404" y="4258747"/>
            <a:ext cx="529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Modularity</a:t>
            </a:r>
            <a:r>
              <a:rPr lang="de-DE" dirty="0" smtClean="0"/>
              <a:t> + </a:t>
            </a:r>
            <a:r>
              <a:rPr lang="de-DE" dirty="0" err="1" smtClean="0"/>
              <a:t>reusability</a:t>
            </a:r>
            <a:r>
              <a:rPr lang="de-DE" dirty="0" smtClean="0"/>
              <a:t> + </a:t>
            </a:r>
            <a:r>
              <a:rPr lang="de-DE" dirty="0" err="1" smtClean="0"/>
              <a:t>saves</a:t>
            </a:r>
            <a:r>
              <a:rPr lang="de-DE" dirty="0" smtClean="0"/>
              <a:t> </a:t>
            </a:r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962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Compositionanility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Skill</a:t>
            </a:r>
            <a:r>
              <a:rPr lang="de-DE" dirty="0" smtClean="0"/>
              <a:t> Graphs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548467"/>
            <a:ext cx="8911937" cy="227538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5956" y="4291751"/>
            <a:ext cx="7529080" cy="849317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1739461" y="1150307"/>
            <a:ext cx="8642069" cy="4768125"/>
          </a:xfrm>
          <a:prstGeom prst="rect">
            <a:avLst/>
          </a:prstGeom>
          <a:solidFill>
            <a:schemeClr val="bg1">
              <a:alpha val="81000"/>
            </a:schemeClr>
          </a:solidFill>
          <a:ln w="1905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422" y="1672515"/>
            <a:ext cx="6168159" cy="3385450"/>
          </a:xfrm>
          <a:prstGeom prst="rect">
            <a:avLst/>
          </a:prstGeom>
          <a:ln w="44450">
            <a:solidFill>
              <a:schemeClr val="accent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33434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Tool Support: </a:t>
            </a:r>
            <a:r>
              <a:rPr lang="de-DE" dirty="0" err="1" smtClean="0"/>
              <a:t>Skeditor</a:t>
            </a:r>
            <a:endParaRPr lang="de-DE" dirty="0"/>
          </a:p>
        </p:txBody>
      </p:sp>
      <p:pic>
        <p:nvPicPr>
          <p:cNvPr id="5122" name="Picture 2" descr="Bildergebnis für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4" y="161134"/>
            <a:ext cx="608013" cy="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/>
          <p:cNvSpPr/>
          <p:nvPr/>
        </p:nvSpPr>
        <p:spPr>
          <a:xfrm>
            <a:off x="8065659" y="326640"/>
            <a:ext cx="294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https://github.com/TUBS-ISF/Skeditor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963" y="1097581"/>
            <a:ext cx="8528339" cy="4853056"/>
          </a:xfrm>
          <a:prstGeom prst="rect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662" y="1560945"/>
            <a:ext cx="5724939" cy="3601171"/>
          </a:xfrm>
          <a:prstGeom prst="rect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06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Reducing</a:t>
            </a:r>
            <a:r>
              <a:rPr lang="de-DE" dirty="0" smtClean="0"/>
              <a:t> </a:t>
            </a:r>
            <a:r>
              <a:rPr lang="de-DE" dirty="0" err="1" smtClean="0"/>
              <a:t>Verification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r>
              <a:rPr lang="de-DE" dirty="0" smtClean="0"/>
              <a:t> </a:t>
            </a:r>
            <a:r>
              <a:rPr lang="de-DE" err="1" smtClean="0"/>
              <a:t>through</a:t>
            </a:r>
            <a:r>
              <a:rPr lang="de-DE" smtClean="0"/>
              <a:t> Composition – Eval.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116282" y="1284009"/>
            <a:ext cx="8291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CMBXTI10"/>
              </a:rPr>
              <a:t>RQ: </a:t>
            </a:r>
            <a:r>
              <a:rPr lang="en-US" i="1" dirty="0">
                <a:latin typeface="CMBXTI10"/>
              </a:rPr>
              <a:t>To what extent can skill-based compositional verification reduce</a:t>
            </a:r>
          </a:p>
          <a:p>
            <a:r>
              <a:rPr lang="de-DE" i="1" dirty="0" err="1">
                <a:latin typeface="CMBXTI10"/>
              </a:rPr>
              <a:t>the</a:t>
            </a:r>
            <a:r>
              <a:rPr lang="de-DE" i="1" dirty="0">
                <a:latin typeface="CMBXTI10"/>
              </a:rPr>
              <a:t> </a:t>
            </a:r>
            <a:r>
              <a:rPr lang="de-DE" i="1" dirty="0" err="1">
                <a:latin typeface="CMBXTI10"/>
              </a:rPr>
              <a:t>verification</a:t>
            </a:r>
            <a:r>
              <a:rPr lang="de-DE" i="1" dirty="0">
                <a:latin typeface="CMBXTI10"/>
              </a:rPr>
              <a:t> </a:t>
            </a:r>
            <a:r>
              <a:rPr lang="de-DE" i="1" dirty="0" err="1">
                <a:latin typeface="CMBXTI10"/>
              </a:rPr>
              <a:t>effort</a:t>
            </a:r>
            <a:r>
              <a:rPr lang="de-DE" i="1" dirty="0">
                <a:latin typeface="CMBXTI10"/>
              </a:rPr>
              <a:t>?</a:t>
            </a:r>
            <a:endParaRPr lang="de-DE" i="1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955" y="2010084"/>
            <a:ext cx="6816436" cy="374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Reducing Verification Effort through Composition - Results</a:t>
            </a:r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72640"/>
            <a:ext cx="9144000" cy="2499756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2116282" y="1284009"/>
            <a:ext cx="8291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>
                <a:latin typeface="CMBXTI10"/>
              </a:rPr>
              <a:t>RQ: </a:t>
            </a:r>
            <a:r>
              <a:rPr lang="en-US" i="1">
                <a:latin typeface="CMBXTI10"/>
              </a:rPr>
              <a:t>To what extent can skill-based compositional verification reduce</a:t>
            </a:r>
          </a:p>
          <a:p>
            <a:r>
              <a:rPr lang="de-DE" i="1">
                <a:latin typeface="CMBXTI10"/>
              </a:rPr>
              <a:t>the verification effort?</a:t>
            </a:r>
            <a:endParaRPr lang="de-DE" i="1"/>
          </a:p>
        </p:txBody>
      </p:sp>
      <p:sp>
        <p:nvSpPr>
          <p:cNvPr id="3" name="Rechteck 2"/>
          <p:cNvSpPr/>
          <p:nvPr/>
        </p:nvSpPr>
        <p:spPr>
          <a:xfrm>
            <a:off x="3069138" y="4917270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CMR10"/>
              </a:rPr>
              <a:t>Approximately</a:t>
            </a:r>
            <a:r>
              <a:rPr lang="de-DE" dirty="0">
                <a:latin typeface="CMR10"/>
              </a:rPr>
              <a:t> 53%</a:t>
            </a:r>
            <a:endParaRPr lang="de-DE" dirty="0"/>
          </a:p>
        </p:txBody>
      </p:sp>
      <p:sp>
        <p:nvSpPr>
          <p:cNvPr id="4" name="Pfeil nach rechts 3"/>
          <p:cNvSpPr/>
          <p:nvPr/>
        </p:nvSpPr>
        <p:spPr>
          <a:xfrm>
            <a:off x="2687782" y="5008419"/>
            <a:ext cx="381356" cy="187037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1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51716" y="3296445"/>
            <a:ext cx="11129818" cy="1847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5819775" y="1171575"/>
            <a:ext cx="9525" cy="463867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994201"/>
            <a:ext cx="3157800" cy="220619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499" y="2029065"/>
            <a:ext cx="2266950" cy="1045371"/>
          </a:xfrm>
          <a:prstGeom prst="rect">
            <a:avLst/>
          </a:prstGeom>
          <a:ln w="15875">
            <a:solidFill>
              <a:schemeClr val="accent5">
                <a:shade val="50000"/>
              </a:schemeClr>
            </a:solidFill>
            <a:prstDash val="dash"/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796" y="1244504"/>
            <a:ext cx="2115207" cy="10405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8102933" y="229030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+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6269087" y="3768843"/>
            <a:ext cx="48269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Current</a:t>
            </a:r>
            <a:r>
              <a:rPr lang="de-DE" b="1" dirty="0" smtClean="0"/>
              <a:t>/Future Work:</a:t>
            </a:r>
            <a:br>
              <a:rPr lang="de-DE" b="1" dirty="0" smtClean="0"/>
            </a:br>
            <a:endParaRPr lang="de-DE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Case Studies/</a:t>
            </a:r>
            <a:r>
              <a:rPr lang="de-DE" dirty="0" err="1" smtClean="0"/>
              <a:t>modelled</a:t>
            </a:r>
            <a:r>
              <a:rPr lang="de-DE" dirty="0" smtClean="0"/>
              <a:t> </a:t>
            </a:r>
            <a:r>
              <a:rPr lang="de-DE" dirty="0" err="1" smtClean="0"/>
              <a:t>maneuvers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Code </a:t>
            </a:r>
            <a:r>
              <a:rPr lang="de-DE" dirty="0" err="1" smtClean="0"/>
              <a:t>generation</a:t>
            </a:r>
            <a:r>
              <a:rPr lang="de-DE" dirty="0" smtClean="0"/>
              <a:t> + ROS/</a:t>
            </a:r>
            <a:r>
              <a:rPr lang="de-DE" dirty="0" err="1" smtClean="0"/>
              <a:t>AirSim</a:t>
            </a:r>
            <a:r>
              <a:rPr lang="de-DE" dirty="0" smtClean="0"/>
              <a:t>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…</a:t>
            </a:r>
            <a:endParaRPr lang="de-DE" dirty="0"/>
          </a:p>
          <a:p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219" y="3503914"/>
            <a:ext cx="4175111" cy="2375849"/>
          </a:xfrm>
          <a:prstGeom prst="rect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</p:pic>
      <p:pic>
        <p:nvPicPr>
          <p:cNvPr id="16" name="Picture 2" descr="Bildergebnis für github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534" y="134097"/>
            <a:ext cx="608013" cy="60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/>
          <p:cNvSpPr/>
          <p:nvPr/>
        </p:nvSpPr>
        <p:spPr>
          <a:xfrm>
            <a:off x="6616669" y="299603"/>
            <a:ext cx="2943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200" b="1" dirty="0"/>
              <a:t>https://github.com/TUBS-ISF/Skeditor</a:t>
            </a:r>
          </a:p>
        </p:txBody>
      </p:sp>
      <p:sp>
        <p:nvSpPr>
          <p:cNvPr id="3" name="Rechteck 2"/>
          <p:cNvSpPr/>
          <p:nvPr/>
        </p:nvSpPr>
        <p:spPr>
          <a:xfrm>
            <a:off x="9781253" y="213062"/>
            <a:ext cx="2171138" cy="49473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smtClean="0"/>
              <a:t>a.knueppel@tu-bs.de</a:t>
            </a:r>
          </a:p>
        </p:txBody>
      </p:sp>
    </p:spTree>
    <p:extLst>
      <p:ext uri="{BB962C8B-B14F-4D97-AF65-F5344CB8AC3E}">
        <p14:creationId xmlns:p14="http://schemas.microsoft.com/office/powerpoint/2010/main" val="40338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Informal Safety Requirements for a Vehicle</a:t>
            </a:r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38" y="1322377"/>
            <a:ext cx="8906927" cy="37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Futore</a:t>
            </a:r>
            <a:r>
              <a:rPr lang="de-DE" dirty="0" smtClean="0"/>
              <a:t> Work / </a:t>
            </a:r>
            <a:r>
              <a:rPr lang="de-DE" dirty="0" err="1" smtClean="0"/>
              <a:t>Current</a:t>
            </a:r>
            <a:r>
              <a:rPr lang="de-DE" dirty="0" smtClean="0"/>
              <a:t> Progress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6" y="1603149"/>
            <a:ext cx="7863785" cy="36986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647167" y="1023149"/>
            <a:ext cx="445731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Explicit </a:t>
            </a:r>
            <a:r>
              <a:rPr lang="de-DE" dirty="0" err="1" smtClean="0"/>
              <a:t>interfaces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Implementing</a:t>
            </a:r>
            <a:r>
              <a:rPr lang="de-DE" dirty="0" smtClean="0"/>
              <a:t> </a:t>
            </a:r>
            <a:r>
              <a:rPr lang="de-DE" dirty="0" err="1" smtClean="0"/>
              <a:t>skills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HPs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Adopted</a:t>
            </a:r>
            <a:r>
              <a:rPr lang="de-DE" dirty="0" smtClean="0"/>
              <a:t> </a:t>
            </a:r>
            <a:r>
              <a:rPr lang="de-DE" dirty="0" err="1" smtClean="0"/>
              <a:t>Assume</a:t>
            </a:r>
            <a:r>
              <a:rPr lang="de-DE" dirty="0" smtClean="0"/>
              <a:t>/</a:t>
            </a:r>
            <a:r>
              <a:rPr lang="de-DE" dirty="0" err="1" smtClean="0"/>
              <a:t>Guarantee-Resoning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contracts</a:t>
            </a:r>
            <a:r>
              <a:rPr lang="de-DE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Environmental </a:t>
            </a:r>
            <a:r>
              <a:rPr lang="de-DE" dirty="0" err="1" smtClean="0"/>
              <a:t>constraints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redundant </a:t>
            </a:r>
            <a:r>
              <a:rPr lang="de-DE" dirty="0" err="1" smtClean="0"/>
              <a:t>modelling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Dempster-Shafer</a:t>
            </a:r>
            <a:r>
              <a:rPr lang="de-DE" dirty="0"/>
              <a:t> </a:t>
            </a:r>
            <a:r>
              <a:rPr lang="de-DE" dirty="0" err="1" smtClean="0"/>
              <a:t>Theory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sensor</a:t>
            </a:r>
            <a:r>
              <a:rPr lang="de-DE" dirty="0" smtClean="0"/>
              <a:t> </a:t>
            </a:r>
            <a:r>
              <a:rPr lang="de-DE" dirty="0" err="1" smtClean="0"/>
              <a:t>uncertainty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SPLs </a:t>
            </a:r>
            <a:r>
              <a:rPr lang="de-DE" dirty="0" err="1" smtClean="0"/>
              <a:t>with</a:t>
            </a:r>
            <a:r>
              <a:rPr lang="de-DE" dirty="0" smtClean="0"/>
              <a:t>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02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Motivation: Cyber-</a:t>
            </a:r>
            <a:r>
              <a:rPr lang="de-DE" dirty="0" err="1" smtClean="0"/>
              <a:t>Physical</a:t>
            </a:r>
            <a:r>
              <a:rPr lang="de-DE" dirty="0" smtClean="0"/>
              <a:t> Systems</a:t>
            </a:r>
            <a:endParaRPr lang="de-DE" dirty="0"/>
          </a:p>
        </p:txBody>
      </p:sp>
      <p:pic>
        <p:nvPicPr>
          <p:cNvPr id="1030" name="Picture 6" descr="Scout, Amazon's Self-Driving Delivery Robot, Heads to California |  Transport Top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32" y="1277566"/>
            <a:ext cx="2961585" cy="164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722" y="968315"/>
            <a:ext cx="4753924" cy="2050473"/>
          </a:xfrm>
          <a:prstGeom prst="rect">
            <a:avLst/>
          </a:prstGeom>
        </p:spPr>
      </p:pic>
      <p:sp>
        <p:nvSpPr>
          <p:cNvPr id="21" name="Textfeld 20"/>
          <p:cNvSpPr txBox="1"/>
          <p:nvPr/>
        </p:nvSpPr>
        <p:spPr>
          <a:xfrm rot="16200000">
            <a:off x="-63020" y="442624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smtClean="0">
                <a:solidFill>
                  <a:schemeClr val="bg1"/>
                </a:solidFill>
              </a:rPr>
              <a:t>Automation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16470" y="3095198"/>
            <a:ext cx="2045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b="1" dirty="0" smtClean="0"/>
              <a:t>https</a:t>
            </a:r>
            <a:r>
              <a:rPr lang="de-DE" sz="1100" b="1" dirty="0"/>
              <a:t>://waymo.com/journey/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A94F9B1-5AFE-47AE-BF38-D4730CAB9603}"/>
              </a:ext>
            </a:extLst>
          </p:cNvPr>
          <p:cNvGrpSpPr/>
          <p:nvPr/>
        </p:nvGrpSpPr>
        <p:grpSpPr>
          <a:xfrm>
            <a:off x="2800249" y="4336775"/>
            <a:ext cx="6718506" cy="1023443"/>
            <a:chOff x="1540290" y="1203598"/>
            <a:chExt cx="6718506" cy="1023443"/>
          </a:xfrm>
        </p:grpSpPr>
        <p:sp>
          <p:nvSpPr>
            <p:cNvPr id="20" name="Textfeld 7">
              <a:extLst>
                <a:ext uri="{FF2B5EF4-FFF2-40B4-BE49-F238E27FC236}">
                  <a16:creationId xmlns:a16="http://schemas.microsoft.com/office/drawing/2014/main" id="{9ECC2B49-78AF-4ACC-9536-D90D79843D5A}"/>
                </a:ext>
              </a:extLst>
            </p:cNvPr>
            <p:cNvSpPr txBox="1"/>
            <p:nvPr/>
          </p:nvSpPr>
          <p:spPr>
            <a:xfrm>
              <a:off x="1540290" y="1203598"/>
              <a:ext cx="5916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de-DE" dirty="0">
                  <a:latin typeface="Calibri" panose="020F0502020204030204" pitchFamily="34" charset="0"/>
                </a:rPr>
                <a:t>„</a:t>
              </a:r>
              <a:r>
                <a:rPr lang="en-US" i="1" dirty="0">
                  <a:latin typeface="Calibri" panose="020F0502020204030204" pitchFamily="34" charset="0"/>
                </a:rPr>
                <a:t>I really consider autonomous driving </a:t>
              </a:r>
              <a:r>
                <a:rPr lang="en-US" b="1" i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a solved problem</a:t>
              </a:r>
              <a:r>
                <a:rPr lang="en-US" i="1" dirty="0">
                  <a:latin typeface="Calibri" panose="020F0502020204030204" pitchFamily="34" charset="0"/>
                </a:rPr>
                <a:t>. […]</a:t>
              </a:r>
              <a:br>
                <a:rPr lang="en-US" i="1" dirty="0">
                  <a:latin typeface="Calibri" panose="020F0502020204030204" pitchFamily="34" charset="0"/>
                </a:rPr>
              </a:br>
              <a:r>
                <a:rPr lang="en-US" i="1" dirty="0">
                  <a:latin typeface="Calibri" panose="020F0502020204030204" pitchFamily="34" charset="0"/>
                </a:rPr>
                <a:t> I think we are probably </a:t>
              </a:r>
              <a:r>
                <a:rPr lang="en-US" b="1" i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less than two years</a:t>
              </a:r>
              <a:r>
                <a:rPr lang="en-US" i="1" dirty="0">
                  <a:latin typeface="Calibri" panose="020F0502020204030204" pitchFamily="34" charset="0"/>
                </a:rPr>
                <a:t> away […]”</a:t>
              </a:r>
              <a:endParaRPr lang="de-DE" sz="825" dirty="0">
                <a:latin typeface="Calibri" panose="020F0502020204030204" pitchFamily="34" charset="0"/>
              </a:endParaRPr>
            </a:p>
          </p:txBody>
        </p:sp>
        <p:sp>
          <p:nvSpPr>
            <p:cNvPr id="22" name="Textfeld 4">
              <a:extLst>
                <a:ext uri="{FF2B5EF4-FFF2-40B4-BE49-F238E27FC236}">
                  <a16:creationId xmlns:a16="http://schemas.microsoft.com/office/drawing/2014/main" id="{3A3F4851-8F3F-4CE3-864A-61FE2F8F6238}"/>
                </a:ext>
              </a:extLst>
            </p:cNvPr>
            <p:cNvSpPr txBox="1"/>
            <p:nvPr/>
          </p:nvSpPr>
          <p:spPr>
            <a:xfrm>
              <a:off x="5724128" y="1857709"/>
              <a:ext cx="2534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de-DE" b="1" i="1" dirty="0">
                  <a:latin typeface="Calibri" panose="020F0502020204030204" pitchFamily="34" charset="0"/>
                </a:rPr>
                <a:t>Elon Musk at Code 2016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Fundamental Research </a:t>
            </a:r>
            <a:r>
              <a:rPr lang="de-DE" dirty="0" err="1" smtClean="0"/>
              <a:t>Questions</a:t>
            </a:r>
            <a:r>
              <a:rPr lang="de-DE" dirty="0" smtClean="0"/>
              <a:t> </a:t>
            </a:r>
            <a:r>
              <a:rPr lang="de-DE" dirty="0" err="1" smtClean="0"/>
              <a:t>Remain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2650403" y="2813355"/>
            <a:ext cx="7048679" cy="91900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Ensuring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functional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safety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correctness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indispensable!</a:t>
            </a:r>
          </a:p>
        </p:txBody>
      </p:sp>
      <p:sp>
        <p:nvSpPr>
          <p:cNvPr id="5" name="Ovale Legende 4"/>
          <p:cNvSpPr/>
          <p:nvPr/>
        </p:nvSpPr>
        <p:spPr>
          <a:xfrm>
            <a:off x="6225464" y="1104826"/>
            <a:ext cx="2219750" cy="1291088"/>
          </a:xfrm>
          <a:prstGeom prst="wedgeEllipseCallout">
            <a:avLst>
              <a:gd name="adj1" fmla="val -17465"/>
              <a:gd name="adj2" fmla="val 73611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54" y="1108628"/>
            <a:ext cx="914402" cy="914402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6636590" y="1945446"/>
            <a:ext cx="1393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b="1" dirty="0" smtClean="0">
                <a:solidFill>
                  <a:schemeClr val="accent2">
                    <a:lumMod val="50000"/>
                  </a:schemeClr>
                </a:solidFill>
              </a:rPr>
              <a:t>Non-</a:t>
            </a:r>
            <a:r>
              <a:rPr lang="de-DE" sz="1100" b="1" dirty="0" err="1" smtClean="0">
                <a:solidFill>
                  <a:schemeClr val="accent2">
                    <a:lumMod val="50000"/>
                  </a:schemeClr>
                </a:solidFill>
              </a:rPr>
              <a:t>conformance</a:t>
            </a:r>
            <a:endParaRPr lang="de-DE" sz="11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Ovale Legende 7"/>
          <p:cNvSpPr/>
          <p:nvPr/>
        </p:nvSpPr>
        <p:spPr>
          <a:xfrm>
            <a:off x="2164696" y="1289371"/>
            <a:ext cx="2219750" cy="1291088"/>
          </a:xfrm>
          <a:prstGeom prst="wedgeEllipseCallout">
            <a:avLst>
              <a:gd name="adj1" fmla="val 59474"/>
              <a:gd name="adj2" fmla="val 56062"/>
            </a:avLst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497" y="1357918"/>
            <a:ext cx="914402" cy="91440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2937878" y="227079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>
                <a:solidFill>
                  <a:schemeClr val="accent2">
                    <a:lumMod val="50000"/>
                  </a:schemeClr>
                </a:solidFill>
              </a:rPr>
              <a:t>Bugs</a:t>
            </a:r>
            <a:endParaRPr lang="de-DE" sz="1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Richtungspfeil 13"/>
          <p:cNvSpPr/>
          <p:nvPr/>
        </p:nvSpPr>
        <p:spPr>
          <a:xfrm>
            <a:off x="480291" y="1058491"/>
            <a:ext cx="803564" cy="2200220"/>
          </a:xfrm>
          <a:prstGeom prst="homePlat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5" name="Richtungspfeil 14"/>
          <p:cNvSpPr/>
          <p:nvPr/>
        </p:nvSpPr>
        <p:spPr>
          <a:xfrm>
            <a:off x="480291" y="3371322"/>
            <a:ext cx="803564" cy="2200220"/>
          </a:xfrm>
          <a:prstGeom prst="homePlat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-107783" y="1958545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 smtClean="0">
                <a:solidFill>
                  <a:schemeClr val="bg1"/>
                </a:solidFill>
              </a:rPr>
              <a:t>Why</a:t>
            </a:r>
            <a:r>
              <a:rPr lang="de-DE" sz="2000" b="1" dirty="0" smtClean="0">
                <a:solidFill>
                  <a:schemeClr val="bg1"/>
                </a:solidFill>
              </a:rPr>
              <a:t> formal?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 rot="16200000">
            <a:off x="553030" y="4271377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b="1" dirty="0" smtClean="0">
                <a:solidFill>
                  <a:schemeClr val="bg1"/>
                </a:solidFill>
              </a:rPr>
              <a:t>SE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2650403" y="4269352"/>
            <a:ext cx="1511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But…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Scalability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Expertise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" name="Pfeil nach rechts 2"/>
          <p:cNvSpPr/>
          <p:nvPr/>
        </p:nvSpPr>
        <p:spPr>
          <a:xfrm>
            <a:off x="4540102" y="4735287"/>
            <a:ext cx="489098" cy="283280"/>
          </a:xfrm>
          <a:prstGeom prst="rightArrow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1" name="Textfeld 20"/>
          <p:cNvSpPr txBox="1"/>
          <p:nvPr/>
        </p:nvSpPr>
        <p:spPr>
          <a:xfrm>
            <a:off x="5188689" y="4471432"/>
            <a:ext cx="670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Q: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</a:rPr>
              <a:t>How to </a:t>
            </a:r>
            <a:r>
              <a:rPr lang="en-US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integrate </a:t>
            </a:r>
            <a:r>
              <a:rPr lang="en-US" dirty="0">
                <a:latin typeface="Calibri" panose="020F0502020204030204" pitchFamily="34" charset="0"/>
              </a:rPr>
              <a:t>functional safety &amp; 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provably correct </a:t>
            </a:r>
            <a:r>
              <a:rPr lang="en-US" dirty="0" smtClean="0">
                <a:latin typeface="Calibri" panose="020F0502020204030204" pitchFamily="34" charset="0"/>
              </a:rPr>
              <a:t>function </a:t>
            </a:r>
            <a:r>
              <a:rPr lang="en-US" dirty="0">
                <a:latin typeface="Calibri" panose="020F0502020204030204" pitchFamily="34" charset="0"/>
              </a:rPr>
              <a:t>development for safe </a:t>
            </a:r>
            <a:r>
              <a:rPr lang="en-US" dirty="0" smtClean="0">
                <a:latin typeface="Calibri" panose="020F0502020204030204" pitchFamily="34" charset="0"/>
              </a:rPr>
              <a:t>behavior into software engineering processes?</a:t>
            </a:r>
            <a:endParaRPr lang="en-US" dirty="0">
              <a:latin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686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8" grpId="0"/>
      <p:bldP spid="3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hteck 81"/>
          <p:cNvSpPr/>
          <p:nvPr/>
        </p:nvSpPr>
        <p:spPr>
          <a:xfrm>
            <a:off x="5659618" y="1810532"/>
            <a:ext cx="1359695" cy="287815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6" name="Rechteck 65"/>
          <p:cNvSpPr/>
          <p:nvPr/>
        </p:nvSpPr>
        <p:spPr>
          <a:xfrm>
            <a:off x="1019131" y="3454006"/>
            <a:ext cx="4595213" cy="12346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7" name="Richtungspfeil 66"/>
          <p:cNvSpPr/>
          <p:nvPr/>
        </p:nvSpPr>
        <p:spPr>
          <a:xfrm>
            <a:off x="1019702" y="3454006"/>
            <a:ext cx="450931" cy="1234684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8" name="Textfeld 67"/>
          <p:cNvSpPr txBox="1"/>
          <p:nvPr/>
        </p:nvSpPr>
        <p:spPr>
          <a:xfrm rot="16200000">
            <a:off x="827949" y="395280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solidFill>
                  <a:schemeClr val="bg1"/>
                </a:solidFill>
              </a:rPr>
              <a:t>Impl</a:t>
            </a:r>
            <a:r>
              <a:rPr lang="de-DE" sz="1400" b="1" dirty="0" smtClean="0">
                <a:solidFill>
                  <a:schemeClr val="bg1"/>
                </a:solidFill>
              </a:rPr>
              <a:t>.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019131" y="2203671"/>
            <a:ext cx="4595213" cy="123468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Maneuver-Centric</a:t>
            </a:r>
            <a:r>
              <a:rPr lang="de-DE" dirty="0" smtClean="0"/>
              <a:t> Formal Engineering Approach</a:t>
            </a:r>
            <a:endParaRPr 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2789383" y="1591695"/>
            <a:ext cx="1948873" cy="519258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Informal </a:t>
            </a:r>
            <a:r>
              <a:rPr lang="de-DE" sz="1200" dirty="0" err="1" smtClean="0"/>
              <a:t>Specification</a:t>
            </a:r>
            <a:endParaRPr lang="de-DE" sz="1200" dirty="0" smtClean="0"/>
          </a:p>
        </p:txBody>
      </p:sp>
      <p:sp>
        <p:nvSpPr>
          <p:cNvPr id="6" name="Textfeld 5"/>
          <p:cNvSpPr txBox="1"/>
          <p:nvPr/>
        </p:nvSpPr>
        <p:spPr>
          <a:xfrm>
            <a:off x="6084861" y="2949974"/>
            <a:ext cx="973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/>
              <a:t>Correctness</a:t>
            </a:r>
            <a:br>
              <a:rPr lang="de-DE" sz="1050" b="1" dirty="0" smtClean="0"/>
            </a:br>
            <a:r>
              <a:rPr lang="de-DE" sz="1050" b="1" dirty="0" smtClean="0"/>
              <a:t>Proofs</a:t>
            </a:r>
            <a:endParaRPr lang="de-DE" sz="1200" b="1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489" y="2350901"/>
            <a:ext cx="458343" cy="588716"/>
          </a:xfrm>
          <a:prstGeom prst="rect">
            <a:avLst/>
          </a:prstGeom>
        </p:spPr>
      </p:pic>
      <p:cxnSp>
        <p:nvCxnSpPr>
          <p:cNvPr id="9" name="Gerade Verbindung mit Pfeil 8"/>
          <p:cNvCxnSpPr>
            <a:stCxn id="5" idx="2"/>
            <a:endCxn id="10" idx="0"/>
          </p:cNvCxnSpPr>
          <p:nvPr/>
        </p:nvCxnSpPr>
        <p:spPr>
          <a:xfrm flipH="1">
            <a:off x="3763818" y="2110953"/>
            <a:ext cx="2" cy="437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bgerundetes Rechteck 9"/>
          <p:cNvSpPr/>
          <p:nvPr/>
        </p:nvSpPr>
        <p:spPr>
          <a:xfrm>
            <a:off x="2789381" y="2548047"/>
            <a:ext cx="1948873" cy="519258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Formal </a:t>
            </a:r>
            <a:r>
              <a:rPr lang="de-DE" sz="1200" dirty="0" err="1" smtClean="0"/>
              <a:t>Specification</a:t>
            </a:r>
            <a:endParaRPr lang="de-DE" sz="1200" dirty="0" smtClean="0"/>
          </a:p>
        </p:txBody>
      </p:sp>
      <p:cxnSp>
        <p:nvCxnSpPr>
          <p:cNvPr id="13" name="Gewinkelter Verbinder 12"/>
          <p:cNvCxnSpPr>
            <a:stCxn id="5" idx="3"/>
            <a:endCxn id="5" idx="0"/>
          </p:cNvCxnSpPr>
          <p:nvPr/>
        </p:nvCxnSpPr>
        <p:spPr>
          <a:xfrm flipH="1" flipV="1">
            <a:off x="3763820" y="1591695"/>
            <a:ext cx="974436" cy="259629"/>
          </a:xfrm>
          <a:prstGeom prst="bentConnector4">
            <a:avLst>
              <a:gd name="adj1" fmla="val -23460"/>
              <a:gd name="adj2" fmla="val 1880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bgerundetes Rechteck 19"/>
          <p:cNvSpPr/>
          <p:nvPr/>
        </p:nvSpPr>
        <p:spPr>
          <a:xfrm>
            <a:off x="1246909" y="4854337"/>
            <a:ext cx="1948873" cy="519258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Virtual Prototype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2789382" y="3572735"/>
            <a:ext cx="1948873" cy="519258"/>
          </a:xfrm>
          <a:prstGeom prst="roundRect">
            <a:avLst/>
          </a:prstGeom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Code (</a:t>
            </a:r>
            <a:r>
              <a:rPr lang="de-DE" sz="1200" dirty="0"/>
              <a:t>G</a:t>
            </a:r>
            <a:r>
              <a:rPr lang="de-DE" sz="1200" dirty="0" smtClean="0"/>
              <a:t>eneration)</a:t>
            </a:r>
          </a:p>
        </p:txBody>
      </p:sp>
      <p:cxnSp>
        <p:nvCxnSpPr>
          <p:cNvPr id="22" name="Gerade Verbindung mit Pfeil 21"/>
          <p:cNvCxnSpPr>
            <a:endCxn id="21" idx="3"/>
          </p:cNvCxnSpPr>
          <p:nvPr/>
        </p:nvCxnSpPr>
        <p:spPr>
          <a:xfrm flipH="1">
            <a:off x="4738255" y="3832364"/>
            <a:ext cx="42830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bgerundetes Rechteck 24"/>
          <p:cNvSpPr/>
          <p:nvPr/>
        </p:nvSpPr>
        <p:spPr>
          <a:xfrm>
            <a:off x="4194350" y="4875530"/>
            <a:ext cx="1948873" cy="51925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Real World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H="1">
            <a:off x="2424547" y="4145601"/>
            <a:ext cx="1100168" cy="6551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1714455" y="5415182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Simulation</a:t>
            </a:r>
            <a:endParaRPr lang="de-DE" sz="1000" b="1" dirty="0"/>
          </a:p>
        </p:txBody>
      </p:sp>
      <p:cxnSp>
        <p:nvCxnSpPr>
          <p:cNvPr id="33" name="Gewinkelter Verbinder 32"/>
          <p:cNvCxnSpPr>
            <a:stCxn id="20" idx="0"/>
            <a:endCxn id="21" idx="1"/>
          </p:cNvCxnSpPr>
          <p:nvPr/>
        </p:nvCxnSpPr>
        <p:spPr>
          <a:xfrm rot="5400000" flipH="1" flipV="1">
            <a:off x="1994378" y="4059333"/>
            <a:ext cx="1021973" cy="56803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winkelter Verbinder 36"/>
          <p:cNvCxnSpPr>
            <a:endCxn id="5" idx="1"/>
          </p:cNvCxnSpPr>
          <p:nvPr/>
        </p:nvCxnSpPr>
        <p:spPr>
          <a:xfrm rot="5400000" flipH="1" flipV="1">
            <a:off x="913803" y="2978758"/>
            <a:ext cx="3003013" cy="74814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flipH="1">
            <a:off x="3362039" y="3079318"/>
            <a:ext cx="2667" cy="49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flipV="1">
            <a:off x="4251038" y="3079319"/>
            <a:ext cx="0" cy="484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>
            <a:off x="4194350" y="4143495"/>
            <a:ext cx="863954" cy="680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>
            <a:off x="4774627" y="3832364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smtClean="0"/>
              <a:t>Design </a:t>
            </a:r>
          </a:p>
          <a:p>
            <a:pPr algn="ctr"/>
            <a:r>
              <a:rPr lang="de-DE" sz="1000" b="1" dirty="0" err="1" smtClean="0"/>
              <a:t>Choices</a:t>
            </a:r>
            <a:endParaRPr lang="de-DE" sz="1000" b="1" dirty="0"/>
          </a:p>
        </p:txBody>
      </p:sp>
      <p:cxnSp>
        <p:nvCxnSpPr>
          <p:cNvPr id="53" name="Gerade Verbindung mit Pfeil 52"/>
          <p:cNvCxnSpPr/>
          <p:nvPr/>
        </p:nvCxnSpPr>
        <p:spPr>
          <a:xfrm flipH="1">
            <a:off x="3195782" y="5144136"/>
            <a:ext cx="37459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3275287" y="5135159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smtClean="0"/>
              <a:t>Input</a:t>
            </a:r>
            <a:endParaRPr lang="de-DE" sz="1000" b="1" dirty="0"/>
          </a:p>
        </p:txBody>
      </p:sp>
      <p:cxnSp>
        <p:nvCxnSpPr>
          <p:cNvPr id="57" name="Gerade Verbindung mit Pfeil 56"/>
          <p:cNvCxnSpPr/>
          <p:nvPr/>
        </p:nvCxnSpPr>
        <p:spPr>
          <a:xfrm flipH="1">
            <a:off x="851081" y="5132825"/>
            <a:ext cx="374592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661356" y="5151663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smtClean="0"/>
              <a:t>Output</a:t>
            </a:r>
            <a:endParaRPr lang="de-DE" sz="1000" b="1" dirty="0"/>
          </a:p>
        </p:txBody>
      </p:sp>
      <p:sp>
        <p:nvSpPr>
          <p:cNvPr id="59" name="Textfeld 58"/>
          <p:cNvSpPr txBox="1"/>
          <p:nvPr/>
        </p:nvSpPr>
        <p:spPr>
          <a:xfrm>
            <a:off x="4965855" y="1377471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Customer</a:t>
            </a:r>
            <a:endParaRPr lang="de-DE" sz="1000" b="1" dirty="0"/>
          </a:p>
        </p:txBody>
      </p:sp>
      <p:sp>
        <p:nvSpPr>
          <p:cNvPr id="60" name="Textfeld 59"/>
          <p:cNvSpPr txBox="1"/>
          <p:nvPr/>
        </p:nvSpPr>
        <p:spPr>
          <a:xfrm>
            <a:off x="3698201" y="2206389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/>
              <a:t>Analysis</a:t>
            </a:r>
            <a:endParaRPr lang="de-DE" sz="1000" b="1" dirty="0"/>
          </a:p>
        </p:txBody>
      </p:sp>
      <p:sp>
        <p:nvSpPr>
          <p:cNvPr id="61" name="Textfeld 60"/>
          <p:cNvSpPr txBox="1"/>
          <p:nvPr/>
        </p:nvSpPr>
        <p:spPr>
          <a:xfrm>
            <a:off x="4297415" y="3219556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/>
              <a:t>Conformity</a:t>
            </a:r>
            <a:endParaRPr lang="de-DE" sz="1000" b="1" dirty="0"/>
          </a:p>
        </p:txBody>
      </p:sp>
      <p:sp>
        <p:nvSpPr>
          <p:cNvPr id="62" name="Textfeld 61"/>
          <p:cNvSpPr txBox="1"/>
          <p:nvPr/>
        </p:nvSpPr>
        <p:spPr>
          <a:xfrm>
            <a:off x="2440859" y="3219555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err="1" smtClean="0"/>
              <a:t>Refinement</a:t>
            </a:r>
            <a:endParaRPr lang="de-DE" sz="1000" b="1" dirty="0"/>
          </a:p>
        </p:txBody>
      </p:sp>
      <p:sp>
        <p:nvSpPr>
          <p:cNvPr id="64" name="Richtungspfeil 63"/>
          <p:cNvSpPr/>
          <p:nvPr/>
        </p:nvSpPr>
        <p:spPr>
          <a:xfrm>
            <a:off x="1019132" y="2203671"/>
            <a:ext cx="450931" cy="1234684"/>
          </a:xfrm>
          <a:prstGeom prst="homePlate">
            <a:avLst/>
          </a:prstGeom>
          <a:solidFill>
            <a:schemeClr val="accent4">
              <a:alpha val="94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65" name="Textfeld 64"/>
          <p:cNvSpPr txBox="1"/>
          <p:nvPr/>
        </p:nvSpPr>
        <p:spPr>
          <a:xfrm rot="16200000">
            <a:off x="617409" y="2702470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err="1" smtClean="0">
                <a:solidFill>
                  <a:schemeClr val="bg1"/>
                </a:solidFill>
              </a:rPr>
              <a:t>Modelling</a:t>
            </a:r>
            <a:endParaRPr lang="de-DE" sz="1400" b="1" dirty="0">
              <a:solidFill>
                <a:schemeClr val="bg1"/>
              </a:solidFill>
            </a:endParaRPr>
          </a:p>
        </p:txBody>
      </p:sp>
      <p:sp>
        <p:nvSpPr>
          <p:cNvPr id="72" name="Nach oben gekrümmter Pfeil 71"/>
          <p:cNvSpPr/>
          <p:nvPr/>
        </p:nvSpPr>
        <p:spPr>
          <a:xfrm rot="16200000">
            <a:off x="5402800" y="2560998"/>
            <a:ext cx="1034472" cy="414696"/>
          </a:xfrm>
          <a:prstGeom prst="curvedUpArrow">
            <a:avLst>
              <a:gd name="adj1" fmla="val 25000"/>
              <a:gd name="adj2" fmla="val 72451"/>
              <a:gd name="adj3" fmla="val 25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6100700" y="4200470"/>
            <a:ext cx="9733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b="1" dirty="0" smtClean="0"/>
              <a:t>Correctness</a:t>
            </a:r>
            <a:br>
              <a:rPr lang="de-DE" sz="1050" b="1" dirty="0" smtClean="0"/>
            </a:br>
            <a:r>
              <a:rPr lang="de-DE" sz="1050" b="1" dirty="0" smtClean="0"/>
              <a:t>Proofs</a:t>
            </a:r>
            <a:endParaRPr lang="de-DE" sz="1200" b="1" dirty="0"/>
          </a:p>
        </p:txBody>
      </p:sp>
      <p:pic>
        <p:nvPicPr>
          <p:cNvPr id="74" name="Grafik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328" y="3601397"/>
            <a:ext cx="458343" cy="588716"/>
          </a:xfrm>
          <a:prstGeom prst="rect">
            <a:avLst/>
          </a:prstGeom>
        </p:spPr>
      </p:pic>
      <p:sp>
        <p:nvSpPr>
          <p:cNvPr id="75" name="Nach oben gekrümmter Pfeil 74"/>
          <p:cNvSpPr/>
          <p:nvPr/>
        </p:nvSpPr>
        <p:spPr>
          <a:xfrm rot="16200000">
            <a:off x="5418639" y="3811494"/>
            <a:ext cx="1034472" cy="414696"/>
          </a:xfrm>
          <a:prstGeom prst="curvedUpArrow">
            <a:avLst>
              <a:gd name="adj1" fmla="val 25000"/>
              <a:gd name="adj2" fmla="val 72451"/>
              <a:gd name="adj3" fmla="val 25000"/>
            </a:avLst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 rot="16200000">
            <a:off x="1632063" y="423734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 smtClean="0"/>
              <a:t>Improvement</a:t>
            </a:r>
            <a:endParaRPr lang="de-DE" sz="1000" b="1" dirty="0"/>
          </a:p>
        </p:txBody>
      </p:sp>
      <p:sp>
        <p:nvSpPr>
          <p:cNvPr id="79" name="Textfeld 78"/>
          <p:cNvSpPr txBox="1"/>
          <p:nvPr/>
        </p:nvSpPr>
        <p:spPr>
          <a:xfrm rot="16200000">
            <a:off x="1481030" y="3281479"/>
            <a:ext cx="939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err="1" smtClean="0"/>
              <a:t>Modification</a:t>
            </a:r>
            <a:endParaRPr lang="de-DE" sz="1000" b="1" dirty="0"/>
          </a:p>
        </p:txBody>
      </p:sp>
      <p:sp>
        <p:nvSpPr>
          <p:cNvPr id="83" name="Richtungspfeil 82"/>
          <p:cNvSpPr/>
          <p:nvPr/>
        </p:nvSpPr>
        <p:spPr>
          <a:xfrm rot="5400000">
            <a:off x="6108738" y="1367608"/>
            <a:ext cx="460227" cy="1360921"/>
          </a:xfrm>
          <a:prstGeom prst="homePlate">
            <a:avLst>
              <a:gd name="adj" fmla="val 47951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1" name="Textfeld 80"/>
          <p:cNvSpPr txBox="1"/>
          <p:nvPr/>
        </p:nvSpPr>
        <p:spPr>
          <a:xfrm>
            <a:off x="5922304" y="1770032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 smtClean="0">
                <a:solidFill>
                  <a:schemeClr val="bg1"/>
                </a:solidFill>
              </a:rPr>
              <a:t>Formal </a:t>
            </a:r>
          </a:p>
          <a:p>
            <a:pPr algn="ctr"/>
            <a:r>
              <a:rPr lang="de-DE" sz="1000" b="1" dirty="0" err="1" smtClean="0">
                <a:solidFill>
                  <a:schemeClr val="bg1"/>
                </a:solidFill>
              </a:rPr>
              <a:t>Verification</a:t>
            </a:r>
            <a:endParaRPr lang="de-DE" sz="1000" b="1" dirty="0">
              <a:solidFill>
                <a:schemeClr val="bg1"/>
              </a:solidFill>
            </a:endParaRPr>
          </a:p>
        </p:txBody>
      </p:sp>
      <p:sp>
        <p:nvSpPr>
          <p:cNvPr id="85" name="Pfeil nach rechts 84"/>
          <p:cNvSpPr/>
          <p:nvPr/>
        </p:nvSpPr>
        <p:spPr>
          <a:xfrm>
            <a:off x="7039475" y="2677238"/>
            <a:ext cx="377642" cy="355066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7" name="Rechteck 86"/>
          <p:cNvSpPr/>
          <p:nvPr/>
        </p:nvSpPr>
        <p:spPr>
          <a:xfrm>
            <a:off x="7041506" y="2171849"/>
            <a:ext cx="341743" cy="123468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8" name="Rechteck 87"/>
          <p:cNvSpPr/>
          <p:nvPr/>
        </p:nvSpPr>
        <p:spPr>
          <a:xfrm>
            <a:off x="7381960" y="1558584"/>
            <a:ext cx="4595213" cy="32782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9" name="Textfeld 88"/>
          <p:cNvSpPr txBox="1"/>
          <p:nvPr/>
        </p:nvSpPr>
        <p:spPr>
          <a:xfrm>
            <a:off x="7558025" y="1765034"/>
            <a:ext cx="440697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 smtClean="0"/>
              <a:t>Contributions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this</a:t>
            </a:r>
            <a:r>
              <a:rPr lang="de-DE" b="1" dirty="0" smtClean="0"/>
              <a:t> </a:t>
            </a:r>
            <a:r>
              <a:rPr lang="de-DE" b="1" dirty="0" err="1" smtClean="0"/>
              <a:t>work</a:t>
            </a:r>
            <a:r>
              <a:rPr lang="de-DE" b="1" dirty="0" smtClean="0"/>
              <a:t>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Modelling</a:t>
            </a:r>
            <a:r>
              <a:rPr lang="de-DE" sz="1600" dirty="0" smtClean="0"/>
              <a:t> </a:t>
            </a:r>
            <a:r>
              <a:rPr lang="de-DE" sz="1600" dirty="0" err="1" smtClean="0"/>
              <a:t>notation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maneuvers</a:t>
            </a:r>
            <a:r>
              <a:rPr lang="de-DE" sz="1600" dirty="0" smtClean="0"/>
              <a:t> </a:t>
            </a:r>
            <a:r>
              <a:rPr lang="de-DE" sz="1600" dirty="0" err="1" smtClean="0"/>
              <a:t>based</a:t>
            </a:r>
            <a:r>
              <a:rPr lang="de-DE" sz="1600" dirty="0" smtClean="0"/>
              <a:t> on</a:t>
            </a:r>
            <a:r>
              <a:rPr lang="de-DE" sz="1600" dirty="0"/>
              <a:t/>
            </a:r>
            <a:br>
              <a:rPr lang="de-DE" sz="1600" dirty="0"/>
            </a:br>
            <a:r>
              <a:rPr lang="de-DE" sz="1600" b="1" i="1" dirty="0" err="1" smtClean="0">
                <a:solidFill>
                  <a:schemeClr val="accent2">
                    <a:lumMod val="50000"/>
                  </a:schemeClr>
                </a:solidFill>
              </a:rPr>
              <a:t>Skill</a:t>
            </a:r>
            <a:r>
              <a:rPr lang="de-DE" sz="1600" b="1" i="1" dirty="0" smtClean="0">
                <a:solidFill>
                  <a:schemeClr val="accent2">
                    <a:lumMod val="50000"/>
                  </a:schemeClr>
                </a:solidFill>
              </a:rPr>
              <a:t>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Formal </a:t>
            </a:r>
            <a:r>
              <a:rPr lang="de-DE" sz="1600" dirty="0" err="1" smtClean="0"/>
              <a:t>underpinning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correctness</a:t>
            </a:r>
            <a:r>
              <a:rPr lang="de-DE" sz="1600" dirty="0" smtClean="0"/>
              <a:t> </a:t>
            </a:r>
            <a:r>
              <a:rPr lang="de-DE" sz="1600" dirty="0" err="1" smtClean="0"/>
              <a:t>proofs</a:t>
            </a:r>
            <a:r>
              <a:rPr lang="de-DE" sz="1600" dirty="0" smtClean="0"/>
              <a:t/>
            </a:r>
            <a:br>
              <a:rPr lang="de-DE" sz="1600" dirty="0" smtClean="0"/>
            </a:br>
            <a:r>
              <a:rPr lang="de-DE" sz="1600" dirty="0" err="1" smtClean="0"/>
              <a:t>based</a:t>
            </a:r>
            <a:r>
              <a:rPr lang="de-DE" sz="1600" dirty="0" smtClean="0"/>
              <a:t> on </a:t>
            </a:r>
            <a:r>
              <a:rPr lang="de-DE" sz="1600" b="1" i="1" dirty="0" smtClean="0">
                <a:solidFill>
                  <a:schemeClr val="accent2">
                    <a:lumMod val="50000"/>
                  </a:schemeClr>
                </a:solidFill>
              </a:rPr>
              <a:t>Hybrid </a:t>
            </a:r>
            <a:r>
              <a:rPr lang="de-DE" sz="1600" b="1" i="1" dirty="0" err="1" smtClean="0">
                <a:solidFill>
                  <a:schemeClr val="accent2">
                    <a:lumMod val="50000"/>
                  </a:schemeClr>
                </a:solidFill>
              </a:rPr>
              <a:t>Programs</a:t>
            </a:r>
            <a:endParaRPr lang="de-DE" sz="1600" b="1" i="1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Tool </a:t>
            </a:r>
            <a:r>
              <a:rPr lang="de-DE" sz="1600" dirty="0" err="1" smtClean="0"/>
              <a:t>support</a:t>
            </a:r>
            <a:endParaRPr lang="de-DE" sz="16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2376" y="137353"/>
            <a:ext cx="2616343" cy="6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8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" grpId="0"/>
      <p:bldP spid="72" grpId="0" animBg="1"/>
      <p:bldP spid="73" grpId="0"/>
      <p:bldP spid="75" grpId="0" animBg="1"/>
      <p:bldP spid="83" grpId="0" animBg="1"/>
      <p:bldP spid="81" grpId="0"/>
      <p:bldP spid="85" grpId="0" animBg="1"/>
      <p:bldP spid="87" grpId="0" animBg="1"/>
      <p:bldP spid="88" grpId="0" animBg="1"/>
      <p:bldP spid="8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: </a:t>
            </a:r>
            <a:r>
              <a:rPr lang="de-DE" dirty="0" err="1" smtClean="0"/>
              <a:t>Skill</a:t>
            </a:r>
            <a:r>
              <a:rPr lang="de-DE" dirty="0" smtClean="0"/>
              <a:t> Graphs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522" y="1502682"/>
            <a:ext cx="7092348" cy="348890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918" y="1602063"/>
            <a:ext cx="1302464" cy="1861438"/>
          </a:xfrm>
          <a:prstGeom prst="rect">
            <a:avLst/>
          </a:prstGeom>
          <a:ln w="15875">
            <a:solidFill>
              <a:schemeClr val="bg2">
                <a:lumMod val="90000"/>
              </a:schemeClr>
            </a:solidFill>
          </a:ln>
        </p:spPr>
      </p:pic>
      <p:sp>
        <p:nvSpPr>
          <p:cNvPr id="3" name="Rechteck 2"/>
          <p:cNvSpPr/>
          <p:nvPr/>
        </p:nvSpPr>
        <p:spPr>
          <a:xfrm>
            <a:off x="3850042" y="4320444"/>
            <a:ext cx="6819561" cy="767459"/>
          </a:xfrm>
          <a:prstGeom prst="rect">
            <a:avLst/>
          </a:prstGeom>
          <a:solidFill>
            <a:schemeClr val="accent1">
              <a:alpha val="23000"/>
            </a:schemeClr>
          </a:solidFill>
          <a:ln w="19050">
            <a:solidFill>
              <a:schemeClr val="accent1">
                <a:alpha val="48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4" name="Textfeld 3"/>
          <p:cNvSpPr txBox="1"/>
          <p:nvPr/>
        </p:nvSpPr>
        <p:spPr>
          <a:xfrm>
            <a:off x="6902494" y="4790937"/>
            <a:ext cx="809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/>
              <a:t>Hardware</a:t>
            </a:r>
            <a:endParaRPr lang="de-DE" b="1" dirty="0"/>
          </a:p>
        </p:txBody>
      </p:sp>
      <p:sp>
        <p:nvSpPr>
          <p:cNvPr id="7" name="Rechteck 6"/>
          <p:cNvSpPr/>
          <p:nvPr/>
        </p:nvSpPr>
        <p:spPr>
          <a:xfrm>
            <a:off x="7356503" y="2091004"/>
            <a:ext cx="3328341" cy="2209638"/>
          </a:xfrm>
          <a:prstGeom prst="rect">
            <a:avLst/>
          </a:prstGeom>
          <a:solidFill>
            <a:schemeClr val="accent6">
              <a:alpha val="23000"/>
            </a:schemeClr>
          </a:solidFill>
          <a:ln w="19050">
            <a:solidFill>
              <a:schemeClr val="accent6">
                <a:alpha val="48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9696262" y="2238540"/>
            <a:ext cx="8407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/>
              <a:t>Controller</a:t>
            </a:r>
            <a:endParaRPr lang="de-DE" b="1" dirty="0"/>
          </a:p>
        </p:txBody>
      </p:sp>
      <p:sp>
        <p:nvSpPr>
          <p:cNvPr id="9" name="Rechteck 8"/>
          <p:cNvSpPr/>
          <p:nvPr/>
        </p:nvSpPr>
        <p:spPr>
          <a:xfrm>
            <a:off x="3836355" y="2660659"/>
            <a:ext cx="3284750" cy="1639983"/>
          </a:xfrm>
          <a:prstGeom prst="rect">
            <a:avLst/>
          </a:prstGeom>
          <a:solidFill>
            <a:schemeClr val="accent3">
              <a:alpha val="23000"/>
            </a:schemeClr>
          </a:solidFill>
          <a:ln w="19050">
            <a:solidFill>
              <a:schemeClr val="accent3">
                <a:alpha val="48000"/>
              </a:schemeClr>
            </a:solidFill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5857846" y="2746529"/>
            <a:ext cx="7658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/>
              <a:t>Software</a:t>
            </a:r>
            <a:endParaRPr lang="de-DE" b="1" dirty="0"/>
          </a:p>
        </p:txBody>
      </p:sp>
      <p:sp>
        <p:nvSpPr>
          <p:cNvPr id="11" name="Abgerundetes Rechteck 10"/>
          <p:cNvSpPr/>
          <p:nvPr/>
        </p:nvSpPr>
        <p:spPr>
          <a:xfrm>
            <a:off x="7238025" y="266506"/>
            <a:ext cx="1237673" cy="387927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Source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8968645" y="266506"/>
            <a:ext cx="1237673" cy="387927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Controller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10680158" y="270936"/>
            <a:ext cx="1237673" cy="387927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Sink</a:t>
            </a:r>
          </a:p>
        </p:txBody>
      </p:sp>
      <p:sp>
        <p:nvSpPr>
          <p:cNvPr id="14" name="Pfeil nach rechts 13"/>
          <p:cNvSpPr/>
          <p:nvPr/>
        </p:nvSpPr>
        <p:spPr>
          <a:xfrm>
            <a:off x="8520796" y="365822"/>
            <a:ext cx="387928" cy="198157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5" name="Pfeil nach rechts 14"/>
          <p:cNvSpPr/>
          <p:nvPr/>
        </p:nvSpPr>
        <p:spPr>
          <a:xfrm>
            <a:off x="10263128" y="365822"/>
            <a:ext cx="387928" cy="198157"/>
          </a:xfrm>
          <a:prstGeom prst="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16" name="Rechteck 15"/>
          <p:cNvSpPr/>
          <p:nvPr/>
        </p:nvSpPr>
        <p:spPr>
          <a:xfrm>
            <a:off x="63502" y="1502682"/>
            <a:ext cx="6096000" cy="22621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sz="1400" dirty="0">
                <a:latin typeface="Calibri" panose="020F0502020204030204" pitchFamily="34" charset="0"/>
              </a:rPr>
              <a:t>Graph-</a:t>
            </a:r>
            <a:r>
              <a:rPr lang="de-DE" sz="1400" dirty="0" err="1">
                <a:latin typeface="Calibri" panose="020F0502020204030204" pitchFamily="34" charset="0"/>
              </a:rPr>
              <a:t>based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representation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for</a:t>
            </a:r>
            <a:r>
              <a:rPr lang="de-DE" sz="1400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functional</a:t>
            </a:r>
            <a:r>
              <a:rPr lang="de-DE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dependencies</a:t>
            </a:r>
            <a:r>
              <a:rPr lang="de-DE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br>
              <a:rPr lang="de-DE" sz="1400" b="1" dirty="0">
                <a:solidFill>
                  <a:schemeClr val="accent1"/>
                </a:solidFill>
                <a:latin typeface="Calibri" panose="020F0502020204030204" pitchFamily="34" charset="0"/>
              </a:rPr>
            </a:br>
            <a:r>
              <a:rPr lang="de-DE" sz="1400" dirty="0">
                <a:latin typeface="Calibri" panose="020F0502020204030204" pitchFamily="34" charset="0"/>
              </a:rPr>
              <a:t>(</a:t>
            </a:r>
            <a:r>
              <a:rPr lang="de-DE" sz="1400" dirty="0" err="1">
                <a:latin typeface="Calibri" panose="020F0502020204030204" pitchFamily="34" charset="0"/>
              </a:rPr>
              <a:t>nodes</a:t>
            </a:r>
            <a:r>
              <a:rPr lang="de-DE" sz="1400" dirty="0">
                <a:latin typeface="Calibri" panose="020F0502020204030204" pitchFamily="34" charset="0"/>
              </a:rPr>
              <a:t>: </a:t>
            </a:r>
            <a:r>
              <a:rPr lang="de-DE" sz="1400" dirty="0" err="1">
                <a:latin typeface="Calibri" panose="020F0502020204030204" pitchFamily="34" charset="0"/>
              </a:rPr>
              <a:t>skills</a:t>
            </a:r>
            <a:r>
              <a:rPr lang="de-DE" sz="1400" dirty="0">
                <a:latin typeface="Calibri" panose="020F0502020204030204" pitchFamily="34" charset="0"/>
              </a:rPr>
              <a:t>, </a:t>
            </a:r>
            <a:r>
              <a:rPr lang="de-DE" sz="1400" dirty="0" err="1">
                <a:latin typeface="Calibri" panose="020F0502020204030204" pitchFamily="34" charset="0"/>
              </a:rPr>
              <a:t>edges</a:t>
            </a:r>
            <a:r>
              <a:rPr lang="de-DE" sz="1400" dirty="0">
                <a:latin typeface="Calibri" panose="020F0502020204030204" pitchFamily="34" charset="0"/>
              </a:rPr>
              <a:t>: </a:t>
            </a:r>
            <a:r>
              <a:rPr lang="de-DE" sz="1400" dirty="0" err="1">
                <a:latin typeface="Calibri" panose="020F0502020204030204" pitchFamily="34" charset="0"/>
              </a:rPr>
              <a:t>dependencies</a:t>
            </a:r>
            <a:r>
              <a:rPr lang="de-DE" sz="1400" dirty="0">
                <a:latin typeface="Calibri" panose="020F0502020204030204" pitchFamily="34" charset="0"/>
              </a:rPr>
              <a:t>)</a:t>
            </a:r>
            <a:br>
              <a:rPr lang="de-DE" sz="1400" dirty="0">
                <a:latin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</a:rPr>
              <a:t>(A. </a:t>
            </a:r>
            <a:r>
              <a:rPr lang="de-DE" sz="1400" i="1" dirty="0" err="1" smtClean="0">
                <a:latin typeface="Calibri" panose="020F0502020204030204" pitchFamily="34" charset="0"/>
              </a:rPr>
              <a:t>Reschka</a:t>
            </a:r>
            <a:r>
              <a:rPr lang="de-DE" sz="1400" i="1" dirty="0" smtClean="0">
                <a:latin typeface="Calibri" panose="020F0502020204030204" pitchFamily="34" charset="0"/>
              </a:rPr>
              <a:t> et al., </a:t>
            </a:r>
            <a:r>
              <a:rPr lang="de-DE" sz="1400" i="1" dirty="0">
                <a:latin typeface="Calibri" panose="020F0502020204030204" pitchFamily="34" charset="0"/>
              </a:rPr>
              <a:t>2015</a:t>
            </a:r>
            <a:r>
              <a:rPr lang="de-DE" sz="1400" dirty="0" smtClean="0">
                <a:latin typeface="Calibri" panose="020F0502020204030204" pitchFamily="34" charset="0"/>
              </a:rPr>
              <a:t>)</a:t>
            </a:r>
            <a:endParaRPr lang="de-DE" sz="1400" b="1" dirty="0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sz="1400" dirty="0" smtClean="0">
                <a:latin typeface="Calibri" panose="020F0502020204030204" pitchFamily="34" charset="0"/>
              </a:rPr>
              <a:t>“</a:t>
            </a:r>
            <a:r>
              <a:rPr lang="de-DE" sz="1400" b="1" dirty="0" err="1" smtClean="0">
                <a:solidFill>
                  <a:schemeClr val="accent1"/>
                </a:solidFill>
                <a:latin typeface="Calibri" panose="020F0502020204030204" pitchFamily="34" charset="0"/>
              </a:rPr>
              <a:t>What</a:t>
            </a:r>
            <a:r>
              <a:rPr lang="de-DE" sz="1400" b="1" dirty="0" smtClean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>
                <a:solidFill>
                  <a:schemeClr val="accent1"/>
                </a:solidFill>
                <a:latin typeface="Calibri" panose="020F0502020204030204" pitchFamily="34" charset="0"/>
              </a:rPr>
              <a:t>activities</a:t>
            </a:r>
            <a:r>
              <a:rPr lang="de-DE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 </a:t>
            </a:r>
            <a:r>
              <a:rPr lang="de-DE" sz="1400" dirty="0">
                <a:latin typeface="Calibri" panose="020F0502020204030204" pitchFamily="34" charset="0"/>
              </a:rPr>
              <a:t>must </a:t>
            </a:r>
            <a:r>
              <a:rPr lang="de-DE" sz="1400" dirty="0" err="1">
                <a:latin typeface="Calibri" panose="020F0502020204030204" pitchFamily="34" charset="0"/>
              </a:rPr>
              <a:t>the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system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perform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to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br>
              <a:rPr lang="de-DE" sz="1400" dirty="0">
                <a:latin typeface="Calibri" panose="020F0502020204030204" pitchFamily="34" charset="0"/>
              </a:rPr>
            </a:br>
            <a:r>
              <a:rPr lang="de-DE" sz="1400" dirty="0" err="1">
                <a:latin typeface="Calibri" panose="020F0502020204030204" pitchFamily="34" charset="0"/>
              </a:rPr>
              <a:t>fulfill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its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goals</a:t>
            </a:r>
            <a:r>
              <a:rPr lang="de-DE" sz="1400" dirty="0">
                <a:latin typeface="Calibri" panose="020F0502020204030204" pitchFamily="34" charset="0"/>
              </a:rPr>
              <a:t>?“</a:t>
            </a:r>
          </a:p>
          <a:p>
            <a:pPr lvl="1">
              <a:spcAft>
                <a:spcPts val="600"/>
              </a:spcAft>
              <a:buClr>
                <a:schemeClr val="tx1"/>
              </a:buClr>
            </a:pPr>
            <a:endParaRPr lang="de-DE" sz="1400" dirty="0">
              <a:latin typeface="Calibri" panose="020F0502020204030204" pitchFamily="3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de-DE" sz="1400" b="1" dirty="0" err="1">
                <a:latin typeface="Calibri" panose="020F0502020204030204" pitchFamily="34" charset="0"/>
              </a:rPr>
              <a:t>Skill</a:t>
            </a:r>
            <a:r>
              <a:rPr lang="de-DE" sz="1400" b="1" dirty="0">
                <a:latin typeface="Calibri" panose="020F0502020204030204" pitchFamily="34" charset="0"/>
              </a:rPr>
              <a:t> </a:t>
            </a:r>
            <a:r>
              <a:rPr lang="de-DE" sz="1400" b="1" dirty="0" smtClean="0">
                <a:latin typeface="Calibri" panose="020F0502020204030204" pitchFamily="34" charset="0"/>
              </a:rPr>
              <a:t>Graph:</a:t>
            </a:r>
            <a:r>
              <a:rPr lang="de-DE" sz="1400" dirty="0" smtClean="0">
                <a:latin typeface="Calibri" panose="020F0502020204030204" pitchFamily="34" charset="0"/>
              </a:rPr>
              <a:t/>
            </a:r>
            <a:br>
              <a:rPr lang="de-DE" sz="1400" dirty="0" smtClean="0">
                <a:latin typeface="Calibri" panose="020F0502020204030204" pitchFamily="34" charset="0"/>
              </a:rPr>
            </a:br>
            <a:r>
              <a:rPr lang="de-DE" sz="1400" dirty="0" smtClean="0">
                <a:latin typeface="Calibri" panose="020F0502020204030204" pitchFamily="34" charset="0"/>
              </a:rPr>
              <a:t>- </a:t>
            </a:r>
            <a:r>
              <a:rPr lang="de-DE" sz="1400" dirty="0" err="1" smtClean="0">
                <a:latin typeface="Calibri" panose="020F0502020204030204" pitchFamily="34" charset="0"/>
              </a:rPr>
              <a:t>Used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r>
              <a:rPr lang="de-DE" sz="1400" dirty="0" err="1">
                <a:latin typeface="Calibri" panose="020F0502020204030204" pitchFamily="34" charset="0"/>
              </a:rPr>
              <a:t>during</a:t>
            </a:r>
            <a:r>
              <a:rPr lang="de-DE" sz="1400" dirty="0">
                <a:latin typeface="Calibri" panose="020F0502020204030204" pitchFamily="34" charset="0"/>
              </a:rPr>
              <a:t>  </a:t>
            </a:r>
            <a:r>
              <a:rPr lang="de-DE" sz="14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system</a:t>
            </a:r>
            <a:r>
              <a:rPr lang="de-DE" sz="1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design</a:t>
            </a:r>
            <a:br>
              <a:rPr lang="de-DE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</a:br>
            <a:r>
              <a:rPr lang="de-DE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- </a:t>
            </a:r>
            <a:r>
              <a:rPr lang="de-DE" sz="1400" dirty="0" smtClean="0">
                <a:latin typeface="Calibri" panose="020F0502020204030204" pitchFamily="34" charset="0"/>
              </a:rPr>
              <a:t>Mapping </a:t>
            </a:r>
            <a:r>
              <a:rPr lang="de-DE" sz="1400" dirty="0" err="1">
                <a:latin typeface="Calibri" panose="020F0502020204030204" pitchFamily="34" charset="0"/>
              </a:rPr>
              <a:t>between</a:t>
            </a:r>
            <a:r>
              <a:rPr lang="de-DE" sz="1400" dirty="0">
                <a:latin typeface="Calibri" panose="020F0502020204030204" pitchFamily="34" charset="0"/>
              </a:rPr>
              <a:t> </a:t>
            </a:r>
            <a:r>
              <a:rPr lang="de-DE" sz="1400" b="1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safety</a:t>
            </a:r>
            <a:r>
              <a:rPr lang="de-DE" sz="1400" b="1" dirty="0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sz="1400" b="1" dirty="0" err="1" smtClean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goals</a:t>
            </a:r>
            <a:r>
              <a:rPr lang="de-DE" sz="1400" dirty="0" smtClean="0">
                <a:latin typeface="Calibri" panose="020F0502020204030204" pitchFamily="34" charset="0"/>
              </a:rPr>
              <a:t> </a:t>
            </a:r>
            <a:r>
              <a:rPr lang="de-DE" sz="1400" dirty="0">
                <a:latin typeface="Calibri" panose="020F0502020204030204" pitchFamily="34" charset="0"/>
              </a:rPr>
              <a:t>&amp; </a:t>
            </a:r>
            <a:r>
              <a:rPr lang="de-DE" sz="1400" dirty="0" err="1" smtClean="0">
                <a:latin typeface="Calibri" panose="020F0502020204030204" pitchFamily="34" charset="0"/>
              </a:rPr>
              <a:t>skills</a:t>
            </a:r>
            <a:endParaRPr lang="de-DE" sz="1400" dirty="0" smtClean="0">
              <a:latin typeface="Calibri" panose="020F050202020403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6434662" y="5558396"/>
            <a:ext cx="6096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>
                <a:latin typeface="Calibri" panose="020F0502020204030204" pitchFamily="34" charset="0"/>
              </a:rPr>
              <a:t>A. </a:t>
            </a:r>
            <a:r>
              <a:rPr lang="de-DE" sz="900" dirty="0" err="1">
                <a:latin typeface="Calibri" panose="020F0502020204030204" pitchFamily="34" charset="0"/>
              </a:rPr>
              <a:t>Reschka</a:t>
            </a:r>
            <a:r>
              <a:rPr lang="de-DE" sz="900" dirty="0">
                <a:latin typeface="Calibri" panose="020F0502020204030204" pitchFamily="34" charset="0"/>
              </a:rPr>
              <a:t>, G. </a:t>
            </a:r>
            <a:r>
              <a:rPr lang="de-DE" sz="900" dirty="0" err="1">
                <a:latin typeface="Calibri" panose="020F0502020204030204" pitchFamily="34" charset="0"/>
              </a:rPr>
              <a:t>Bagschik</a:t>
            </a:r>
            <a:r>
              <a:rPr lang="de-DE" sz="900" dirty="0">
                <a:latin typeface="Calibri" panose="020F0502020204030204" pitchFamily="34" charset="0"/>
              </a:rPr>
              <a:t>, S. Ulbrich, M. Nolte </a:t>
            </a:r>
            <a:r>
              <a:rPr lang="de-DE" sz="900" dirty="0" err="1">
                <a:latin typeface="Calibri" panose="020F0502020204030204" pitchFamily="34" charset="0"/>
              </a:rPr>
              <a:t>and</a:t>
            </a:r>
            <a:r>
              <a:rPr lang="de-DE" sz="900" dirty="0">
                <a:latin typeface="Calibri" panose="020F0502020204030204" pitchFamily="34" charset="0"/>
              </a:rPr>
              <a:t> M. Maurer: </a:t>
            </a:r>
            <a:br>
              <a:rPr lang="de-DE" sz="900" dirty="0">
                <a:latin typeface="Calibri" panose="020F0502020204030204" pitchFamily="34" charset="0"/>
              </a:rPr>
            </a:br>
            <a:r>
              <a:rPr lang="de-DE" sz="900" b="1" dirty="0">
                <a:latin typeface="Calibri" panose="020F0502020204030204" pitchFamily="34" charset="0"/>
              </a:rPr>
              <a:t>„</a:t>
            </a:r>
            <a:r>
              <a:rPr lang="de-DE" sz="900" b="1" i="1" dirty="0" err="1">
                <a:latin typeface="Calibri" panose="020F0502020204030204" pitchFamily="34" charset="0"/>
              </a:rPr>
              <a:t>Ability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and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skill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graphs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for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system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modeling</a:t>
            </a:r>
            <a:r>
              <a:rPr lang="de-DE" sz="900" b="1" i="1" dirty="0">
                <a:latin typeface="Calibri" panose="020F0502020204030204" pitchFamily="34" charset="0"/>
              </a:rPr>
              <a:t>, online </a:t>
            </a:r>
            <a:r>
              <a:rPr lang="de-DE" sz="900" b="1" i="1" dirty="0" err="1">
                <a:latin typeface="Calibri" panose="020F0502020204030204" pitchFamily="34" charset="0"/>
              </a:rPr>
              <a:t>monitoring</a:t>
            </a:r>
            <a:r>
              <a:rPr lang="de-DE" sz="900" b="1" i="1" dirty="0">
                <a:latin typeface="Calibri" panose="020F0502020204030204" pitchFamily="34" charset="0"/>
              </a:rPr>
              <a:t>, </a:t>
            </a:r>
            <a:r>
              <a:rPr lang="de-DE" sz="900" b="1" i="1" dirty="0" err="1">
                <a:latin typeface="Calibri" panose="020F0502020204030204" pitchFamily="34" charset="0"/>
              </a:rPr>
              <a:t>and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decision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support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for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vehicle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guidance</a:t>
            </a:r>
            <a:r>
              <a:rPr lang="de-DE" sz="900" b="1" i="1" dirty="0">
                <a:latin typeface="Calibri" panose="020F0502020204030204" pitchFamily="34" charset="0"/>
              </a:rPr>
              <a:t> </a:t>
            </a:r>
            <a:r>
              <a:rPr lang="de-DE" sz="900" b="1" i="1" dirty="0" err="1">
                <a:latin typeface="Calibri" panose="020F0502020204030204" pitchFamily="34" charset="0"/>
              </a:rPr>
              <a:t>systems</a:t>
            </a:r>
            <a:r>
              <a:rPr lang="de-DE" sz="900" b="1" i="1" dirty="0">
                <a:latin typeface="Calibri" panose="020F0502020204030204" pitchFamily="34" charset="0"/>
              </a:rPr>
              <a:t>“</a:t>
            </a:r>
            <a:r>
              <a:rPr lang="de-DE" sz="900" dirty="0">
                <a:latin typeface="Calibri" panose="020F0502020204030204" pitchFamily="34" charset="0"/>
              </a:rPr>
              <a:t/>
            </a:r>
            <a:br>
              <a:rPr lang="de-DE" sz="900" dirty="0">
                <a:latin typeface="Calibri" panose="020F0502020204030204" pitchFamily="34" charset="0"/>
              </a:rPr>
            </a:br>
            <a:r>
              <a:rPr lang="de-DE" sz="900" dirty="0">
                <a:latin typeface="Calibri" panose="020F0502020204030204" pitchFamily="34" charset="0"/>
              </a:rPr>
              <a:t>In: 2015 IEEE Intelligent </a:t>
            </a:r>
            <a:r>
              <a:rPr lang="de-DE" sz="900" dirty="0" err="1">
                <a:latin typeface="Calibri" panose="020F0502020204030204" pitchFamily="34" charset="0"/>
              </a:rPr>
              <a:t>Vehicles</a:t>
            </a:r>
            <a:r>
              <a:rPr lang="de-DE" sz="900" dirty="0">
                <a:latin typeface="Calibri" panose="020F0502020204030204" pitchFamily="34" charset="0"/>
              </a:rPr>
              <a:t> Symposium (IV 2015), Seoul, South Korea, 2015, pp. 933-939</a:t>
            </a:r>
          </a:p>
        </p:txBody>
      </p:sp>
    </p:spTree>
    <p:extLst>
      <p:ext uri="{BB962C8B-B14F-4D97-AF65-F5344CB8AC3E}">
        <p14:creationId xmlns:p14="http://schemas.microsoft.com/office/powerpoint/2010/main" val="400495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8" grpId="0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88628"/>
              </p:ext>
            </p:extLst>
          </p:nvPr>
        </p:nvGraphicFramePr>
        <p:xfrm>
          <a:off x="3771902" y="4647250"/>
          <a:ext cx="7462984" cy="111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8">
                  <a:extLst>
                    <a:ext uri="{9D8B030D-6E8A-4147-A177-3AD203B41FA5}">
                      <a16:colId xmlns:a16="http://schemas.microsoft.com/office/drawing/2014/main" val="211032614"/>
                    </a:ext>
                  </a:extLst>
                </a:gridCol>
                <a:gridCol w="2355273">
                  <a:extLst>
                    <a:ext uri="{9D8B030D-6E8A-4147-A177-3AD203B41FA5}">
                      <a16:colId xmlns:a16="http://schemas.microsoft.com/office/drawing/2014/main" val="967710881"/>
                    </a:ext>
                  </a:extLst>
                </a:gridCol>
                <a:gridCol w="452582">
                  <a:extLst>
                    <a:ext uri="{9D8B030D-6E8A-4147-A177-3AD203B41FA5}">
                      <a16:colId xmlns:a16="http://schemas.microsoft.com/office/drawing/2014/main" val="1601034045"/>
                    </a:ext>
                  </a:extLst>
                </a:gridCol>
                <a:gridCol w="3906981">
                  <a:extLst>
                    <a:ext uri="{9D8B030D-6E8A-4147-A177-3AD203B41FA5}">
                      <a16:colId xmlns:a16="http://schemas.microsoft.com/office/drawing/2014/main" val="3692639336"/>
                    </a:ext>
                  </a:extLst>
                </a:gridCol>
              </a:tblGrid>
              <a:tr h="288355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Skill</a:t>
                      </a:r>
                      <a:r>
                        <a:rPr lang="de-DE" sz="1200" dirty="0" smtClean="0"/>
                        <a:t> ID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Name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Requirements</a:t>
                      </a:r>
                      <a:r>
                        <a:rPr lang="de-DE" sz="1200" dirty="0" smtClean="0"/>
                        <a:t> / </a:t>
                      </a:r>
                      <a:r>
                        <a:rPr lang="de-DE" sz="1200" dirty="0" err="1" smtClean="0"/>
                        <a:t>Safety</a:t>
                      </a:r>
                      <a:r>
                        <a:rPr lang="de-DE" sz="1200" dirty="0" smtClean="0"/>
                        <a:t> Obligation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730327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649541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S4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“Control longitudinal </a:t>
                      </a:r>
                      <a:r>
                        <a:rPr lang="de-DE" sz="1200" dirty="0" err="1" smtClean="0"/>
                        <a:t>dynamics</a:t>
                      </a:r>
                      <a:r>
                        <a:rPr lang="de-DE" sz="1200" dirty="0" smtClean="0"/>
                        <a:t>“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R1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“</a:t>
                      </a:r>
                      <a:r>
                        <a:rPr lang="de-DE" sz="1200" dirty="0" err="1" smtClean="0"/>
                        <a:t>Vehicle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speed</a:t>
                      </a:r>
                      <a:r>
                        <a:rPr lang="de-DE" sz="1200" dirty="0" smtClean="0"/>
                        <a:t> must not </a:t>
                      </a:r>
                      <a:r>
                        <a:rPr lang="de-DE" sz="1200" dirty="0" err="1" smtClean="0"/>
                        <a:t>exceed</a:t>
                      </a:r>
                      <a:r>
                        <a:rPr lang="de-DE" sz="1200" dirty="0" smtClean="0"/>
                        <a:t> 2.7 m/s“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858053"/>
                  </a:ext>
                </a:extLst>
              </a:tr>
              <a:tr h="228561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…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85195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Skill</a:t>
            </a:r>
            <a:r>
              <a:rPr lang="de-DE" dirty="0" smtClean="0"/>
              <a:t> Description</a:t>
            </a:r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9849"/>
              </p:ext>
            </p:extLst>
          </p:nvPr>
        </p:nvGraphicFramePr>
        <p:xfrm>
          <a:off x="3771902" y="1300480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698">
                  <a:extLst>
                    <a:ext uri="{9D8B030D-6E8A-4147-A177-3AD203B41FA5}">
                      <a16:colId xmlns:a16="http://schemas.microsoft.com/office/drawing/2014/main" val="3482468548"/>
                    </a:ext>
                  </a:extLst>
                </a:gridCol>
                <a:gridCol w="4389968">
                  <a:extLst>
                    <a:ext uri="{9D8B030D-6E8A-4147-A177-3AD203B41FA5}">
                      <a16:colId xmlns:a16="http://schemas.microsoft.com/office/drawing/2014/main" val="89219241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4990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Symbol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Description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Content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8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0" dirty="0" err="1" smtClean="0"/>
                        <a:t>Defined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variables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prameters</a:t>
                      </a:r>
                      <a:endParaRPr lang="de-DE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42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0" dirty="0" err="1" smtClean="0"/>
                        <a:t>Required</a:t>
                      </a:r>
                      <a:r>
                        <a:rPr lang="de-DE" i="0" dirty="0" smtClean="0"/>
                        <a:t> </a:t>
                      </a:r>
                      <a:r>
                        <a:rPr lang="de-DE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variables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prameters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6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Hybrid </a:t>
                      </a:r>
                      <a:r>
                        <a:rPr lang="de-DE" dirty="0" err="1" smtClean="0"/>
                        <a:t>program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22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Type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onsolas" panose="020B0609020204030204" pitchFamily="49" charset="0"/>
                        </a:rPr>
                        <a:t>action</a:t>
                      </a:r>
                      <a:endParaRPr lang="de-DE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9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Safety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obligation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77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Precondition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 smtClean="0">
                          <a:latin typeface="Consolas" panose="020B0609020204030204" pitchFamily="49" charset="0"/>
                        </a:rPr>
                        <a:t>true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3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5327"/>
                  </a:ext>
                </a:extLst>
              </a:tr>
            </a:tbl>
          </a:graphicData>
        </a:graphic>
      </p:graphicFrame>
      <p:pic>
        <p:nvPicPr>
          <p:cNvPr id="8" name="Grafik 7" descr="\documentclass{article}&#10;\usepackage{amsmath}&#10;\pagestyle{empty}&#10;\begin{document}&#10;&#10;&#10;$\{v \leq v_{\mathsf{max}} (2.7 ms^{-1})\}$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0" y="3187489"/>
            <a:ext cx="2281143" cy="272762"/>
          </a:xfrm>
          <a:prstGeom prst="rect">
            <a:avLst/>
          </a:prstGeom>
        </p:spPr>
      </p:pic>
      <p:pic>
        <p:nvPicPr>
          <p:cNvPr id="9" name="Grafik 8" descr="\documentclass{article}&#10;\usepackage{amsmath}&#10;\pagestyle{empty}&#10;\begin{document}&#10;&#10;&#10;$\{\dots\}$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600" y="2481739"/>
            <a:ext cx="556190" cy="254476"/>
          </a:xfrm>
          <a:prstGeom prst="rect">
            <a:avLst/>
          </a:prstGeom>
        </p:spPr>
      </p:pic>
      <p:pic>
        <p:nvPicPr>
          <p:cNvPr id="10" name="Grafik 9" descr="\documentclass{article}&#10;\usepackage{amsmath}&#10;\pagestyle{empty}&#10;\begin{document}&#10;&#10;$\{x, v, v_{\mathsf{max}}\}$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269" y="2097697"/>
            <a:ext cx="1180952" cy="254476"/>
          </a:xfrm>
          <a:prstGeom prst="rect">
            <a:avLst/>
          </a:prstGeom>
        </p:spPr>
      </p:pic>
      <p:pic>
        <p:nvPicPr>
          <p:cNvPr id="11" name="Grafik 10" descr="\documentclass{article}&#10;\usepackage{amsmath}&#10;\pagestyle{empty}&#10;\begin{document}&#10;&#10;$\emptyset$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650" y="1751750"/>
            <a:ext cx="103619" cy="21638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" y="971550"/>
            <a:ext cx="3476625" cy="3295650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1276350" y="2043641"/>
            <a:ext cx="1076325" cy="57573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14" name="Grafik 13" descr="\documentclass{article}&#10;\usepackage{amsmath}&#10;\pagestyle{empty}&#10;\begin{document}&#10;&#10;$X_{\mathsf{def}}$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70" y="1756321"/>
            <a:ext cx="451048" cy="211810"/>
          </a:xfrm>
          <a:prstGeom prst="rect">
            <a:avLst/>
          </a:prstGeom>
        </p:spPr>
      </p:pic>
      <p:pic>
        <p:nvPicPr>
          <p:cNvPr id="15" name="Grafik 14" descr="\documentclass{article}&#10;\usepackage{amsmath}&#10;\pagestyle{empty}&#10;\begin{document}&#10;&#10;$X_{\mathsf{req}}$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70" y="2086175"/>
            <a:ext cx="434286" cy="245333"/>
          </a:xfrm>
          <a:prstGeom prst="rect">
            <a:avLst/>
          </a:prstGeom>
        </p:spPr>
      </p:pic>
      <p:pic>
        <p:nvPicPr>
          <p:cNvPr id="16" name="Grafik 15" descr="\documentclass{article}&#10;\usepackage{amsmath}&#10;\pagestyle{empty}&#10;\begin{document}&#10;&#10;&#10;$\alpha$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401" y="2551834"/>
            <a:ext cx="143238" cy="114286"/>
          </a:xfrm>
          <a:prstGeom prst="rect">
            <a:avLst/>
          </a:prstGeom>
        </p:spPr>
      </p:pic>
      <p:pic>
        <p:nvPicPr>
          <p:cNvPr id="17" name="Grafik 16" descr="\documentclass{article}&#10;\usepackage{amsmath}&#10;\pagestyle{empty}&#10;\begin{document}&#10;&#10;$\tau$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2930525"/>
            <a:ext cx="123429" cy="112762"/>
          </a:xfrm>
          <a:prstGeom prst="rect">
            <a:avLst/>
          </a:prstGeom>
        </p:spPr>
      </p:pic>
      <p:pic>
        <p:nvPicPr>
          <p:cNvPr id="18" name="Grafik 17" descr="\documentclass{article}&#10;\usepackage{amsmath}&#10;\pagestyle{empty}&#10;\begin{document}&#10;&#10;&#10;$\phi$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25" y="3625850"/>
            <a:ext cx="134095" cy="227048"/>
          </a:xfrm>
          <a:prstGeom prst="rect">
            <a:avLst/>
          </a:prstGeom>
        </p:spPr>
      </p:pic>
      <p:pic>
        <p:nvPicPr>
          <p:cNvPr id="19" name="Grafik 18" descr="\documentclass{article}&#10;\usepackage{amsmath}&#10;\pagestyle{empty}&#10;\begin{document}&#10;&#10;$\psi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016" y="3233203"/>
            <a:ext cx="155429" cy="227048"/>
          </a:xfrm>
          <a:prstGeom prst="rect">
            <a:avLst/>
          </a:prstGeom>
        </p:spPr>
      </p:pic>
      <p:sp>
        <p:nvSpPr>
          <p:cNvPr id="21" name="Ovale Legende 20"/>
          <p:cNvSpPr/>
          <p:nvPr/>
        </p:nvSpPr>
        <p:spPr>
          <a:xfrm>
            <a:off x="6697424" y="3739374"/>
            <a:ext cx="1611940" cy="762137"/>
          </a:xfrm>
          <a:prstGeom prst="wedgeEllipseCallout">
            <a:avLst>
              <a:gd name="adj1" fmla="val -52680"/>
              <a:gd name="adj2" fmla="val -77500"/>
            </a:avLst>
          </a:prstGeom>
          <a:solidFill>
            <a:schemeClr val="bg1"/>
          </a:solidFill>
          <a:ln w="1905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Contract-based</a:t>
            </a:r>
            <a:r>
              <a:rPr lang="de-DE" sz="1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design </a:t>
            </a:r>
            <a:r>
              <a:rPr lang="de-DE" sz="11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methodology</a:t>
            </a:r>
            <a:endParaRPr lang="de-DE" sz="11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Systems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CPSs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00" y="1975094"/>
            <a:ext cx="8086663" cy="3584043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738578" y="1212458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Mixed </a:t>
            </a:r>
            <a:r>
              <a:rPr lang="de-DE" i="1" dirty="0" err="1"/>
              <a:t>modeling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continious</a:t>
            </a:r>
            <a:r>
              <a:rPr lang="de-DE" i="1" dirty="0"/>
              <a:t> </a:t>
            </a:r>
            <a:r>
              <a:rPr lang="de-DE" i="1" dirty="0" err="1"/>
              <a:t>and</a:t>
            </a:r>
            <a:r>
              <a:rPr lang="de-DE" i="1" dirty="0"/>
              <a:t> </a:t>
            </a:r>
            <a:r>
              <a:rPr lang="de-DE" i="1" dirty="0" err="1"/>
              <a:t>discrete</a:t>
            </a:r>
            <a:r>
              <a:rPr lang="de-DE" i="1" dirty="0"/>
              <a:t> </a:t>
            </a:r>
            <a:r>
              <a:rPr lang="de-DE" i="1" dirty="0" err="1"/>
              <a:t>dynamics</a:t>
            </a:r>
            <a:r>
              <a:rPr lang="de-DE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4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/>
        </p:nvSpPr>
        <p:spPr>
          <a:xfrm>
            <a:off x="6511637" y="4482657"/>
            <a:ext cx="2161309" cy="469817"/>
          </a:xfrm>
          <a:prstGeom prst="rect">
            <a:avLst/>
          </a:prstGeom>
          <a:ln w="38100">
            <a:solidFill>
              <a:schemeClr val="accent1">
                <a:alpha val="74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Hybrid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Differential Dynamic </a:t>
            </a:r>
            <a:r>
              <a:rPr lang="de-DE" dirty="0" err="1" smtClean="0"/>
              <a:t>Logic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122" y="3007816"/>
            <a:ext cx="5901714" cy="2666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04" y="1434973"/>
            <a:ext cx="6624000" cy="252952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123435" y="955961"/>
            <a:ext cx="425635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Differential Dynamic </a:t>
            </a:r>
            <a:r>
              <a:rPr lang="de-DE" b="1" dirty="0" err="1"/>
              <a:t>Logic</a:t>
            </a:r>
            <a:r>
              <a:rPr lang="de-DE" b="1" dirty="0"/>
              <a:t>:</a:t>
            </a:r>
            <a:br>
              <a:rPr lang="de-DE" b="1" dirty="0"/>
            </a:b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Hybrid </a:t>
            </a:r>
            <a:r>
              <a:rPr lang="de-DE" b="1" dirty="0" err="1"/>
              <a:t>Program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Verification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validity</a:t>
            </a:r>
            <a:r>
              <a:rPr lang="de-DE" b="1" dirty="0"/>
              <a:t> </a:t>
            </a:r>
            <a:r>
              <a:rPr lang="de-DE" b="1" dirty="0" err="1"/>
              <a:t>checking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endParaRPr lang="de-DE" b="1" dirty="0"/>
          </a:p>
        </p:txBody>
      </p:sp>
      <p:pic>
        <p:nvPicPr>
          <p:cNvPr id="7" name="Grafik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778" y="4594373"/>
            <a:ext cx="1048381" cy="251429"/>
          </a:xfrm>
          <a:prstGeom prst="rect">
            <a:avLst/>
          </a:prstGeom>
        </p:spPr>
      </p:pic>
      <p:sp>
        <p:nvSpPr>
          <p:cNvPr id="8" name="Abgerundete rechteckige Legende 7"/>
          <p:cNvSpPr/>
          <p:nvPr/>
        </p:nvSpPr>
        <p:spPr>
          <a:xfrm>
            <a:off x="3287961" y="1984192"/>
            <a:ext cx="2192483" cy="338399"/>
          </a:xfrm>
          <a:prstGeom prst="wedgeRoundRectCallout">
            <a:avLst>
              <a:gd name="adj1" fmla="val -34666"/>
              <a:gd name="adj2" fmla="val -124253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28" y="2086775"/>
            <a:ext cx="1966081" cy="18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bgerundete rechteckige Legende 10"/>
          <p:cNvSpPr/>
          <p:nvPr/>
        </p:nvSpPr>
        <p:spPr>
          <a:xfrm>
            <a:off x="2693499" y="3573726"/>
            <a:ext cx="839823" cy="437162"/>
          </a:xfrm>
          <a:prstGeom prst="wedgeRoundRectCallout">
            <a:avLst>
              <a:gd name="adj1" fmla="val 18773"/>
              <a:gd name="adj2" fmla="val -114746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Seq. </a:t>
            </a:r>
            <a:r>
              <a:rPr lang="de-DE" sz="1100" dirty="0" err="1"/>
              <a:t>Compose</a:t>
            </a:r>
            <a:endParaRPr lang="de-DE" sz="1100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658578" y="3573726"/>
            <a:ext cx="839823" cy="437162"/>
          </a:xfrm>
          <a:prstGeom prst="wedgeRoundRectCallout">
            <a:avLst>
              <a:gd name="adj1" fmla="val -13396"/>
              <a:gd name="adj2" fmla="val -1076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Nondet</a:t>
            </a:r>
            <a:r>
              <a:rPr lang="de-DE" sz="1100" dirty="0"/>
              <a:t>. Choice</a:t>
            </a:r>
          </a:p>
        </p:txBody>
      </p:sp>
      <p:sp>
        <p:nvSpPr>
          <p:cNvPr id="13" name="Abgerundete rechteckige Legende 12"/>
          <p:cNvSpPr/>
          <p:nvPr/>
        </p:nvSpPr>
        <p:spPr>
          <a:xfrm>
            <a:off x="4604716" y="3573726"/>
            <a:ext cx="839823" cy="437162"/>
          </a:xfrm>
          <a:prstGeom prst="wedgeRoundRectCallout">
            <a:avLst>
              <a:gd name="adj1" fmla="val -45565"/>
              <a:gd name="adj2" fmla="val -109991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Nondet</a:t>
            </a:r>
            <a:r>
              <a:rPr lang="de-DE" sz="1100" dirty="0"/>
              <a:t>. Repeat</a:t>
            </a:r>
          </a:p>
        </p:txBody>
      </p:sp>
      <p:sp>
        <p:nvSpPr>
          <p:cNvPr id="14" name="Abgerundete rechteckige Legende 13"/>
          <p:cNvSpPr/>
          <p:nvPr/>
        </p:nvSpPr>
        <p:spPr>
          <a:xfrm>
            <a:off x="6891277" y="3562693"/>
            <a:ext cx="839823" cy="437162"/>
          </a:xfrm>
          <a:prstGeom prst="wedgeRoundRectCallout">
            <a:avLst>
              <a:gd name="adj1" fmla="val -27006"/>
              <a:gd name="adj2" fmla="val -107615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Diff. </a:t>
            </a:r>
            <a:r>
              <a:rPr lang="de-DE" sz="1100" dirty="0" err="1"/>
              <a:t>Equation</a:t>
            </a:r>
            <a:endParaRPr lang="de-DE" sz="1100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8093159" y="3573726"/>
            <a:ext cx="839823" cy="437162"/>
          </a:xfrm>
          <a:prstGeom prst="wedgeRoundRectCallout">
            <a:avLst>
              <a:gd name="adj1" fmla="val -28243"/>
              <a:gd name="adj2" fmla="val -112369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Test </a:t>
            </a:r>
            <a:r>
              <a:rPr lang="de-DE" sz="1100" dirty="0" err="1"/>
              <a:t>Condition</a:t>
            </a:r>
            <a:endParaRPr lang="de-DE" sz="1100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5719096" y="3562693"/>
            <a:ext cx="990957" cy="437162"/>
          </a:xfrm>
          <a:prstGeom prst="wedgeRoundRectCallout">
            <a:avLst>
              <a:gd name="adj1" fmla="val -47557"/>
              <a:gd name="adj2" fmla="val -105238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 err="1"/>
              <a:t>Discrete</a:t>
            </a:r>
            <a:endParaRPr lang="de-DE" sz="1100" dirty="0"/>
          </a:p>
          <a:p>
            <a:pPr algn="ctr"/>
            <a:r>
              <a:rPr lang="de-DE" sz="1100" dirty="0" err="1"/>
              <a:t>Assignment</a:t>
            </a:r>
            <a:endParaRPr lang="de-DE" sz="1100" dirty="0"/>
          </a:p>
        </p:txBody>
      </p:sp>
      <p:sp>
        <p:nvSpPr>
          <p:cNvPr id="18" name="Rechteck 17"/>
          <p:cNvSpPr/>
          <p:nvPr/>
        </p:nvSpPr>
        <p:spPr>
          <a:xfrm>
            <a:off x="2218685" y="4279522"/>
            <a:ext cx="6809546" cy="109104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5980231" y="5781273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900" dirty="0"/>
              <a:t>André </a:t>
            </a:r>
            <a:r>
              <a:rPr lang="de-DE" sz="900" dirty="0" smtClean="0"/>
              <a:t>Platzer, </a:t>
            </a:r>
            <a:r>
              <a:rPr lang="de-DE" sz="900" b="1" dirty="0" smtClean="0"/>
              <a:t>“Differential </a:t>
            </a:r>
            <a:r>
              <a:rPr lang="de-DE" sz="900" b="1" dirty="0" err="1"/>
              <a:t>dynamic</a:t>
            </a:r>
            <a:r>
              <a:rPr lang="de-DE" sz="900" b="1" dirty="0"/>
              <a:t> </a:t>
            </a:r>
            <a:r>
              <a:rPr lang="de-DE" sz="900" b="1" dirty="0" err="1"/>
              <a:t>logic</a:t>
            </a:r>
            <a:r>
              <a:rPr lang="de-DE" sz="900" b="1" dirty="0"/>
              <a:t> </a:t>
            </a:r>
            <a:r>
              <a:rPr lang="de-DE" sz="900" b="1" dirty="0" err="1"/>
              <a:t>for</a:t>
            </a:r>
            <a:r>
              <a:rPr lang="de-DE" sz="900" b="1" dirty="0"/>
              <a:t> </a:t>
            </a:r>
            <a:r>
              <a:rPr lang="de-DE" sz="900" b="1" dirty="0" err="1"/>
              <a:t>verifying</a:t>
            </a:r>
            <a:r>
              <a:rPr lang="de-DE" sz="900" b="1" dirty="0"/>
              <a:t> </a:t>
            </a:r>
            <a:r>
              <a:rPr lang="de-DE" sz="900" b="1" dirty="0" err="1"/>
              <a:t>parametric</a:t>
            </a:r>
            <a:r>
              <a:rPr lang="de-DE" sz="900" b="1" dirty="0"/>
              <a:t> hybrid </a:t>
            </a:r>
            <a:r>
              <a:rPr lang="de-DE" sz="900" b="1" dirty="0" err="1" smtClean="0"/>
              <a:t>systems</a:t>
            </a:r>
            <a:r>
              <a:rPr lang="de-DE" sz="900" dirty="0" smtClean="0"/>
              <a:t>“, TABLEAUX 2007, Springer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827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 Hybrid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i="1" dirty="0" smtClean="0"/>
              <a:t>Control Longitudinal Dynamics</a:t>
            </a:r>
            <a:endParaRPr lang="de-DE" i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04975"/>
            <a:ext cx="3476625" cy="329565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276350" y="2777066"/>
            <a:ext cx="1076325" cy="575734"/>
          </a:xfrm>
          <a:prstGeom prst="rect">
            <a:avLst/>
          </a:prstGeom>
          <a:solidFill>
            <a:schemeClr val="accent1">
              <a:alpha val="21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953" y="1704975"/>
            <a:ext cx="7149316" cy="3296803"/>
          </a:xfrm>
          <a:prstGeom prst="rect">
            <a:avLst/>
          </a:prstGeom>
          <a:ln w="15875">
            <a:solidFill>
              <a:schemeClr val="accent5">
                <a:shade val="50000"/>
              </a:schemeClr>
            </a:solidFill>
            <a:prstDash val="dash"/>
          </a:ln>
        </p:spPr>
      </p:pic>
      <p:sp>
        <p:nvSpPr>
          <p:cNvPr id="8" name="Pfeil nach rechts 7"/>
          <p:cNvSpPr/>
          <p:nvPr/>
        </p:nvSpPr>
        <p:spPr>
          <a:xfrm>
            <a:off x="2428873" y="2955395"/>
            <a:ext cx="1981201" cy="225955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  <p:sp>
        <p:nvSpPr>
          <p:cNvPr id="3" name="Rechteck 2"/>
          <p:cNvSpPr/>
          <p:nvPr/>
        </p:nvSpPr>
        <p:spPr>
          <a:xfrm>
            <a:off x="5477691" y="3727269"/>
            <a:ext cx="3988526" cy="243840"/>
          </a:xfrm>
          <a:prstGeom prst="rect">
            <a:avLst/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719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,2332"/>
  <p:tag name="ORIGINALWIDTH" val="1122,61"/>
  <p:tag name="LATEXADDIN" val="\documentclass{article}&#10;\usepackage{amsmath}&#10;\pagestyle{empty}&#10;\begin{document}&#10;&#10;&#10;$\{v \leq v_{\mathsf{max}} (2.7 ms^{-1})\}$&#10;&#10;\end{document}"/>
  <p:tag name="IGUANATEXSIZE" val="20"/>
  <p:tag name="IGUANATEXCURSOR" val="12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76,49047"/>
  <p:tag name="LATEXADDIN" val="\documentclass{article}&#10;\usepackage{amsmath}&#10;\pagestyle{empty}&#10;\begin{document}&#10;&#10;$\psi$&#10;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336"/>
  <p:tag name="ORIGINALWIDTH" val="2904,387"/>
  <p:tag name="LATEXADDIN" val="\documentclass{article}&#10;\usepackage{amsmath}&#10;\pagestyle{empty}&#10;\begin{document}&#10;&#10;\begin{equation*}&#10;\alpha ::= \alpha ;\beta &#10;\,|\, \alpha \cup \beta &#10;\,|\, \alpha^{*}&#10;\,|\, x:=\Theta&#10;\,|\, x:=*&#10;\,|\, x'=\Theta \, \&amp; \, H&#10;\,|\, ?H&#10;\end{equation*}&#10;&#10;&#10;\end{document}"/>
  <p:tag name="IGUANATEXSIZE" val="20"/>
  <p:tag name="IGUANATEXCURSOR" val="24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3259,843"/>
  <p:tag name="LATEXADDIN" val="\documentclass{article}&#10;\usepackage{amsmath}&#10;\pagestyle{empty}&#10;\begin{document}&#10;&#10;&#10;\begin{equation*}&#10;\Phi ::= \Theta_1 \sim  \Theta_2 \,|\, \neg \Phi \,|\, \Phi \wedge \Psi \,|\, \Phi \vee \Psi \,|\,\Phi \rightarrow \Psi \,|\, \forall x \, \Phi \,|\, \exists x \, \Phi \,|\, [\alpha]\Phi&#10;\end{equation*}&#10;&#10;\end{document}"/>
  <p:tag name="IGUANATEXSIZE" val="20"/>
  <p:tag name="IGUANATEXCURSOR" val="30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515,9355"/>
  <p:tag name="LATEXADDIN" val="\documentclass{article}&#10;\usepackage{amsmath}&#10;\pagestyle{empty}&#10;\begin{document}&#10;&#10;$\Psi \rightarrow [\alpha]\Phi$&#10;&#10;&#10;\end{document}"/>
  <p:tag name="IGUANATEXSIZE" val="20"/>
  <p:tag name="IGUANATEXCURSOR" val="11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4844"/>
  <p:tag name="ORIGINALWIDTH" val="1305,587"/>
  <p:tag name="LATEXADDIN" val="\documentclass{article}&#10;\usepackage{amsmath}&#10;\pagestyle{empty}&#10;\begin{document}&#10;&#10; $\sim \, \in \{&lt;$, $\leq$, $&gt;$, $\geq$, $=$, $\neq\}$&#10;&#10;&#10;\end{document}"/>
  <p:tag name="IGUANATEXSIZE" val="20"/>
  <p:tag name="IGUANATEXCURSOR" val="13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,2235"/>
  <p:tag name="ORIGINALWIDTH" val="2014,248"/>
  <p:tag name="LATEXADDIN" val="\documentclass{article}&#10;\usepackage{amsmath}&#10;\pagestyle{empty}&#10;\begin{document}&#10;&#10;$\mathsf{assume}_s = \bigwedge \limits_{s'\prec s}\mathsf{assume}_{s'} \vee \neg\bigwedge\limits_{s'\prec s}\mathsf{safe}_{s'}$&#10;&#10;&#10;&#10;\end{document}"/>
  <p:tag name="IGUANATEXSIZE" val="20"/>
  <p:tag name="IGUANATEXCURSOR" val="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2,2235"/>
  <p:tag name="ORIGINALWIDTH" val="914,8856"/>
  <p:tag name="LATEXADDIN" val="\documentclass{article}&#10;\usepackage{amsmath}&#10;\pagestyle{empty}&#10;\begin{document}&#10;&#10;$\mathsf{safe}_s = \bigwedge \limits_{s'\prec s}\mathsf{safe}_{s'}$&#10;&#10;&#10;&#10;\end{document}"/>
  <p:tag name="IGUANATEXSIZE" val="20"/>
  <p:tag name="IGUANATEXCURSOR" val="14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,9828"/>
  <p:tag name="ORIGINALWIDTH" val="3420,323"/>
  <p:tag name="LATEXADDIN" val="\documentclass{article}&#10;\usepackage{amsmath}&#10;\pagestyle{empty}&#10;\begin{document}&#10;&#10;&#10;$\mathcal{C}^{\mathsf{comp}}_{\mathsf{cld}} = \mathcal{C}_{\mathsf{cld}}\otimes ((\mathcal{C}_{\mathsf{Em}}\otimes\mathcal{C}_{\mathsf{Is}})\otimes (\mathcal{C}_{\mathsf{Dec}}\otimes (\mathcal{C}_{\mathsf{Bs}}\otimes\mathcal{C}_{\mathsf{Po}}))\otimes (\mathcal{C}_{\mathsf{Ac}}\otimes\mathcal{C}_{\mathsf{Po}}) ) $&#10;&#10;&#10;&#10;\end{document}"/>
  <p:tag name="IGUANATEXSIZE" val="20"/>
  <p:tag name="IGUANATEXCURSOR" val="8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685,4143"/>
  <p:tag name="LATEXADDIN" val="\documentclass{article}&#10;\usepackage{amsmath}&#10;\pagestyle{empty}&#10;\begin{document}&#10;&#10;&#10;$\mathcal{C}_s = (\phi_s, \psi_s)$&#10;&#10;\end{document}"/>
  <p:tag name="IGUANATEXSIZE" val="20"/>
  <p:tag name="IGUANATEXCURSOR" val="114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,7334"/>
  <p:tag name="ORIGINALWIDTH" val="1476,565"/>
  <p:tag name="LATEXADDIN" val="\documentclass{article}&#10;\usepackage{amsmath}&#10;\pagestyle{empty}&#10;\begin{document}&#10;&#10;&#10;$\mathsf{Var}_{\mathsf{mod}}(s_i)\cap\mathsf{Var}_{\mathsf{mod}}(s_j) = \emptyset$ &#10;\end{document}"/>
  <p:tag name="IGUANATEXSIZE" val="20"/>
  <p:tag name="IGUANATEXCURSOR" val="16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73,7158"/>
  <p:tag name="LATEXADDIN" val="\documentclass{article}&#10;\usepackage{amsmath}&#10;\pagestyle{empty}&#10;\begin{document}&#10;&#10;&#10;$\{\dots\}$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1041,62"/>
  <p:tag name="LATEXADDIN" val="\documentclass{article}&#10;\usepackage{amsmath}&#10;\pagestyle{empty}&#10;\begin{document}&#10;&#10;$\alpha_{\mathsf{root}} = \alpha_{s_1};\dots;\alpha_{s_n}$&#10;&#10;&#10;\end{document}"/>
  <p:tag name="IGUANATEXSIZE" val="20"/>
  <p:tag name="IGUANATEXCURSOR" val="13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581,1773"/>
  <p:tag name="LATEXADDIN" val="\documentclass{article}&#10;\usepackage{amsmath}&#10;\pagestyle{empty}&#10;\begin{document}&#10;&#10;$\{x, v, v_{\mathsf{max}}\}$&#10;&#10;&#10;\end{document}"/>
  <p:tag name="IGUANATEXSIZE" val="20"/>
  <p:tag name="IGUANATEXCURSOR" val="105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50,99362"/>
  <p:tag name="LATEXADDIN" val="\documentclass{article}&#10;\usepackage{amsmath}&#10;\pagestyle{empty}&#10;\begin{document}&#10;&#10;$\emptyset$&#10;&#10;&#10;\end{document}"/>
  <p:tag name="IGUANATEXSIZE" val="20"/>
  <p:tag name="IGUANATEXCURSOR" val="92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221,9723"/>
  <p:tag name="LATEXADDIN" val="\documentclass{article}&#10;\usepackage{amsmath}&#10;\pagestyle{empty}&#10;\begin{document}&#10;&#10;$X_{\mathsf{def}}$&#10;&#10;&#10;\end{document}"/>
  <p:tag name="IGUANATEXSIZE" val="20"/>
  <p:tag name="IGUANATEXCURSOR" val="81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,7349"/>
  <p:tag name="ORIGINALWIDTH" val="213,7233"/>
  <p:tag name="LATEXADDIN" val="\documentclass{article}&#10;\usepackage{amsmath}&#10;\pagestyle{empty}&#10;\begin{document}&#10;&#10;$X_{\mathsf{req}}$&#10;&#10;&#10;\end{document}"/>
  <p:tag name="IGUANATEXSIZE" val="20"/>
  <p:tag name="IGUANATEXCURSOR" val="9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70,49118"/>
  <p:tag name="LATEXADDIN" val="\documentclass{article}&#10;\usepackage{amsmath}&#10;\pagestyle{empty}&#10;\begin{document}&#10;&#10;&#10;$\alpha$&#10;&#10;\end{document}"/>
  <p:tag name="IGUANATEXSIZE" val="20"/>
  <p:tag name="IGUANATEXCURSOR" val="89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,49307"/>
  <p:tag name="ORIGINALWIDTH" val="60,74244"/>
  <p:tag name="LATEXADDIN" val="\documentclass{article}&#10;\usepackage{amsmath}&#10;\pagestyle{empty}&#10;\begin{document}&#10;&#10;$\tau$&#10;&#10;&#10;\end{document}"/>
  <p:tag name="IGUANATEXSIZE" val="20"/>
  <p:tag name="IGUANATEXCURSOR" val="86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65,99173"/>
  <p:tag name="LATEXADDIN" val="\documentclass{article}&#10;\usepackage{amsmath}&#10;\pagestyle{empty}&#10;\begin{document}&#10;&#10;&#10;$\phi$&#10;&#10;\end{document}"/>
  <p:tag name="IGUANATEXSIZE" val="20"/>
  <p:tag name="IGUANATEXCURSOR" val="87"/>
  <p:tag name="TRANSPARENCY" val="Wahr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tubs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ilchgla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TU Braunschweig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ADBF4D"/>
        </a:accent3>
        <a:accent4>
          <a:srgbClr val="FA6E00"/>
        </a:accent4>
        <a:accent5>
          <a:srgbClr val="407E97"/>
        </a:accent5>
        <a:accent6>
          <a:srgbClr val="98409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ubs" id="{0746CBFD-F7BF-4B0B-B201-65A7EBAA979C}" vid="{E33A1347-2C25-4EE5-A32D-01A09D66813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tubs</Template>
  <TotalTime>0</TotalTime>
  <Words>420</Words>
  <Application>Microsoft Office PowerPoint</Application>
  <PresentationFormat>Breitbild</PresentationFormat>
  <Paragraphs>170</Paragraphs>
  <Slides>18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CMBXTI10</vt:lpstr>
      <vt:lpstr>CMR10</vt:lpstr>
      <vt:lpstr>Consolas</vt:lpstr>
      <vt:lpstr>NexusSansPro-Regular</vt:lpstr>
      <vt:lpstr>Wingdings</vt:lpstr>
      <vt:lpstr>tubs</vt:lpstr>
      <vt:lpstr>Skill-Based Verification of Cyber-Physical Systems</vt:lpstr>
      <vt:lpstr>Motivation: Cyber-Physical Systems</vt:lpstr>
      <vt:lpstr>Fundamental Research Questions Remain</vt:lpstr>
      <vt:lpstr>Maneuver-Centric Formal Engineering Approach</vt:lpstr>
      <vt:lpstr>Modelling Foundation: Skill Graphs</vt:lpstr>
      <vt:lpstr>Skill Description</vt:lpstr>
      <vt:lpstr>Hybrid Systems as a Mathematical Foundation for CPSs</vt:lpstr>
      <vt:lpstr>Hybrid Programs and Differential Dynamic Logic</vt:lpstr>
      <vt:lpstr>Example: Hybrid Program of Control Longitudinal Dynamics</vt:lpstr>
      <vt:lpstr>Verification Condition Generation</vt:lpstr>
      <vt:lpstr>Controller Assembly</vt:lpstr>
      <vt:lpstr>On Compositionanility of Skill Graphs</vt:lpstr>
      <vt:lpstr>Tool Support: Skeditor</vt:lpstr>
      <vt:lpstr>Reducing Verification Effort through Composition – Eval.</vt:lpstr>
      <vt:lpstr>Reducing Verification Effort through Composition - Results</vt:lpstr>
      <vt:lpstr>Summary</vt:lpstr>
      <vt:lpstr>Informal Safety Requirements for a Vehicle</vt:lpstr>
      <vt:lpstr>Futore Work / Current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Tobias Pett</dc:creator>
  <cp:lastModifiedBy>Windows-Benutzer</cp:lastModifiedBy>
  <cp:revision>281</cp:revision>
  <dcterms:created xsi:type="dcterms:W3CDTF">2020-04-29T10:39:56Z</dcterms:created>
  <dcterms:modified xsi:type="dcterms:W3CDTF">2023-01-23T22:05:18Z</dcterms:modified>
</cp:coreProperties>
</file>