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301" r:id="rId4"/>
    <p:sldId id="296" r:id="rId5"/>
    <p:sldId id="273" r:id="rId6"/>
    <p:sldId id="297" r:id="rId7"/>
    <p:sldId id="268" r:id="rId8"/>
    <p:sldId id="269" r:id="rId9"/>
    <p:sldId id="304" r:id="rId10"/>
    <p:sldId id="307" r:id="rId11"/>
    <p:sldId id="306" r:id="rId12"/>
    <p:sldId id="289" r:id="rId13"/>
    <p:sldId id="308" r:id="rId14"/>
    <p:sldId id="309" r:id="rId15"/>
    <p:sldId id="299" r:id="rId16"/>
    <p:sldId id="300" r:id="rId17"/>
    <p:sldId id="302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-Benutzer" initials="W" lastIdx="1" clrIdx="0">
    <p:extLst>
      <p:ext uri="{19B8F6BF-5375-455C-9EA6-DF929625EA0E}">
        <p15:presenceInfo xmlns:p15="http://schemas.microsoft.com/office/powerpoint/2012/main" userId="Windows-Benutz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B31B"/>
    <a:srgbClr val="FDFF1A"/>
    <a:srgbClr val="7AD9FE"/>
    <a:srgbClr val="4EE5AC"/>
    <a:srgbClr val="3480FE"/>
    <a:srgbClr val="CE8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5" autoAdjust="0"/>
    <p:restoredTop sz="63372" autoAdjust="0"/>
  </p:normalViewPr>
  <p:slideViewPr>
    <p:cSldViewPr snapToGrid="0">
      <p:cViewPr varScale="1">
        <p:scale>
          <a:sx n="103" d="100"/>
          <a:sy n="103" d="100"/>
        </p:scale>
        <p:origin x="475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19A28-2C5E-4BF7-A604-AA15D3ABFBEF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3B58D-A360-45EE-8C40-FEA8220A20A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1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B58D-A360-45EE-8C40-FEA8220A20A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188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B58D-A360-45EE-8C40-FEA8220A20A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610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B58D-A360-45EE-8C40-FEA8220A20A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602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B58D-A360-45EE-8C40-FEA8220A20A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667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B58D-A360-45EE-8C40-FEA8220A20A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994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B58D-A360-45EE-8C40-FEA8220A20A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902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B58D-A360-45EE-8C40-FEA8220A20A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251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B58D-A360-45EE-8C40-FEA8220A20A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002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B58D-A360-45EE-8C40-FEA8220A20A2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853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B58D-A360-45EE-8C40-FEA8220A20A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139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B58D-A360-45EE-8C40-FEA8220A20A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045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B58D-A360-45EE-8C40-FEA8220A20A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614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B58D-A360-45EE-8C40-FEA8220A20A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90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B58D-A360-45EE-8C40-FEA8220A20A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241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B58D-A360-45EE-8C40-FEA8220A20A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233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B58D-A360-45EE-8C40-FEA8220A20A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641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B58D-A360-45EE-8C40-FEA8220A20A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5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/>
        </p:nvSpPr>
        <p:spPr bwMode="auto">
          <a:xfrm>
            <a:off x="395822" y="1449388"/>
            <a:ext cx="11400367" cy="26543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sz="1800"/>
              <a:t>Platzhalter für Bild, Bild auf Titelfolie hinter das Logo einsetzen</a:t>
            </a:r>
          </a:p>
        </p:txBody>
      </p:sp>
      <p:pic>
        <p:nvPicPr>
          <p:cNvPr id="10" name="Picture 16" descr="TU_Braunschweig_02"/>
          <p:cNvPicPr>
            <a:picLocks noChangeAspect="1" noChangeArrowheads="1"/>
          </p:cNvPicPr>
          <p:nvPr/>
        </p:nvPicPr>
        <p:blipFill rotWithShape="1">
          <a:blip r:embed="rId2" cstate="print"/>
          <a:srcRect t="20252" b="-20252"/>
          <a:stretch/>
        </p:blipFill>
        <p:spPr bwMode="auto">
          <a:xfrm>
            <a:off x="383119" y="1449388"/>
            <a:ext cx="11444816" cy="34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383117" y="4103695"/>
            <a:ext cx="11444816" cy="2192337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sz="1800"/>
              <a:t>   </a:t>
            </a: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383117" y="6297620"/>
            <a:ext cx="11444816" cy="287337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8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109133" y="4356107"/>
            <a:ext cx="10363200" cy="873125"/>
          </a:xfr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r>
              <a:rPr lang="en-US" noProof="0" dirty="0" err="1" smtClean="0"/>
              <a:t>Titel</a:t>
            </a:r>
            <a:r>
              <a:rPr lang="en-US" noProof="0" dirty="0" smtClean="0"/>
              <a:t> der </a:t>
            </a:r>
            <a:r>
              <a:rPr lang="en-US" noProof="0" dirty="0" err="1" smtClean="0"/>
              <a:t>Präsentation</a:t>
            </a:r>
            <a:endParaRPr lang="en-US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07020" y="5499107"/>
            <a:ext cx="10329333" cy="333375"/>
          </a:xfrm>
        </p:spPr>
        <p:txBody>
          <a:bodyPr/>
          <a:lstStyle>
            <a:lvl1pPr>
              <a:defRPr sz="1800">
                <a:latin typeface="+mn-lt"/>
              </a:defRPr>
            </a:lvl1pPr>
          </a:lstStyle>
          <a:p>
            <a:r>
              <a:rPr lang="en-US" noProof="0" dirty="0" err="1" smtClean="0"/>
              <a:t>Vorname</a:t>
            </a:r>
            <a:r>
              <a:rPr lang="en-US" noProof="0" dirty="0" smtClean="0"/>
              <a:t>, </a:t>
            </a:r>
            <a:r>
              <a:rPr lang="en-US" noProof="0" dirty="0" err="1" smtClean="0"/>
              <a:t>Nachname</a:t>
            </a:r>
            <a:r>
              <a:rPr lang="en-US" noProof="0" dirty="0" smtClean="0"/>
              <a:t> des </a:t>
            </a:r>
            <a:r>
              <a:rPr lang="en-US" noProof="0" dirty="0" err="1" smtClean="0"/>
              <a:t>Referenten</a:t>
            </a:r>
            <a:r>
              <a:rPr lang="en-US" noProof="0" dirty="0" smtClean="0"/>
              <a:t>, Datum</a:t>
            </a:r>
            <a:endParaRPr lang="en-US" noProof="0" dirty="0"/>
          </a:p>
        </p:txBody>
      </p:sp>
      <p:pic>
        <p:nvPicPr>
          <p:cNvPr id="11" name="Picture 13" descr="TUBS_CO_150dp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" y="741363"/>
            <a:ext cx="2517775" cy="939800"/>
          </a:xfrm>
          <a:prstGeom prst="rect">
            <a:avLst/>
          </a:prstGeom>
          <a:noFill/>
        </p:spPr>
      </p:pic>
      <p:pic>
        <p:nvPicPr>
          <p:cNvPr id="12" name="Picture 2" descr="C:\Users\Remo\AppData\Local\Temp\Rar$DR00.248\ISF_Logo.em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69039" y="98630"/>
            <a:ext cx="2058895" cy="10801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43245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err="1" smtClean="0"/>
              <a:t>Formatvorlagen</a:t>
            </a:r>
            <a:r>
              <a:rPr lang="en-US" noProof="0" dirty="0" smtClean="0"/>
              <a:t> des </a:t>
            </a:r>
            <a:r>
              <a:rPr lang="en-US" noProof="0" dirty="0" err="1" smtClean="0"/>
              <a:t>Textmasters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370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Untertit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736" y="65315"/>
            <a:ext cx="11167533" cy="451761"/>
          </a:xfrm>
        </p:spPr>
        <p:txBody>
          <a:bodyPr/>
          <a:lstStyle/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err="1" smtClean="0"/>
              <a:t>Formatvorlagen</a:t>
            </a:r>
            <a:r>
              <a:rPr lang="en-US" noProof="0" dirty="0" smtClean="0"/>
              <a:t> des </a:t>
            </a:r>
            <a:r>
              <a:rPr lang="en-US" noProof="0" dirty="0" err="1" smtClean="0"/>
              <a:t>Textmasters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 hasCustomPrompt="1"/>
          </p:nvPr>
        </p:nvSpPr>
        <p:spPr>
          <a:xfrm>
            <a:off x="575736" y="517076"/>
            <a:ext cx="11166475" cy="315913"/>
          </a:xfrm>
        </p:spPr>
        <p:txBody>
          <a:bodyPr/>
          <a:lstStyle>
            <a:lvl1pPr>
              <a:defRPr sz="2000" baseline="0"/>
            </a:lvl1pPr>
          </a:lstStyle>
          <a:p>
            <a:pPr lvl="0"/>
            <a:r>
              <a:rPr lang="en-US" noProof="0" dirty="0" err="1" smtClean="0"/>
              <a:t>Untertitel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53929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3180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(Untertit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4678" y="32658"/>
            <a:ext cx="11167533" cy="484418"/>
          </a:xfrm>
        </p:spPr>
        <p:txBody>
          <a:bodyPr/>
          <a:lstStyle/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Inhaltsplatzhalter 4"/>
          <p:cNvSpPr>
            <a:spLocks noGrp="1"/>
          </p:cNvSpPr>
          <p:nvPr>
            <p:ph sz="quarter" idx="10" hasCustomPrompt="1"/>
          </p:nvPr>
        </p:nvSpPr>
        <p:spPr>
          <a:xfrm>
            <a:off x="575736" y="517076"/>
            <a:ext cx="11166475" cy="315913"/>
          </a:xfrm>
        </p:spPr>
        <p:txBody>
          <a:bodyPr/>
          <a:lstStyle>
            <a:lvl1pPr>
              <a:defRPr sz="2000" baseline="0"/>
            </a:lvl1pPr>
          </a:lstStyle>
          <a:p>
            <a:pPr lvl="0"/>
            <a:r>
              <a:rPr lang="en-US" noProof="0" dirty="0" err="1" smtClean="0"/>
              <a:t>Untertitel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067575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736" y="111129"/>
            <a:ext cx="11167533" cy="708025"/>
          </a:xfrm>
        </p:spPr>
        <p:txBody>
          <a:bodyPr/>
          <a:lstStyle/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575736" y="1042991"/>
            <a:ext cx="11167533" cy="4772025"/>
          </a:xfrm>
        </p:spPr>
        <p:txBody>
          <a:bodyPr/>
          <a:lstStyle/>
          <a:p>
            <a:r>
              <a:rPr lang="en-US" noProof="0" dirty="0" err="1" smtClean="0"/>
              <a:t>Diagramm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auf Symbol </a:t>
            </a:r>
            <a:r>
              <a:rPr lang="en-US" noProof="0" dirty="0" err="1" smtClean="0"/>
              <a:t>hinzufügen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1106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Diagramm (Untertit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736" y="146958"/>
            <a:ext cx="11167533" cy="370118"/>
          </a:xfrm>
        </p:spPr>
        <p:txBody>
          <a:bodyPr/>
          <a:lstStyle/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575736" y="1042991"/>
            <a:ext cx="11167533" cy="4772025"/>
          </a:xfrm>
        </p:spPr>
        <p:txBody>
          <a:bodyPr/>
          <a:lstStyle/>
          <a:p>
            <a:r>
              <a:rPr lang="en-US" noProof="0" dirty="0" err="1" smtClean="0"/>
              <a:t>Diagramm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auf Symbol </a:t>
            </a:r>
            <a:r>
              <a:rPr lang="en-US" noProof="0" dirty="0" err="1" smtClean="0"/>
              <a:t>hinzufügen</a:t>
            </a:r>
            <a:endParaRPr lang="en-US" noProof="0" dirty="0"/>
          </a:p>
        </p:txBody>
      </p:sp>
      <p:sp>
        <p:nvSpPr>
          <p:cNvPr id="4" name="Inhaltsplatzhalter 4"/>
          <p:cNvSpPr>
            <a:spLocks noGrp="1"/>
          </p:cNvSpPr>
          <p:nvPr>
            <p:ph sz="quarter" idx="10" hasCustomPrompt="1"/>
          </p:nvPr>
        </p:nvSpPr>
        <p:spPr>
          <a:xfrm>
            <a:off x="575736" y="517076"/>
            <a:ext cx="11166475" cy="315913"/>
          </a:xfrm>
        </p:spPr>
        <p:txBody>
          <a:bodyPr/>
          <a:lstStyle>
            <a:lvl1pPr>
              <a:defRPr sz="2000" baseline="0"/>
            </a:lvl1pPr>
          </a:lstStyle>
          <a:p>
            <a:pPr lvl="0"/>
            <a:r>
              <a:rPr lang="en-US" noProof="0" dirty="0" err="1" smtClean="0"/>
              <a:t>Untertitel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239873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7"/>
            <a:ext cx="12192000" cy="1133475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sz="1800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75733" y="1339851"/>
            <a:ext cx="11161184" cy="4622800"/>
          </a:xfrm>
          <a:noFill/>
        </p:spPr>
        <p:txBody>
          <a:bodyPr/>
          <a:lstStyle/>
          <a:p>
            <a:pPr lvl="0">
              <a:buClr>
                <a:srgbClr val="C0C0C0"/>
              </a:buClr>
            </a:pPr>
            <a:r>
              <a:rPr lang="en-US" sz="2000" noProof="0" dirty="0" err="1" smtClean="0">
                <a:solidFill>
                  <a:srgbClr val="C0C0C0"/>
                </a:solidFill>
              </a:rPr>
              <a:t>Formatvorlagen</a:t>
            </a:r>
            <a:r>
              <a:rPr lang="en-US" sz="2000" noProof="0" dirty="0" smtClean="0">
                <a:solidFill>
                  <a:srgbClr val="C0C0C0"/>
                </a:solidFill>
              </a:rPr>
              <a:t> des </a:t>
            </a:r>
            <a:r>
              <a:rPr lang="en-US" sz="2000" noProof="0" dirty="0" err="1" smtClean="0">
                <a:solidFill>
                  <a:srgbClr val="C0C0C0"/>
                </a:solidFill>
              </a:rPr>
              <a:t>Textmasters</a:t>
            </a:r>
            <a:r>
              <a:rPr lang="en-US" sz="2000" noProof="0" dirty="0" smtClean="0">
                <a:solidFill>
                  <a:srgbClr val="C0C0C0"/>
                </a:solidFill>
              </a:rPr>
              <a:t> </a:t>
            </a:r>
            <a:r>
              <a:rPr lang="en-US" sz="2000" noProof="0" dirty="0" err="1" smtClean="0">
                <a:solidFill>
                  <a:srgbClr val="C0C0C0"/>
                </a:solidFill>
              </a:rPr>
              <a:t>bearbeiten</a:t>
            </a:r>
            <a:endParaRPr lang="en-US" sz="2000" noProof="0" dirty="0" smtClean="0">
              <a:solidFill>
                <a:srgbClr val="C0C0C0"/>
              </a:solidFill>
            </a:endParaRPr>
          </a:p>
          <a:p>
            <a:pPr lvl="1">
              <a:buClr>
                <a:srgbClr val="C0C0C0"/>
              </a:buClr>
            </a:pPr>
            <a:r>
              <a:rPr lang="en-US" sz="2000" noProof="0" dirty="0" err="1" smtClean="0">
                <a:solidFill>
                  <a:srgbClr val="C0C0C0"/>
                </a:solidFill>
              </a:rPr>
              <a:t>Zweite</a:t>
            </a:r>
            <a:r>
              <a:rPr lang="en-US" sz="2000" noProof="0" dirty="0" smtClean="0">
                <a:solidFill>
                  <a:srgbClr val="C0C0C0"/>
                </a:solidFill>
              </a:rPr>
              <a:t> </a:t>
            </a:r>
            <a:r>
              <a:rPr lang="en-US" sz="2000" noProof="0" dirty="0" err="1" smtClean="0">
                <a:solidFill>
                  <a:srgbClr val="C0C0C0"/>
                </a:solidFill>
              </a:rPr>
              <a:t>Ebene</a:t>
            </a:r>
            <a:endParaRPr lang="en-US" sz="2000" noProof="0" dirty="0" smtClean="0">
              <a:solidFill>
                <a:srgbClr val="C0C0C0"/>
              </a:solidFill>
            </a:endParaRPr>
          </a:p>
          <a:p>
            <a:pPr lvl="2">
              <a:buClr>
                <a:srgbClr val="C0C0C0"/>
              </a:buClr>
            </a:pPr>
            <a:r>
              <a:rPr lang="en-US" sz="2000" noProof="0" dirty="0" err="1" smtClean="0">
                <a:solidFill>
                  <a:srgbClr val="C0C0C0"/>
                </a:solidFill>
              </a:rPr>
              <a:t>Dritte</a:t>
            </a:r>
            <a:r>
              <a:rPr lang="en-US" sz="2000" noProof="0" dirty="0" smtClean="0">
                <a:solidFill>
                  <a:srgbClr val="C0C0C0"/>
                </a:solidFill>
              </a:rPr>
              <a:t> </a:t>
            </a:r>
            <a:r>
              <a:rPr lang="en-US" sz="2000" noProof="0" dirty="0" err="1" smtClean="0">
                <a:solidFill>
                  <a:srgbClr val="C0C0C0"/>
                </a:solidFill>
              </a:rPr>
              <a:t>Ebene</a:t>
            </a:r>
            <a:endParaRPr lang="en-US" sz="2000" noProof="0" dirty="0" smtClean="0">
              <a:solidFill>
                <a:srgbClr val="C0C0C0"/>
              </a:solidFill>
            </a:endParaRPr>
          </a:p>
          <a:p>
            <a:pPr lvl="3">
              <a:buClr>
                <a:srgbClr val="C0C0C0"/>
              </a:buClr>
            </a:pPr>
            <a:r>
              <a:rPr lang="en-US" sz="2000" noProof="0" dirty="0" err="1" smtClean="0">
                <a:solidFill>
                  <a:srgbClr val="C0C0C0"/>
                </a:solidFill>
              </a:rPr>
              <a:t>Vierte</a:t>
            </a:r>
            <a:r>
              <a:rPr lang="en-US" sz="2000" noProof="0" dirty="0" smtClean="0">
                <a:solidFill>
                  <a:srgbClr val="C0C0C0"/>
                </a:solidFill>
              </a:rPr>
              <a:t> </a:t>
            </a:r>
            <a:r>
              <a:rPr lang="en-US" sz="2000" noProof="0" dirty="0" err="1" smtClean="0">
                <a:solidFill>
                  <a:srgbClr val="C0C0C0"/>
                </a:solidFill>
              </a:rPr>
              <a:t>Ebene</a:t>
            </a:r>
            <a:endParaRPr lang="en-US" sz="2000" noProof="0" dirty="0" smtClean="0">
              <a:solidFill>
                <a:srgbClr val="C0C0C0"/>
              </a:solidFill>
            </a:endParaRPr>
          </a:p>
          <a:p>
            <a:pPr lvl="4">
              <a:buClr>
                <a:srgbClr val="C0C0C0"/>
              </a:buClr>
            </a:pPr>
            <a:r>
              <a:rPr lang="en-US" sz="2000" noProof="0" dirty="0" err="1" smtClean="0">
                <a:solidFill>
                  <a:srgbClr val="C0C0C0"/>
                </a:solidFill>
              </a:rPr>
              <a:t>Fünfte</a:t>
            </a:r>
            <a:r>
              <a:rPr lang="en-US" sz="2000" noProof="0" dirty="0" smtClean="0">
                <a:solidFill>
                  <a:srgbClr val="C0C0C0"/>
                </a:solidFill>
              </a:rPr>
              <a:t> </a:t>
            </a:r>
            <a:r>
              <a:rPr lang="en-US" sz="2000" noProof="0" dirty="0" err="1" smtClean="0">
                <a:solidFill>
                  <a:srgbClr val="C0C0C0"/>
                </a:solidFill>
              </a:rPr>
              <a:t>Ebene</a:t>
            </a:r>
            <a:endParaRPr lang="en-US" sz="2000" noProof="0" dirty="0">
              <a:solidFill>
                <a:srgbClr val="C0C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239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 (Untertit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7"/>
            <a:ext cx="12192000" cy="1133475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sz="1800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9384" y="154224"/>
            <a:ext cx="11167533" cy="50935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75733" y="1339851"/>
            <a:ext cx="11161184" cy="4622800"/>
          </a:xfrm>
          <a:noFill/>
        </p:spPr>
        <p:txBody>
          <a:bodyPr/>
          <a:lstStyle/>
          <a:p>
            <a:pPr lvl="0">
              <a:buClr>
                <a:srgbClr val="C0C0C0"/>
              </a:buClr>
            </a:pPr>
            <a:r>
              <a:rPr lang="en-US" sz="2000" noProof="0" dirty="0" err="1" smtClean="0">
                <a:solidFill>
                  <a:srgbClr val="C0C0C0"/>
                </a:solidFill>
              </a:rPr>
              <a:t>Formatvorlagen</a:t>
            </a:r>
            <a:r>
              <a:rPr lang="en-US" sz="2000" noProof="0" dirty="0" smtClean="0">
                <a:solidFill>
                  <a:srgbClr val="C0C0C0"/>
                </a:solidFill>
              </a:rPr>
              <a:t> des </a:t>
            </a:r>
            <a:r>
              <a:rPr lang="en-US" sz="2000" noProof="0" dirty="0" err="1" smtClean="0">
                <a:solidFill>
                  <a:srgbClr val="C0C0C0"/>
                </a:solidFill>
              </a:rPr>
              <a:t>Textmasters</a:t>
            </a:r>
            <a:r>
              <a:rPr lang="en-US" sz="2000" noProof="0" dirty="0" smtClean="0">
                <a:solidFill>
                  <a:srgbClr val="C0C0C0"/>
                </a:solidFill>
              </a:rPr>
              <a:t> </a:t>
            </a:r>
            <a:r>
              <a:rPr lang="en-US" sz="2000" noProof="0" dirty="0" err="1" smtClean="0">
                <a:solidFill>
                  <a:srgbClr val="C0C0C0"/>
                </a:solidFill>
              </a:rPr>
              <a:t>bearbeiten</a:t>
            </a:r>
            <a:endParaRPr lang="en-US" sz="2000" noProof="0" dirty="0" smtClean="0">
              <a:solidFill>
                <a:srgbClr val="C0C0C0"/>
              </a:solidFill>
            </a:endParaRPr>
          </a:p>
          <a:p>
            <a:pPr lvl="1">
              <a:buClr>
                <a:srgbClr val="C0C0C0"/>
              </a:buClr>
            </a:pPr>
            <a:r>
              <a:rPr lang="en-US" sz="2000" noProof="0" dirty="0" err="1" smtClean="0">
                <a:solidFill>
                  <a:srgbClr val="C0C0C0"/>
                </a:solidFill>
              </a:rPr>
              <a:t>Zweite</a:t>
            </a:r>
            <a:r>
              <a:rPr lang="en-US" sz="2000" noProof="0" dirty="0" smtClean="0">
                <a:solidFill>
                  <a:srgbClr val="C0C0C0"/>
                </a:solidFill>
              </a:rPr>
              <a:t> </a:t>
            </a:r>
            <a:r>
              <a:rPr lang="en-US" sz="2000" noProof="0" dirty="0" err="1" smtClean="0">
                <a:solidFill>
                  <a:srgbClr val="C0C0C0"/>
                </a:solidFill>
              </a:rPr>
              <a:t>Ebene</a:t>
            </a:r>
            <a:endParaRPr lang="en-US" sz="2000" noProof="0" dirty="0" smtClean="0">
              <a:solidFill>
                <a:srgbClr val="C0C0C0"/>
              </a:solidFill>
            </a:endParaRPr>
          </a:p>
          <a:p>
            <a:pPr lvl="2">
              <a:buClr>
                <a:srgbClr val="C0C0C0"/>
              </a:buClr>
            </a:pPr>
            <a:r>
              <a:rPr lang="en-US" sz="2000" noProof="0" dirty="0" err="1" smtClean="0">
                <a:solidFill>
                  <a:srgbClr val="C0C0C0"/>
                </a:solidFill>
              </a:rPr>
              <a:t>Dritte</a:t>
            </a:r>
            <a:r>
              <a:rPr lang="en-US" sz="2000" noProof="0" dirty="0" smtClean="0">
                <a:solidFill>
                  <a:srgbClr val="C0C0C0"/>
                </a:solidFill>
              </a:rPr>
              <a:t> </a:t>
            </a:r>
            <a:r>
              <a:rPr lang="en-US" sz="2000" noProof="0" dirty="0" err="1" smtClean="0">
                <a:solidFill>
                  <a:srgbClr val="C0C0C0"/>
                </a:solidFill>
              </a:rPr>
              <a:t>Ebene</a:t>
            </a:r>
            <a:endParaRPr lang="en-US" sz="2000" noProof="0" dirty="0" smtClean="0">
              <a:solidFill>
                <a:srgbClr val="C0C0C0"/>
              </a:solidFill>
            </a:endParaRPr>
          </a:p>
          <a:p>
            <a:pPr lvl="3">
              <a:buClr>
                <a:srgbClr val="C0C0C0"/>
              </a:buClr>
            </a:pPr>
            <a:r>
              <a:rPr lang="en-US" sz="2000" noProof="0" dirty="0" err="1" smtClean="0">
                <a:solidFill>
                  <a:srgbClr val="C0C0C0"/>
                </a:solidFill>
              </a:rPr>
              <a:t>Vierte</a:t>
            </a:r>
            <a:r>
              <a:rPr lang="en-US" sz="2000" noProof="0" dirty="0" smtClean="0">
                <a:solidFill>
                  <a:srgbClr val="C0C0C0"/>
                </a:solidFill>
              </a:rPr>
              <a:t> </a:t>
            </a:r>
            <a:r>
              <a:rPr lang="en-US" sz="2000" noProof="0" dirty="0" err="1" smtClean="0">
                <a:solidFill>
                  <a:srgbClr val="C0C0C0"/>
                </a:solidFill>
              </a:rPr>
              <a:t>Ebene</a:t>
            </a:r>
            <a:endParaRPr lang="en-US" sz="2000" noProof="0" dirty="0" smtClean="0">
              <a:solidFill>
                <a:srgbClr val="C0C0C0"/>
              </a:solidFill>
            </a:endParaRPr>
          </a:p>
          <a:p>
            <a:pPr lvl="4">
              <a:buClr>
                <a:srgbClr val="C0C0C0"/>
              </a:buClr>
            </a:pPr>
            <a:r>
              <a:rPr lang="en-US" sz="2000" noProof="0" dirty="0" err="1" smtClean="0">
                <a:solidFill>
                  <a:srgbClr val="C0C0C0"/>
                </a:solidFill>
              </a:rPr>
              <a:t>Fünfte</a:t>
            </a:r>
            <a:r>
              <a:rPr lang="en-US" sz="2000" noProof="0" dirty="0" smtClean="0">
                <a:solidFill>
                  <a:srgbClr val="C0C0C0"/>
                </a:solidFill>
              </a:rPr>
              <a:t> </a:t>
            </a:r>
            <a:r>
              <a:rPr lang="en-US" sz="2000" noProof="0" dirty="0" err="1" smtClean="0">
                <a:solidFill>
                  <a:srgbClr val="C0C0C0"/>
                </a:solidFill>
              </a:rPr>
              <a:t>Ebene</a:t>
            </a:r>
            <a:endParaRPr lang="en-US" sz="2000" noProof="0" dirty="0">
              <a:solidFill>
                <a:srgbClr val="C0C0C0"/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sz="quarter" idx="10" hasCustomPrompt="1"/>
          </p:nvPr>
        </p:nvSpPr>
        <p:spPr>
          <a:xfrm>
            <a:off x="569384" y="727875"/>
            <a:ext cx="11168063" cy="341312"/>
          </a:xfrm>
        </p:spPr>
        <p:txBody>
          <a:bodyPr/>
          <a:lstStyle>
            <a:lvl1pPr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err="1" smtClean="0"/>
              <a:t>Untertietel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9600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12192000" cy="8636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sz="1800">
              <a:solidFill>
                <a:schemeClr val="accent2"/>
              </a:solidFill>
            </a:endParaRPr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0" y="6091238"/>
            <a:ext cx="12192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 sz="180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5736" y="111129"/>
            <a:ext cx="1116753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5736" y="1042991"/>
            <a:ext cx="11167533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1821476" y="6140456"/>
            <a:ext cx="7479473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/>
              <a:t>Alexander </a:t>
            </a:r>
            <a:r>
              <a:rPr lang="en-US" sz="1100" dirty="0" err="1" smtClean="0"/>
              <a:t>Knüppel</a:t>
            </a:r>
            <a:r>
              <a:rPr lang="en-US" sz="1100" dirty="0" smtClean="0"/>
              <a:t> et al. </a:t>
            </a:r>
            <a:r>
              <a:rPr lang="de-DE" sz="1100" dirty="0" smtClean="0"/>
              <a:t>| </a:t>
            </a:r>
            <a:r>
              <a:rPr lang="de-DE" sz="1100" dirty="0" err="1" smtClean="0"/>
              <a:t>Skill-based</a:t>
            </a:r>
            <a:r>
              <a:rPr lang="de-DE" sz="1100" dirty="0" smtClean="0"/>
              <a:t> </a:t>
            </a:r>
            <a:r>
              <a:rPr lang="de-DE" sz="1100" dirty="0" err="1" smtClean="0"/>
              <a:t>Verification</a:t>
            </a:r>
            <a:r>
              <a:rPr lang="de-DE" sz="1100" dirty="0" smtClean="0"/>
              <a:t> </a:t>
            </a:r>
            <a:r>
              <a:rPr lang="de-DE" sz="1100" dirty="0" err="1" smtClean="0"/>
              <a:t>of</a:t>
            </a:r>
            <a:r>
              <a:rPr lang="de-DE" sz="1100" dirty="0" smtClean="0"/>
              <a:t> CPSs | FASE 2021 | Slide </a:t>
            </a:r>
            <a:fld id="{54091A06-E49E-4F45-A4ED-27B9A60B04AE}" type="slidenum">
              <a:rPr lang="de-DE" sz="1100" baseline="0" smtClean="0"/>
              <a:pPr marL="0" marR="0" indent="0" algn="l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100" dirty="0" smtClean="0"/>
          </a:p>
          <a:p>
            <a:endParaRPr lang="de-DE" sz="1400" dirty="0">
              <a:latin typeface="NexusSansPro-Regular" panose="02010504030101020104" pitchFamily="50" charset="0"/>
            </a:endParaRPr>
          </a:p>
        </p:txBody>
      </p:sp>
      <p:pic>
        <p:nvPicPr>
          <p:cNvPr id="9" name="Picture 20" descr="TUBS_CO_70vH_150dpi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" y="5915031"/>
            <a:ext cx="1762125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Bild 1" descr="ISF_Logo_Schriftzug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12819" y="6140450"/>
            <a:ext cx="23304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4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3" r:id="rId4"/>
    <p:sldLayoutId id="2147483668" r:id="rId5"/>
    <p:sldLayoutId id="2147483664" r:id="rId6"/>
    <p:sldLayoutId id="2147483669" r:id="rId7"/>
    <p:sldLayoutId id="2147483665" r:id="rId8"/>
    <p:sldLayoutId id="2147483666" r:id="rId9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495" indent="-18890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42" indent="-16985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12" indent="-179384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32" indent="-198434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21" indent="-198434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09" indent="-198434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498" indent="-198434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686" indent="-198434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image" Target="../media/image35.png"/><Relationship Id="rId18" Type="http://schemas.openxmlformats.org/officeDocument/2006/relationships/image" Target="../media/image39.png"/><Relationship Id="rId3" Type="http://schemas.openxmlformats.org/officeDocument/2006/relationships/tags" Target="../tags/tag18.xml"/><Relationship Id="rId21" Type="http://schemas.openxmlformats.org/officeDocument/2006/relationships/image" Target="../media/image42.png"/><Relationship Id="rId7" Type="http://schemas.openxmlformats.org/officeDocument/2006/relationships/tags" Target="../tags/tag22.xml"/><Relationship Id="rId12" Type="http://schemas.openxmlformats.org/officeDocument/2006/relationships/image" Target="../media/image21.png"/><Relationship Id="rId17" Type="http://schemas.openxmlformats.org/officeDocument/2006/relationships/image" Target="../media/image38.png"/><Relationship Id="rId2" Type="http://schemas.openxmlformats.org/officeDocument/2006/relationships/tags" Target="../tags/tag17.xml"/><Relationship Id="rId16" Type="http://schemas.openxmlformats.org/officeDocument/2006/relationships/image" Target="../media/image16.png"/><Relationship Id="rId20" Type="http://schemas.openxmlformats.org/officeDocument/2006/relationships/image" Target="../media/image41.png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notesSlide" Target="../notesSlides/notesSlide10.xml"/><Relationship Id="rId5" Type="http://schemas.openxmlformats.org/officeDocument/2006/relationships/tags" Target="../tags/tag20.xml"/><Relationship Id="rId15" Type="http://schemas.openxmlformats.org/officeDocument/2006/relationships/image" Target="../media/image37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40.png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image" Target="../media/image36.png"/><Relationship Id="rId22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5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44.png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5" Type="http://schemas.openxmlformats.org/officeDocument/2006/relationships/image" Target="../media/image47.png"/><Relationship Id="rId10" Type="http://schemas.openxmlformats.org/officeDocument/2006/relationships/image" Target="../media/image49.wmf"/><Relationship Id="rId4" Type="http://schemas.openxmlformats.org/officeDocument/2006/relationships/image" Target="../media/image46.png"/><Relationship Id="rId9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1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notesSlide" Target="../notesSlides/notesSlide6.xml"/><Relationship Id="rId18" Type="http://schemas.openxmlformats.org/officeDocument/2006/relationships/image" Target="../media/image21.png"/><Relationship Id="rId3" Type="http://schemas.openxmlformats.org/officeDocument/2006/relationships/tags" Target="../tags/tag3.xml"/><Relationship Id="rId21" Type="http://schemas.openxmlformats.org/officeDocument/2006/relationships/image" Target="../media/image24.png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tags" Target="../tags/tag2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27.png"/><Relationship Id="rId5" Type="http://schemas.openxmlformats.org/officeDocument/2006/relationships/tags" Target="../tags/tag5.xml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tags" Target="../tags/tag10.xml"/><Relationship Id="rId19" Type="http://schemas.openxmlformats.org/officeDocument/2006/relationships/image" Target="../media/image22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14.xml"/><Relationship Id="rId7" Type="http://schemas.openxmlformats.org/officeDocument/2006/relationships/image" Target="../media/image30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3.png"/><Relationship Id="rId4" Type="http://schemas.openxmlformats.org/officeDocument/2006/relationships/tags" Target="../tags/tag15.xml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Skill-Based Verification of Cyber-Physical Systems</a:t>
            </a:r>
            <a:endParaRPr lang="en-GB" sz="2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200" b="1" i="1" u="sng" dirty="0" smtClean="0"/>
              <a:t>Alexander </a:t>
            </a:r>
            <a:r>
              <a:rPr lang="en-GB" sz="1200" b="1" i="1" u="sng" dirty="0" err="1" smtClean="0"/>
              <a:t>Knüppel</a:t>
            </a:r>
            <a:r>
              <a:rPr lang="en-GB" sz="1200" i="1" dirty="0"/>
              <a:t>, Inga </a:t>
            </a:r>
            <a:r>
              <a:rPr lang="en-GB" sz="1200" i="1" dirty="0" err="1" smtClean="0"/>
              <a:t>Jatzkowski</a:t>
            </a:r>
            <a:r>
              <a:rPr lang="en-GB" sz="1200" i="1" dirty="0" smtClean="0"/>
              <a:t>, </a:t>
            </a:r>
            <a:r>
              <a:rPr lang="de-DE" sz="1200" i="1" dirty="0"/>
              <a:t>Marcus </a:t>
            </a:r>
            <a:r>
              <a:rPr lang="de-DE" sz="1200" i="1" dirty="0" smtClean="0"/>
              <a:t>Nolte, </a:t>
            </a:r>
            <a:r>
              <a:rPr lang="de-DE" sz="1200" i="1" dirty="0"/>
              <a:t>Thomas </a:t>
            </a:r>
            <a:r>
              <a:rPr lang="de-DE" sz="1200" i="1" dirty="0" err="1" smtClean="0"/>
              <a:t>Thüm</a:t>
            </a:r>
            <a:r>
              <a:rPr lang="de-DE" sz="1200" i="1" dirty="0" smtClean="0"/>
              <a:t>, </a:t>
            </a:r>
            <a:r>
              <a:rPr lang="de-DE" sz="1200" i="1" dirty="0"/>
              <a:t>Tobias </a:t>
            </a:r>
            <a:r>
              <a:rPr lang="de-DE" sz="1200" i="1" dirty="0" smtClean="0"/>
              <a:t>Runge, </a:t>
            </a:r>
            <a:r>
              <a:rPr lang="de-DE" sz="1200" i="1" dirty="0" err="1"/>
              <a:t>and</a:t>
            </a:r>
            <a:r>
              <a:rPr lang="de-DE" sz="1200" i="1" dirty="0"/>
              <a:t> Ina </a:t>
            </a:r>
            <a:r>
              <a:rPr lang="de-DE" sz="1200" i="1" dirty="0" smtClean="0"/>
              <a:t>Schaefer</a:t>
            </a:r>
          </a:p>
          <a:p>
            <a:endParaRPr lang="de-DE" sz="1200" i="1" dirty="0"/>
          </a:p>
          <a:p>
            <a:r>
              <a:rPr lang="de-DE" sz="1000" b="1" dirty="0" smtClean="0"/>
              <a:t>FASE‘2021</a:t>
            </a:r>
            <a:endParaRPr lang="de-DE" sz="1200" i="1" dirty="0"/>
          </a:p>
          <a:p>
            <a:endParaRPr lang="en-GB" sz="1200" i="1" dirty="0"/>
          </a:p>
        </p:txBody>
      </p:sp>
      <p:sp>
        <p:nvSpPr>
          <p:cNvPr id="4" name="Textfeld 3"/>
          <p:cNvSpPr txBox="1"/>
          <p:nvPr/>
        </p:nvSpPr>
        <p:spPr>
          <a:xfrm>
            <a:off x="10232571" y="6005196"/>
            <a:ext cx="15263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de-DE" sz="1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accepted</a:t>
            </a:r>
            <a:r>
              <a:rPr lang="de-DE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at FASE’20)</a:t>
            </a:r>
            <a:endParaRPr lang="de-DE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505" y="4505167"/>
            <a:ext cx="1440133" cy="135096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3112" y="324625"/>
            <a:ext cx="25717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5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/>
          <p:cNvSpPr/>
          <p:nvPr/>
        </p:nvSpPr>
        <p:spPr>
          <a:xfrm>
            <a:off x="4581236" y="1429088"/>
            <a:ext cx="5283546" cy="90308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8995" y="1739667"/>
            <a:ext cx="3476625" cy="3295650"/>
          </a:xfrm>
          <a:prstGeom prst="rect">
            <a:avLst/>
          </a:prstGeom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575736" y="111129"/>
            <a:ext cx="11167533" cy="708025"/>
          </a:xfrm>
        </p:spPr>
        <p:txBody>
          <a:bodyPr/>
          <a:lstStyle/>
          <a:p>
            <a:r>
              <a:rPr lang="de-DE" dirty="0" err="1" smtClean="0"/>
              <a:t>Verification</a:t>
            </a:r>
            <a:r>
              <a:rPr lang="de-DE" dirty="0" smtClean="0"/>
              <a:t> </a:t>
            </a:r>
            <a:r>
              <a:rPr lang="de-DE" dirty="0" err="1" smtClean="0"/>
              <a:t>Condition</a:t>
            </a:r>
            <a:r>
              <a:rPr lang="de-DE" dirty="0" smtClean="0"/>
              <a:t> Generation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4581236" y="148231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Theorem:</a:t>
            </a:r>
            <a:endParaRPr lang="de-DE" b="1" dirty="0"/>
          </a:p>
        </p:txBody>
      </p:sp>
      <p:sp>
        <p:nvSpPr>
          <p:cNvPr id="2" name="Pfeil nach unten 1"/>
          <p:cNvSpPr/>
          <p:nvPr/>
        </p:nvSpPr>
        <p:spPr>
          <a:xfrm>
            <a:off x="6887759" y="4598746"/>
            <a:ext cx="141692" cy="214755"/>
          </a:xfrm>
          <a:prstGeom prst="downArrow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" name="Textfeld 2"/>
          <p:cNvSpPr txBox="1"/>
          <p:nvPr/>
        </p:nvSpPr>
        <p:spPr>
          <a:xfrm>
            <a:off x="5280409" y="4842641"/>
            <a:ext cx="4083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err="1" smtClean="0"/>
              <a:t>depends</a:t>
            </a:r>
            <a:r>
              <a:rPr lang="de-DE" sz="1400" i="1" dirty="0" smtClean="0"/>
              <a:t> on hybrid </a:t>
            </a:r>
            <a:r>
              <a:rPr lang="de-DE" sz="1400" i="1" dirty="0" err="1" smtClean="0"/>
              <a:t>programs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defined</a:t>
            </a:r>
            <a:r>
              <a:rPr lang="de-DE" sz="1400" i="1" dirty="0" smtClean="0"/>
              <a:t> in     - </a:t>
            </a:r>
            <a:r>
              <a:rPr lang="de-DE" sz="1400" i="1" dirty="0" err="1" smtClean="0"/>
              <a:t>skills</a:t>
            </a:r>
            <a:r>
              <a:rPr lang="de-DE" sz="1400" i="1" dirty="0" smtClean="0"/>
              <a:t>,</a:t>
            </a:r>
            <a:br>
              <a:rPr lang="de-DE" sz="1400" i="1" dirty="0" smtClean="0"/>
            </a:br>
            <a:r>
              <a:rPr lang="de-DE" sz="1400" i="1" dirty="0" err="1" smtClean="0"/>
              <a:t>which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can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be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integrated</a:t>
            </a:r>
            <a:r>
              <a:rPr lang="de-DE" sz="1400" i="1" dirty="0" smtClean="0"/>
              <a:t> via </a:t>
            </a:r>
            <a:r>
              <a:rPr lang="de-DE" sz="1400" i="1" dirty="0" err="1" smtClean="0"/>
              <a:t>method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calling</a:t>
            </a:r>
            <a:endParaRPr lang="de-DE" sz="1400" i="1" dirty="0"/>
          </a:p>
        </p:txBody>
      </p:sp>
      <p:sp>
        <p:nvSpPr>
          <p:cNvPr id="5" name="Textfeld 4"/>
          <p:cNvSpPr txBox="1"/>
          <p:nvPr/>
        </p:nvSpPr>
        <p:spPr>
          <a:xfrm>
            <a:off x="964648" y="1279882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Global </a:t>
            </a:r>
            <a:r>
              <a:rPr lang="de-DE" dirty="0" err="1" smtClean="0"/>
              <a:t>contract</a:t>
            </a:r>
            <a:endParaRPr lang="de-DE" dirty="0"/>
          </a:p>
        </p:txBody>
      </p:sp>
      <p:pic>
        <p:nvPicPr>
          <p:cNvPr id="6" name="Grafik 5" descr="\documentclass{article}&#10;\usepackage{amsmath}&#10;\pagestyle{empty}&#10;\begin{document}&#10;&#10;$\{\phi_{\textsf{global}}\}$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16" y="1833186"/>
            <a:ext cx="847238" cy="265143"/>
          </a:xfrm>
          <a:prstGeom prst="rect">
            <a:avLst/>
          </a:prstGeom>
        </p:spPr>
      </p:pic>
      <p:pic>
        <p:nvPicPr>
          <p:cNvPr id="13" name="Grafik 12" descr="\documentclass{article}&#10;\usepackage{amsmath}&#10;\pagestyle{empty}&#10;\begin{document}&#10;&#10;&#10;$\{\psi_{\textsf{global}}\}$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545" y="1833824"/>
            <a:ext cx="860952" cy="265143"/>
          </a:xfrm>
          <a:prstGeom prst="rect">
            <a:avLst/>
          </a:prstGeom>
        </p:spPr>
      </p:pic>
      <p:pic>
        <p:nvPicPr>
          <p:cNvPr id="23" name="Grafik 22" descr="\documentclass{article}&#10;\usepackage{amsmath}&#10;\pagestyle{empty}&#10;\begin{document}&#10;&#10;$\models \phi_{\textsf{global}} \rightarrow [\rho] \psi_{\textsf{global}}$&#10;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186" y="1533905"/>
            <a:ext cx="2179044" cy="26712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850228" y="891088"/>
            <a:ext cx="1302464" cy="1861438"/>
          </a:xfrm>
          <a:prstGeom prst="rect">
            <a:avLst/>
          </a:prstGeom>
          <a:ln w="15875">
            <a:solidFill>
              <a:schemeClr val="bg2">
                <a:lumMod val="90000"/>
              </a:schemeClr>
            </a:solidFill>
          </a:ln>
        </p:spPr>
      </p:pic>
      <p:pic>
        <p:nvPicPr>
          <p:cNvPr id="20" name="Grafik 19" descr="\documentclass{article}&#10;\usepackage{amsmath}&#10;\pagestyle{empty}&#10;\begin{document}&#10;&#10;&#10;$\phi_{\textsf{global}} \rightarrow \mathsf{assume}_s$&#10;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605" y="2835660"/>
            <a:ext cx="1853168" cy="250835"/>
          </a:xfrm>
          <a:prstGeom prst="rect">
            <a:avLst/>
          </a:prstGeom>
        </p:spPr>
      </p:pic>
      <p:sp>
        <p:nvSpPr>
          <p:cNvPr id="22" name="Textfeld 21"/>
          <p:cNvSpPr txBox="1"/>
          <p:nvPr/>
        </p:nvSpPr>
        <p:spPr>
          <a:xfrm>
            <a:off x="7321995" y="2778773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 smtClean="0">
                <a:solidFill>
                  <a:schemeClr val="bg2">
                    <a:lumMod val="25000"/>
                  </a:schemeClr>
                </a:solidFill>
              </a:rPr>
              <a:t>for</a:t>
            </a:r>
            <a:r>
              <a:rPr lang="de-DE" sz="1600" i="1" dirty="0" smtClean="0">
                <a:solidFill>
                  <a:schemeClr val="bg2">
                    <a:lumMod val="25000"/>
                  </a:schemeClr>
                </a:solidFill>
              </a:rPr>
              <a:t> all </a:t>
            </a:r>
            <a:r>
              <a:rPr lang="de-DE" sz="1600" dirty="0" smtClean="0"/>
              <a:t>s </a:t>
            </a:r>
            <a:r>
              <a:rPr lang="de-DE" sz="1600" i="1" dirty="0" smtClean="0">
                <a:solidFill>
                  <a:schemeClr val="bg2">
                    <a:lumMod val="25000"/>
                  </a:schemeClr>
                </a:solidFill>
              </a:rPr>
              <a:t>in</a:t>
            </a:r>
            <a:r>
              <a:rPr lang="de-DE" sz="1600" dirty="0" smtClean="0"/>
              <a:t> {             }  </a:t>
            </a:r>
            <a:endParaRPr lang="de-DE" sz="1600" dirty="0"/>
          </a:p>
        </p:txBody>
      </p:sp>
      <p:pic>
        <p:nvPicPr>
          <p:cNvPr id="24" name="Grafik 23" descr="\documentclass{article}&#10;\usepackage{amsmath}&#10;\pagestyle{empty}&#10;\begin{document}&#10;&#10;&#10;$\mathsf{safe}_s \rightarrow \mathsf{assume}_{s'}$&#10;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640" y="3204992"/>
            <a:ext cx="1807238" cy="217905"/>
          </a:xfrm>
          <a:prstGeom prst="rect">
            <a:avLst/>
          </a:prstGeom>
        </p:spPr>
      </p:pic>
      <p:sp>
        <p:nvSpPr>
          <p:cNvPr id="25" name="Textfeld 24"/>
          <p:cNvSpPr txBox="1"/>
          <p:nvPr/>
        </p:nvSpPr>
        <p:spPr>
          <a:xfrm>
            <a:off x="7321994" y="3122723"/>
            <a:ext cx="3528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 err="1" smtClean="0">
                <a:solidFill>
                  <a:schemeClr val="bg2">
                    <a:lumMod val="25000"/>
                  </a:schemeClr>
                </a:solidFill>
              </a:rPr>
              <a:t>for</a:t>
            </a:r>
            <a:r>
              <a:rPr lang="de-DE" sz="1600" i="1" dirty="0" smtClean="0">
                <a:solidFill>
                  <a:schemeClr val="bg2">
                    <a:lumMod val="25000"/>
                  </a:schemeClr>
                </a:solidFill>
              </a:rPr>
              <a:t> all </a:t>
            </a:r>
            <a:r>
              <a:rPr lang="de-DE" sz="1600" dirty="0" smtClean="0"/>
              <a:t>s </a:t>
            </a:r>
            <a:r>
              <a:rPr lang="de-DE" sz="1600" i="1" dirty="0" err="1" smtClean="0">
                <a:solidFill>
                  <a:schemeClr val="bg2">
                    <a:lumMod val="25000"/>
                  </a:schemeClr>
                </a:solidFill>
              </a:rPr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s‘</a:t>
            </a:r>
            <a:r>
              <a:rPr lang="de-DE" sz="1600" dirty="0" smtClean="0"/>
              <a:t> </a:t>
            </a:r>
            <a:br>
              <a:rPr lang="de-DE" sz="1600" dirty="0" smtClean="0"/>
            </a:br>
            <a:r>
              <a:rPr lang="de-DE" sz="1600" i="1" dirty="0" err="1" smtClean="0">
                <a:solidFill>
                  <a:schemeClr val="bg2">
                    <a:lumMod val="25000"/>
                  </a:schemeClr>
                </a:solidFill>
              </a:rPr>
              <a:t>iff</a:t>
            </a:r>
            <a:r>
              <a:rPr lang="de-DE" sz="1600" dirty="0" smtClean="0"/>
              <a:t> s </a:t>
            </a:r>
            <a:r>
              <a:rPr lang="de-DE" sz="1600" i="1" dirty="0" smtClean="0">
                <a:solidFill>
                  <a:schemeClr val="bg2">
                    <a:lumMod val="25000"/>
                  </a:schemeClr>
                </a:solidFill>
              </a:rPr>
              <a:t>in</a:t>
            </a:r>
            <a:r>
              <a:rPr lang="de-DE" sz="1600" dirty="0" smtClean="0"/>
              <a:t>   {             } </a:t>
            </a:r>
            <a:r>
              <a:rPr lang="de-DE" sz="1600" dirty="0" err="1" smtClean="0"/>
              <a:t>and</a:t>
            </a:r>
            <a:endParaRPr lang="de-DE" sz="1600" dirty="0"/>
          </a:p>
        </p:txBody>
      </p:sp>
      <p:pic>
        <p:nvPicPr>
          <p:cNvPr id="26" name="Grafik 25" descr="\documentclass{article}&#10;\usepackage{amsmath}&#10;\pagestyle{empty}&#10;\begin{document}&#10;&#10;$(s',s) \in \mathsf{Paths}$&#10;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003" y="3432405"/>
            <a:ext cx="1344000" cy="229029"/>
          </a:xfrm>
          <a:prstGeom prst="rect">
            <a:avLst/>
          </a:prstGeom>
        </p:spPr>
      </p:pic>
      <p:pic>
        <p:nvPicPr>
          <p:cNvPr id="28" name="Grafik 27" descr="\documentclass{article}&#10;\usepackage{amsmath}&#10;\pagestyle{empty}&#10;\begin{document}&#10;&#10;&#10;where $\rho = \alpha_{\mathsf{oeb}}^1;\dots;\alpha_{\mathsf{oeb}}^n$&#10;&#10;\end{document}" title="IguanaTex Bitmap Display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450" y="1943578"/>
            <a:ext cx="2651682" cy="283402"/>
          </a:xfrm>
          <a:prstGeom prst="rect">
            <a:avLst/>
          </a:prstGeom>
        </p:spPr>
      </p:pic>
      <p:sp>
        <p:nvSpPr>
          <p:cNvPr id="30" name="Textfeld 29"/>
          <p:cNvSpPr txBox="1"/>
          <p:nvPr/>
        </p:nvSpPr>
        <p:spPr>
          <a:xfrm>
            <a:off x="4935682" y="275252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1.</a:t>
            </a:r>
            <a:endParaRPr lang="de-DE" b="1" dirty="0"/>
          </a:p>
        </p:txBody>
      </p:sp>
      <p:sp>
        <p:nvSpPr>
          <p:cNvPr id="31" name="Rechteck 30"/>
          <p:cNvSpPr/>
          <p:nvPr/>
        </p:nvSpPr>
        <p:spPr>
          <a:xfrm>
            <a:off x="8468591" y="2835660"/>
            <a:ext cx="187036" cy="250835"/>
          </a:xfrm>
          <a:prstGeom prst="rect">
            <a:avLst/>
          </a:prstGeom>
          <a:solidFill>
            <a:srgbClr val="3480FE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2" name="Rechteck 31"/>
          <p:cNvSpPr/>
          <p:nvPr/>
        </p:nvSpPr>
        <p:spPr>
          <a:xfrm>
            <a:off x="8679437" y="2835660"/>
            <a:ext cx="187036" cy="250835"/>
          </a:xfrm>
          <a:prstGeom prst="rect">
            <a:avLst/>
          </a:prstGeom>
          <a:solidFill>
            <a:srgbClr val="4EE5AC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3" name="Rechteck 32"/>
          <p:cNvSpPr/>
          <p:nvPr/>
        </p:nvSpPr>
        <p:spPr>
          <a:xfrm>
            <a:off x="8890283" y="2835660"/>
            <a:ext cx="187036" cy="250835"/>
          </a:xfrm>
          <a:prstGeom prst="rect">
            <a:avLst/>
          </a:prstGeom>
          <a:solidFill>
            <a:srgbClr val="7AD9FE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4" name="Textfeld 33"/>
          <p:cNvSpPr txBox="1"/>
          <p:nvPr/>
        </p:nvSpPr>
        <p:spPr>
          <a:xfrm>
            <a:off x="4935682" y="312410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2</a:t>
            </a:r>
            <a:r>
              <a:rPr lang="de-DE" b="1" dirty="0" smtClean="0"/>
              <a:t>.</a:t>
            </a:r>
            <a:endParaRPr lang="de-DE" b="1" dirty="0"/>
          </a:p>
        </p:txBody>
      </p:sp>
      <p:sp>
        <p:nvSpPr>
          <p:cNvPr id="35" name="Rechteck 34"/>
          <p:cNvSpPr/>
          <p:nvPr/>
        </p:nvSpPr>
        <p:spPr>
          <a:xfrm>
            <a:off x="8233546" y="3426664"/>
            <a:ext cx="187036" cy="250835"/>
          </a:xfrm>
          <a:prstGeom prst="rect">
            <a:avLst/>
          </a:prstGeom>
          <a:solidFill>
            <a:srgbClr val="3480FE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6" name="Rechteck 35"/>
          <p:cNvSpPr/>
          <p:nvPr/>
        </p:nvSpPr>
        <p:spPr>
          <a:xfrm>
            <a:off x="8444392" y="3426664"/>
            <a:ext cx="187036" cy="250835"/>
          </a:xfrm>
          <a:prstGeom prst="rect">
            <a:avLst/>
          </a:prstGeom>
          <a:solidFill>
            <a:srgbClr val="4EE5AC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7" name="Rechteck 36"/>
          <p:cNvSpPr/>
          <p:nvPr/>
        </p:nvSpPr>
        <p:spPr>
          <a:xfrm>
            <a:off x="8655238" y="3426664"/>
            <a:ext cx="187036" cy="250835"/>
          </a:xfrm>
          <a:prstGeom prst="rect">
            <a:avLst/>
          </a:prstGeom>
          <a:solidFill>
            <a:srgbClr val="7AD9FE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8" name="Textfeld 37"/>
          <p:cNvSpPr txBox="1"/>
          <p:nvPr/>
        </p:nvSpPr>
        <p:spPr>
          <a:xfrm>
            <a:off x="4940194" y="370781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3.</a:t>
            </a:r>
            <a:endParaRPr lang="de-DE" b="1" dirty="0"/>
          </a:p>
        </p:txBody>
      </p:sp>
      <p:pic>
        <p:nvPicPr>
          <p:cNvPr id="39" name="Grafik 38" descr="\documentclass{article}&#10;\usepackage{amsmath}&#10;\pagestyle{empty}&#10;\begin{document}&#10;&#10;$\mathsf{safe}_s \rightarrow \mathsf{\psi}_{\mathsf{global}}$&#10;&#10;&#10;\end{document}" title="IguanaTex Bitmap Display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497" y="3778855"/>
            <a:ext cx="1519238" cy="252952"/>
          </a:xfrm>
          <a:prstGeom prst="rect">
            <a:avLst/>
          </a:prstGeom>
        </p:spPr>
      </p:pic>
      <p:sp>
        <p:nvSpPr>
          <p:cNvPr id="40" name="Rechteck 39"/>
          <p:cNvSpPr/>
          <p:nvPr/>
        </p:nvSpPr>
        <p:spPr>
          <a:xfrm>
            <a:off x="7302137" y="3723009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i="1" dirty="0" err="1">
                <a:solidFill>
                  <a:schemeClr val="bg2">
                    <a:lumMod val="25000"/>
                  </a:schemeClr>
                </a:solidFill>
              </a:rPr>
              <a:t>for</a:t>
            </a:r>
            <a:r>
              <a:rPr lang="de-DE" i="1" dirty="0">
                <a:solidFill>
                  <a:schemeClr val="bg2">
                    <a:lumMod val="25000"/>
                  </a:schemeClr>
                </a:solidFill>
              </a:rPr>
              <a:t> all </a:t>
            </a:r>
            <a:r>
              <a:rPr lang="de-DE" dirty="0"/>
              <a:t>s </a:t>
            </a:r>
            <a:r>
              <a:rPr lang="de-DE" i="1" dirty="0">
                <a:solidFill>
                  <a:schemeClr val="bg2">
                    <a:lumMod val="25000"/>
                  </a:schemeClr>
                </a:solidFill>
              </a:rPr>
              <a:t>in</a:t>
            </a:r>
            <a:r>
              <a:rPr lang="de-DE" dirty="0"/>
              <a:t> </a:t>
            </a:r>
            <a:r>
              <a:rPr lang="de-DE" dirty="0" smtClean="0"/>
              <a:t>{    } </a:t>
            </a:r>
            <a:endParaRPr lang="de-DE" dirty="0"/>
          </a:p>
        </p:txBody>
      </p:sp>
      <p:sp>
        <p:nvSpPr>
          <p:cNvPr id="41" name="Rechteck 40"/>
          <p:cNvSpPr/>
          <p:nvPr/>
        </p:nvSpPr>
        <p:spPr>
          <a:xfrm>
            <a:off x="8537910" y="3805158"/>
            <a:ext cx="187036" cy="250835"/>
          </a:xfrm>
          <a:prstGeom prst="rect">
            <a:avLst/>
          </a:prstGeom>
          <a:solidFill>
            <a:srgbClr val="FDFF1A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42" name="Rechteck 41"/>
          <p:cNvSpPr/>
          <p:nvPr/>
        </p:nvSpPr>
        <p:spPr>
          <a:xfrm>
            <a:off x="4935682" y="4157562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/>
              <a:t>4.</a:t>
            </a:r>
            <a:endParaRPr lang="de-DE" b="1" dirty="0"/>
          </a:p>
        </p:txBody>
      </p:sp>
      <p:pic>
        <p:nvPicPr>
          <p:cNvPr id="43" name="Grafik 42" descr="\documentclass{article}&#10;\usepackage{amsmath}&#10;\pagestyle{empty}&#10;\begin{document}&#10;&#10;&#10;$\mathsf{assume}_s \rightarrow [\alpha_{\mathsf{oeb}}^i] \mathsf{safe}_{s}$&#10;&#10;&#10;\end{document}" title="IguanaTex Bitmap Display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497" y="4204591"/>
            <a:ext cx="2337524" cy="281905"/>
          </a:xfrm>
          <a:prstGeom prst="rect">
            <a:avLst/>
          </a:prstGeom>
        </p:spPr>
      </p:pic>
      <p:sp>
        <p:nvSpPr>
          <p:cNvPr id="44" name="Rechteck 43"/>
          <p:cNvSpPr/>
          <p:nvPr/>
        </p:nvSpPr>
        <p:spPr>
          <a:xfrm>
            <a:off x="8492401" y="4876407"/>
            <a:ext cx="187036" cy="250835"/>
          </a:xfrm>
          <a:prstGeom prst="rect">
            <a:avLst/>
          </a:prstGeom>
          <a:solidFill>
            <a:srgbClr val="F8B31B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45" name="Textfeld 44"/>
          <p:cNvSpPr txBox="1"/>
          <p:nvPr/>
        </p:nvSpPr>
        <p:spPr>
          <a:xfrm>
            <a:off x="4146689" y="5528546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chemeClr val="bg2">
                    <a:lumMod val="25000"/>
                  </a:schemeClr>
                </a:solidFill>
              </a:rPr>
              <a:t>Side </a:t>
            </a:r>
            <a:r>
              <a:rPr lang="de-DE" sz="1200" dirty="0" err="1" smtClean="0">
                <a:solidFill>
                  <a:schemeClr val="bg2">
                    <a:lumMod val="25000"/>
                  </a:schemeClr>
                </a:solidFill>
              </a:rPr>
              <a:t>note</a:t>
            </a:r>
            <a:r>
              <a:rPr lang="de-DE" sz="1200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de-DE" sz="1200" dirty="0" err="1" smtClean="0">
                <a:solidFill>
                  <a:schemeClr val="bg2">
                    <a:lumMod val="25000"/>
                  </a:schemeClr>
                </a:solidFill>
              </a:rPr>
              <a:t>dynamic</a:t>
            </a:r>
            <a:r>
              <a:rPr lang="de-DE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bg2">
                    <a:lumMod val="25000"/>
                  </a:schemeClr>
                </a:solidFill>
              </a:rPr>
              <a:t>systems</a:t>
            </a:r>
            <a:r>
              <a:rPr lang="de-DE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bg2">
                    <a:lumMod val="25000"/>
                  </a:schemeClr>
                </a:solidFill>
              </a:rPr>
              <a:t>are</a:t>
            </a:r>
            <a:r>
              <a:rPr lang="de-DE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bg2">
                    <a:lumMod val="25000"/>
                  </a:schemeClr>
                </a:solidFill>
              </a:rPr>
              <a:t>modeled</a:t>
            </a:r>
            <a:r>
              <a:rPr lang="de-DE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br>
              <a:rPr lang="de-DE" sz="1200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de-DE" sz="1200" dirty="0" smtClean="0">
                <a:solidFill>
                  <a:schemeClr val="bg2">
                    <a:lumMod val="25000"/>
                  </a:schemeClr>
                </a:solidFill>
              </a:rPr>
              <a:t>in action-</a:t>
            </a:r>
            <a:r>
              <a:rPr lang="de-DE" sz="1200" dirty="0" err="1" smtClean="0">
                <a:solidFill>
                  <a:schemeClr val="bg2">
                    <a:lumMod val="25000"/>
                  </a:schemeClr>
                </a:solidFill>
              </a:rPr>
              <a:t>skills</a:t>
            </a:r>
            <a:r>
              <a:rPr lang="de-DE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bg2">
                    <a:lumMod val="25000"/>
                  </a:schemeClr>
                </a:solidFill>
              </a:rPr>
              <a:t>and</a:t>
            </a:r>
            <a:r>
              <a:rPr lang="de-DE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bg2">
                    <a:lumMod val="25000"/>
                  </a:schemeClr>
                </a:solidFill>
              </a:rPr>
              <a:t>propagated</a:t>
            </a:r>
            <a:r>
              <a:rPr lang="de-DE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bg2">
                    <a:lumMod val="25000"/>
                  </a:schemeClr>
                </a:solidFill>
              </a:rPr>
              <a:t>to</a:t>
            </a:r>
            <a:r>
              <a:rPr lang="de-DE" sz="12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de-DE" sz="1200" dirty="0" err="1" smtClean="0">
                <a:solidFill>
                  <a:schemeClr val="bg2">
                    <a:lumMod val="25000"/>
                  </a:schemeClr>
                </a:solidFill>
              </a:rPr>
              <a:t>the</a:t>
            </a:r>
            <a:r>
              <a:rPr lang="de-DE" sz="1200" dirty="0" smtClean="0">
                <a:solidFill>
                  <a:schemeClr val="bg2">
                    <a:lumMod val="25000"/>
                  </a:schemeClr>
                </a:solidFill>
              </a:rPr>
              <a:t> top. </a:t>
            </a:r>
            <a:endParaRPr lang="de-DE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8115300" y="2752526"/>
            <a:ext cx="1143000" cy="364801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50327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2" grpId="0"/>
      <p:bldP spid="2" grpId="0" animBg="1"/>
      <p:bldP spid="3" grpId="0"/>
      <p:bldP spid="5" grpId="0"/>
      <p:bldP spid="22" grpId="0"/>
      <p:bldP spid="25" grpId="0"/>
      <p:bldP spid="30" grpId="0"/>
      <p:bldP spid="34" grpId="0"/>
      <p:bldP spid="35" grpId="0" animBg="1"/>
      <p:bldP spid="36" grpId="0" animBg="1"/>
      <p:bldP spid="37" grpId="0" animBg="1"/>
      <p:bldP spid="38" grpId="0"/>
      <p:bldP spid="40" grpId="0"/>
      <p:bldP spid="41" grpId="0" animBg="1"/>
      <p:bldP spid="42" grpId="0"/>
      <p:bldP spid="44" grpId="0" animBg="1"/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Controller </a:t>
            </a:r>
            <a:r>
              <a:rPr lang="de-DE" dirty="0" err="1" smtClean="0"/>
              <a:t>Assembly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67" y="1918790"/>
            <a:ext cx="5375496" cy="264433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862063" y="2282440"/>
            <a:ext cx="4458082" cy="433051"/>
          </a:xfrm>
          <a:prstGeom prst="rect">
            <a:avLst/>
          </a:prstGeom>
          <a:solidFill>
            <a:schemeClr val="accent3">
              <a:alpha val="23000"/>
            </a:schemeClr>
          </a:solidFill>
          <a:ln w="19050">
            <a:solidFill>
              <a:schemeClr val="accent3">
                <a:alpha val="48000"/>
              </a:schemeClr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6077470" y="1486455"/>
            <a:ext cx="5733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Requires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chemeClr val="accent1"/>
                </a:solidFill>
              </a:rPr>
              <a:t>program</a:t>
            </a:r>
            <a:r>
              <a:rPr lang="de-DE" b="1" dirty="0" smtClean="0">
                <a:solidFill>
                  <a:schemeClr val="accent1"/>
                </a:solidFill>
              </a:rPr>
              <a:t> </a:t>
            </a:r>
            <a:r>
              <a:rPr lang="de-DE" b="1" dirty="0" err="1" smtClean="0">
                <a:solidFill>
                  <a:schemeClr val="accent1"/>
                </a:solidFill>
              </a:rPr>
              <a:t>independence</a:t>
            </a:r>
            <a:r>
              <a:rPr lang="de-DE" b="1" dirty="0" smtClean="0">
                <a:solidFill>
                  <a:schemeClr val="accent1"/>
                </a:solidFill>
              </a:rPr>
              <a:t> </a:t>
            </a:r>
            <a:r>
              <a:rPr lang="de-DE" dirty="0" smtClean="0"/>
              <a:t>at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moment</a:t>
            </a:r>
            <a:r>
              <a:rPr lang="de-DE" dirty="0" smtClean="0"/>
              <a:t>, i.e., </a:t>
            </a:r>
            <a:endParaRPr lang="de-DE" dirty="0"/>
          </a:p>
        </p:txBody>
      </p:sp>
      <p:pic>
        <p:nvPicPr>
          <p:cNvPr id="11" name="Grafik 10" descr="\documentclass{article}&#10;\usepackage{amsmath}&#10;\pagestyle{empty}&#10;\begin{document}&#10;&#10;&#10;$\mathsf{Var}_{\mathsf{mod}}(s_i)\cap\mathsf{Var}_{\mathsf{mod}}(s_j) = \emptyset$ 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134" y="2015440"/>
            <a:ext cx="3001727" cy="274456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121835" y="241570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then</a:t>
            </a:r>
            <a:endParaRPr lang="de-DE" dirty="0"/>
          </a:p>
        </p:txBody>
      </p:sp>
      <p:pic>
        <p:nvPicPr>
          <p:cNvPr id="13" name="Grafik 12" descr="\documentclass{article}&#10;\usepackage{amsmath}&#10;\pagestyle{empty}&#10;\begin{document}&#10;&#10;$\alpha_{\mathsf{root}} = \alpha_{s_1};\dots;\alpha_{s_n}$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95" y="2547076"/>
            <a:ext cx="2116571" cy="175238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6077470" y="3583709"/>
            <a:ext cx="4237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/>
                </a:solidFill>
              </a:rPr>
              <a:t>Follow </a:t>
            </a:r>
            <a:r>
              <a:rPr lang="de-DE" b="1" dirty="0" err="1" smtClean="0">
                <a:solidFill>
                  <a:schemeClr val="accent1"/>
                </a:solidFill>
              </a:rPr>
              <a:t>hard</a:t>
            </a:r>
            <a:r>
              <a:rPr lang="de-DE" b="1" dirty="0" smtClean="0">
                <a:solidFill>
                  <a:schemeClr val="accent1"/>
                </a:solidFill>
              </a:rPr>
              <a:t> </a:t>
            </a:r>
            <a:r>
              <a:rPr lang="de-DE" b="1" dirty="0" err="1" smtClean="0">
                <a:solidFill>
                  <a:schemeClr val="accent1"/>
                </a:solidFill>
              </a:rPr>
              <a:t>shoulder</a:t>
            </a:r>
            <a:r>
              <a:rPr lang="de-DE" b="1" dirty="0" smtClean="0">
                <a:solidFill>
                  <a:schemeClr val="accent1"/>
                </a:solidFill>
              </a:rPr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controller</a:t>
            </a:r>
            <a:r>
              <a:rPr lang="de-DE" dirty="0" smtClean="0"/>
              <a:t> </a:t>
            </a:r>
            <a:r>
              <a:rPr lang="de-DE" dirty="0" err="1" smtClean="0"/>
              <a:t>implementations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child</a:t>
            </a:r>
            <a:r>
              <a:rPr lang="de-DE" dirty="0" smtClean="0"/>
              <a:t> </a:t>
            </a:r>
            <a:r>
              <a:rPr lang="de-DE" dirty="0" err="1" smtClean="0"/>
              <a:t>skills</a:t>
            </a:r>
            <a:endParaRPr lang="de-DE" dirty="0"/>
          </a:p>
        </p:txBody>
      </p:sp>
      <p:sp>
        <p:nvSpPr>
          <p:cNvPr id="15" name="Pfeil nach rechts 14"/>
          <p:cNvSpPr/>
          <p:nvPr/>
        </p:nvSpPr>
        <p:spPr>
          <a:xfrm>
            <a:off x="6176860" y="4355850"/>
            <a:ext cx="523459" cy="175126"/>
          </a:xfrm>
          <a:prstGeom prst="rightArrow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16" name="Textfeld 15"/>
          <p:cNvSpPr txBox="1"/>
          <p:nvPr/>
        </p:nvSpPr>
        <p:spPr>
          <a:xfrm>
            <a:off x="6787404" y="4258747"/>
            <a:ext cx="5297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Modularity</a:t>
            </a:r>
            <a:r>
              <a:rPr lang="de-DE" dirty="0" smtClean="0"/>
              <a:t> + </a:t>
            </a:r>
            <a:r>
              <a:rPr lang="de-DE" dirty="0" err="1" smtClean="0"/>
              <a:t>reusability</a:t>
            </a:r>
            <a:r>
              <a:rPr lang="de-DE" dirty="0" smtClean="0"/>
              <a:t> + </a:t>
            </a:r>
            <a:r>
              <a:rPr lang="de-DE" dirty="0" err="1" smtClean="0"/>
              <a:t>saves</a:t>
            </a:r>
            <a:r>
              <a:rPr lang="de-DE" dirty="0" smtClean="0"/>
              <a:t> </a:t>
            </a:r>
            <a:r>
              <a:rPr lang="de-DE" dirty="0" err="1" smtClean="0"/>
              <a:t>verification</a:t>
            </a:r>
            <a:r>
              <a:rPr lang="de-DE" dirty="0" smtClean="0"/>
              <a:t> </a:t>
            </a:r>
            <a:r>
              <a:rPr lang="de-DE" dirty="0" err="1" smtClean="0"/>
              <a:t>effort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962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On </a:t>
            </a:r>
            <a:r>
              <a:rPr lang="de-DE" dirty="0" err="1" smtClean="0"/>
              <a:t>Compositionanility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Skill</a:t>
            </a:r>
            <a:r>
              <a:rPr lang="de-DE" dirty="0" smtClean="0"/>
              <a:t> Graphs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1548467"/>
            <a:ext cx="8911937" cy="227538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5956" y="4291751"/>
            <a:ext cx="7529080" cy="84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34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On </a:t>
            </a:r>
            <a:r>
              <a:rPr lang="de-DE" dirty="0" err="1" smtClean="0"/>
              <a:t>Compositionanility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Skill</a:t>
            </a:r>
            <a:r>
              <a:rPr lang="de-DE" dirty="0" smtClean="0"/>
              <a:t> Graphs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1" y="1548467"/>
            <a:ext cx="8911937" cy="227538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5956" y="4291751"/>
            <a:ext cx="7529080" cy="849317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1739461" y="1150307"/>
            <a:ext cx="8642069" cy="4768125"/>
          </a:xfrm>
          <a:prstGeom prst="rect">
            <a:avLst/>
          </a:prstGeom>
          <a:solidFill>
            <a:schemeClr val="bg1">
              <a:alpha val="81000"/>
            </a:schemeClr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8180" y="3789572"/>
            <a:ext cx="4065665" cy="2000001"/>
          </a:xfrm>
          <a:prstGeom prst="rect">
            <a:avLst/>
          </a:prstGeom>
          <a:ln w="22225">
            <a:solidFill>
              <a:schemeClr val="accent3">
                <a:lumMod val="50000"/>
              </a:schemeClr>
            </a:solidFill>
          </a:ln>
        </p:spPr>
      </p:pic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150470"/>
              </p:ext>
            </p:extLst>
          </p:nvPr>
        </p:nvGraphicFramePr>
        <p:xfrm>
          <a:off x="2295956" y="1478824"/>
          <a:ext cx="3343606" cy="1884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r:id="rId7" imgW="6107760" imgH="3441240" progId="">
                  <p:embed/>
                </p:oleObj>
              </mc:Choice>
              <mc:Fallback>
                <p:oleObj r:id="rId7" imgW="6107760" imgH="34412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95956" y="1478824"/>
                        <a:ext cx="3343606" cy="18843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591018"/>
              </p:ext>
            </p:extLst>
          </p:nvPr>
        </p:nvGraphicFramePr>
        <p:xfrm>
          <a:off x="6648520" y="1350950"/>
          <a:ext cx="3543065" cy="202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9" imgW="5891760" imgH="3364920" progId="">
                  <p:embed/>
                </p:oleObj>
              </mc:Choice>
              <mc:Fallback>
                <p:oleObj r:id="rId9" imgW="5891760" imgH="33649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48520" y="1350950"/>
                        <a:ext cx="3543065" cy="2024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hteck 9"/>
          <p:cNvSpPr/>
          <p:nvPr/>
        </p:nvSpPr>
        <p:spPr>
          <a:xfrm>
            <a:off x="1883059" y="1267546"/>
            <a:ext cx="8695908" cy="2190873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11" name="Ellipse 10"/>
          <p:cNvSpPr/>
          <p:nvPr/>
        </p:nvSpPr>
        <p:spPr>
          <a:xfrm>
            <a:off x="5943600" y="2387600"/>
            <a:ext cx="226869" cy="22686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12" name="Textfeld 11"/>
          <p:cNvSpPr txBox="1"/>
          <p:nvPr/>
        </p:nvSpPr>
        <p:spPr>
          <a:xfrm>
            <a:off x="3384243" y="4486423"/>
            <a:ext cx="5148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=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429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Tool Support: </a:t>
            </a:r>
            <a:r>
              <a:rPr lang="de-DE" dirty="0" err="1" smtClean="0"/>
              <a:t>Skeditor</a:t>
            </a:r>
            <a:endParaRPr lang="de-DE" dirty="0"/>
          </a:p>
        </p:txBody>
      </p:sp>
      <p:pic>
        <p:nvPicPr>
          <p:cNvPr id="5122" name="Picture 2" descr="Bildergebnis für github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4" y="161134"/>
            <a:ext cx="608013" cy="60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8065659" y="326640"/>
            <a:ext cx="29434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https://github.com/TUBS-ISF/Skeditor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7963" y="1097581"/>
            <a:ext cx="8528339" cy="4853056"/>
          </a:xfrm>
          <a:prstGeom prst="rect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9662" y="1560945"/>
            <a:ext cx="5724939" cy="3601171"/>
          </a:xfrm>
          <a:prstGeom prst="rect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2724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Reducing</a:t>
            </a:r>
            <a:r>
              <a:rPr lang="de-DE" dirty="0" smtClean="0"/>
              <a:t> </a:t>
            </a:r>
            <a:r>
              <a:rPr lang="de-DE" dirty="0" err="1" smtClean="0"/>
              <a:t>Verification</a:t>
            </a:r>
            <a:r>
              <a:rPr lang="de-DE" dirty="0" smtClean="0"/>
              <a:t> </a:t>
            </a:r>
            <a:r>
              <a:rPr lang="de-DE" dirty="0" err="1" smtClean="0"/>
              <a:t>Effort</a:t>
            </a:r>
            <a:r>
              <a:rPr lang="de-DE" dirty="0" smtClean="0"/>
              <a:t> </a:t>
            </a:r>
            <a:r>
              <a:rPr lang="de-DE" err="1" smtClean="0"/>
              <a:t>through</a:t>
            </a:r>
            <a:r>
              <a:rPr lang="de-DE" smtClean="0"/>
              <a:t> Composition – Eval.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2116282" y="1284009"/>
            <a:ext cx="82919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CMBXTI10"/>
              </a:rPr>
              <a:t>RQ: </a:t>
            </a:r>
            <a:r>
              <a:rPr lang="en-US" i="1" dirty="0">
                <a:latin typeface="CMBXTI10"/>
              </a:rPr>
              <a:t>To what extent can skill-based compositional verification reduce</a:t>
            </a:r>
          </a:p>
          <a:p>
            <a:r>
              <a:rPr lang="de-DE" i="1" dirty="0" err="1">
                <a:latin typeface="CMBXTI10"/>
              </a:rPr>
              <a:t>the</a:t>
            </a:r>
            <a:r>
              <a:rPr lang="de-DE" i="1" dirty="0">
                <a:latin typeface="CMBXTI10"/>
              </a:rPr>
              <a:t> </a:t>
            </a:r>
            <a:r>
              <a:rPr lang="de-DE" i="1" dirty="0" err="1">
                <a:latin typeface="CMBXTI10"/>
              </a:rPr>
              <a:t>verification</a:t>
            </a:r>
            <a:r>
              <a:rPr lang="de-DE" i="1" dirty="0">
                <a:latin typeface="CMBXTI10"/>
              </a:rPr>
              <a:t> </a:t>
            </a:r>
            <a:r>
              <a:rPr lang="de-DE" i="1" dirty="0" err="1">
                <a:latin typeface="CMBXTI10"/>
              </a:rPr>
              <a:t>effort</a:t>
            </a:r>
            <a:r>
              <a:rPr lang="de-DE" i="1" dirty="0">
                <a:latin typeface="CMBXTI10"/>
              </a:rPr>
              <a:t>?</a:t>
            </a:r>
            <a:endParaRPr lang="de-DE" i="1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853596"/>
              </p:ext>
            </p:extLst>
          </p:nvPr>
        </p:nvGraphicFramePr>
        <p:xfrm>
          <a:off x="1094242" y="2725275"/>
          <a:ext cx="2264472" cy="1276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r:id="rId4" imgW="6107760" imgH="3441240" progId="">
                  <p:embed/>
                </p:oleObj>
              </mc:Choice>
              <mc:Fallback>
                <p:oleObj r:id="rId4" imgW="6107760" imgH="3441240" progId="">
                  <p:embed/>
                  <p:pic>
                    <p:nvPicPr>
                      <p:cNvPr id="3" name="Objek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4242" y="2725275"/>
                        <a:ext cx="2264472" cy="12761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7923263"/>
              </p:ext>
            </p:extLst>
          </p:nvPr>
        </p:nvGraphicFramePr>
        <p:xfrm>
          <a:off x="3890696" y="2677952"/>
          <a:ext cx="2399556" cy="1370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r:id="rId6" imgW="5891760" imgH="3364920" progId="">
                  <p:embed/>
                </p:oleObj>
              </mc:Choice>
              <mc:Fallback>
                <p:oleObj r:id="rId6" imgW="5891760" imgH="3364920" progId="">
                  <p:embed/>
                  <p:pic>
                    <p:nvPicPr>
                      <p:cNvPr id="6" name="Objek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90696" y="2677952"/>
                        <a:ext cx="2399556" cy="1370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hteck 9"/>
          <p:cNvSpPr/>
          <p:nvPr/>
        </p:nvSpPr>
        <p:spPr>
          <a:xfrm>
            <a:off x="939800" y="2564979"/>
            <a:ext cx="5511800" cy="1651627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11" name="Ellipse 10"/>
          <p:cNvSpPr/>
          <p:nvPr/>
        </p:nvSpPr>
        <p:spPr>
          <a:xfrm>
            <a:off x="3575701" y="3230044"/>
            <a:ext cx="153648" cy="1536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12" name="Textfeld 11"/>
          <p:cNvSpPr txBox="1"/>
          <p:nvPr/>
        </p:nvSpPr>
        <p:spPr>
          <a:xfrm>
            <a:off x="6651436" y="2922147"/>
            <a:ext cx="5148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/>
              <a:t>=</a:t>
            </a:r>
            <a:endParaRPr lang="de-DE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2880" y="2363352"/>
            <a:ext cx="4065665" cy="2000001"/>
          </a:xfrm>
          <a:prstGeom prst="rect">
            <a:avLst/>
          </a:prstGeom>
          <a:ln w="22225">
            <a:solidFill>
              <a:schemeClr val="accent3">
                <a:lumMod val="50000"/>
              </a:schemeClr>
            </a:solidFill>
          </a:ln>
        </p:spPr>
      </p:pic>
      <p:sp>
        <p:nvSpPr>
          <p:cNvPr id="3" name="Textfeld 2"/>
          <p:cNvSpPr txBox="1"/>
          <p:nvPr/>
        </p:nvSpPr>
        <p:spPr>
          <a:xfrm>
            <a:off x="1551617" y="424200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G1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5090474" y="423910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G2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8831658" y="4468734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G3 = G1    G2</a:t>
            </a:r>
            <a:endParaRPr lang="de-DE" dirty="0"/>
          </a:p>
        </p:txBody>
      </p:sp>
      <p:sp>
        <p:nvSpPr>
          <p:cNvPr id="16" name="Ellipse 15"/>
          <p:cNvSpPr/>
          <p:nvPr/>
        </p:nvSpPr>
        <p:spPr>
          <a:xfrm flipV="1">
            <a:off x="9895367" y="4642726"/>
            <a:ext cx="61505" cy="6150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5075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Reducing Verification Effort through Composition - Results</a:t>
            </a:r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272640"/>
            <a:ext cx="9144000" cy="2499756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2116282" y="1284009"/>
            <a:ext cx="82919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>
                <a:latin typeface="CMBXTI10"/>
              </a:rPr>
              <a:t>RQ: </a:t>
            </a:r>
            <a:r>
              <a:rPr lang="en-US" i="1">
                <a:latin typeface="CMBXTI10"/>
              </a:rPr>
              <a:t>To what extent can skill-based compositional verification reduce</a:t>
            </a:r>
          </a:p>
          <a:p>
            <a:r>
              <a:rPr lang="de-DE" i="1">
                <a:latin typeface="CMBXTI10"/>
              </a:rPr>
              <a:t>the verification effort?</a:t>
            </a:r>
            <a:endParaRPr lang="de-DE" i="1"/>
          </a:p>
        </p:txBody>
      </p:sp>
      <p:sp>
        <p:nvSpPr>
          <p:cNvPr id="3" name="Rechteck 2"/>
          <p:cNvSpPr/>
          <p:nvPr/>
        </p:nvSpPr>
        <p:spPr>
          <a:xfrm>
            <a:off x="3069138" y="4917270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>
                <a:latin typeface="CMR10"/>
              </a:rPr>
              <a:t>Approximately</a:t>
            </a:r>
            <a:r>
              <a:rPr lang="de-DE" dirty="0">
                <a:latin typeface="CMR10"/>
              </a:rPr>
              <a:t> 53%</a:t>
            </a:r>
            <a:endParaRPr lang="de-DE" dirty="0"/>
          </a:p>
        </p:txBody>
      </p:sp>
      <p:sp>
        <p:nvSpPr>
          <p:cNvPr id="4" name="Pfeil nach rechts 3"/>
          <p:cNvSpPr/>
          <p:nvPr/>
        </p:nvSpPr>
        <p:spPr>
          <a:xfrm>
            <a:off x="2687782" y="5008419"/>
            <a:ext cx="381356" cy="187037"/>
          </a:xfrm>
          <a:prstGeom prst="rightArrow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017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Summary</a:t>
            </a:r>
            <a:endParaRPr lang="de-DE" dirty="0"/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451716" y="3296445"/>
            <a:ext cx="11129818" cy="1847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5819775" y="1171575"/>
            <a:ext cx="9525" cy="463867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994201"/>
            <a:ext cx="3157800" cy="220619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1499" y="2029065"/>
            <a:ext cx="2266950" cy="1045371"/>
          </a:xfrm>
          <a:prstGeom prst="rect">
            <a:avLst/>
          </a:prstGeom>
          <a:ln w="15875">
            <a:solidFill>
              <a:schemeClr val="accent5">
                <a:shade val="50000"/>
              </a:schemeClr>
            </a:solidFill>
            <a:prstDash val="dash"/>
          </a:ln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7796" y="1244504"/>
            <a:ext cx="2115207" cy="1040523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8102933" y="229030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+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6269087" y="3768843"/>
            <a:ext cx="482696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Current</a:t>
            </a:r>
            <a:r>
              <a:rPr lang="de-DE" b="1" dirty="0" smtClean="0"/>
              <a:t>/Future Work:</a:t>
            </a:r>
            <a:br>
              <a:rPr lang="de-DE" b="1" dirty="0" smtClean="0"/>
            </a:br>
            <a:endParaRPr lang="de-DE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Case Studies/</a:t>
            </a:r>
            <a:r>
              <a:rPr lang="de-DE" dirty="0" err="1" smtClean="0"/>
              <a:t>modelled</a:t>
            </a:r>
            <a:r>
              <a:rPr lang="de-DE" dirty="0" smtClean="0"/>
              <a:t> </a:t>
            </a:r>
            <a:r>
              <a:rPr lang="de-DE" dirty="0" err="1" smtClean="0"/>
              <a:t>maneuvers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Code </a:t>
            </a:r>
            <a:r>
              <a:rPr lang="de-DE" dirty="0" err="1" smtClean="0"/>
              <a:t>generation</a:t>
            </a:r>
            <a:r>
              <a:rPr lang="de-DE" dirty="0" smtClean="0"/>
              <a:t> + ROS/</a:t>
            </a:r>
            <a:r>
              <a:rPr lang="de-DE" dirty="0" err="1" smtClean="0"/>
              <a:t>AirSim</a:t>
            </a:r>
            <a:r>
              <a:rPr lang="de-DE" dirty="0" smtClean="0"/>
              <a:t> Simulation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…</a:t>
            </a:r>
            <a:endParaRPr lang="de-DE" dirty="0"/>
          </a:p>
          <a:p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219" y="3503914"/>
            <a:ext cx="4175111" cy="2375849"/>
          </a:xfrm>
          <a:prstGeom prst="rect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</p:pic>
      <p:pic>
        <p:nvPicPr>
          <p:cNvPr id="16" name="Picture 2" descr="Bildergebnis für github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534" y="134097"/>
            <a:ext cx="608013" cy="60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hteck 16"/>
          <p:cNvSpPr/>
          <p:nvPr/>
        </p:nvSpPr>
        <p:spPr>
          <a:xfrm>
            <a:off x="6616669" y="299603"/>
            <a:ext cx="29434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https://github.com/TUBS-ISF/Skeditor</a:t>
            </a:r>
          </a:p>
        </p:txBody>
      </p:sp>
      <p:sp>
        <p:nvSpPr>
          <p:cNvPr id="3" name="Rechteck 2"/>
          <p:cNvSpPr/>
          <p:nvPr/>
        </p:nvSpPr>
        <p:spPr>
          <a:xfrm>
            <a:off x="9781253" y="213062"/>
            <a:ext cx="2171138" cy="49473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a.knueppel@tu-bs.de</a:t>
            </a:r>
          </a:p>
        </p:txBody>
      </p:sp>
    </p:spTree>
    <p:extLst>
      <p:ext uri="{BB962C8B-B14F-4D97-AF65-F5344CB8AC3E}">
        <p14:creationId xmlns:p14="http://schemas.microsoft.com/office/powerpoint/2010/main" val="40338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Informal Safety Requirements for a Vehicle</a:t>
            </a:r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038" y="1322377"/>
            <a:ext cx="8906927" cy="373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9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 List / </a:t>
            </a:r>
            <a:r>
              <a:rPr lang="de-DE" dirty="0" err="1" smtClean="0"/>
              <a:t>Current</a:t>
            </a:r>
            <a:r>
              <a:rPr lang="de-DE" dirty="0" smtClean="0"/>
              <a:t> Progress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36" y="1603149"/>
            <a:ext cx="7863785" cy="3698624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7495458" y="1012758"/>
            <a:ext cx="47564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smtClean="0">
                <a:solidFill>
                  <a:schemeClr val="accent3">
                    <a:lumMod val="75000"/>
                  </a:schemeClr>
                </a:solidFill>
              </a:rPr>
              <a:t>Explicit </a:t>
            </a:r>
            <a:r>
              <a:rPr lang="de-DE" b="1" dirty="0" err="1" smtClean="0">
                <a:solidFill>
                  <a:schemeClr val="accent3">
                    <a:lumMod val="75000"/>
                  </a:schemeClr>
                </a:solidFill>
              </a:rPr>
              <a:t>interfaces</a:t>
            </a:r>
            <a:endParaRPr lang="de-DE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 smtClean="0">
                <a:solidFill>
                  <a:schemeClr val="accent3">
                    <a:lumMod val="75000"/>
                  </a:schemeClr>
                </a:solidFill>
              </a:rPr>
              <a:t>Implementing</a:t>
            </a:r>
            <a:r>
              <a:rPr lang="de-DE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b="1" dirty="0" err="1" smtClean="0">
                <a:solidFill>
                  <a:schemeClr val="accent3">
                    <a:lumMod val="75000"/>
                  </a:schemeClr>
                </a:solidFill>
              </a:rPr>
              <a:t>skills</a:t>
            </a:r>
            <a:r>
              <a:rPr lang="de-DE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b="1" dirty="0" err="1" smtClean="0">
                <a:solidFill>
                  <a:schemeClr val="accent3">
                    <a:lumMod val="75000"/>
                  </a:schemeClr>
                </a:solidFill>
              </a:rPr>
              <a:t>with</a:t>
            </a:r>
            <a:r>
              <a:rPr lang="de-DE" b="1" dirty="0" smtClean="0">
                <a:solidFill>
                  <a:schemeClr val="accent3">
                    <a:lumMod val="75000"/>
                  </a:schemeClr>
                </a:solidFill>
              </a:rPr>
              <a:t> HPs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 smtClean="0">
                <a:solidFill>
                  <a:schemeClr val="accent3">
                    <a:lumMod val="75000"/>
                  </a:schemeClr>
                </a:solidFill>
              </a:rPr>
              <a:t>Adopted</a:t>
            </a:r>
            <a:r>
              <a:rPr lang="de-DE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b="1" dirty="0" err="1" smtClean="0">
                <a:solidFill>
                  <a:schemeClr val="accent3">
                    <a:lumMod val="75000"/>
                  </a:schemeClr>
                </a:solidFill>
              </a:rPr>
              <a:t>Assume</a:t>
            </a:r>
            <a:r>
              <a:rPr lang="de-DE" b="1" dirty="0" smtClean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de-DE" b="1" dirty="0" err="1" smtClean="0">
                <a:solidFill>
                  <a:schemeClr val="accent3">
                    <a:lumMod val="75000"/>
                  </a:schemeClr>
                </a:solidFill>
              </a:rPr>
              <a:t>Guarantee-Resoning</a:t>
            </a:r>
            <a:r>
              <a:rPr lang="de-DE" b="1" dirty="0" smtClean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de-DE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de-DE" b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de-DE" b="1" dirty="0" err="1" smtClean="0">
                <a:solidFill>
                  <a:schemeClr val="accent3">
                    <a:lumMod val="75000"/>
                  </a:schemeClr>
                </a:solidFill>
              </a:rPr>
              <a:t>contracts</a:t>
            </a:r>
            <a:r>
              <a:rPr lang="de-DE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Environmental </a:t>
            </a:r>
            <a:r>
              <a:rPr lang="de-DE" dirty="0" err="1" smtClean="0"/>
              <a:t>constraints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 smtClean="0">
                <a:solidFill>
                  <a:schemeClr val="accent2">
                    <a:lumMod val="50000"/>
                  </a:schemeClr>
                </a:solidFill>
              </a:rPr>
              <a:t>Means</a:t>
            </a:r>
            <a:r>
              <a:rPr lang="de-DE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de-DE" b="1" dirty="0" err="1" smtClean="0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de-DE" b="1" dirty="0" smtClean="0">
                <a:solidFill>
                  <a:schemeClr val="accent2">
                    <a:lumMod val="50000"/>
                  </a:schemeClr>
                </a:solidFill>
              </a:rPr>
              <a:t> redundant </a:t>
            </a:r>
            <a:r>
              <a:rPr lang="de-DE" b="1" dirty="0" err="1" smtClean="0">
                <a:solidFill>
                  <a:schemeClr val="accent2">
                    <a:lumMod val="50000"/>
                  </a:schemeClr>
                </a:solidFill>
              </a:rPr>
              <a:t>modelling</a:t>
            </a:r>
            <a:endParaRPr lang="de-DE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>
                <a:solidFill>
                  <a:schemeClr val="accent2">
                    <a:lumMod val="50000"/>
                  </a:schemeClr>
                </a:solidFill>
              </a:rPr>
              <a:t>Dempster-Shafer</a:t>
            </a:r>
            <a:r>
              <a:rPr lang="de-DE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de-DE" b="1" dirty="0" err="1" smtClean="0">
                <a:solidFill>
                  <a:schemeClr val="accent2">
                    <a:lumMod val="50000"/>
                  </a:schemeClr>
                </a:solidFill>
              </a:rPr>
              <a:t>Theory</a:t>
            </a:r>
            <a:r>
              <a:rPr lang="de-DE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de-DE" b="1" dirty="0" err="1" smtClean="0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de-DE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de-DE" b="1" dirty="0" err="1" smtClean="0">
                <a:solidFill>
                  <a:schemeClr val="accent2">
                    <a:lumMod val="50000"/>
                  </a:schemeClr>
                </a:solidFill>
              </a:rPr>
              <a:t>modelling</a:t>
            </a:r>
            <a:r>
              <a:rPr lang="de-DE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br>
              <a:rPr lang="de-DE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de-DE" b="1" dirty="0" err="1" smtClean="0">
                <a:solidFill>
                  <a:schemeClr val="accent2">
                    <a:lumMod val="50000"/>
                  </a:schemeClr>
                </a:solidFill>
              </a:rPr>
              <a:t>sensor</a:t>
            </a:r>
            <a:r>
              <a:rPr lang="de-DE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de-DE" b="1" dirty="0" err="1" smtClean="0">
                <a:solidFill>
                  <a:schemeClr val="accent2">
                    <a:lumMod val="50000"/>
                  </a:schemeClr>
                </a:solidFill>
              </a:rPr>
              <a:t>uncertainty</a:t>
            </a:r>
            <a:endParaRPr lang="de-DE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Synthesis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SPLs </a:t>
            </a:r>
            <a:r>
              <a:rPr lang="de-DE" dirty="0" err="1" smtClean="0"/>
              <a:t>with</a:t>
            </a:r>
            <a:r>
              <a:rPr lang="de-DE" dirty="0" smtClean="0"/>
              <a:t> Scenarios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020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Motivation: Cyber-</a:t>
            </a:r>
            <a:r>
              <a:rPr lang="de-DE" dirty="0" err="1" smtClean="0"/>
              <a:t>Physical</a:t>
            </a:r>
            <a:r>
              <a:rPr lang="de-DE" dirty="0" smtClean="0"/>
              <a:t> Systems</a:t>
            </a:r>
            <a:endParaRPr lang="de-DE" dirty="0"/>
          </a:p>
        </p:txBody>
      </p:sp>
      <p:pic>
        <p:nvPicPr>
          <p:cNvPr id="1030" name="Picture 6" descr="Scout, Amazon's Self-Driving Delivery Robot, Heads to California |  Transport Topic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32" y="1277566"/>
            <a:ext cx="2961585" cy="164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722" y="968315"/>
            <a:ext cx="4753924" cy="2050473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 rot="16200000">
            <a:off x="-63020" y="4426240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</a:rPr>
              <a:t>Automation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116470" y="3095198"/>
            <a:ext cx="2045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b="1" dirty="0" smtClean="0"/>
              <a:t>https</a:t>
            </a:r>
            <a:r>
              <a:rPr lang="de-DE" sz="1100" b="1" dirty="0"/>
              <a:t>://waymo.com/journey/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A94F9B1-5AFE-47AE-BF38-D4730CAB9603}"/>
              </a:ext>
            </a:extLst>
          </p:cNvPr>
          <p:cNvGrpSpPr/>
          <p:nvPr/>
        </p:nvGrpSpPr>
        <p:grpSpPr>
          <a:xfrm>
            <a:off x="780093" y="4298274"/>
            <a:ext cx="6718506" cy="1023443"/>
            <a:chOff x="1540290" y="1203598"/>
            <a:chExt cx="6718506" cy="1023443"/>
          </a:xfrm>
        </p:grpSpPr>
        <p:sp>
          <p:nvSpPr>
            <p:cNvPr id="20" name="Textfeld 7">
              <a:extLst>
                <a:ext uri="{FF2B5EF4-FFF2-40B4-BE49-F238E27FC236}">
                  <a16:creationId xmlns:a16="http://schemas.microsoft.com/office/drawing/2014/main" id="{9ECC2B49-78AF-4ACC-9536-D90D79843D5A}"/>
                </a:ext>
              </a:extLst>
            </p:cNvPr>
            <p:cNvSpPr txBox="1"/>
            <p:nvPr/>
          </p:nvSpPr>
          <p:spPr>
            <a:xfrm>
              <a:off x="1540290" y="1203598"/>
              <a:ext cx="59168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de-DE" dirty="0">
                  <a:latin typeface="Calibri" panose="020F0502020204030204" pitchFamily="34" charset="0"/>
                </a:rPr>
                <a:t>„</a:t>
              </a:r>
              <a:r>
                <a:rPr lang="en-US" i="1" dirty="0">
                  <a:latin typeface="Calibri" panose="020F0502020204030204" pitchFamily="34" charset="0"/>
                </a:rPr>
                <a:t>I really consider autonomous driving </a:t>
              </a:r>
              <a:r>
                <a:rPr lang="en-US" b="1" i="1" dirty="0">
                  <a:solidFill>
                    <a:schemeClr val="accent1"/>
                  </a:solidFill>
                  <a:latin typeface="Calibri" panose="020F0502020204030204" pitchFamily="34" charset="0"/>
                </a:rPr>
                <a:t>a solved problem</a:t>
              </a:r>
              <a:r>
                <a:rPr lang="en-US" i="1" dirty="0">
                  <a:latin typeface="Calibri" panose="020F0502020204030204" pitchFamily="34" charset="0"/>
                </a:rPr>
                <a:t>. […]</a:t>
              </a:r>
              <a:br>
                <a:rPr lang="en-US" i="1" dirty="0">
                  <a:latin typeface="Calibri" panose="020F0502020204030204" pitchFamily="34" charset="0"/>
                </a:rPr>
              </a:br>
              <a:r>
                <a:rPr lang="en-US" i="1" dirty="0">
                  <a:latin typeface="Calibri" panose="020F0502020204030204" pitchFamily="34" charset="0"/>
                </a:rPr>
                <a:t> I think we are probably </a:t>
              </a:r>
              <a:r>
                <a:rPr lang="en-US" b="1" i="1" dirty="0">
                  <a:solidFill>
                    <a:schemeClr val="accent1"/>
                  </a:solidFill>
                  <a:latin typeface="Calibri" panose="020F0502020204030204" pitchFamily="34" charset="0"/>
                </a:rPr>
                <a:t>less than two years</a:t>
              </a:r>
              <a:r>
                <a:rPr lang="en-US" i="1" dirty="0">
                  <a:latin typeface="Calibri" panose="020F0502020204030204" pitchFamily="34" charset="0"/>
                </a:rPr>
                <a:t> away […]”</a:t>
              </a:r>
              <a:endParaRPr lang="de-DE" sz="825" dirty="0">
                <a:latin typeface="Calibri" panose="020F0502020204030204" pitchFamily="34" charset="0"/>
              </a:endParaRPr>
            </a:p>
          </p:txBody>
        </p:sp>
        <p:sp>
          <p:nvSpPr>
            <p:cNvPr id="22" name="Textfeld 4">
              <a:extLst>
                <a:ext uri="{FF2B5EF4-FFF2-40B4-BE49-F238E27FC236}">
                  <a16:creationId xmlns:a16="http://schemas.microsoft.com/office/drawing/2014/main" id="{3A3F4851-8F3F-4CE3-864A-61FE2F8F6238}"/>
                </a:ext>
              </a:extLst>
            </p:cNvPr>
            <p:cNvSpPr txBox="1"/>
            <p:nvPr/>
          </p:nvSpPr>
          <p:spPr>
            <a:xfrm>
              <a:off x="5724128" y="1857709"/>
              <a:ext cx="2534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de-DE" b="1" i="1" dirty="0">
                  <a:latin typeface="Calibri" panose="020F0502020204030204" pitchFamily="34" charset="0"/>
                </a:rPr>
                <a:t>Elon Musk at Code 2016 </a:t>
              </a:r>
            </a:p>
          </p:txBody>
        </p:sp>
      </p:grpSp>
      <p:pic>
        <p:nvPicPr>
          <p:cNvPr id="3" name="Grafik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9896" y="3821427"/>
            <a:ext cx="2018351" cy="1476685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8359520" y="5070094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Correct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reusable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16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Fundamental Research </a:t>
            </a:r>
            <a:r>
              <a:rPr lang="de-DE" dirty="0" err="1" smtClean="0"/>
              <a:t>Questions</a:t>
            </a:r>
            <a:r>
              <a:rPr lang="de-DE" dirty="0" smtClean="0"/>
              <a:t> </a:t>
            </a:r>
            <a:r>
              <a:rPr lang="de-DE" dirty="0" err="1" smtClean="0"/>
              <a:t>Remain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650403" y="2813355"/>
            <a:ext cx="7048679" cy="91900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Ensuring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functional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safety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de-DE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correctness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indispensable!</a:t>
            </a:r>
          </a:p>
        </p:txBody>
      </p:sp>
      <p:sp>
        <p:nvSpPr>
          <p:cNvPr id="5" name="Ovale Legende 4"/>
          <p:cNvSpPr/>
          <p:nvPr/>
        </p:nvSpPr>
        <p:spPr>
          <a:xfrm>
            <a:off x="6225464" y="1104826"/>
            <a:ext cx="2219750" cy="1291088"/>
          </a:xfrm>
          <a:prstGeom prst="wedgeEllipseCallout">
            <a:avLst>
              <a:gd name="adj1" fmla="val -17465"/>
              <a:gd name="adj2" fmla="val 73611"/>
            </a:avLst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054" y="1108628"/>
            <a:ext cx="914402" cy="91440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6636590" y="1945446"/>
            <a:ext cx="13933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>
                <a:solidFill>
                  <a:schemeClr val="accent2">
                    <a:lumMod val="50000"/>
                  </a:schemeClr>
                </a:solidFill>
              </a:rPr>
              <a:t>Non-</a:t>
            </a:r>
            <a:r>
              <a:rPr lang="de-DE" sz="1100" b="1" dirty="0" err="1" smtClean="0">
                <a:solidFill>
                  <a:schemeClr val="accent2">
                    <a:lumMod val="50000"/>
                  </a:schemeClr>
                </a:solidFill>
              </a:rPr>
              <a:t>conformance</a:t>
            </a:r>
            <a:endParaRPr lang="de-DE" sz="11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Ovale Legende 7"/>
          <p:cNvSpPr/>
          <p:nvPr/>
        </p:nvSpPr>
        <p:spPr>
          <a:xfrm>
            <a:off x="2164696" y="1289371"/>
            <a:ext cx="2219750" cy="1291088"/>
          </a:xfrm>
          <a:prstGeom prst="wedgeEllipseCallout">
            <a:avLst>
              <a:gd name="adj1" fmla="val 59474"/>
              <a:gd name="adj2" fmla="val 56062"/>
            </a:avLst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497" y="1357918"/>
            <a:ext cx="914402" cy="91440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2937878" y="227079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2">
                    <a:lumMod val="50000"/>
                  </a:schemeClr>
                </a:solidFill>
              </a:rPr>
              <a:t>Bugs</a:t>
            </a:r>
            <a:endParaRPr lang="de-DE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Richtungspfeil 13"/>
          <p:cNvSpPr/>
          <p:nvPr/>
        </p:nvSpPr>
        <p:spPr>
          <a:xfrm>
            <a:off x="480291" y="1058491"/>
            <a:ext cx="803564" cy="2200220"/>
          </a:xfrm>
          <a:prstGeom prst="homePlat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15" name="Richtungspfeil 14"/>
          <p:cNvSpPr/>
          <p:nvPr/>
        </p:nvSpPr>
        <p:spPr>
          <a:xfrm>
            <a:off x="480291" y="3371322"/>
            <a:ext cx="803564" cy="2200220"/>
          </a:xfrm>
          <a:prstGeom prst="homePlat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 rot="16200000">
            <a:off x="-107783" y="1958545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bg1"/>
                </a:solidFill>
              </a:rPr>
              <a:t>Why</a:t>
            </a:r>
            <a:r>
              <a:rPr lang="de-DE" sz="2000" b="1" dirty="0" smtClean="0">
                <a:solidFill>
                  <a:schemeClr val="bg1"/>
                </a:solidFill>
              </a:rPr>
              <a:t> formal?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 rot="16200000">
            <a:off x="553030" y="4271377"/>
            <a:ext cx="52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 smtClean="0">
                <a:solidFill>
                  <a:schemeClr val="bg1"/>
                </a:solidFill>
              </a:rPr>
              <a:t>SE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2650403" y="4269352"/>
            <a:ext cx="1511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But…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Scalability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Expertise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3" name="Pfeil nach rechts 2"/>
          <p:cNvSpPr/>
          <p:nvPr/>
        </p:nvSpPr>
        <p:spPr>
          <a:xfrm>
            <a:off x="4540102" y="4735287"/>
            <a:ext cx="489098" cy="283280"/>
          </a:xfrm>
          <a:prstGeom prst="rightArrow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21" name="Textfeld 20"/>
          <p:cNvSpPr txBox="1"/>
          <p:nvPr/>
        </p:nvSpPr>
        <p:spPr>
          <a:xfrm>
            <a:off x="5188689" y="4471432"/>
            <a:ext cx="6709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Q: 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</a:rPr>
              <a:t>How to </a:t>
            </a:r>
            <a:r>
              <a:rPr lang="en-US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integrate </a:t>
            </a:r>
            <a:r>
              <a:rPr lang="en-US" dirty="0">
                <a:latin typeface="Calibri" panose="020F0502020204030204" pitchFamily="34" charset="0"/>
              </a:rPr>
              <a:t>functional safety &amp; </a:t>
            </a:r>
            <a:r>
              <a:rPr lang="en-US" dirty="0" smtClean="0">
                <a:latin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provably correct </a:t>
            </a:r>
            <a:r>
              <a:rPr lang="en-US" dirty="0" smtClean="0">
                <a:latin typeface="Calibri" panose="020F0502020204030204" pitchFamily="34" charset="0"/>
              </a:rPr>
              <a:t>function </a:t>
            </a:r>
            <a:r>
              <a:rPr lang="en-US" dirty="0">
                <a:latin typeface="Calibri" panose="020F0502020204030204" pitchFamily="34" charset="0"/>
              </a:rPr>
              <a:t>development for safe </a:t>
            </a:r>
            <a:r>
              <a:rPr lang="en-US" dirty="0" smtClean="0">
                <a:latin typeface="Calibri" panose="020F0502020204030204" pitchFamily="34" charset="0"/>
              </a:rPr>
              <a:t>behavior into software engineering processes?</a:t>
            </a:r>
            <a:endParaRPr lang="en-US" dirty="0">
              <a:latin typeface="Calibri" panose="020F050202020403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686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10" grpId="0"/>
      <p:bldP spid="18" grpId="0"/>
      <p:bldP spid="3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hteck 81"/>
          <p:cNvSpPr/>
          <p:nvPr/>
        </p:nvSpPr>
        <p:spPr>
          <a:xfrm>
            <a:off x="5659618" y="1810532"/>
            <a:ext cx="1359695" cy="287815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66" name="Rechteck 65"/>
          <p:cNvSpPr/>
          <p:nvPr/>
        </p:nvSpPr>
        <p:spPr>
          <a:xfrm>
            <a:off x="1019131" y="3454006"/>
            <a:ext cx="4595213" cy="12346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67" name="Richtungspfeil 66"/>
          <p:cNvSpPr/>
          <p:nvPr/>
        </p:nvSpPr>
        <p:spPr>
          <a:xfrm>
            <a:off x="1019702" y="3454006"/>
            <a:ext cx="450931" cy="1234684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68" name="Textfeld 67"/>
          <p:cNvSpPr txBox="1"/>
          <p:nvPr/>
        </p:nvSpPr>
        <p:spPr>
          <a:xfrm rot="16200000">
            <a:off x="827949" y="3952805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 smtClean="0">
                <a:solidFill>
                  <a:schemeClr val="bg1"/>
                </a:solidFill>
              </a:rPr>
              <a:t>Impl</a:t>
            </a:r>
            <a:r>
              <a:rPr lang="de-DE" sz="1400" b="1" dirty="0" smtClean="0">
                <a:solidFill>
                  <a:schemeClr val="bg1"/>
                </a:solidFill>
              </a:rPr>
              <a:t>.</a:t>
            </a:r>
            <a:endParaRPr lang="de-DE" sz="1400" b="1" dirty="0">
              <a:solidFill>
                <a:schemeClr val="bg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019131" y="2203671"/>
            <a:ext cx="4595213" cy="123468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Maneuver-Centric</a:t>
            </a:r>
            <a:r>
              <a:rPr lang="de-DE" dirty="0" smtClean="0"/>
              <a:t> Formal Engineering Approach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2789383" y="1591695"/>
            <a:ext cx="1948873" cy="519258"/>
          </a:xfrm>
          <a:prstGeom prst="roundRect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Informal </a:t>
            </a:r>
            <a:r>
              <a:rPr lang="de-DE" sz="1200" dirty="0" err="1" smtClean="0"/>
              <a:t>Specification</a:t>
            </a:r>
            <a:endParaRPr lang="de-DE" sz="1200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6084861" y="2949974"/>
            <a:ext cx="9733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 smtClean="0"/>
              <a:t>Correctness</a:t>
            </a:r>
            <a:br>
              <a:rPr lang="de-DE" sz="1050" b="1" dirty="0" smtClean="0"/>
            </a:br>
            <a:r>
              <a:rPr lang="de-DE" sz="1050" b="1" dirty="0" smtClean="0"/>
              <a:t>Proofs</a:t>
            </a:r>
            <a:endParaRPr lang="de-DE" sz="1200" b="1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489" y="2350901"/>
            <a:ext cx="458343" cy="588716"/>
          </a:xfrm>
          <a:prstGeom prst="rect">
            <a:avLst/>
          </a:prstGeom>
        </p:spPr>
      </p:pic>
      <p:cxnSp>
        <p:nvCxnSpPr>
          <p:cNvPr id="9" name="Gerade Verbindung mit Pfeil 8"/>
          <p:cNvCxnSpPr>
            <a:stCxn id="5" idx="2"/>
            <a:endCxn id="10" idx="0"/>
          </p:cNvCxnSpPr>
          <p:nvPr/>
        </p:nvCxnSpPr>
        <p:spPr>
          <a:xfrm flipH="1">
            <a:off x="3763818" y="2110953"/>
            <a:ext cx="2" cy="4370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bgerundetes Rechteck 9"/>
          <p:cNvSpPr/>
          <p:nvPr/>
        </p:nvSpPr>
        <p:spPr>
          <a:xfrm>
            <a:off x="2789381" y="2548047"/>
            <a:ext cx="1948873" cy="519258"/>
          </a:xfrm>
          <a:prstGeom prst="roundRect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Formal </a:t>
            </a:r>
            <a:r>
              <a:rPr lang="de-DE" sz="1200" dirty="0" err="1" smtClean="0"/>
              <a:t>Specification</a:t>
            </a:r>
            <a:endParaRPr lang="de-DE" sz="1200" dirty="0" smtClean="0"/>
          </a:p>
        </p:txBody>
      </p:sp>
      <p:cxnSp>
        <p:nvCxnSpPr>
          <p:cNvPr id="13" name="Gewinkelter Verbinder 12"/>
          <p:cNvCxnSpPr>
            <a:stCxn id="5" idx="3"/>
            <a:endCxn id="5" idx="0"/>
          </p:cNvCxnSpPr>
          <p:nvPr/>
        </p:nvCxnSpPr>
        <p:spPr>
          <a:xfrm flipH="1" flipV="1">
            <a:off x="3763820" y="1591695"/>
            <a:ext cx="974436" cy="259629"/>
          </a:xfrm>
          <a:prstGeom prst="bentConnector4">
            <a:avLst>
              <a:gd name="adj1" fmla="val -23460"/>
              <a:gd name="adj2" fmla="val 18804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bgerundetes Rechteck 19"/>
          <p:cNvSpPr/>
          <p:nvPr/>
        </p:nvSpPr>
        <p:spPr>
          <a:xfrm>
            <a:off x="1246909" y="4854337"/>
            <a:ext cx="1948873" cy="519258"/>
          </a:xfrm>
          <a:prstGeom prst="roundRect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Virtual Prototype</a:t>
            </a:r>
          </a:p>
        </p:txBody>
      </p:sp>
      <p:sp>
        <p:nvSpPr>
          <p:cNvPr id="21" name="Abgerundetes Rechteck 20"/>
          <p:cNvSpPr/>
          <p:nvPr/>
        </p:nvSpPr>
        <p:spPr>
          <a:xfrm>
            <a:off x="2789382" y="3572735"/>
            <a:ext cx="1948873" cy="519258"/>
          </a:xfrm>
          <a:prstGeom prst="roundRect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Code (</a:t>
            </a:r>
            <a:r>
              <a:rPr lang="de-DE" sz="1200" dirty="0"/>
              <a:t>G</a:t>
            </a:r>
            <a:r>
              <a:rPr lang="de-DE" sz="1200" dirty="0" smtClean="0"/>
              <a:t>eneration)</a:t>
            </a:r>
          </a:p>
        </p:txBody>
      </p:sp>
      <p:cxnSp>
        <p:nvCxnSpPr>
          <p:cNvPr id="22" name="Gerade Verbindung mit Pfeil 21"/>
          <p:cNvCxnSpPr>
            <a:endCxn id="21" idx="3"/>
          </p:cNvCxnSpPr>
          <p:nvPr/>
        </p:nvCxnSpPr>
        <p:spPr>
          <a:xfrm flipH="1">
            <a:off x="4738255" y="3832364"/>
            <a:ext cx="4283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bgerundetes Rechteck 24"/>
          <p:cNvSpPr/>
          <p:nvPr/>
        </p:nvSpPr>
        <p:spPr>
          <a:xfrm>
            <a:off x="4194350" y="4875530"/>
            <a:ext cx="1948873" cy="519258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Real World</a:t>
            </a:r>
          </a:p>
        </p:txBody>
      </p:sp>
      <p:cxnSp>
        <p:nvCxnSpPr>
          <p:cNvPr id="26" name="Gerade Verbindung mit Pfeil 25"/>
          <p:cNvCxnSpPr/>
          <p:nvPr/>
        </p:nvCxnSpPr>
        <p:spPr>
          <a:xfrm flipH="1">
            <a:off x="2424547" y="4145601"/>
            <a:ext cx="1100168" cy="655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1714455" y="5415182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/>
              <a:t>Simulation</a:t>
            </a:r>
            <a:endParaRPr lang="de-DE" sz="1000" b="1" dirty="0"/>
          </a:p>
        </p:txBody>
      </p:sp>
      <p:cxnSp>
        <p:nvCxnSpPr>
          <p:cNvPr id="33" name="Gewinkelter Verbinder 32"/>
          <p:cNvCxnSpPr>
            <a:stCxn id="20" idx="0"/>
            <a:endCxn id="21" idx="1"/>
          </p:cNvCxnSpPr>
          <p:nvPr/>
        </p:nvCxnSpPr>
        <p:spPr>
          <a:xfrm rot="5400000" flipH="1" flipV="1">
            <a:off x="1994378" y="4059333"/>
            <a:ext cx="1021973" cy="56803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winkelter Verbinder 36"/>
          <p:cNvCxnSpPr>
            <a:endCxn id="5" idx="1"/>
          </p:cNvCxnSpPr>
          <p:nvPr/>
        </p:nvCxnSpPr>
        <p:spPr>
          <a:xfrm rot="5400000" flipH="1" flipV="1">
            <a:off x="913803" y="2978758"/>
            <a:ext cx="3003013" cy="74814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flipH="1">
            <a:off x="3362039" y="3079318"/>
            <a:ext cx="2667" cy="4934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flipV="1">
            <a:off x="4251038" y="3079319"/>
            <a:ext cx="0" cy="4844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>
            <a:off x="4194350" y="4143495"/>
            <a:ext cx="863954" cy="6805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>
            <a:off x="4774627" y="3832364"/>
            <a:ext cx="681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b="1" dirty="0" smtClean="0"/>
              <a:t>Design </a:t>
            </a:r>
          </a:p>
          <a:p>
            <a:pPr algn="ctr"/>
            <a:r>
              <a:rPr lang="de-DE" sz="1000" b="1" dirty="0" err="1" smtClean="0"/>
              <a:t>Choices</a:t>
            </a:r>
            <a:endParaRPr lang="de-DE" sz="1000" b="1" dirty="0"/>
          </a:p>
        </p:txBody>
      </p:sp>
      <p:cxnSp>
        <p:nvCxnSpPr>
          <p:cNvPr id="53" name="Gerade Verbindung mit Pfeil 52"/>
          <p:cNvCxnSpPr/>
          <p:nvPr/>
        </p:nvCxnSpPr>
        <p:spPr>
          <a:xfrm flipH="1">
            <a:off x="3195782" y="5144136"/>
            <a:ext cx="374592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3275287" y="5135159"/>
            <a:ext cx="498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b="1" dirty="0" smtClean="0"/>
              <a:t>Input</a:t>
            </a:r>
            <a:endParaRPr lang="de-DE" sz="1000" b="1" dirty="0"/>
          </a:p>
        </p:txBody>
      </p:sp>
      <p:cxnSp>
        <p:nvCxnSpPr>
          <p:cNvPr id="57" name="Gerade Verbindung mit Pfeil 56"/>
          <p:cNvCxnSpPr/>
          <p:nvPr/>
        </p:nvCxnSpPr>
        <p:spPr>
          <a:xfrm flipH="1">
            <a:off x="851081" y="5132825"/>
            <a:ext cx="374592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661356" y="5151663"/>
            <a:ext cx="606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b="1" dirty="0" smtClean="0"/>
              <a:t>Output</a:t>
            </a:r>
            <a:endParaRPr lang="de-DE" sz="1000" b="1" dirty="0"/>
          </a:p>
        </p:txBody>
      </p:sp>
      <p:sp>
        <p:nvSpPr>
          <p:cNvPr id="59" name="Textfeld 58"/>
          <p:cNvSpPr txBox="1"/>
          <p:nvPr/>
        </p:nvSpPr>
        <p:spPr>
          <a:xfrm>
            <a:off x="4965855" y="1377471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/>
              <a:t>Customer</a:t>
            </a:r>
            <a:endParaRPr lang="de-DE" sz="1000" b="1" dirty="0"/>
          </a:p>
        </p:txBody>
      </p:sp>
      <p:sp>
        <p:nvSpPr>
          <p:cNvPr id="60" name="Textfeld 59"/>
          <p:cNvSpPr txBox="1"/>
          <p:nvPr/>
        </p:nvSpPr>
        <p:spPr>
          <a:xfrm>
            <a:off x="3698201" y="2206389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/>
              <a:t>Analysis</a:t>
            </a:r>
            <a:endParaRPr lang="de-DE" sz="1000" b="1" dirty="0"/>
          </a:p>
        </p:txBody>
      </p:sp>
      <p:sp>
        <p:nvSpPr>
          <p:cNvPr id="61" name="Textfeld 60"/>
          <p:cNvSpPr txBox="1"/>
          <p:nvPr/>
        </p:nvSpPr>
        <p:spPr>
          <a:xfrm>
            <a:off x="4297415" y="3219556"/>
            <a:ext cx="869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err="1" smtClean="0"/>
              <a:t>Conformity</a:t>
            </a:r>
            <a:endParaRPr lang="de-DE" sz="1000" b="1" dirty="0"/>
          </a:p>
        </p:txBody>
      </p:sp>
      <p:sp>
        <p:nvSpPr>
          <p:cNvPr id="62" name="Textfeld 61"/>
          <p:cNvSpPr txBox="1"/>
          <p:nvPr/>
        </p:nvSpPr>
        <p:spPr>
          <a:xfrm>
            <a:off x="2440859" y="3219555"/>
            <a:ext cx="8819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err="1" smtClean="0"/>
              <a:t>Refinement</a:t>
            </a:r>
            <a:endParaRPr lang="de-DE" sz="1000" b="1" dirty="0"/>
          </a:p>
        </p:txBody>
      </p:sp>
      <p:sp>
        <p:nvSpPr>
          <p:cNvPr id="64" name="Richtungspfeil 63"/>
          <p:cNvSpPr/>
          <p:nvPr/>
        </p:nvSpPr>
        <p:spPr>
          <a:xfrm>
            <a:off x="1019132" y="2203671"/>
            <a:ext cx="450931" cy="1234684"/>
          </a:xfrm>
          <a:prstGeom prst="homePlate">
            <a:avLst/>
          </a:prstGeom>
          <a:solidFill>
            <a:schemeClr val="accent4">
              <a:alpha val="9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65" name="Textfeld 64"/>
          <p:cNvSpPr txBox="1"/>
          <p:nvPr/>
        </p:nvSpPr>
        <p:spPr>
          <a:xfrm rot="16200000">
            <a:off x="617409" y="2702470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 smtClean="0">
                <a:solidFill>
                  <a:schemeClr val="bg1"/>
                </a:solidFill>
              </a:rPr>
              <a:t>Modelling</a:t>
            </a:r>
            <a:endParaRPr lang="de-DE" sz="1400" b="1" dirty="0">
              <a:solidFill>
                <a:schemeClr val="bg1"/>
              </a:solidFill>
            </a:endParaRPr>
          </a:p>
        </p:txBody>
      </p:sp>
      <p:sp>
        <p:nvSpPr>
          <p:cNvPr id="72" name="Nach oben gekrümmter Pfeil 71"/>
          <p:cNvSpPr/>
          <p:nvPr/>
        </p:nvSpPr>
        <p:spPr>
          <a:xfrm rot="16200000">
            <a:off x="5402800" y="2560998"/>
            <a:ext cx="1034472" cy="414696"/>
          </a:xfrm>
          <a:prstGeom prst="curvedUpArrow">
            <a:avLst>
              <a:gd name="adj1" fmla="val 25000"/>
              <a:gd name="adj2" fmla="val 72451"/>
              <a:gd name="adj3" fmla="val 25000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6100700" y="4200470"/>
            <a:ext cx="9733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 smtClean="0"/>
              <a:t>Correctness</a:t>
            </a:r>
            <a:br>
              <a:rPr lang="de-DE" sz="1050" b="1" dirty="0" smtClean="0"/>
            </a:br>
            <a:r>
              <a:rPr lang="de-DE" sz="1050" b="1" dirty="0" smtClean="0"/>
              <a:t>Proofs</a:t>
            </a:r>
            <a:endParaRPr lang="de-DE" sz="1200" b="1" dirty="0"/>
          </a:p>
        </p:txBody>
      </p:sp>
      <p:pic>
        <p:nvPicPr>
          <p:cNvPr id="74" name="Grafik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328" y="3601397"/>
            <a:ext cx="458343" cy="588716"/>
          </a:xfrm>
          <a:prstGeom prst="rect">
            <a:avLst/>
          </a:prstGeom>
        </p:spPr>
      </p:pic>
      <p:sp>
        <p:nvSpPr>
          <p:cNvPr id="75" name="Nach oben gekrümmter Pfeil 74"/>
          <p:cNvSpPr/>
          <p:nvPr/>
        </p:nvSpPr>
        <p:spPr>
          <a:xfrm rot="16200000">
            <a:off x="5418639" y="3811494"/>
            <a:ext cx="1034472" cy="414696"/>
          </a:xfrm>
          <a:prstGeom prst="curvedUpArrow">
            <a:avLst>
              <a:gd name="adj1" fmla="val 25000"/>
              <a:gd name="adj2" fmla="val 72451"/>
              <a:gd name="adj3" fmla="val 25000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78" name="Textfeld 77"/>
          <p:cNvSpPr txBox="1"/>
          <p:nvPr/>
        </p:nvSpPr>
        <p:spPr>
          <a:xfrm rot="16200000">
            <a:off x="1632063" y="4237341"/>
            <a:ext cx="987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b="1" dirty="0" err="1" smtClean="0"/>
              <a:t>Improvement</a:t>
            </a:r>
            <a:endParaRPr lang="de-DE" sz="1000" b="1" dirty="0"/>
          </a:p>
        </p:txBody>
      </p:sp>
      <p:sp>
        <p:nvSpPr>
          <p:cNvPr id="79" name="Textfeld 78"/>
          <p:cNvSpPr txBox="1"/>
          <p:nvPr/>
        </p:nvSpPr>
        <p:spPr>
          <a:xfrm rot="16200000">
            <a:off x="1481030" y="3281479"/>
            <a:ext cx="9396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b="1" dirty="0" err="1" smtClean="0"/>
              <a:t>Modification</a:t>
            </a:r>
            <a:endParaRPr lang="de-DE" sz="1000" b="1" dirty="0"/>
          </a:p>
        </p:txBody>
      </p:sp>
      <p:sp>
        <p:nvSpPr>
          <p:cNvPr id="83" name="Richtungspfeil 82"/>
          <p:cNvSpPr/>
          <p:nvPr/>
        </p:nvSpPr>
        <p:spPr>
          <a:xfrm rot="5400000">
            <a:off x="6108738" y="1367608"/>
            <a:ext cx="460227" cy="1360921"/>
          </a:xfrm>
          <a:prstGeom prst="homePlate">
            <a:avLst>
              <a:gd name="adj" fmla="val 47951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81" name="Textfeld 80"/>
          <p:cNvSpPr txBox="1"/>
          <p:nvPr/>
        </p:nvSpPr>
        <p:spPr>
          <a:xfrm>
            <a:off x="5922304" y="1770032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b="1" dirty="0" smtClean="0">
                <a:solidFill>
                  <a:schemeClr val="bg1"/>
                </a:solidFill>
              </a:rPr>
              <a:t>Formal </a:t>
            </a:r>
          </a:p>
          <a:p>
            <a:pPr algn="ctr"/>
            <a:r>
              <a:rPr lang="de-DE" sz="1000" b="1" dirty="0" err="1" smtClean="0">
                <a:solidFill>
                  <a:schemeClr val="bg1"/>
                </a:solidFill>
              </a:rPr>
              <a:t>Verification</a:t>
            </a:r>
            <a:endParaRPr lang="de-DE" sz="1000" b="1" dirty="0">
              <a:solidFill>
                <a:schemeClr val="bg1"/>
              </a:solidFill>
            </a:endParaRPr>
          </a:p>
        </p:txBody>
      </p:sp>
      <p:sp>
        <p:nvSpPr>
          <p:cNvPr id="85" name="Pfeil nach rechts 84"/>
          <p:cNvSpPr/>
          <p:nvPr/>
        </p:nvSpPr>
        <p:spPr>
          <a:xfrm>
            <a:off x="7039475" y="2677238"/>
            <a:ext cx="377642" cy="35506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87" name="Rechteck 86"/>
          <p:cNvSpPr/>
          <p:nvPr/>
        </p:nvSpPr>
        <p:spPr>
          <a:xfrm>
            <a:off x="7041506" y="2171849"/>
            <a:ext cx="341743" cy="123468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88" name="Rechteck 87"/>
          <p:cNvSpPr/>
          <p:nvPr/>
        </p:nvSpPr>
        <p:spPr>
          <a:xfrm>
            <a:off x="7381960" y="1558584"/>
            <a:ext cx="4595213" cy="32782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89" name="Textfeld 88"/>
          <p:cNvSpPr txBox="1"/>
          <p:nvPr/>
        </p:nvSpPr>
        <p:spPr>
          <a:xfrm>
            <a:off x="7558025" y="1765034"/>
            <a:ext cx="440697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Contributions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this</a:t>
            </a:r>
            <a:r>
              <a:rPr lang="de-DE" b="1" dirty="0" smtClean="0"/>
              <a:t> </a:t>
            </a:r>
            <a:r>
              <a:rPr lang="de-DE" b="1" dirty="0" err="1" smtClean="0"/>
              <a:t>work</a:t>
            </a:r>
            <a:r>
              <a:rPr lang="de-DE" b="1" dirty="0" smtClean="0"/>
              <a:t>: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 smtClean="0"/>
              <a:t>Modelling</a:t>
            </a:r>
            <a:r>
              <a:rPr lang="de-DE" sz="1600" dirty="0" smtClean="0"/>
              <a:t> </a:t>
            </a:r>
            <a:r>
              <a:rPr lang="de-DE" sz="1600" dirty="0" err="1" smtClean="0"/>
              <a:t>notation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maneuvers</a:t>
            </a:r>
            <a:r>
              <a:rPr lang="de-DE" sz="1600" dirty="0" smtClean="0"/>
              <a:t> </a:t>
            </a:r>
            <a:r>
              <a:rPr lang="de-DE" sz="1600" dirty="0" err="1" smtClean="0"/>
              <a:t>based</a:t>
            </a:r>
            <a:r>
              <a:rPr lang="de-DE" sz="1600" dirty="0" smtClean="0"/>
              <a:t> on</a:t>
            </a:r>
            <a:r>
              <a:rPr lang="de-DE" sz="1600" dirty="0"/>
              <a:t/>
            </a:r>
            <a:br>
              <a:rPr lang="de-DE" sz="1600" dirty="0"/>
            </a:br>
            <a:r>
              <a:rPr lang="de-DE" sz="1600" b="1" i="1" dirty="0" err="1" smtClean="0">
                <a:solidFill>
                  <a:schemeClr val="accent2">
                    <a:lumMod val="50000"/>
                  </a:schemeClr>
                </a:solidFill>
              </a:rPr>
              <a:t>Skill</a:t>
            </a:r>
            <a:r>
              <a:rPr lang="de-DE" sz="1600" b="1" i="1" dirty="0" smtClean="0">
                <a:solidFill>
                  <a:schemeClr val="accent2">
                    <a:lumMod val="50000"/>
                  </a:schemeClr>
                </a:solidFill>
              </a:rPr>
              <a:t> Graphs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Formal </a:t>
            </a:r>
            <a:r>
              <a:rPr lang="de-DE" sz="1600" dirty="0" err="1" smtClean="0"/>
              <a:t>underpinning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correctness</a:t>
            </a:r>
            <a:r>
              <a:rPr lang="de-DE" sz="1600" dirty="0" smtClean="0"/>
              <a:t> </a:t>
            </a:r>
            <a:r>
              <a:rPr lang="de-DE" sz="1600" dirty="0" err="1" smtClean="0"/>
              <a:t>proofs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err="1" smtClean="0"/>
              <a:t>based</a:t>
            </a:r>
            <a:r>
              <a:rPr lang="de-DE" sz="1600" dirty="0" smtClean="0"/>
              <a:t> on </a:t>
            </a:r>
            <a:r>
              <a:rPr lang="de-DE" sz="1600" b="1" i="1" dirty="0" smtClean="0">
                <a:solidFill>
                  <a:schemeClr val="accent2">
                    <a:lumMod val="50000"/>
                  </a:schemeClr>
                </a:solidFill>
              </a:rPr>
              <a:t>Hybrid </a:t>
            </a:r>
            <a:r>
              <a:rPr lang="de-DE" sz="1600" b="1" i="1" dirty="0" err="1" smtClean="0">
                <a:solidFill>
                  <a:schemeClr val="accent2">
                    <a:lumMod val="50000"/>
                  </a:schemeClr>
                </a:solidFill>
              </a:rPr>
              <a:t>Programs</a:t>
            </a:r>
            <a:endParaRPr lang="de-DE" sz="1600" b="1" i="1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Tool </a:t>
            </a:r>
            <a:r>
              <a:rPr lang="de-DE" sz="1600" dirty="0" err="1" smtClean="0"/>
              <a:t>support</a:t>
            </a:r>
            <a:r>
              <a:rPr lang="de-DE" sz="1600" dirty="0" smtClean="0"/>
              <a:t> (</a:t>
            </a:r>
            <a:r>
              <a:rPr lang="de-DE" sz="1600" b="1" i="1" dirty="0" smtClean="0">
                <a:solidFill>
                  <a:schemeClr val="accent2">
                    <a:lumMod val="50000"/>
                  </a:schemeClr>
                </a:solidFill>
              </a:rPr>
              <a:t>SKEDITOR</a:t>
            </a:r>
            <a:r>
              <a:rPr lang="de-DE" sz="1600" dirty="0" smtClean="0"/>
              <a:t>)</a:t>
            </a:r>
            <a:endParaRPr lang="de-DE" sz="16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2376" y="137353"/>
            <a:ext cx="2616343" cy="616861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615976" y="2177565"/>
            <a:ext cx="5041982" cy="1258185"/>
          </a:xfrm>
          <a:prstGeom prst="rect">
            <a:avLst/>
          </a:prstGeom>
          <a:solidFill>
            <a:schemeClr val="bg1">
              <a:alpha val="72000"/>
            </a:schemeClr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51" name="Rechteck 50"/>
          <p:cNvSpPr/>
          <p:nvPr/>
        </p:nvSpPr>
        <p:spPr>
          <a:xfrm>
            <a:off x="615976" y="3429156"/>
            <a:ext cx="5031470" cy="1311035"/>
          </a:xfrm>
          <a:prstGeom prst="rect">
            <a:avLst/>
          </a:prstGeom>
          <a:solidFill>
            <a:schemeClr val="bg1">
              <a:alpha val="72000"/>
            </a:schemeClr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54" name="Rechteck 53"/>
          <p:cNvSpPr/>
          <p:nvPr/>
        </p:nvSpPr>
        <p:spPr>
          <a:xfrm>
            <a:off x="661356" y="4740191"/>
            <a:ext cx="5828344" cy="921211"/>
          </a:xfrm>
          <a:prstGeom prst="rect">
            <a:avLst/>
          </a:prstGeom>
          <a:solidFill>
            <a:schemeClr val="bg1">
              <a:alpha val="72000"/>
            </a:schemeClr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62298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6" grpId="0"/>
      <p:bldP spid="72" grpId="0" animBg="1"/>
      <p:bldP spid="73" grpId="0"/>
      <p:bldP spid="75" grpId="0" animBg="1"/>
      <p:bldP spid="83" grpId="0" animBg="1"/>
      <p:bldP spid="81" grpId="0"/>
      <p:bldP spid="85" grpId="0" animBg="1"/>
      <p:bldP spid="87" grpId="0" animBg="1"/>
      <p:bldP spid="88" grpId="0" animBg="1"/>
      <p:bldP spid="89" grpId="0"/>
      <p:bldP spid="4" grpId="0" animBg="1"/>
      <p:bldP spid="51" grpId="0" animBg="1"/>
      <p:bldP spid="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Modelling</a:t>
            </a:r>
            <a:r>
              <a:rPr lang="de-DE" dirty="0" smtClean="0"/>
              <a:t> </a:t>
            </a:r>
            <a:r>
              <a:rPr lang="de-DE" dirty="0" err="1" smtClean="0"/>
              <a:t>Foundation</a:t>
            </a:r>
            <a:r>
              <a:rPr lang="de-DE" dirty="0" smtClean="0"/>
              <a:t>: </a:t>
            </a:r>
            <a:r>
              <a:rPr lang="de-DE" dirty="0" err="1" smtClean="0"/>
              <a:t>Skill</a:t>
            </a:r>
            <a:r>
              <a:rPr lang="de-DE" dirty="0" smtClean="0"/>
              <a:t> Graphs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522" y="1502682"/>
            <a:ext cx="7092348" cy="348890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918" y="1602063"/>
            <a:ext cx="1302464" cy="1861438"/>
          </a:xfrm>
          <a:prstGeom prst="rect">
            <a:avLst/>
          </a:prstGeom>
          <a:ln w="15875">
            <a:solidFill>
              <a:schemeClr val="bg2">
                <a:lumMod val="90000"/>
              </a:schemeClr>
            </a:solidFill>
          </a:ln>
        </p:spPr>
      </p:pic>
      <p:sp>
        <p:nvSpPr>
          <p:cNvPr id="3" name="Rechteck 2"/>
          <p:cNvSpPr/>
          <p:nvPr/>
        </p:nvSpPr>
        <p:spPr>
          <a:xfrm>
            <a:off x="3850042" y="4320444"/>
            <a:ext cx="6819561" cy="767459"/>
          </a:xfrm>
          <a:prstGeom prst="rect">
            <a:avLst/>
          </a:prstGeom>
          <a:solidFill>
            <a:schemeClr val="accent1">
              <a:alpha val="23000"/>
            </a:schemeClr>
          </a:solidFill>
          <a:ln w="19050">
            <a:solidFill>
              <a:schemeClr val="accent1">
                <a:alpha val="48000"/>
              </a:schemeClr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6902494" y="4790937"/>
            <a:ext cx="8098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/>
              <a:t>Hardware</a:t>
            </a:r>
            <a:endParaRPr lang="de-DE" b="1" dirty="0"/>
          </a:p>
        </p:txBody>
      </p:sp>
      <p:sp>
        <p:nvSpPr>
          <p:cNvPr id="7" name="Rechteck 6"/>
          <p:cNvSpPr/>
          <p:nvPr/>
        </p:nvSpPr>
        <p:spPr>
          <a:xfrm>
            <a:off x="7356503" y="2091004"/>
            <a:ext cx="3328341" cy="2209638"/>
          </a:xfrm>
          <a:prstGeom prst="rect">
            <a:avLst/>
          </a:prstGeom>
          <a:solidFill>
            <a:schemeClr val="accent6">
              <a:alpha val="23000"/>
            </a:schemeClr>
          </a:solidFill>
          <a:ln w="19050">
            <a:solidFill>
              <a:schemeClr val="accent6">
                <a:alpha val="48000"/>
              </a:schemeClr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8" name="Textfeld 7"/>
          <p:cNvSpPr txBox="1"/>
          <p:nvPr/>
        </p:nvSpPr>
        <p:spPr>
          <a:xfrm>
            <a:off x="9696262" y="2238540"/>
            <a:ext cx="8407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/>
              <a:t>Controller</a:t>
            </a:r>
            <a:endParaRPr lang="de-DE" b="1" dirty="0"/>
          </a:p>
        </p:txBody>
      </p:sp>
      <p:sp>
        <p:nvSpPr>
          <p:cNvPr id="9" name="Rechteck 8"/>
          <p:cNvSpPr/>
          <p:nvPr/>
        </p:nvSpPr>
        <p:spPr>
          <a:xfrm>
            <a:off x="3836355" y="2660659"/>
            <a:ext cx="3284750" cy="1639983"/>
          </a:xfrm>
          <a:prstGeom prst="rect">
            <a:avLst/>
          </a:prstGeom>
          <a:solidFill>
            <a:schemeClr val="accent3">
              <a:alpha val="23000"/>
            </a:schemeClr>
          </a:solidFill>
          <a:ln w="19050">
            <a:solidFill>
              <a:schemeClr val="accent3">
                <a:alpha val="48000"/>
              </a:schemeClr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10" name="Textfeld 9"/>
          <p:cNvSpPr txBox="1"/>
          <p:nvPr/>
        </p:nvSpPr>
        <p:spPr>
          <a:xfrm>
            <a:off x="5857846" y="2746529"/>
            <a:ext cx="7658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/>
              <a:t>Software</a:t>
            </a:r>
            <a:endParaRPr lang="de-DE" b="1" dirty="0"/>
          </a:p>
        </p:txBody>
      </p:sp>
      <p:sp>
        <p:nvSpPr>
          <p:cNvPr id="11" name="Abgerundetes Rechteck 10"/>
          <p:cNvSpPr/>
          <p:nvPr/>
        </p:nvSpPr>
        <p:spPr>
          <a:xfrm>
            <a:off x="7238025" y="266506"/>
            <a:ext cx="1237673" cy="38792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Source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8968645" y="266506"/>
            <a:ext cx="1237673" cy="38792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Controller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10680158" y="270936"/>
            <a:ext cx="1237673" cy="38792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Sink</a:t>
            </a:r>
          </a:p>
        </p:txBody>
      </p:sp>
      <p:sp>
        <p:nvSpPr>
          <p:cNvPr id="14" name="Pfeil nach rechts 13"/>
          <p:cNvSpPr/>
          <p:nvPr/>
        </p:nvSpPr>
        <p:spPr>
          <a:xfrm>
            <a:off x="8520796" y="365822"/>
            <a:ext cx="387928" cy="198157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15" name="Pfeil nach rechts 14"/>
          <p:cNvSpPr/>
          <p:nvPr/>
        </p:nvSpPr>
        <p:spPr>
          <a:xfrm>
            <a:off x="10263128" y="365822"/>
            <a:ext cx="387928" cy="198157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16" name="Rechteck 15"/>
          <p:cNvSpPr/>
          <p:nvPr/>
        </p:nvSpPr>
        <p:spPr>
          <a:xfrm>
            <a:off x="63502" y="1502682"/>
            <a:ext cx="6096000" cy="22621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de-DE" sz="1400" dirty="0">
                <a:latin typeface="Calibri" panose="020F0502020204030204" pitchFamily="34" charset="0"/>
              </a:rPr>
              <a:t>Graph-</a:t>
            </a:r>
            <a:r>
              <a:rPr lang="de-DE" sz="1400" dirty="0" err="1">
                <a:latin typeface="Calibri" panose="020F0502020204030204" pitchFamily="34" charset="0"/>
              </a:rPr>
              <a:t>based</a:t>
            </a:r>
            <a:r>
              <a:rPr lang="de-DE" sz="1400" dirty="0">
                <a:latin typeface="Calibri" panose="020F0502020204030204" pitchFamily="34" charset="0"/>
              </a:rPr>
              <a:t> </a:t>
            </a:r>
            <a:r>
              <a:rPr lang="de-DE" sz="1400" dirty="0" err="1">
                <a:latin typeface="Calibri" panose="020F0502020204030204" pitchFamily="34" charset="0"/>
              </a:rPr>
              <a:t>representation</a:t>
            </a:r>
            <a:r>
              <a:rPr lang="de-DE" sz="1400" dirty="0">
                <a:latin typeface="Calibri" panose="020F0502020204030204" pitchFamily="34" charset="0"/>
              </a:rPr>
              <a:t> </a:t>
            </a:r>
            <a:r>
              <a:rPr lang="de-DE" sz="1400" dirty="0" err="1">
                <a:latin typeface="Calibri" panose="020F0502020204030204" pitchFamily="34" charset="0"/>
              </a:rPr>
              <a:t>for</a:t>
            </a:r>
            <a:r>
              <a:rPr lang="de-DE" sz="1400" dirty="0">
                <a:solidFill>
                  <a:schemeClr val="accent1"/>
                </a:solidFill>
                <a:latin typeface="Calibri" panose="020F0502020204030204" pitchFamily="34" charset="0"/>
              </a:rPr>
              <a:t> </a:t>
            </a:r>
            <a:r>
              <a:rPr lang="de-DE" sz="1400" b="1" dirty="0" err="1">
                <a:solidFill>
                  <a:schemeClr val="accent1"/>
                </a:solidFill>
                <a:latin typeface="Calibri" panose="020F0502020204030204" pitchFamily="34" charset="0"/>
              </a:rPr>
              <a:t>functional</a:t>
            </a:r>
            <a:r>
              <a:rPr lang="de-DE" sz="1400" b="1" dirty="0">
                <a:solidFill>
                  <a:schemeClr val="accent1"/>
                </a:solidFill>
                <a:latin typeface="Calibri" panose="020F0502020204030204" pitchFamily="34" charset="0"/>
              </a:rPr>
              <a:t> </a:t>
            </a:r>
            <a:r>
              <a:rPr lang="de-DE" sz="1400" b="1" dirty="0" err="1">
                <a:solidFill>
                  <a:schemeClr val="accent1"/>
                </a:solidFill>
                <a:latin typeface="Calibri" panose="020F0502020204030204" pitchFamily="34" charset="0"/>
              </a:rPr>
              <a:t>dependencies</a:t>
            </a:r>
            <a:r>
              <a:rPr lang="de-DE" sz="1400" b="1" dirty="0">
                <a:solidFill>
                  <a:schemeClr val="accent1"/>
                </a:solidFill>
                <a:latin typeface="Calibri" panose="020F0502020204030204" pitchFamily="34" charset="0"/>
              </a:rPr>
              <a:t> </a:t>
            </a:r>
            <a:br>
              <a:rPr lang="de-DE" sz="1400" b="1" dirty="0">
                <a:solidFill>
                  <a:schemeClr val="accent1"/>
                </a:solidFill>
                <a:latin typeface="Calibri" panose="020F0502020204030204" pitchFamily="34" charset="0"/>
              </a:rPr>
            </a:br>
            <a:r>
              <a:rPr lang="de-DE" sz="1400" dirty="0">
                <a:latin typeface="Calibri" panose="020F0502020204030204" pitchFamily="34" charset="0"/>
              </a:rPr>
              <a:t>(</a:t>
            </a:r>
            <a:r>
              <a:rPr lang="de-DE" sz="1400" dirty="0" err="1">
                <a:latin typeface="Calibri" panose="020F0502020204030204" pitchFamily="34" charset="0"/>
              </a:rPr>
              <a:t>nodes</a:t>
            </a:r>
            <a:r>
              <a:rPr lang="de-DE" sz="1400" dirty="0">
                <a:latin typeface="Calibri" panose="020F0502020204030204" pitchFamily="34" charset="0"/>
              </a:rPr>
              <a:t>: </a:t>
            </a:r>
            <a:r>
              <a:rPr lang="de-DE" sz="1400" dirty="0" err="1">
                <a:latin typeface="Calibri" panose="020F0502020204030204" pitchFamily="34" charset="0"/>
              </a:rPr>
              <a:t>skills</a:t>
            </a:r>
            <a:r>
              <a:rPr lang="de-DE" sz="1400" dirty="0">
                <a:latin typeface="Calibri" panose="020F0502020204030204" pitchFamily="34" charset="0"/>
              </a:rPr>
              <a:t>, </a:t>
            </a:r>
            <a:r>
              <a:rPr lang="de-DE" sz="1400" dirty="0" err="1">
                <a:latin typeface="Calibri" panose="020F0502020204030204" pitchFamily="34" charset="0"/>
              </a:rPr>
              <a:t>edges</a:t>
            </a:r>
            <a:r>
              <a:rPr lang="de-DE" sz="1400" dirty="0">
                <a:latin typeface="Calibri" panose="020F0502020204030204" pitchFamily="34" charset="0"/>
              </a:rPr>
              <a:t>: </a:t>
            </a:r>
            <a:r>
              <a:rPr lang="de-DE" sz="1400" dirty="0" err="1">
                <a:latin typeface="Calibri" panose="020F0502020204030204" pitchFamily="34" charset="0"/>
              </a:rPr>
              <a:t>dependencies</a:t>
            </a:r>
            <a:r>
              <a:rPr lang="de-DE" sz="1400" dirty="0">
                <a:latin typeface="Calibri" panose="020F0502020204030204" pitchFamily="34" charset="0"/>
              </a:rPr>
              <a:t>)</a:t>
            </a:r>
            <a:br>
              <a:rPr lang="de-DE" sz="1400" dirty="0">
                <a:latin typeface="Calibri" panose="020F0502020204030204" pitchFamily="34" charset="0"/>
              </a:rPr>
            </a:br>
            <a:r>
              <a:rPr lang="de-DE" sz="1400" dirty="0" smtClean="0">
                <a:latin typeface="Calibri" panose="020F0502020204030204" pitchFamily="34" charset="0"/>
              </a:rPr>
              <a:t>(A. </a:t>
            </a:r>
            <a:r>
              <a:rPr lang="de-DE" sz="1400" i="1" dirty="0" err="1" smtClean="0">
                <a:latin typeface="Calibri" panose="020F0502020204030204" pitchFamily="34" charset="0"/>
              </a:rPr>
              <a:t>Reschka</a:t>
            </a:r>
            <a:r>
              <a:rPr lang="de-DE" sz="1400" i="1" dirty="0" smtClean="0">
                <a:latin typeface="Calibri" panose="020F0502020204030204" pitchFamily="34" charset="0"/>
              </a:rPr>
              <a:t> et al., </a:t>
            </a:r>
            <a:r>
              <a:rPr lang="de-DE" sz="1400" i="1" dirty="0">
                <a:latin typeface="Calibri" panose="020F0502020204030204" pitchFamily="34" charset="0"/>
              </a:rPr>
              <a:t>2015</a:t>
            </a:r>
            <a:r>
              <a:rPr lang="de-DE" sz="1400" dirty="0" smtClean="0">
                <a:latin typeface="Calibri" panose="020F0502020204030204" pitchFamily="34" charset="0"/>
              </a:rPr>
              <a:t>)</a:t>
            </a:r>
            <a:endParaRPr lang="de-DE" sz="1400" b="1" dirty="0">
              <a:solidFill>
                <a:schemeClr val="accent1"/>
              </a:solidFill>
              <a:latin typeface="Calibri" panose="020F0502020204030204" pitchFamily="34" charset="0"/>
            </a:endParaRP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de-DE" sz="1400" dirty="0" smtClean="0">
                <a:latin typeface="Calibri" panose="020F0502020204030204" pitchFamily="34" charset="0"/>
              </a:rPr>
              <a:t>“</a:t>
            </a:r>
            <a:r>
              <a:rPr lang="de-DE" sz="1400" b="1" dirty="0" err="1" smtClean="0">
                <a:solidFill>
                  <a:schemeClr val="accent1"/>
                </a:solidFill>
                <a:latin typeface="Calibri" panose="020F0502020204030204" pitchFamily="34" charset="0"/>
              </a:rPr>
              <a:t>What</a:t>
            </a:r>
            <a:r>
              <a:rPr lang="de-DE" sz="14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 </a:t>
            </a:r>
            <a:r>
              <a:rPr lang="de-DE" sz="1400" b="1" dirty="0" err="1">
                <a:solidFill>
                  <a:schemeClr val="accent1"/>
                </a:solidFill>
                <a:latin typeface="Calibri" panose="020F0502020204030204" pitchFamily="34" charset="0"/>
              </a:rPr>
              <a:t>activities</a:t>
            </a:r>
            <a:r>
              <a:rPr lang="de-DE" sz="1400" b="1" dirty="0">
                <a:solidFill>
                  <a:schemeClr val="accent1"/>
                </a:solidFill>
                <a:latin typeface="Calibri" panose="020F0502020204030204" pitchFamily="34" charset="0"/>
              </a:rPr>
              <a:t> </a:t>
            </a:r>
            <a:r>
              <a:rPr lang="de-DE" sz="1400" dirty="0">
                <a:latin typeface="Calibri" panose="020F0502020204030204" pitchFamily="34" charset="0"/>
              </a:rPr>
              <a:t>must </a:t>
            </a:r>
            <a:r>
              <a:rPr lang="de-DE" sz="1400" dirty="0" err="1">
                <a:latin typeface="Calibri" panose="020F0502020204030204" pitchFamily="34" charset="0"/>
              </a:rPr>
              <a:t>the</a:t>
            </a:r>
            <a:r>
              <a:rPr lang="de-DE" sz="1400" dirty="0">
                <a:latin typeface="Calibri" panose="020F0502020204030204" pitchFamily="34" charset="0"/>
              </a:rPr>
              <a:t> </a:t>
            </a:r>
            <a:r>
              <a:rPr lang="de-DE" sz="1400" dirty="0" err="1">
                <a:latin typeface="Calibri" panose="020F0502020204030204" pitchFamily="34" charset="0"/>
              </a:rPr>
              <a:t>system</a:t>
            </a:r>
            <a:r>
              <a:rPr lang="de-DE" sz="1400" dirty="0">
                <a:latin typeface="Calibri" panose="020F0502020204030204" pitchFamily="34" charset="0"/>
              </a:rPr>
              <a:t> </a:t>
            </a:r>
            <a:r>
              <a:rPr lang="de-DE" sz="1400" dirty="0" err="1">
                <a:latin typeface="Calibri" panose="020F0502020204030204" pitchFamily="34" charset="0"/>
              </a:rPr>
              <a:t>perform</a:t>
            </a:r>
            <a:r>
              <a:rPr lang="de-DE" sz="1400" dirty="0">
                <a:latin typeface="Calibri" panose="020F0502020204030204" pitchFamily="34" charset="0"/>
              </a:rPr>
              <a:t> </a:t>
            </a:r>
            <a:r>
              <a:rPr lang="de-DE" sz="1400" dirty="0" err="1">
                <a:latin typeface="Calibri" panose="020F0502020204030204" pitchFamily="34" charset="0"/>
              </a:rPr>
              <a:t>to</a:t>
            </a:r>
            <a:r>
              <a:rPr lang="de-DE" sz="1400" dirty="0">
                <a:latin typeface="Calibri" panose="020F0502020204030204" pitchFamily="34" charset="0"/>
              </a:rPr>
              <a:t> </a:t>
            </a:r>
            <a:br>
              <a:rPr lang="de-DE" sz="1400" dirty="0">
                <a:latin typeface="Calibri" panose="020F0502020204030204" pitchFamily="34" charset="0"/>
              </a:rPr>
            </a:br>
            <a:r>
              <a:rPr lang="de-DE" sz="1400" dirty="0" err="1">
                <a:latin typeface="Calibri" panose="020F0502020204030204" pitchFamily="34" charset="0"/>
              </a:rPr>
              <a:t>fulfill</a:t>
            </a:r>
            <a:r>
              <a:rPr lang="de-DE" sz="1400" dirty="0">
                <a:latin typeface="Calibri" panose="020F0502020204030204" pitchFamily="34" charset="0"/>
              </a:rPr>
              <a:t> </a:t>
            </a:r>
            <a:r>
              <a:rPr lang="de-DE" sz="1400" dirty="0" err="1">
                <a:latin typeface="Calibri" panose="020F0502020204030204" pitchFamily="34" charset="0"/>
              </a:rPr>
              <a:t>its</a:t>
            </a:r>
            <a:r>
              <a:rPr lang="de-DE" sz="1400" dirty="0">
                <a:latin typeface="Calibri" panose="020F0502020204030204" pitchFamily="34" charset="0"/>
              </a:rPr>
              <a:t> </a:t>
            </a:r>
            <a:r>
              <a:rPr lang="de-DE" sz="1400" dirty="0" err="1">
                <a:latin typeface="Calibri" panose="020F0502020204030204" pitchFamily="34" charset="0"/>
              </a:rPr>
              <a:t>goals</a:t>
            </a:r>
            <a:r>
              <a:rPr lang="de-DE" sz="1400" dirty="0">
                <a:latin typeface="Calibri" panose="020F0502020204030204" pitchFamily="34" charset="0"/>
              </a:rPr>
              <a:t>?“</a:t>
            </a:r>
          </a:p>
          <a:p>
            <a:pPr lvl="1">
              <a:spcAft>
                <a:spcPts val="600"/>
              </a:spcAft>
              <a:buClr>
                <a:schemeClr val="tx1"/>
              </a:buClr>
            </a:pPr>
            <a:endParaRPr lang="de-DE" sz="1400" dirty="0">
              <a:latin typeface="Calibri" panose="020F0502020204030204" pitchFamily="34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de-DE" sz="1400" b="1" dirty="0" err="1">
                <a:latin typeface="Calibri" panose="020F0502020204030204" pitchFamily="34" charset="0"/>
              </a:rPr>
              <a:t>Skill</a:t>
            </a:r>
            <a:r>
              <a:rPr lang="de-DE" sz="1400" b="1" dirty="0">
                <a:latin typeface="Calibri" panose="020F0502020204030204" pitchFamily="34" charset="0"/>
              </a:rPr>
              <a:t> </a:t>
            </a:r>
            <a:r>
              <a:rPr lang="de-DE" sz="1400" b="1" dirty="0" smtClean="0">
                <a:latin typeface="Calibri" panose="020F0502020204030204" pitchFamily="34" charset="0"/>
              </a:rPr>
              <a:t>Graph:</a:t>
            </a:r>
            <a:r>
              <a:rPr lang="de-DE" sz="1400" dirty="0" smtClean="0">
                <a:latin typeface="Calibri" panose="020F0502020204030204" pitchFamily="34" charset="0"/>
              </a:rPr>
              <a:t/>
            </a:r>
            <a:br>
              <a:rPr lang="de-DE" sz="1400" dirty="0" smtClean="0">
                <a:latin typeface="Calibri" panose="020F0502020204030204" pitchFamily="34" charset="0"/>
              </a:rPr>
            </a:br>
            <a:r>
              <a:rPr lang="de-DE" sz="1400" dirty="0" smtClean="0">
                <a:latin typeface="Calibri" panose="020F0502020204030204" pitchFamily="34" charset="0"/>
              </a:rPr>
              <a:t>- </a:t>
            </a:r>
            <a:r>
              <a:rPr lang="de-DE" sz="1400" dirty="0" err="1" smtClean="0">
                <a:latin typeface="Calibri" panose="020F0502020204030204" pitchFamily="34" charset="0"/>
              </a:rPr>
              <a:t>Used</a:t>
            </a:r>
            <a:r>
              <a:rPr lang="de-DE" sz="1400" dirty="0" smtClean="0">
                <a:latin typeface="Calibri" panose="020F0502020204030204" pitchFamily="34" charset="0"/>
              </a:rPr>
              <a:t> </a:t>
            </a:r>
            <a:r>
              <a:rPr lang="de-DE" sz="1400" dirty="0" err="1">
                <a:latin typeface="Calibri" panose="020F0502020204030204" pitchFamily="34" charset="0"/>
              </a:rPr>
              <a:t>during</a:t>
            </a:r>
            <a:r>
              <a:rPr lang="de-DE" sz="1400" dirty="0">
                <a:latin typeface="Calibri" panose="020F0502020204030204" pitchFamily="34" charset="0"/>
              </a:rPr>
              <a:t>  </a:t>
            </a:r>
            <a:r>
              <a:rPr lang="de-DE" sz="1400" b="1" dirty="0" err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system</a:t>
            </a:r>
            <a:r>
              <a:rPr lang="de-DE" sz="14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de-DE" sz="1400" b="1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design</a:t>
            </a:r>
            <a:br>
              <a:rPr lang="de-DE" sz="1400" b="1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</a:br>
            <a:r>
              <a:rPr lang="de-DE" sz="1400" b="1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- </a:t>
            </a:r>
            <a:r>
              <a:rPr lang="de-DE" sz="1400" dirty="0" smtClean="0">
                <a:latin typeface="Calibri" panose="020F0502020204030204" pitchFamily="34" charset="0"/>
              </a:rPr>
              <a:t>Mapping </a:t>
            </a:r>
            <a:r>
              <a:rPr lang="de-DE" sz="1400" dirty="0" err="1">
                <a:latin typeface="Calibri" panose="020F0502020204030204" pitchFamily="34" charset="0"/>
              </a:rPr>
              <a:t>between</a:t>
            </a:r>
            <a:r>
              <a:rPr lang="de-DE" sz="1400" dirty="0">
                <a:latin typeface="Calibri" panose="020F0502020204030204" pitchFamily="34" charset="0"/>
              </a:rPr>
              <a:t> </a:t>
            </a:r>
            <a:r>
              <a:rPr lang="de-DE" sz="1400" b="1" dirty="0" err="1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safety</a:t>
            </a:r>
            <a:r>
              <a:rPr lang="de-DE" sz="1400" b="1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de-DE" sz="1400" b="1" dirty="0" err="1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goals</a:t>
            </a:r>
            <a:r>
              <a:rPr lang="de-DE" sz="1400" dirty="0" smtClean="0">
                <a:latin typeface="Calibri" panose="020F0502020204030204" pitchFamily="34" charset="0"/>
              </a:rPr>
              <a:t> </a:t>
            </a:r>
            <a:r>
              <a:rPr lang="de-DE" sz="1400" dirty="0">
                <a:latin typeface="Calibri" panose="020F0502020204030204" pitchFamily="34" charset="0"/>
              </a:rPr>
              <a:t>&amp; </a:t>
            </a:r>
            <a:r>
              <a:rPr lang="de-DE" sz="1400" dirty="0" err="1" smtClean="0">
                <a:latin typeface="Calibri" panose="020F0502020204030204" pitchFamily="34" charset="0"/>
              </a:rPr>
              <a:t>skills</a:t>
            </a:r>
            <a:endParaRPr lang="de-DE" sz="1400" dirty="0" smtClean="0">
              <a:latin typeface="Calibri" panose="020F0502020204030204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6434662" y="5558396"/>
            <a:ext cx="6096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900" dirty="0">
                <a:latin typeface="Calibri" panose="020F0502020204030204" pitchFamily="34" charset="0"/>
              </a:rPr>
              <a:t>A. </a:t>
            </a:r>
            <a:r>
              <a:rPr lang="de-DE" sz="900" dirty="0" err="1">
                <a:latin typeface="Calibri" panose="020F0502020204030204" pitchFamily="34" charset="0"/>
              </a:rPr>
              <a:t>Reschka</a:t>
            </a:r>
            <a:r>
              <a:rPr lang="de-DE" sz="900" dirty="0">
                <a:latin typeface="Calibri" panose="020F0502020204030204" pitchFamily="34" charset="0"/>
              </a:rPr>
              <a:t>, G. </a:t>
            </a:r>
            <a:r>
              <a:rPr lang="de-DE" sz="900" dirty="0" err="1">
                <a:latin typeface="Calibri" panose="020F0502020204030204" pitchFamily="34" charset="0"/>
              </a:rPr>
              <a:t>Bagschik</a:t>
            </a:r>
            <a:r>
              <a:rPr lang="de-DE" sz="900" dirty="0">
                <a:latin typeface="Calibri" panose="020F0502020204030204" pitchFamily="34" charset="0"/>
              </a:rPr>
              <a:t>, S. Ulbrich, M. Nolte </a:t>
            </a:r>
            <a:r>
              <a:rPr lang="de-DE" sz="900" dirty="0" err="1">
                <a:latin typeface="Calibri" panose="020F0502020204030204" pitchFamily="34" charset="0"/>
              </a:rPr>
              <a:t>and</a:t>
            </a:r>
            <a:r>
              <a:rPr lang="de-DE" sz="900" dirty="0">
                <a:latin typeface="Calibri" panose="020F0502020204030204" pitchFamily="34" charset="0"/>
              </a:rPr>
              <a:t> M. Maurer: </a:t>
            </a:r>
            <a:br>
              <a:rPr lang="de-DE" sz="900" dirty="0">
                <a:latin typeface="Calibri" panose="020F0502020204030204" pitchFamily="34" charset="0"/>
              </a:rPr>
            </a:br>
            <a:r>
              <a:rPr lang="de-DE" sz="900" b="1" dirty="0">
                <a:latin typeface="Calibri" panose="020F0502020204030204" pitchFamily="34" charset="0"/>
              </a:rPr>
              <a:t>„</a:t>
            </a:r>
            <a:r>
              <a:rPr lang="de-DE" sz="900" b="1" i="1" dirty="0" err="1">
                <a:latin typeface="Calibri" panose="020F0502020204030204" pitchFamily="34" charset="0"/>
              </a:rPr>
              <a:t>Ability</a:t>
            </a:r>
            <a:r>
              <a:rPr lang="de-DE" sz="900" b="1" i="1" dirty="0">
                <a:latin typeface="Calibri" panose="020F0502020204030204" pitchFamily="34" charset="0"/>
              </a:rPr>
              <a:t> </a:t>
            </a:r>
            <a:r>
              <a:rPr lang="de-DE" sz="900" b="1" i="1" dirty="0" err="1">
                <a:latin typeface="Calibri" panose="020F0502020204030204" pitchFamily="34" charset="0"/>
              </a:rPr>
              <a:t>and</a:t>
            </a:r>
            <a:r>
              <a:rPr lang="de-DE" sz="900" b="1" i="1" dirty="0">
                <a:latin typeface="Calibri" panose="020F0502020204030204" pitchFamily="34" charset="0"/>
              </a:rPr>
              <a:t> </a:t>
            </a:r>
            <a:r>
              <a:rPr lang="de-DE" sz="900" b="1" i="1" dirty="0" err="1">
                <a:latin typeface="Calibri" panose="020F0502020204030204" pitchFamily="34" charset="0"/>
              </a:rPr>
              <a:t>skill</a:t>
            </a:r>
            <a:r>
              <a:rPr lang="de-DE" sz="900" b="1" i="1" dirty="0">
                <a:latin typeface="Calibri" panose="020F0502020204030204" pitchFamily="34" charset="0"/>
              </a:rPr>
              <a:t> </a:t>
            </a:r>
            <a:r>
              <a:rPr lang="de-DE" sz="900" b="1" i="1" dirty="0" err="1">
                <a:latin typeface="Calibri" panose="020F0502020204030204" pitchFamily="34" charset="0"/>
              </a:rPr>
              <a:t>graphs</a:t>
            </a:r>
            <a:r>
              <a:rPr lang="de-DE" sz="900" b="1" i="1" dirty="0">
                <a:latin typeface="Calibri" panose="020F0502020204030204" pitchFamily="34" charset="0"/>
              </a:rPr>
              <a:t> </a:t>
            </a:r>
            <a:r>
              <a:rPr lang="de-DE" sz="900" b="1" i="1" dirty="0" err="1">
                <a:latin typeface="Calibri" panose="020F0502020204030204" pitchFamily="34" charset="0"/>
              </a:rPr>
              <a:t>for</a:t>
            </a:r>
            <a:r>
              <a:rPr lang="de-DE" sz="900" b="1" i="1" dirty="0">
                <a:latin typeface="Calibri" panose="020F0502020204030204" pitchFamily="34" charset="0"/>
              </a:rPr>
              <a:t> </a:t>
            </a:r>
            <a:r>
              <a:rPr lang="de-DE" sz="900" b="1" i="1" dirty="0" err="1">
                <a:latin typeface="Calibri" panose="020F0502020204030204" pitchFamily="34" charset="0"/>
              </a:rPr>
              <a:t>system</a:t>
            </a:r>
            <a:r>
              <a:rPr lang="de-DE" sz="900" b="1" i="1" dirty="0">
                <a:latin typeface="Calibri" panose="020F0502020204030204" pitchFamily="34" charset="0"/>
              </a:rPr>
              <a:t> </a:t>
            </a:r>
            <a:r>
              <a:rPr lang="de-DE" sz="900" b="1" i="1" dirty="0" err="1">
                <a:latin typeface="Calibri" panose="020F0502020204030204" pitchFamily="34" charset="0"/>
              </a:rPr>
              <a:t>modeling</a:t>
            </a:r>
            <a:r>
              <a:rPr lang="de-DE" sz="900" b="1" i="1" dirty="0">
                <a:latin typeface="Calibri" panose="020F0502020204030204" pitchFamily="34" charset="0"/>
              </a:rPr>
              <a:t>, online </a:t>
            </a:r>
            <a:r>
              <a:rPr lang="de-DE" sz="900" b="1" i="1" dirty="0" err="1">
                <a:latin typeface="Calibri" panose="020F0502020204030204" pitchFamily="34" charset="0"/>
              </a:rPr>
              <a:t>monitoring</a:t>
            </a:r>
            <a:r>
              <a:rPr lang="de-DE" sz="900" b="1" i="1" dirty="0">
                <a:latin typeface="Calibri" panose="020F0502020204030204" pitchFamily="34" charset="0"/>
              </a:rPr>
              <a:t>, </a:t>
            </a:r>
            <a:r>
              <a:rPr lang="de-DE" sz="900" b="1" i="1" dirty="0" err="1">
                <a:latin typeface="Calibri" panose="020F0502020204030204" pitchFamily="34" charset="0"/>
              </a:rPr>
              <a:t>and</a:t>
            </a:r>
            <a:r>
              <a:rPr lang="de-DE" sz="900" b="1" i="1" dirty="0">
                <a:latin typeface="Calibri" panose="020F0502020204030204" pitchFamily="34" charset="0"/>
              </a:rPr>
              <a:t> </a:t>
            </a:r>
            <a:r>
              <a:rPr lang="de-DE" sz="900" b="1" i="1" dirty="0" err="1">
                <a:latin typeface="Calibri" panose="020F0502020204030204" pitchFamily="34" charset="0"/>
              </a:rPr>
              <a:t>decision</a:t>
            </a:r>
            <a:r>
              <a:rPr lang="de-DE" sz="900" b="1" i="1" dirty="0">
                <a:latin typeface="Calibri" panose="020F0502020204030204" pitchFamily="34" charset="0"/>
              </a:rPr>
              <a:t> </a:t>
            </a:r>
            <a:r>
              <a:rPr lang="de-DE" sz="900" b="1" i="1" dirty="0" err="1">
                <a:latin typeface="Calibri" panose="020F0502020204030204" pitchFamily="34" charset="0"/>
              </a:rPr>
              <a:t>support</a:t>
            </a:r>
            <a:r>
              <a:rPr lang="de-DE" sz="900" b="1" i="1" dirty="0">
                <a:latin typeface="Calibri" panose="020F0502020204030204" pitchFamily="34" charset="0"/>
              </a:rPr>
              <a:t> </a:t>
            </a:r>
            <a:r>
              <a:rPr lang="de-DE" sz="900" b="1" i="1" dirty="0" err="1">
                <a:latin typeface="Calibri" panose="020F0502020204030204" pitchFamily="34" charset="0"/>
              </a:rPr>
              <a:t>for</a:t>
            </a:r>
            <a:r>
              <a:rPr lang="de-DE" sz="900" b="1" i="1" dirty="0">
                <a:latin typeface="Calibri" panose="020F0502020204030204" pitchFamily="34" charset="0"/>
              </a:rPr>
              <a:t> </a:t>
            </a:r>
            <a:r>
              <a:rPr lang="de-DE" sz="900" b="1" i="1" dirty="0" err="1">
                <a:latin typeface="Calibri" panose="020F0502020204030204" pitchFamily="34" charset="0"/>
              </a:rPr>
              <a:t>vehicle</a:t>
            </a:r>
            <a:r>
              <a:rPr lang="de-DE" sz="900" b="1" i="1" dirty="0">
                <a:latin typeface="Calibri" panose="020F0502020204030204" pitchFamily="34" charset="0"/>
              </a:rPr>
              <a:t> </a:t>
            </a:r>
            <a:r>
              <a:rPr lang="de-DE" sz="900" b="1" i="1" dirty="0" err="1">
                <a:latin typeface="Calibri" panose="020F0502020204030204" pitchFamily="34" charset="0"/>
              </a:rPr>
              <a:t>guidance</a:t>
            </a:r>
            <a:r>
              <a:rPr lang="de-DE" sz="900" b="1" i="1" dirty="0">
                <a:latin typeface="Calibri" panose="020F0502020204030204" pitchFamily="34" charset="0"/>
              </a:rPr>
              <a:t> </a:t>
            </a:r>
            <a:r>
              <a:rPr lang="de-DE" sz="900" b="1" i="1" dirty="0" err="1">
                <a:latin typeface="Calibri" panose="020F0502020204030204" pitchFamily="34" charset="0"/>
              </a:rPr>
              <a:t>systems</a:t>
            </a:r>
            <a:r>
              <a:rPr lang="de-DE" sz="900" b="1" i="1" dirty="0">
                <a:latin typeface="Calibri" panose="020F0502020204030204" pitchFamily="34" charset="0"/>
              </a:rPr>
              <a:t>“</a:t>
            </a:r>
            <a:r>
              <a:rPr lang="de-DE" sz="900" dirty="0">
                <a:latin typeface="Calibri" panose="020F0502020204030204" pitchFamily="34" charset="0"/>
              </a:rPr>
              <a:t/>
            </a:r>
            <a:br>
              <a:rPr lang="de-DE" sz="900" dirty="0">
                <a:latin typeface="Calibri" panose="020F0502020204030204" pitchFamily="34" charset="0"/>
              </a:rPr>
            </a:br>
            <a:r>
              <a:rPr lang="de-DE" sz="900" dirty="0">
                <a:latin typeface="Calibri" panose="020F0502020204030204" pitchFamily="34" charset="0"/>
              </a:rPr>
              <a:t>In: 2015 IEEE Intelligent </a:t>
            </a:r>
            <a:r>
              <a:rPr lang="de-DE" sz="900" dirty="0" err="1">
                <a:latin typeface="Calibri" panose="020F0502020204030204" pitchFamily="34" charset="0"/>
              </a:rPr>
              <a:t>Vehicles</a:t>
            </a:r>
            <a:r>
              <a:rPr lang="de-DE" sz="900" dirty="0">
                <a:latin typeface="Calibri" panose="020F0502020204030204" pitchFamily="34" charset="0"/>
              </a:rPr>
              <a:t> Symposium (IV 2015), Seoul, South Korea, 2015, pp. 933-939</a:t>
            </a:r>
          </a:p>
        </p:txBody>
      </p:sp>
      <p:sp>
        <p:nvSpPr>
          <p:cNvPr id="17" name="Pfeil nach rechts 16"/>
          <p:cNvSpPr/>
          <p:nvPr/>
        </p:nvSpPr>
        <p:spPr>
          <a:xfrm rot="5400000">
            <a:off x="5262830" y="1563736"/>
            <a:ext cx="431800" cy="288018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20" name="Pfeil nach rechts 19"/>
          <p:cNvSpPr/>
          <p:nvPr/>
        </p:nvSpPr>
        <p:spPr>
          <a:xfrm rot="5400000">
            <a:off x="7690852" y="2274221"/>
            <a:ext cx="431800" cy="288018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21" name="Pfeil nach rechts 20"/>
          <p:cNvSpPr/>
          <p:nvPr/>
        </p:nvSpPr>
        <p:spPr>
          <a:xfrm rot="5400000">
            <a:off x="4132530" y="2238085"/>
            <a:ext cx="431800" cy="288018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0495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 animBg="1"/>
      <p:bldP spid="8" grpId="0"/>
      <p:bldP spid="9" grpId="0" animBg="1"/>
      <p:bldP spid="10" grpId="0"/>
      <p:bldP spid="17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88628"/>
              </p:ext>
            </p:extLst>
          </p:nvPr>
        </p:nvGraphicFramePr>
        <p:xfrm>
          <a:off x="3771902" y="4647250"/>
          <a:ext cx="7462984" cy="1111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8">
                  <a:extLst>
                    <a:ext uri="{9D8B030D-6E8A-4147-A177-3AD203B41FA5}">
                      <a16:colId xmlns:a16="http://schemas.microsoft.com/office/drawing/2014/main" val="211032614"/>
                    </a:ext>
                  </a:extLst>
                </a:gridCol>
                <a:gridCol w="2355273">
                  <a:extLst>
                    <a:ext uri="{9D8B030D-6E8A-4147-A177-3AD203B41FA5}">
                      <a16:colId xmlns:a16="http://schemas.microsoft.com/office/drawing/2014/main" val="967710881"/>
                    </a:ext>
                  </a:extLst>
                </a:gridCol>
                <a:gridCol w="452582">
                  <a:extLst>
                    <a:ext uri="{9D8B030D-6E8A-4147-A177-3AD203B41FA5}">
                      <a16:colId xmlns:a16="http://schemas.microsoft.com/office/drawing/2014/main" val="1601034045"/>
                    </a:ext>
                  </a:extLst>
                </a:gridCol>
                <a:gridCol w="3906981">
                  <a:extLst>
                    <a:ext uri="{9D8B030D-6E8A-4147-A177-3AD203B41FA5}">
                      <a16:colId xmlns:a16="http://schemas.microsoft.com/office/drawing/2014/main" val="3692639336"/>
                    </a:ext>
                  </a:extLst>
                </a:gridCol>
              </a:tblGrid>
              <a:tr h="288355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Skill</a:t>
                      </a:r>
                      <a:r>
                        <a:rPr lang="de-DE" sz="1200" dirty="0" smtClean="0"/>
                        <a:t> ID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Name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Requirements</a:t>
                      </a:r>
                      <a:r>
                        <a:rPr lang="de-DE" sz="1200" dirty="0" smtClean="0"/>
                        <a:t> / </a:t>
                      </a:r>
                      <a:r>
                        <a:rPr lang="de-DE" sz="1200" dirty="0" err="1" smtClean="0"/>
                        <a:t>Safety</a:t>
                      </a:r>
                      <a:r>
                        <a:rPr lang="de-DE" sz="1200" dirty="0" smtClean="0"/>
                        <a:t> Obligation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730327"/>
                  </a:ext>
                </a:extLst>
              </a:tr>
              <a:tr h="2285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…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…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…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…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649541"/>
                  </a:ext>
                </a:extLst>
              </a:tr>
              <a:tr h="2285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“Control longitudinal </a:t>
                      </a:r>
                      <a:r>
                        <a:rPr lang="de-DE" sz="1200" dirty="0" err="1" smtClean="0"/>
                        <a:t>dynamics</a:t>
                      </a:r>
                      <a:r>
                        <a:rPr lang="de-DE" sz="1200" dirty="0" smtClean="0"/>
                        <a:t>“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R1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“</a:t>
                      </a:r>
                      <a:r>
                        <a:rPr lang="de-DE" sz="1200" dirty="0" err="1" smtClean="0"/>
                        <a:t>Vehicle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speed</a:t>
                      </a:r>
                      <a:r>
                        <a:rPr lang="de-DE" sz="1200" dirty="0" smtClean="0"/>
                        <a:t> must not </a:t>
                      </a:r>
                      <a:r>
                        <a:rPr lang="de-DE" sz="1200" dirty="0" err="1" smtClean="0"/>
                        <a:t>exceed</a:t>
                      </a:r>
                      <a:r>
                        <a:rPr lang="de-DE" sz="1200" dirty="0" smtClean="0"/>
                        <a:t> 2.7 m/s“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858053"/>
                  </a:ext>
                </a:extLst>
              </a:tr>
              <a:tr h="2285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…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…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…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…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685195"/>
                  </a:ext>
                </a:extLst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Skill</a:t>
            </a:r>
            <a:r>
              <a:rPr lang="de-DE" dirty="0" smtClean="0"/>
              <a:t> Description</a:t>
            </a:r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436865"/>
              </p:ext>
            </p:extLst>
          </p:nvPr>
        </p:nvGraphicFramePr>
        <p:xfrm>
          <a:off x="3771902" y="1300480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98">
                  <a:extLst>
                    <a:ext uri="{9D8B030D-6E8A-4147-A177-3AD203B41FA5}">
                      <a16:colId xmlns:a16="http://schemas.microsoft.com/office/drawing/2014/main" val="3482468548"/>
                    </a:ext>
                  </a:extLst>
                </a:gridCol>
                <a:gridCol w="4389968">
                  <a:extLst>
                    <a:ext uri="{9D8B030D-6E8A-4147-A177-3AD203B41FA5}">
                      <a16:colId xmlns:a16="http://schemas.microsoft.com/office/drawing/2014/main" val="89219241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49907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Symbol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Description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Content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38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i="0" dirty="0" err="1" smtClean="0"/>
                        <a:t>Defined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variables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or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prameters</a:t>
                      </a:r>
                      <a:endParaRPr lang="de-DE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421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i="0" dirty="0" err="1" smtClean="0"/>
                        <a:t>Required</a:t>
                      </a:r>
                      <a:r>
                        <a:rPr lang="de-DE" i="0" dirty="0" smtClean="0"/>
                        <a:t> </a:t>
                      </a:r>
                      <a:r>
                        <a:rPr lang="de-DE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variables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or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prameters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165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Hybrid </a:t>
                      </a:r>
                      <a:r>
                        <a:rPr lang="de-DE" dirty="0" err="1" smtClean="0"/>
                        <a:t>program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224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Type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onsolas" panose="020B0609020204030204" pitchFamily="49" charset="0"/>
                        </a:rPr>
                        <a:t>action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69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Safety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obligation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77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Precondition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73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75327"/>
                  </a:ext>
                </a:extLst>
              </a:tr>
            </a:tbl>
          </a:graphicData>
        </a:graphic>
      </p:graphicFrame>
      <p:pic>
        <p:nvPicPr>
          <p:cNvPr id="8" name="Grafik 7" descr="\documentclass{article}&#10;\usepackage{amsmath}&#10;\pagestyle{empty}&#10;\begin{document}&#10;&#10;&#10;$\{v \leq v_{\mathsf{max}} (2.7 ms^{-1})\}$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650" y="3187489"/>
            <a:ext cx="2281143" cy="272762"/>
          </a:xfrm>
          <a:prstGeom prst="rect">
            <a:avLst/>
          </a:prstGeom>
        </p:spPr>
      </p:pic>
      <p:pic>
        <p:nvPicPr>
          <p:cNvPr id="9" name="Grafik 8" descr="\documentclass{article}&#10;\usepackage{amsmath}&#10;\pagestyle{empty}&#10;\begin{document}&#10;&#10;&#10;$\{\dots\}$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600" y="2481739"/>
            <a:ext cx="556190" cy="254476"/>
          </a:xfrm>
          <a:prstGeom prst="rect">
            <a:avLst/>
          </a:prstGeom>
        </p:spPr>
      </p:pic>
      <p:pic>
        <p:nvPicPr>
          <p:cNvPr id="10" name="Grafik 9" descr="\documentclass{article}&#10;\usepackage{amsmath}&#10;\pagestyle{empty}&#10;\begin{document}&#10;&#10;$\{x, v, v_{\mathsf{max}}\}$&#10;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269" y="2097697"/>
            <a:ext cx="1180952" cy="254476"/>
          </a:xfrm>
          <a:prstGeom prst="rect">
            <a:avLst/>
          </a:prstGeom>
        </p:spPr>
      </p:pic>
      <p:pic>
        <p:nvPicPr>
          <p:cNvPr id="11" name="Grafik 10" descr="\documentclass{article}&#10;\usepackage{amsmath}&#10;\pagestyle{empty}&#10;\begin{document}&#10;&#10;$\emptyset$&#10;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650" y="1751750"/>
            <a:ext cx="103619" cy="216381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" y="971550"/>
            <a:ext cx="3476625" cy="3295650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1276350" y="2043641"/>
            <a:ext cx="1076325" cy="575734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pic>
        <p:nvPicPr>
          <p:cNvPr id="14" name="Grafik 13" descr="\documentclass{article}&#10;\usepackage{amsmath}&#10;\pagestyle{empty}&#10;\begin{document}&#10;&#10;$X_{\mathsf{def}}$&#10;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870" y="1756321"/>
            <a:ext cx="451048" cy="211810"/>
          </a:xfrm>
          <a:prstGeom prst="rect">
            <a:avLst/>
          </a:prstGeom>
        </p:spPr>
      </p:pic>
      <p:pic>
        <p:nvPicPr>
          <p:cNvPr id="15" name="Grafik 14" descr="\documentclass{article}&#10;\usepackage{amsmath}&#10;\pagestyle{empty}&#10;\begin{document}&#10;&#10;$X_{\mathsf{req}}$&#10;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870" y="2086175"/>
            <a:ext cx="434286" cy="245333"/>
          </a:xfrm>
          <a:prstGeom prst="rect">
            <a:avLst/>
          </a:prstGeom>
        </p:spPr>
      </p:pic>
      <p:pic>
        <p:nvPicPr>
          <p:cNvPr id="16" name="Grafik 15" descr="\documentclass{article}&#10;\usepackage{amsmath}&#10;\pagestyle{empty}&#10;\begin{document}&#10;&#10;&#10;$\alpha$&#10;&#10;\end{document}" title="IguanaTex Bitmap Display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401" y="2551834"/>
            <a:ext cx="143238" cy="114286"/>
          </a:xfrm>
          <a:prstGeom prst="rect">
            <a:avLst/>
          </a:prstGeom>
        </p:spPr>
      </p:pic>
      <p:pic>
        <p:nvPicPr>
          <p:cNvPr id="17" name="Grafik 16" descr="\documentclass{article}&#10;\usepackage{amsmath}&#10;\pagestyle{empty}&#10;\begin{document}&#10;&#10;$\tau$&#10;&#10;&#10;\end{document}" title="IguanaTex Bitmap Display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350" y="2930525"/>
            <a:ext cx="123429" cy="112762"/>
          </a:xfrm>
          <a:prstGeom prst="rect">
            <a:avLst/>
          </a:prstGeom>
        </p:spPr>
      </p:pic>
      <p:pic>
        <p:nvPicPr>
          <p:cNvPr id="18" name="Grafik 17" descr="\documentclass{article}&#10;\usepackage{amsmath}&#10;\pagestyle{empty}&#10;\begin{document}&#10;&#10;&#10;$\phi$&#10;&#10;\end{document}" title="IguanaTex Bitmap Display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125" y="3625850"/>
            <a:ext cx="134095" cy="227048"/>
          </a:xfrm>
          <a:prstGeom prst="rect">
            <a:avLst/>
          </a:prstGeom>
        </p:spPr>
      </p:pic>
      <p:pic>
        <p:nvPicPr>
          <p:cNvPr id="19" name="Grafik 18" descr="\documentclass{article}&#10;\usepackage{amsmath}&#10;\pagestyle{empty}&#10;\begin{document}&#10;&#10;$\psi$&#10;&#10;&#10;\end{document}" title="IguanaTex Bitmap Display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016" y="3233203"/>
            <a:ext cx="155429" cy="227048"/>
          </a:xfrm>
          <a:prstGeom prst="rect">
            <a:avLst/>
          </a:prstGeom>
        </p:spPr>
      </p:pic>
      <p:sp>
        <p:nvSpPr>
          <p:cNvPr id="21" name="Ovale Legende 20"/>
          <p:cNvSpPr/>
          <p:nvPr/>
        </p:nvSpPr>
        <p:spPr>
          <a:xfrm>
            <a:off x="6697424" y="3739374"/>
            <a:ext cx="1611940" cy="762137"/>
          </a:xfrm>
          <a:prstGeom prst="wedgeEllipseCallout">
            <a:avLst>
              <a:gd name="adj1" fmla="val -52680"/>
              <a:gd name="adj2" fmla="val -77500"/>
            </a:avLst>
          </a:prstGeom>
          <a:solidFill>
            <a:schemeClr val="bg1"/>
          </a:solidFill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Contract-based</a:t>
            </a:r>
            <a:r>
              <a:rPr lang="de-DE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design </a:t>
            </a:r>
            <a:r>
              <a:rPr lang="de-DE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methodology</a:t>
            </a:r>
            <a:endParaRPr lang="de-DE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Grafik 2" descr="\documentclass{article}&#10;\usepackage{amsmath}&#10;\pagestyle{empty}&#10;\begin{document}&#10;&#10;&#10;$\{v \leq v_{\mathsf{max}}-ep*A\}$&#10;&#10;\end{document}" title="IguanaTex Bitmap Display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650" y="3569671"/>
            <a:ext cx="2265512" cy="27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6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Hybrid Systems 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Mathematical</a:t>
            </a:r>
            <a:r>
              <a:rPr lang="de-DE" dirty="0" smtClean="0"/>
              <a:t> </a:t>
            </a:r>
            <a:r>
              <a:rPr lang="de-DE" dirty="0" err="1" smtClean="0"/>
              <a:t>Foundation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CPSs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800" y="1975094"/>
            <a:ext cx="8086663" cy="3584043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738578" y="1212458"/>
            <a:ext cx="577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Mixed </a:t>
            </a:r>
            <a:r>
              <a:rPr lang="de-DE" i="1" dirty="0" err="1"/>
              <a:t>modeling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continious</a:t>
            </a:r>
            <a:r>
              <a:rPr lang="de-DE" i="1" dirty="0"/>
              <a:t> </a:t>
            </a:r>
            <a:r>
              <a:rPr lang="de-DE" i="1" dirty="0" err="1"/>
              <a:t>and</a:t>
            </a:r>
            <a:r>
              <a:rPr lang="de-DE" i="1" dirty="0"/>
              <a:t> </a:t>
            </a:r>
            <a:r>
              <a:rPr lang="de-DE" i="1" dirty="0" err="1"/>
              <a:t>discrete</a:t>
            </a:r>
            <a:r>
              <a:rPr lang="de-DE" i="1" dirty="0"/>
              <a:t> </a:t>
            </a:r>
            <a:r>
              <a:rPr lang="de-DE" i="1" dirty="0" err="1"/>
              <a:t>dynamics</a:t>
            </a:r>
            <a:r>
              <a:rPr lang="de-DE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542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6511637" y="4482657"/>
            <a:ext cx="2161309" cy="469817"/>
          </a:xfrm>
          <a:prstGeom prst="rect">
            <a:avLst/>
          </a:prstGeom>
          <a:ln w="38100">
            <a:solidFill>
              <a:schemeClr val="accent1">
                <a:alpha val="74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Hybrid </a:t>
            </a:r>
            <a:r>
              <a:rPr lang="de-DE" dirty="0" err="1" smtClean="0"/>
              <a:t>Programs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Differential Dynamic </a:t>
            </a:r>
            <a:r>
              <a:rPr lang="de-DE" dirty="0" err="1" smtClean="0"/>
              <a:t>Logic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22" y="3007816"/>
            <a:ext cx="5901714" cy="26666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504" y="1434973"/>
            <a:ext cx="6624000" cy="252952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123435" y="955961"/>
            <a:ext cx="425635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Differential Dynamic </a:t>
            </a:r>
            <a:r>
              <a:rPr lang="de-DE" b="1" dirty="0" err="1"/>
              <a:t>Logic</a:t>
            </a:r>
            <a:r>
              <a:rPr lang="de-DE" b="1" dirty="0"/>
              <a:t>:</a:t>
            </a:r>
            <a:br>
              <a:rPr lang="de-DE" b="1" dirty="0"/>
            </a:b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Hybrid </a:t>
            </a:r>
            <a:r>
              <a:rPr lang="de-DE" b="1" dirty="0" err="1"/>
              <a:t>Program</a:t>
            </a:r>
            <a:r>
              <a:rPr lang="de-DE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Verification</a:t>
            </a:r>
            <a:r>
              <a:rPr lang="de-DE" b="1" dirty="0"/>
              <a:t> </a:t>
            </a:r>
            <a:r>
              <a:rPr lang="de-DE" b="1" dirty="0" err="1"/>
              <a:t>by</a:t>
            </a:r>
            <a:r>
              <a:rPr lang="de-DE" b="1" dirty="0"/>
              <a:t> </a:t>
            </a:r>
            <a:r>
              <a:rPr lang="de-DE" b="1" dirty="0" err="1"/>
              <a:t>validity</a:t>
            </a:r>
            <a:r>
              <a:rPr lang="de-DE" b="1" dirty="0"/>
              <a:t> </a:t>
            </a:r>
            <a:r>
              <a:rPr lang="de-DE" b="1" dirty="0" err="1"/>
              <a:t>checking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endParaRPr lang="de-DE" b="1" dirty="0"/>
          </a:p>
        </p:txBody>
      </p:sp>
      <p:pic>
        <p:nvPicPr>
          <p:cNvPr id="7" name="Grafik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778" y="4594373"/>
            <a:ext cx="1048381" cy="251429"/>
          </a:xfrm>
          <a:prstGeom prst="rect">
            <a:avLst/>
          </a:prstGeom>
        </p:spPr>
      </p:pic>
      <p:sp>
        <p:nvSpPr>
          <p:cNvPr id="8" name="Abgerundete rechteckige Legende 7"/>
          <p:cNvSpPr/>
          <p:nvPr/>
        </p:nvSpPr>
        <p:spPr>
          <a:xfrm>
            <a:off x="3287961" y="1984192"/>
            <a:ext cx="2192483" cy="338399"/>
          </a:xfrm>
          <a:prstGeom prst="wedgeRoundRectCallout">
            <a:avLst>
              <a:gd name="adj1" fmla="val -34666"/>
              <a:gd name="adj2" fmla="val -124253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328" y="2086775"/>
            <a:ext cx="1966081" cy="18746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Abgerundete rechteckige Legende 10"/>
          <p:cNvSpPr/>
          <p:nvPr/>
        </p:nvSpPr>
        <p:spPr>
          <a:xfrm>
            <a:off x="2693499" y="3573726"/>
            <a:ext cx="839823" cy="437162"/>
          </a:xfrm>
          <a:prstGeom prst="wedgeRoundRectCallout">
            <a:avLst>
              <a:gd name="adj1" fmla="val 18773"/>
              <a:gd name="adj2" fmla="val -114746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Seq. </a:t>
            </a:r>
            <a:r>
              <a:rPr lang="de-DE" sz="1100" dirty="0" err="1"/>
              <a:t>Compose</a:t>
            </a:r>
            <a:endParaRPr lang="de-DE" sz="1100" dirty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3658578" y="3573726"/>
            <a:ext cx="839823" cy="437162"/>
          </a:xfrm>
          <a:prstGeom prst="wedgeRoundRectCallout">
            <a:avLst>
              <a:gd name="adj1" fmla="val -13396"/>
              <a:gd name="adj2" fmla="val -107615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Nondet</a:t>
            </a:r>
            <a:r>
              <a:rPr lang="de-DE" sz="1100" dirty="0"/>
              <a:t>. Choice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4604716" y="3573726"/>
            <a:ext cx="839823" cy="437162"/>
          </a:xfrm>
          <a:prstGeom prst="wedgeRoundRectCallout">
            <a:avLst>
              <a:gd name="adj1" fmla="val -45565"/>
              <a:gd name="adj2" fmla="val -109991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Nondet</a:t>
            </a:r>
            <a:r>
              <a:rPr lang="de-DE" sz="1100" dirty="0"/>
              <a:t>. Repeat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6891277" y="3562693"/>
            <a:ext cx="839823" cy="437162"/>
          </a:xfrm>
          <a:prstGeom prst="wedgeRoundRectCallout">
            <a:avLst>
              <a:gd name="adj1" fmla="val -27006"/>
              <a:gd name="adj2" fmla="val -107615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Diff. </a:t>
            </a:r>
            <a:r>
              <a:rPr lang="de-DE" sz="1100" dirty="0" err="1"/>
              <a:t>Equation</a:t>
            </a:r>
            <a:endParaRPr lang="de-DE" sz="1100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8093159" y="3573726"/>
            <a:ext cx="839823" cy="437162"/>
          </a:xfrm>
          <a:prstGeom prst="wedgeRoundRectCallout">
            <a:avLst>
              <a:gd name="adj1" fmla="val -28243"/>
              <a:gd name="adj2" fmla="val -112369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Test </a:t>
            </a:r>
            <a:r>
              <a:rPr lang="de-DE" sz="1100" dirty="0" err="1"/>
              <a:t>Condition</a:t>
            </a:r>
            <a:endParaRPr lang="de-DE" sz="1100" dirty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719096" y="3562693"/>
            <a:ext cx="990957" cy="437162"/>
          </a:xfrm>
          <a:prstGeom prst="wedgeRoundRectCallout">
            <a:avLst>
              <a:gd name="adj1" fmla="val -47557"/>
              <a:gd name="adj2" fmla="val -105238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Discrete</a:t>
            </a:r>
            <a:endParaRPr lang="de-DE" sz="1100" dirty="0"/>
          </a:p>
          <a:p>
            <a:pPr algn="ctr"/>
            <a:r>
              <a:rPr lang="de-DE" sz="1100" dirty="0" err="1"/>
              <a:t>Assignment</a:t>
            </a:r>
            <a:endParaRPr lang="de-DE" sz="1100" dirty="0"/>
          </a:p>
        </p:txBody>
      </p:sp>
      <p:sp>
        <p:nvSpPr>
          <p:cNvPr id="18" name="Rechteck 17"/>
          <p:cNvSpPr/>
          <p:nvPr/>
        </p:nvSpPr>
        <p:spPr>
          <a:xfrm>
            <a:off x="2218685" y="4279522"/>
            <a:ext cx="6809546" cy="1091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5980231" y="5781273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900" dirty="0"/>
              <a:t>André </a:t>
            </a:r>
            <a:r>
              <a:rPr lang="de-DE" sz="900" dirty="0" smtClean="0"/>
              <a:t>Platzer, </a:t>
            </a:r>
            <a:r>
              <a:rPr lang="de-DE" sz="900" b="1" dirty="0" smtClean="0"/>
              <a:t>“Differential </a:t>
            </a:r>
            <a:r>
              <a:rPr lang="de-DE" sz="900" b="1" dirty="0" err="1"/>
              <a:t>dynamic</a:t>
            </a:r>
            <a:r>
              <a:rPr lang="de-DE" sz="900" b="1" dirty="0"/>
              <a:t> </a:t>
            </a:r>
            <a:r>
              <a:rPr lang="de-DE" sz="900" b="1" dirty="0" err="1"/>
              <a:t>logic</a:t>
            </a:r>
            <a:r>
              <a:rPr lang="de-DE" sz="900" b="1" dirty="0"/>
              <a:t> </a:t>
            </a:r>
            <a:r>
              <a:rPr lang="de-DE" sz="900" b="1" dirty="0" err="1"/>
              <a:t>for</a:t>
            </a:r>
            <a:r>
              <a:rPr lang="de-DE" sz="900" b="1" dirty="0"/>
              <a:t> </a:t>
            </a:r>
            <a:r>
              <a:rPr lang="de-DE" sz="900" b="1" dirty="0" err="1"/>
              <a:t>verifying</a:t>
            </a:r>
            <a:r>
              <a:rPr lang="de-DE" sz="900" b="1" dirty="0"/>
              <a:t> </a:t>
            </a:r>
            <a:r>
              <a:rPr lang="de-DE" sz="900" b="1" dirty="0" err="1"/>
              <a:t>parametric</a:t>
            </a:r>
            <a:r>
              <a:rPr lang="de-DE" sz="900" b="1" dirty="0"/>
              <a:t> hybrid </a:t>
            </a:r>
            <a:r>
              <a:rPr lang="de-DE" sz="900" b="1" dirty="0" err="1" smtClean="0"/>
              <a:t>systems</a:t>
            </a:r>
            <a:r>
              <a:rPr lang="de-DE" sz="900" dirty="0" smtClean="0"/>
              <a:t>“, TABLEAUX 2007, Springer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48271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: Hybrid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i="1" dirty="0" smtClean="0"/>
              <a:t>Control Longitudinal Dynamics</a:t>
            </a:r>
            <a:endParaRPr lang="de-DE" i="1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704975"/>
            <a:ext cx="3476625" cy="329565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276350" y="2777066"/>
            <a:ext cx="1076325" cy="575734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3953" y="1704975"/>
            <a:ext cx="7149316" cy="3296803"/>
          </a:xfrm>
          <a:prstGeom prst="rect">
            <a:avLst/>
          </a:prstGeom>
          <a:ln w="15875">
            <a:solidFill>
              <a:schemeClr val="accent5">
                <a:shade val="50000"/>
              </a:schemeClr>
            </a:solidFill>
            <a:prstDash val="dash"/>
          </a:ln>
        </p:spPr>
      </p:pic>
      <p:sp>
        <p:nvSpPr>
          <p:cNvPr id="8" name="Pfeil nach rechts 7"/>
          <p:cNvSpPr/>
          <p:nvPr/>
        </p:nvSpPr>
        <p:spPr>
          <a:xfrm>
            <a:off x="2428873" y="2955395"/>
            <a:ext cx="1981201" cy="225955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3719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332"/>
  <p:tag name="ORIGINALWIDTH" val="1122,61"/>
  <p:tag name="LATEXADDIN" val="\documentclass{article}&#10;\usepackage{amsmath}&#10;\pagestyle{empty}&#10;\begin{document}&#10;&#10;&#10;$\{v \leq v_{\mathsf{max}} (2.7 ms^{-1})\}$&#10;&#10;\end{document}"/>
  <p:tag name="IGUANATEXSIZE" val="20"/>
  <p:tag name="IGUANATEXCURSOR" val="12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76,49047"/>
  <p:tag name="LATEXADDIN" val="\documentclass{article}&#10;\usepackage{amsmath}&#10;\pagestyle{empty}&#10;\begin{document}&#10;&#10;$\psi$&#10;&#10;&#10;\end{document}"/>
  <p:tag name="IGUANATEXSIZE" val="20"/>
  <p:tag name="IGUANATEXCURSOR" val="8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048,369"/>
  <p:tag name="LATEXADDIN" val="\documentclass{article}&#10;\usepackage{amsmath}&#10;\pagestyle{empty}&#10;\begin{document}&#10;&#10;&#10;$\{v \leq v_{\mathsf{max}}-ep*A\}$&#10;&#10;\end{document}"/>
  <p:tag name="IGUANATEXSIZE" val="18"/>
  <p:tag name="IGUANATEXCURSOR" val="11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,2336"/>
  <p:tag name="ORIGINALWIDTH" val="2904,387"/>
  <p:tag name="LATEXADDIN" val="\documentclass{article}&#10;\usepackage{amsmath}&#10;\pagestyle{empty}&#10;\begin{document}&#10;&#10;\begin{equation*}&#10;\alpha ::= \alpha ;\beta &#10;\,|\, \alpha \cup \beta &#10;\,|\, \alpha^{*}&#10;\,|\, x:=\Theta&#10;\,|\, x:=*&#10;\,|\, x'=\Theta \, \&amp; \, H&#10;\,|\, ?H&#10;\end{equation*}&#10;&#10;&#10;\end{document}"/>
  <p:tag name="IGUANATEXSIZE" val="20"/>
  <p:tag name="IGUANATEXCURSOR" val="24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4844"/>
  <p:tag name="ORIGINALWIDTH" val="3259,843"/>
  <p:tag name="LATEXADDIN" val="\documentclass{article}&#10;\usepackage{amsmath}&#10;\pagestyle{empty}&#10;\begin{document}&#10;&#10;&#10;\begin{equation*}&#10;\Phi ::= \Theta_1 \sim  \Theta_2 \,|\, \neg \Phi \,|\, \Phi \wedge \Psi \,|\, \Phi \vee \Psi \,|\,\Phi \rightarrow \Psi \,|\, \forall x \, \Phi \,|\, \exists x \, \Phi \,|\, [\alpha]\Phi&#10;\end{equation*}&#10;&#10;\end{document}"/>
  <p:tag name="IGUANATEXSIZE" val="20"/>
  <p:tag name="IGUANATEXCURSOR" val="30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515,9355"/>
  <p:tag name="LATEXADDIN" val="\documentclass{article}&#10;\usepackage{amsmath}&#10;\pagestyle{empty}&#10;\begin{document}&#10;&#10;$\Psi \rightarrow [\alpha]\Phi$&#10;&#10;&#10;\end{document}"/>
  <p:tag name="IGUANATEXSIZE" val="20"/>
  <p:tag name="IGUANATEXCURSOR" val="11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4844"/>
  <p:tag name="ORIGINALWIDTH" val="1305,587"/>
  <p:tag name="LATEXADDIN" val="\documentclass{article}&#10;\usepackage{amsmath}&#10;\pagestyle{empty}&#10;\begin{document}&#10;&#10; $\sim \, \in \{&lt;$, $\leq$, $&gt;$, $\geq$, $=$, $\neq\}$&#10;&#10;&#10;\end{document}"/>
  <p:tag name="IGUANATEXSIZE" val="20"/>
  <p:tag name="IGUANATEXCURSOR" val="13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,4837"/>
  <p:tag name="ORIGINALWIDTH" val="416,9479"/>
  <p:tag name="LATEXADDIN" val="\documentclass{article}&#10;\usepackage{amsmath}&#10;\pagestyle{empty}&#10;\begin{document}&#10;&#10;$\{\phi_{\textsf{global}}\}$&#10;&#10;&#10;\end{document}"/>
  <p:tag name="IGUANATEXSIZE" val="20"/>
  <p:tag name="IGUANATEXCURSOR" val="8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,4837"/>
  <p:tag name="ORIGINALWIDTH" val="423,697"/>
  <p:tag name="LATEXADDIN" val="\documentclass{article}&#10;\usepackage{amsmath}&#10;\pagestyle{empty}&#10;\begin{document}&#10;&#10;&#10;$\{\psi_{\textsf{global}}\}$&#10;&#10;\end{document}"/>
  <p:tag name="IGUANATEXSIZE" val="20"/>
  <p:tag name="IGUANATEXCURSOR" val="8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,4837"/>
  <p:tag name="ORIGINALWIDTH" val="1070,866"/>
  <p:tag name="LATEXADDIN" val="\documentclass{article}&#10;\usepackage{amsmath}&#10;\pagestyle{empty}&#10;\begin{document}&#10;&#10;$\models \phi_{\textsf{global}} \rightarrow [\rho] \psi_{\textsf{global}}$&#10;&#10;&#10;\end{document}"/>
  <p:tag name="IGUANATEXSIZE" val="20"/>
  <p:tag name="IGUANATEXCURSOR" val="9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911,886"/>
  <p:tag name="LATEXADDIN" val="\documentclass{article}&#10;\usepackage{amsmath}&#10;\pagestyle{empty}&#10;\begin{document}&#10;&#10;&#10;$\phi_{\textsf{global}} \rightarrow \mathsf{assume}_s$&#10;&#10;&#10;\end{document}"/>
  <p:tag name="IGUANATEXSIZE" val="20"/>
  <p:tag name="IGUANATEXCURSOR" val="10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73,7158"/>
  <p:tag name="LATEXADDIN" val="\documentclass{article}&#10;\usepackage{amsmath}&#10;\pagestyle{empty}&#10;\begin{document}&#10;&#10;&#10;$\{\dots\}$&#10;&#10;\end{document}"/>
  <p:tag name="IGUANATEXSIZE" val="20"/>
  <p:tag name="IGUANATEXCURSOR" val="9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889,3888"/>
  <p:tag name="LATEXADDIN" val="\documentclass{article}&#10;\usepackage{amsmath}&#10;\pagestyle{empty}&#10;\begin{document}&#10;&#10;&#10;$\mathsf{safe}_s \rightarrow \mathsf{assume}_{s'}$&#10;&#10;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734,9081"/>
  <p:tag name="LATEXADDIN" val="\documentclass{article}&#10;\usepackage{amsmath}&#10;\pagestyle{empty}&#10;\begin{document}&#10;&#10;$(s',s) \in \mathsf{Paths}$&#10;&#10;&#10;\end{document}"/>
  <p:tag name="IGUANATEXSIZE" val="18"/>
  <p:tag name="IGUANATEXCURSOR" val="10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,7327"/>
  <p:tag name="ORIGINALWIDTH" val="1304,087"/>
  <p:tag name="LATEXADDIN" val="\documentclass{article}&#10;\usepackage{amsmath}&#10;\pagestyle{empty}&#10;\begin{document}&#10;&#10;&#10;where $\rho = \alpha_{\mathsf{oeb}}^1;\dots;\alpha_{\mathsf{oeb}}^n$&#10;&#10;\end{document}"/>
  <p:tag name="IGUANATEXSIZE" val="20"/>
  <p:tag name="IGUANATEXCURSOR" val="8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4844"/>
  <p:tag name="ORIGINALWIDTH" val="747,6566"/>
  <p:tag name="LATEXADDIN" val="\documentclass{article}&#10;\usepackage{amsmath}&#10;\pagestyle{empty}&#10;\begin{document}&#10;&#10;$\mathsf{safe}_s \rightarrow \mathsf{\psi}_{\mathsf{global}}$&#10;&#10;&#10;\end{document}"/>
  <p:tag name="IGUANATEXSIZE" val="20"/>
  <p:tag name="IGUANATEXCURSOR" val="8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,7327"/>
  <p:tag name="ORIGINALWIDTH" val="1150,356"/>
  <p:tag name="LATEXADDIN" val="\documentclass{article}&#10;\usepackage{amsmath}&#10;\pagestyle{empty}&#10;\begin{document}&#10;&#10;&#10;$\mathsf{assume}_s \rightarrow [\alpha_{\mathsf{oeb}}^i] \mathsf{safe}_{s}$&#10;&#10;&#10;\end{document}"/>
  <p:tag name="IGUANATEXSIZE" val="20"/>
  <p:tag name="IGUANATEXCURSOR" val="15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,7334"/>
  <p:tag name="ORIGINALWIDTH" val="1476,565"/>
  <p:tag name="LATEXADDIN" val="\documentclass{article}&#10;\usepackage{amsmath}&#10;\pagestyle{empty}&#10;\begin{document}&#10;&#10;&#10;$\mathsf{Var}_{\mathsf{mod}}(s_i)\cap\mathsf{Var}_{\mathsf{mod}}(s_j) = \emptyset$ &#10;\end{document}"/>
  <p:tag name="IGUANATEXSIZE" val="20"/>
  <p:tag name="IGUANATEXCURSOR" val="16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1041,62"/>
  <p:tag name="LATEXADDIN" val="\documentclass{article}&#10;\usepackage{amsmath}&#10;\pagestyle{empty}&#10;\begin{document}&#10;&#10;$\alpha_{\mathsf{root}} = \alpha_{s_1};\dots;\alpha_{s_n}$&#10;&#10;&#10;\end{document}"/>
  <p:tag name="IGUANATEXSIZE" val="20"/>
  <p:tag name="IGUANATEXCURSOR" val="1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581,1773"/>
  <p:tag name="LATEXADDIN" val="\documentclass{article}&#10;\usepackage{amsmath}&#10;\pagestyle{empty}&#10;\begin{document}&#10;&#10;$\{x, v, v_{\mathsf{max}}\}$&#10;&#10;&#10;\end{document}"/>
  <p:tag name="IGUANATEXSIZE" val="20"/>
  <p:tag name="IGUANATEXCURSOR" val="10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,4867"/>
  <p:tag name="ORIGINALWIDTH" val="50,99362"/>
  <p:tag name="LATEXADDIN" val="\documentclass{article}&#10;\usepackage{amsmath}&#10;\pagestyle{empty}&#10;\begin{document}&#10;&#10;$\emptyset$&#10;&#10;&#10;\end{document}"/>
  <p:tag name="IGUANATEXSIZE" val="20"/>
  <p:tag name="IGUANATEXCURSOR" val="9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221,9723"/>
  <p:tag name="LATEXADDIN" val="\documentclass{article}&#10;\usepackage{amsmath}&#10;\pagestyle{empty}&#10;\begin{document}&#10;&#10;$X_{\mathsf{def}}$&#10;&#10;&#10;\end{document}"/>
  <p:tag name="IGUANATEXSIZE" val="20"/>
  <p:tag name="IGUANATEXCURSOR" val="8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,7349"/>
  <p:tag name="ORIGINALWIDTH" val="213,7233"/>
  <p:tag name="LATEXADDIN" val="\documentclass{article}&#10;\usepackage{amsmath}&#10;\pagestyle{empty}&#10;\begin{document}&#10;&#10;$X_{\mathsf{req}}$&#10;&#10;&#10;\end{document}"/>
  <p:tag name="IGUANATEXSIZE" val="20"/>
  <p:tag name="IGUANATEXCURSOR" val="9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70,49118"/>
  <p:tag name="LATEXADDIN" val="\documentclass{article}&#10;\usepackage{amsmath}&#10;\pagestyle{empty}&#10;\begin{document}&#10;&#10;&#10;$\alpha$&#10;&#10;\end{document}"/>
  <p:tag name="IGUANATEXSIZE" val="20"/>
  <p:tag name="IGUANATEXCURSOR" val="8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,49307"/>
  <p:tag name="ORIGINALWIDTH" val="60,74244"/>
  <p:tag name="LATEXADDIN" val="\documentclass{article}&#10;\usepackage{amsmath}&#10;\pagestyle{empty}&#10;\begin{document}&#10;&#10;$\tau$&#10;&#10;&#10;\end{document}"/>
  <p:tag name="IGUANATEXSIZE" val="20"/>
  <p:tag name="IGUANATEXCURSOR" val="8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65,99173"/>
  <p:tag name="LATEXADDIN" val="\documentclass{article}&#10;\usepackage{amsmath}&#10;\pagestyle{empty}&#10;\begin{document}&#10;&#10;&#10;$\phi$&#10;&#10;\end{document}"/>
  <p:tag name="IGUANATEXSIZE" val="20"/>
  <p:tag name="IGUANATEXCURSOR" val="8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heme/theme1.xml><?xml version="1.0" encoding="utf-8"?>
<a:theme xmlns:a="http://schemas.openxmlformats.org/drawingml/2006/main" name="tubs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ilchgla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ubs" id="{0746CBFD-F7BF-4B0B-B201-65A7EBAA979C}" vid="{E33A1347-2C25-4EE5-A32D-01A09D66813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tubs</Template>
  <TotalTime>0</TotalTime>
  <Words>476</Words>
  <Application>Microsoft Office PowerPoint</Application>
  <PresentationFormat>Breitbild</PresentationFormat>
  <Paragraphs>185</Paragraphs>
  <Slides>19</Slides>
  <Notes>17</Notes>
  <HiddenSlides>4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19</vt:i4>
      </vt:variant>
    </vt:vector>
  </HeadingPairs>
  <TitlesOfParts>
    <vt:vector size="27" baseType="lpstr">
      <vt:lpstr>Arial</vt:lpstr>
      <vt:lpstr>Calibri</vt:lpstr>
      <vt:lpstr>CMBXTI10</vt:lpstr>
      <vt:lpstr>CMR10</vt:lpstr>
      <vt:lpstr>Consolas</vt:lpstr>
      <vt:lpstr>NexusSansPro-Regular</vt:lpstr>
      <vt:lpstr>Wingdings</vt:lpstr>
      <vt:lpstr>tubs</vt:lpstr>
      <vt:lpstr>Skill-Based Verification of Cyber-Physical Systems</vt:lpstr>
      <vt:lpstr>Motivation: Cyber-Physical Systems</vt:lpstr>
      <vt:lpstr>Fundamental Research Questions Remain</vt:lpstr>
      <vt:lpstr>Maneuver-Centric Formal Engineering Approach</vt:lpstr>
      <vt:lpstr>Modelling Foundation: Skill Graphs</vt:lpstr>
      <vt:lpstr>Skill Description</vt:lpstr>
      <vt:lpstr>Hybrid Systems as a Mathematical Foundation for CPSs</vt:lpstr>
      <vt:lpstr>Hybrid Programs and Differential Dynamic Logic</vt:lpstr>
      <vt:lpstr>Example: Hybrid Program of Control Longitudinal Dynamics</vt:lpstr>
      <vt:lpstr>Verification Condition Generation</vt:lpstr>
      <vt:lpstr>Controller Assembly</vt:lpstr>
      <vt:lpstr>On Compositionanility of Skill Graphs</vt:lpstr>
      <vt:lpstr>On Compositionanility of Skill Graphs</vt:lpstr>
      <vt:lpstr>Tool Support: Skeditor</vt:lpstr>
      <vt:lpstr>Reducing Verification Effort through Composition – Eval.</vt:lpstr>
      <vt:lpstr>Reducing Verification Effort through Composition - Results</vt:lpstr>
      <vt:lpstr>Summary</vt:lpstr>
      <vt:lpstr>Informal Safety Requirements for a Vehicle</vt:lpstr>
      <vt:lpstr>Feature List / Current 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Tobias Pett</dc:creator>
  <cp:lastModifiedBy>Windows-Benutzer</cp:lastModifiedBy>
  <cp:revision>332</cp:revision>
  <dcterms:created xsi:type="dcterms:W3CDTF">2020-04-29T10:39:56Z</dcterms:created>
  <dcterms:modified xsi:type="dcterms:W3CDTF">2023-01-23T22:10:36Z</dcterms:modified>
</cp:coreProperties>
</file>