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56" r:id="rId4"/>
    <p:sldId id="262" r:id="rId5"/>
    <p:sldId id="257" r:id="rId6"/>
    <p:sldId id="258" r:id="rId7"/>
    <p:sldId id="260" r:id="rId8"/>
    <p:sldId id="268" r:id="rId9"/>
    <p:sldId id="261" r:id="rId10"/>
    <p:sldId id="263" r:id="rId11"/>
    <p:sldId id="264" r:id="rId12"/>
    <p:sldId id="259" r:id="rId13"/>
    <p:sldId id="269" r:id="rId14"/>
    <p:sldId id="265" r:id="rId15"/>
    <p:sldId id="266" r:id="rId16"/>
    <p:sldId id="267"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26" autoAdjust="0"/>
  </p:normalViewPr>
  <p:slideViewPr>
    <p:cSldViewPr>
      <p:cViewPr varScale="1">
        <p:scale>
          <a:sx n="70" d="100"/>
          <a:sy n="70" d="100"/>
        </p:scale>
        <p:origin x="58" y="10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1F550A-56D9-45CC-9B8B-4A129900F95D}" type="datetimeFigureOut">
              <a:rPr kumimoji="1" lang="ja-JP" altLang="en-US" smtClean="0"/>
              <a:t>2018/4/9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237324-4EA1-40E7-BDF7-8F3F6FA3FBDA}" type="slidenum">
              <a:rPr kumimoji="1" lang="ja-JP" altLang="en-US" smtClean="0"/>
              <a:t>‹#›</a:t>
            </a:fld>
            <a:endParaRPr kumimoji="1" lang="ja-JP" altLang="en-US"/>
          </a:p>
        </p:txBody>
      </p:sp>
    </p:spTree>
    <p:extLst>
      <p:ext uri="{BB962C8B-B14F-4D97-AF65-F5344CB8AC3E}">
        <p14:creationId xmlns:p14="http://schemas.microsoft.com/office/powerpoint/2010/main" val="1507891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1F550A-56D9-45CC-9B8B-4A129900F95D}" type="datetimeFigureOut">
              <a:rPr kumimoji="1" lang="ja-JP" altLang="en-US" smtClean="0"/>
              <a:t>2018/4/9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237324-4EA1-40E7-BDF7-8F3F6FA3FBDA}" type="slidenum">
              <a:rPr kumimoji="1" lang="ja-JP" altLang="en-US" smtClean="0"/>
              <a:t>‹#›</a:t>
            </a:fld>
            <a:endParaRPr kumimoji="1" lang="ja-JP" altLang="en-US"/>
          </a:p>
        </p:txBody>
      </p:sp>
    </p:spTree>
    <p:extLst>
      <p:ext uri="{BB962C8B-B14F-4D97-AF65-F5344CB8AC3E}">
        <p14:creationId xmlns:p14="http://schemas.microsoft.com/office/powerpoint/2010/main" val="3789586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1F550A-56D9-45CC-9B8B-4A129900F95D}" type="datetimeFigureOut">
              <a:rPr kumimoji="1" lang="ja-JP" altLang="en-US" smtClean="0"/>
              <a:t>2018/4/9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237324-4EA1-40E7-BDF7-8F3F6FA3FBDA}" type="slidenum">
              <a:rPr kumimoji="1" lang="ja-JP" altLang="en-US" smtClean="0"/>
              <a:t>‹#›</a:t>
            </a:fld>
            <a:endParaRPr kumimoji="1" lang="ja-JP" altLang="en-US"/>
          </a:p>
        </p:txBody>
      </p:sp>
    </p:spTree>
    <p:extLst>
      <p:ext uri="{BB962C8B-B14F-4D97-AF65-F5344CB8AC3E}">
        <p14:creationId xmlns:p14="http://schemas.microsoft.com/office/powerpoint/2010/main" val="111842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1F550A-56D9-45CC-9B8B-4A129900F95D}" type="datetimeFigureOut">
              <a:rPr kumimoji="1" lang="ja-JP" altLang="en-US" smtClean="0"/>
              <a:t>2018/4/9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237324-4EA1-40E7-BDF7-8F3F6FA3FBDA}" type="slidenum">
              <a:rPr kumimoji="1" lang="ja-JP" altLang="en-US" smtClean="0"/>
              <a:t>‹#›</a:t>
            </a:fld>
            <a:endParaRPr kumimoji="1" lang="ja-JP" altLang="en-US"/>
          </a:p>
        </p:txBody>
      </p:sp>
    </p:spTree>
    <p:extLst>
      <p:ext uri="{BB962C8B-B14F-4D97-AF65-F5344CB8AC3E}">
        <p14:creationId xmlns:p14="http://schemas.microsoft.com/office/powerpoint/2010/main" val="132114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1F550A-56D9-45CC-9B8B-4A129900F95D}" type="datetimeFigureOut">
              <a:rPr kumimoji="1" lang="ja-JP" altLang="en-US" smtClean="0"/>
              <a:t>2018/4/9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237324-4EA1-40E7-BDF7-8F3F6FA3FBDA}" type="slidenum">
              <a:rPr kumimoji="1" lang="ja-JP" altLang="en-US" smtClean="0"/>
              <a:t>‹#›</a:t>
            </a:fld>
            <a:endParaRPr kumimoji="1" lang="ja-JP" altLang="en-US"/>
          </a:p>
        </p:txBody>
      </p:sp>
    </p:spTree>
    <p:extLst>
      <p:ext uri="{BB962C8B-B14F-4D97-AF65-F5344CB8AC3E}">
        <p14:creationId xmlns:p14="http://schemas.microsoft.com/office/powerpoint/2010/main" val="66272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1F550A-56D9-45CC-9B8B-4A129900F95D}" type="datetimeFigureOut">
              <a:rPr kumimoji="1" lang="ja-JP" altLang="en-US" smtClean="0"/>
              <a:t>2018/4/9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237324-4EA1-40E7-BDF7-8F3F6FA3FBDA}" type="slidenum">
              <a:rPr kumimoji="1" lang="ja-JP" altLang="en-US" smtClean="0"/>
              <a:t>‹#›</a:t>
            </a:fld>
            <a:endParaRPr kumimoji="1" lang="ja-JP" altLang="en-US"/>
          </a:p>
        </p:txBody>
      </p:sp>
    </p:spTree>
    <p:extLst>
      <p:ext uri="{BB962C8B-B14F-4D97-AF65-F5344CB8AC3E}">
        <p14:creationId xmlns:p14="http://schemas.microsoft.com/office/powerpoint/2010/main" val="12413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1F550A-56D9-45CC-9B8B-4A129900F95D}" type="datetimeFigureOut">
              <a:rPr kumimoji="1" lang="ja-JP" altLang="en-US" smtClean="0"/>
              <a:t>2018/4/9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4237324-4EA1-40E7-BDF7-8F3F6FA3FBDA}" type="slidenum">
              <a:rPr kumimoji="1" lang="ja-JP" altLang="en-US" smtClean="0"/>
              <a:t>‹#›</a:t>
            </a:fld>
            <a:endParaRPr kumimoji="1" lang="ja-JP" altLang="en-US"/>
          </a:p>
        </p:txBody>
      </p:sp>
    </p:spTree>
    <p:extLst>
      <p:ext uri="{BB962C8B-B14F-4D97-AF65-F5344CB8AC3E}">
        <p14:creationId xmlns:p14="http://schemas.microsoft.com/office/powerpoint/2010/main" val="232834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1F550A-56D9-45CC-9B8B-4A129900F95D}" type="datetimeFigureOut">
              <a:rPr kumimoji="1" lang="ja-JP" altLang="en-US" smtClean="0"/>
              <a:t>2018/4/9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4237324-4EA1-40E7-BDF7-8F3F6FA3FBDA}" type="slidenum">
              <a:rPr kumimoji="1" lang="ja-JP" altLang="en-US" smtClean="0"/>
              <a:t>‹#›</a:t>
            </a:fld>
            <a:endParaRPr kumimoji="1" lang="ja-JP" altLang="en-US"/>
          </a:p>
        </p:txBody>
      </p:sp>
    </p:spTree>
    <p:extLst>
      <p:ext uri="{BB962C8B-B14F-4D97-AF65-F5344CB8AC3E}">
        <p14:creationId xmlns:p14="http://schemas.microsoft.com/office/powerpoint/2010/main" val="28659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1F550A-56D9-45CC-9B8B-4A129900F95D}" type="datetimeFigureOut">
              <a:rPr kumimoji="1" lang="ja-JP" altLang="en-US" smtClean="0"/>
              <a:t>2018/4/9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4237324-4EA1-40E7-BDF7-8F3F6FA3FBDA}" type="slidenum">
              <a:rPr kumimoji="1" lang="ja-JP" altLang="en-US" smtClean="0"/>
              <a:t>‹#›</a:t>
            </a:fld>
            <a:endParaRPr kumimoji="1" lang="ja-JP" altLang="en-US"/>
          </a:p>
        </p:txBody>
      </p:sp>
    </p:spTree>
    <p:extLst>
      <p:ext uri="{BB962C8B-B14F-4D97-AF65-F5344CB8AC3E}">
        <p14:creationId xmlns:p14="http://schemas.microsoft.com/office/powerpoint/2010/main" val="374736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1F550A-56D9-45CC-9B8B-4A129900F95D}" type="datetimeFigureOut">
              <a:rPr kumimoji="1" lang="ja-JP" altLang="en-US" smtClean="0"/>
              <a:t>2018/4/9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237324-4EA1-40E7-BDF7-8F3F6FA3FBDA}" type="slidenum">
              <a:rPr kumimoji="1" lang="ja-JP" altLang="en-US" smtClean="0"/>
              <a:t>‹#›</a:t>
            </a:fld>
            <a:endParaRPr kumimoji="1" lang="ja-JP" altLang="en-US"/>
          </a:p>
        </p:txBody>
      </p:sp>
    </p:spTree>
    <p:extLst>
      <p:ext uri="{BB962C8B-B14F-4D97-AF65-F5344CB8AC3E}">
        <p14:creationId xmlns:p14="http://schemas.microsoft.com/office/powerpoint/2010/main" val="134674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1F550A-56D9-45CC-9B8B-4A129900F95D}" type="datetimeFigureOut">
              <a:rPr kumimoji="1" lang="ja-JP" altLang="en-US" smtClean="0"/>
              <a:t>2018/4/9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237324-4EA1-40E7-BDF7-8F3F6FA3FBDA}" type="slidenum">
              <a:rPr kumimoji="1" lang="ja-JP" altLang="en-US" smtClean="0"/>
              <a:t>‹#›</a:t>
            </a:fld>
            <a:endParaRPr kumimoji="1" lang="ja-JP" altLang="en-US"/>
          </a:p>
        </p:txBody>
      </p:sp>
    </p:spTree>
    <p:extLst>
      <p:ext uri="{BB962C8B-B14F-4D97-AF65-F5344CB8AC3E}">
        <p14:creationId xmlns:p14="http://schemas.microsoft.com/office/powerpoint/2010/main" val="231845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F550A-56D9-45CC-9B8B-4A129900F95D}" type="datetimeFigureOut">
              <a:rPr kumimoji="1" lang="ja-JP" altLang="en-US" smtClean="0"/>
              <a:t>2018/4/9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37324-4EA1-40E7-BDF7-8F3F6FA3FBDA}" type="slidenum">
              <a:rPr kumimoji="1" lang="ja-JP" altLang="en-US" smtClean="0"/>
              <a:t>‹#›</a:t>
            </a:fld>
            <a:endParaRPr kumimoji="1" lang="ja-JP" altLang="en-US"/>
          </a:p>
        </p:txBody>
      </p:sp>
    </p:spTree>
    <p:extLst>
      <p:ext uri="{BB962C8B-B14F-4D97-AF65-F5344CB8AC3E}">
        <p14:creationId xmlns:p14="http://schemas.microsoft.com/office/powerpoint/2010/main" val="1380296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780928"/>
            <a:ext cx="8229600" cy="1143000"/>
          </a:xfrm>
        </p:spPr>
        <p:txBody>
          <a:bodyPr/>
          <a:lstStyle/>
          <a:p>
            <a:r>
              <a:rPr kumimoji="1" lang="ja-JP" altLang="en-US" dirty="0" smtClean="0"/>
              <a:t>コスト審査とは</a:t>
            </a:r>
            <a:endParaRPr kumimoji="1" lang="ja-JP" altLang="en-US" dirty="0"/>
          </a:p>
        </p:txBody>
      </p:sp>
      <p:pic>
        <p:nvPicPr>
          <p:cNvPr id="4" name="Picture 2" descr="Y:\チームロゴ\ロゴ最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6093296"/>
            <a:ext cx="3388643" cy="530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08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コストシート</a:t>
            </a:r>
            <a:r>
              <a:rPr lang="ja-JP" altLang="en-US" dirty="0" smtClean="0"/>
              <a:t>（</a:t>
            </a:r>
            <a:r>
              <a:rPr lang="en-US" altLang="ja-JP" dirty="0" smtClean="0"/>
              <a:t>FCA Input</a:t>
            </a:r>
            <a:r>
              <a:rPr lang="ja-JP" altLang="en-US" dirty="0" smtClean="0"/>
              <a:t>）</a:t>
            </a:r>
            <a:endParaRPr kumimoji="1" lang="ja-JP" altLang="en-US" dirty="0"/>
          </a:p>
        </p:txBody>
      </p:sp>
      <p:sp>
        <p:nvSpPr>
          <p:cNvPr id="3" name="コンテンツ プレースホルダー 2"/>
          <p:cNvSpPr>
            <a:spLocks noGrp="1"/>
          </p:cNvSpPr>
          <p:nvPr>
            <p:ph idx="1"/>
          </p:nvPr>
        </p:nvSpPr>
        <p:spPr>
          <a:xfrm>
            <a:off x="323528" y="1340768"/>
            <a:ext cx="8229600" cy="4525963"/>
          </a:xfrm>
        </p:spPr>
        <p:txBody>
          <a:bodyPr>
            <a:normAutofit/>
          </a:bodyPr>
          <a:lstStyle/>
          <a:p>
            <a:pPr marL="0" indent="0">
              <a:buNone/>
            </a:pPr>
            <a:r>
              <a:rPr kumimoji="1" lang="en-US" altLang="ja-JP" dirty="0" smtClean="0"/>
              <a:t>Assembly</a:t>
            </a:r>
            <a:r>
              <a:rPr kumimoji="1" lang="ja-JP" altLang="en-US" dirty="0" smtClean="0"/>
              <a:t>のシート</a:t>
            </a:r>
            <a:endParaRPr kumimoji="1" lang="en-US" altLang="ja-JP" dirty="0" smtClean="0"/>
          </a:p>
          <a:p>
            <a:pPr marL="0" indent="0">
              <a:buNone/>
            </a:pPr>
            <a:endParaRPr lang="en-US" altLang="ja-JP" sz="2800" dirty="0"/>
          </a:p>
          <a:p>
            <a:pPr marL="0" indent="0">
              <a:buNone/>
            </a:pPr>
            <a:r>
              <a:rPr lang="ja-JP" altLang="en-US" sz="2800" dirty="0" smtClean="0"/>
              <a:t>　　　</a:t>
            </a:r>
            <a:r>
              <a:rPr lang="en-US" altLang="ja-JP" sz="2800" dirty="0" smtClean="0"/>
              <a:t>Part</a:t>
            </a:r>
          </a:p>
          <a:p>
            <a:pPr marL="0" indent="0">
              <a:buNone/>
            </a:pPr>
            <a:r>
              <a:rPr lang="ja-JP" altLang="en-US" sz="2800" dirty="0" smtClean="0"/>
              <a:t>　　　</a:t>
            </a:r>
            <a:r>
              <a:rPr lang="en-US" altLang="ja-JP" sz="2800" dirty="0" smtClean="0"/>
              <a:t>Material</a:t>
            </a:r>
          </a:p>
          <a:p>
            <a:pPr marL="0" indent="0">
              <a:buNone/>
            </a:pPr>
            <a:r>
              <a:rPr lang="ja-JP" altLang="en-US" sz="2800" dirty="0"/>
              <a:t>　</a:t>
            </a:r>
            <a:r>
              <a:rPr lang="ja-JP" altLang="en-US" sz="2800" dirty="0" smtClean="0"/>
              <a:t>　　</a:t>
            </a:r>
            <a:r>
              <a:rPr lang="en-US" altLang="ja-JP" sz="2800" dirty="0" smtClean="0"/>
              <a:t>Process</a:t>
            </a:r>
          </a:p>
          <a:p>
            <a:pPr marL="0" indent="0">
              <a:buNone/>
            </a:pPr>
            <a:r>
              <a:rPr lang="ja-JP" altLang="en-US" sz="2800" dirty="0"/>
              <a:t>　</a:t>
            </a:r>
            <a:r>
              <a:rPr lang="ja-JP" altLang="en-US" sz="2800" dirty="0" smtClean="0"/>
              <a:t>　　</a:t>
            </a:r>
            <a:r>
              <a:rPr lang="en-US" altLang="ja-JP" sz="2800" dirty="0" smtClean="0"/>
              <a:t>Fastener</a:t>
            </a:r>
          </a:p>
          <a:p>
            <a:pPr marL="0" indent="0">
              <a:buNone/>
            </a:pPr>
            <a:r>
              <a:rPr lang="ja-JP" altLang="en-US" sz="2800" dirty="0"/>
              <a:t>　</a:t>
            </a:r>
            <a:r>
              <a:rPr lang="ja-JP" altLang="en-US" sz="2800" dirty="0" smtClean="0"/>
              <a:t>　　</a:t>
            </a:r>
            <a:r>
              <a:rPr lang="en-US" altLang="ja-JP" sz="2800" dirty="0" smtClean="0"/>
              <a:t>Tooling</a:t>
            </a:r>
            <a:endParaRPr lang="en-US" altLang="ja-JP" sz="2800" dirty="0"/>
          </a:p>
        </p:txBody>
      </p:sp>
      <p:pic>
        <p:nvPicPr>
          <p:cNvPr id="4" name="Picture 2" descr="Y:\チームロゴ\ロゴ最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6172190"/>
            <a:ext cx="2884587" cy="4515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KITformula\Documents\無題4.png"/>
          <p:cNvPicPr>
            <a:picLocks noChangeAspect="1" noChangeArrowheads="1"/>
          </p:cNvPicPr>
          <p:nvPr/>
        </p:nvPicPr>
        <p:blipFill rotWithShape="1">
          <a:blip r:embed="rId3">
            <a:extLst>
              <a:ext uri="{28A0092B-C50C-407E-A947-70E740481C1C}">
                <a14:useLocalDpi xmlns:a14="http://schemas.microsoft.com/office/drawing/2010/main" val="0"/>
              </a:ext>
            </a:extLst>
          </a:blip>
          <a:srcRect r="21034"/>
          <a:stretch/>
        </p:blipFill>
        <p:spPr bwMode="auto">
          <a:xfrm>
            <a:off x="3635896" y="1412776"/>
            <a:ext cx="5380088" cy="526756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p:cNvCxnSpPr/>
          <p:nvPr/>
        </p:nvCxnSpPr>
        <p:spPr>
          <a:xfrm>
            <a:off x="1979712" y="2708920"/>
            <a:ext cx="1526968" cy="34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2483768" y="3248980"/>
            <a:ext cx="1022912" cy="324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2411760" y="3789040"/>
            <a:ext cx="109492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2555776" y="4365104"/>
            <a:ext cx="936104" cy="540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2339752" y="4905164"/>
            <a:ext cx="1152128" cy="10441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3779912" y="2330872"/>
            <a:ext cx="3168352" cy="954111"/>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2" name="正方形/長方形 21"/>
          <p:cNvSpPr/>
          <p:nvPr/>
        </p:nvSpPr>
        <p:spPr>
          <a:xfrm>
            <a:off x="3766110" y="3410998"/>
            <a:ext cx="5486410" cy="57930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3" name="正方形/長方形 22"/>
          <p:cNvSpPr/>
          <p:nvPr/>
        </p:nvSpPr>
        <p:spPr>
          <a:xfrm>
            <a:off x="3773010" y="4149080"/>
            <a:ext cx="4975454" cy="66607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正方形/長方形 23"/>
          <p:cNvSpPr/>
          <p:nvPr/>
        </p:nvSpPr>
        <p:spPr>
          <a:xfrm>
            <a:off x="3779912" y="4905164"/>
            <a:ext cx="5236072" cy="954111"/>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5" name="正方形/長方形 24"/>
          <p:cNvSpPr/>
          <p:nvPr/>
        </p:nvSpPr>
        <p:spPr>
          <a:xfrm>
            <a:off x="3779912" y="6066295"/>
            <a:ext cx="4968552" cy="47705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83072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コストシート</a:t>
            </a:r>
            <a:r>
              <a:rPr lang="ja-JP" altLang="en-US" dirty="0" smtClean="0"/>
              <a:t>（</a:t>
            </a:r>
            <a:r>
              <a:rPr lang="en-US" altLang="ja-JP" dirty="0" smtClean="0"/>
              <a:t>FCA Input</a:t>
            </a:r>
            <a:r>
              <a:rPr lang="ja-JP" altLang="en-US" dirty="0" smtClean="0"/>
              <a:t>）</a:t>
            </a:r>
            <a:endParaRPr kumimoji="1" lang="ja-JP" altLang="en-US" dirty="0"/>
          </a:p>
        </p:txBody>
      </p:sp>
      <p:sp>
        <p:nvSpPr>
          <p:cNvPr id="3" name="コンテンツ プレースホルダー 2"/>
          <p:cNvSpPr>
            <a:spLocks noGrp="1"/>
          </p:cNvSpPr>
          <p:nvPr>
            <p:ph idx="1"/>
          </p:nvPr>
        </p:nvSpPr>
        <p:spPr>
          <a:xfrm>
            <a:off x="323528" y="1340768"/>
            <a:ext cx="8229600" cy="4525963"/>
          </a:xfrm>
        </p:spPr>
        <p:txBody>
          <a:bodyPr>
            <a:normAutofit/>
          </a:bodyPr>
          <a:lstStyle/>
          <a:p>
            <a:pPr marL="0" indent="0">
              <a:buNone/>
            </a:pPr>
            <a:r>
              <a:rPr lang="en-US" altLang="ja-JP" dirty="0" smtClean="0"/>
              <a:t>Part</a:t>
            </a:r>
            <a:r>
              <a:rPr kumimoji="1" lang="ja-JP" altLang="en-US" dirty="0" smtClean="0"/>
              <a:t>のシート</a:t>
            </a:r>
            <a:endParaRPr kumimoji="1" lang="en-US" altLang="ja-JP" dirty="0" smtClean="0"/>
          </a:p>
          <a:p>
            <a:pPr marL="0" indent="0">
              <a:buNone/>
            </a:pPr>
            <a:endParaRPr lang="en-US" altLang="ja-JP" sz="2800" dirty="0"/>
          </a:p>
          <a:p>
            <a:pPr marL="0" indent="0">
              <a:buNone/>
            </a:pPr>
            <a:r>
              <a:rPr lang="ja-JP" altLang="en-US" sz="2800" dirty="0" smtClean="0"/>
              <a:t>　</a:t>
            </a:r>
            <a:r>
              <a:rPr lang="en-US" altLang="ja-JP" sz="2800" dirty="0" smtClean="0"/>
              <a:t>Material</a:t>
            </a:r>
          </a:p>
          <a:p>
            <a:pPr marL="0" indent="0">
              <a:buNone/>
            </a:pPr>
            <a:r>
              <a:rPr lang="ja-JP" altLang="en-US" sz="2800" dirty="0"/>
              <a:t>　</a:t>
            </a:r>
            <a:r>
              <a:rPr lang="en-US" altLang="ja-JP" sz="2800" dirty="0" smtClean="0"/>
              <a:t>Process</a:t>
            </a:r>
          </a:p>
          <a:p>
            <a:pPr marL="0" indent="0">
              <a:buNone/>
            </a:pPr>
            <a:r>
              <a:rPr lang="ja-JP" altLang="en-US" sz="2800" dirty="0"/>
              <a:t>　</a:t>
            </a:r>
            <a:r>
              <a:rPr lang="en-US" altLang="ja-JP" sz="2800" dirty="0" smtClean="0"/>
              <a:t>Fastener</a:t>
            </a:r>
          </a:p>
          <a:p>
            <a:pPr marL="0" indent="0">
              <a:buNone/>
            </a:pPr>
            <a:r>
              <a:rPr lang="ja-JP" altLang="en-US" sz="2800" dirty="0"/>
              <a:t>　</a:t>
            </a:r>
            <a:r>
              <a:rPr lang="en-US" altLang="ja-JP" sz="2800" dirty="0" smtClean="0"/>
              <a:t>Tooling</a:t>
            </a:r>
            <a:endParaRPr lang="en-US" altLang="ja-JP" sz="2800" dirty="0"/>
          </a:p>
        </p:txBody>
      </p:sp>
      <p:pic>
        <p:nvPicPr>
          <p:cNvPr id="4" name="Picture 2" descr="Y:\チームロゴ\ロゴ最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6172190"/>
            <a:ext cx="2884587" cy="4515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3227" b="20261"/>
          <a:stretch/>
        </p:blipFill>
        <p:spPr bwMode="auto">
          <a:xfrm>
            <a:off x="3203848" y="1423339"/>
            <a:ext cx="5818485" cy="46723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p:cNvCxnSpPr/>
          <p:nvPr/>
        </p:nvCxnSpPr>
        <p:spPr>
          <a:xfrm>
            <a:off x="1979712" y="2708920"/>
            <a:ext cx="1080120" cy="1440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907704" y="3303114"/>
            <a:ext cx="1152128" cy="456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979712" y="3933056"/>
            <a:ext cx="1080120" cy="9361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1835696" y="4509120"/>
            <a:ext cx="1224136" cy="1246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3347864" y="2564905"/>
            <a:ext cx="5904656" cy="57606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5" name="正方形/長方形 14"/>
          <p:cNvSpPr/>
          <p:nvPr/>
        </p:nvSpPr>
        <p:spPr>
          <a:xfrm>
            <a:off x="3347864" y="3303114"/>
            <a:ext cx="4968552" cy="142203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8" name="正方形/長方形 17"/>
          <p:cNvSpPr/>
          <p:nvPr/>
        </p:nvSpPr>
        <p:spPr>
          <a:xfrm>
            <a:off x="3347863" y="4762873"/>
            <a:ext cx="5548883" cy="6103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 name="正方形/長方形 19"/>
          <p:cNvSpPr/>
          <p:nvPr/>
        </p:nvSpPr>
        <p:spPr>
          <a:xfrm>
            <a:off x="3347864" y="5517232"/>
            <a:ext cx="4968552" cy="477055"/>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67158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コストシート</a:t>
            </a:r>
            <a:r>
              <a:rPr lang="ja-JP" altLang="en-US" dirty="0" smtClean="0"/>
              <a:t>（</a:t>
            </a:r>
            <a:r>
              <a:rPr lang="en-US" altLang="ja-JP" dirty="0" smtClean="0"/>
              <a:t>FCA Input</a:t>
            </a:r>
            <a:r>
              <a:rPr lang="ja-JP" altLang="en-US" dirty="0" smtClean="0"/>
              <a:t>）</a:t>
            </a:r>
            <a:endParaRPr kumimoji="1" lang="ja-JP" altLang="en-US" dirty="0"/>
          </a:p>
        </p:txBody>
      </p:sp>
      <p:sp>
        <p:nvSpPr>
          <p:cNvPr id="3" name="コンテンツ プレースホルダー 2"/>
          <p:cNvSpPr>
            <a:spLocks noGrp="1"/>
          </p:cNvSpPr>
          <p:nvPr>
            <p:ph idx="1"/>
          </p:nvPr>
        </p:nvSpPr>
        <p:spPr>
          <a:xfrm>
            <a:off x="457200" y="1528192"/>
            <a:ext cx="8229600" cy="4709120"/>
          </a:xfrm>
        </p:spPr>
        <p:txBody>
          <a:bodyPr>
            <a:normAutofit/>
          </a:bodyPr>
          <a:lstStyle/>
          <a:p>
            <a:r>
              <a:rPr kumimoji="1" lang="en-US" altLang="ja-JP" dirty="0" smtClean="0"/>
              <a:t>Part : Part</a:t>
            </a:r>
            <a:r>
              <a:rPr kumimoji="1" lang="ja-JP" altLang="en-US" dirty="0" smtClean="0"/>
              <a:t>を製作する金額を記入</a:t>
            </a:r>
            <a:endParaRPr kumimoji="1" lang="en-US" altLang="ja-JP" dirty="0" smtClean="0"/>
          </a:p>
          <a:p>
            <a:r>
              <a:rPr lang="en-US" altLang="ja-JP" dirty="0" smtClean="0"/>
              <a:t>Material : </a:t>
            </a:r>
            <a:r>
              <a:rPr lang="ja-JP" altLang="en-US" dirty="0" smtClean="0"/>
              <a:t>材料を記入</a:t>
            </a:r>
            <a:endParaRPr lang="en-US" altLang="ja-JP" dirty="0" smtClean="0"/>
          </a:p>
          <a:p>
            <a:r>
              <a:rPr lang="en-US" altLang="ja-JP" dirty="0" smtClean="0"/>
              <a:t>Process : </a:t>
            </a:r>
            <a:r>
              <a:rPr lang="ja-JP" altLang="en-US" dirty="0" smtClean="0"/>
              <a:t>加工工程を記入</a:t>
            </a:r>
            <a:endParaRPr lang="en-US" altLang="ja-JP" dirty="0" smtClean="0"/>
          </a:p>
          <a:p>
            <a:r>
              <a:rPr kumimoji="1" lang="en-US" altLang="ja-JP" dirty="0" smtClean="0"/>
              <a:t>Fastener : </a:t>
            </a:r>
            <a:r>
              <a:rPr kumimoji="1" lang="ja-JP" altLang="en-US" dirty="0" smtClean="0"/>
              <a:t>留め具を記入</a:t>
            </a:r>
            <a:endParaRPr kumimoji="1" lang="en-US" altLang="ja-JP" dirty="0" smtClean="0"/>
          </a:p>
          <a:p>
            <a:r>
              <a:rPr lang="en-US" altLang="ja-JP" dirty="0" smtClean="0"/>
              <a:t>Tooling : </a:t>
            </a:r>
            <a:r>
              <a:rPr lang="ja-JP" altLang="en-US" dirty="0" smtClean="0"/>
              <a:t>治具を記入</a:t>
            </a:r>
            <a:endParaRPr lang="en-US" altLang="ja-JP" dirty="0" smtClean="0"/>
          </a:p>
          <a:p>
            <a:endParaRPr kumimoji="1" lang="en-US" altLang="ja-JP" sz="1400" dirty="0"/>
          </a:p>
          <a:p>
            <a:pPr marL="0" indent="0" algn="ctr">
              <a:buNone/>
            </a:pPr>
            <a:r>
              <a:rPr lang="ja-JP" altLang="en-US" dirty="0" smtClean="0"/>
              <a:t>　</a:t>
            </a:r>
            <a:r>
              <a:rPr lang="en-US" altLang="ja-JP" dirty="0" smtClean="0"/>
              <a:t>Part</a:t>
            </a:r>
            <a:r>
              <a:rPr lang="ja-JP" altLang="en-US" dirty="0" smtClean="0"/>
              <a:t>以外は与えられるテンプレより記入</a:t>
            </a:r>
            <a:endParaRPr lang="en-US" altLang="ja-JP" dirty="0" smtClean="0"/>
          </a:p>
          <a:p>
            <a:pPr marL="0" indent="0" algn="ctr">
              <a:buNone/>
            </a:pPr>
            <a:r>
              <a:rPr kumimoji="1" lang="ja-JP" altLang="en-US" dirty="0"/>
              <a:t>　</a:t>
            </a:r>
            <a:r>
              <a:rPr kumimoji="1" lang="ja-JP" altLang="en-US" dirty="0" smtClean="0"/>
              <a:t>詳しくは別資料またはコスト班に</a:t>
            </a:r>
            <a:endParaRPr kumimoji="1" lang="ja-JP" altLang="en-US" dirty="0"/>
          </a:p>
        </p:txBody>
      </p:sp>
      <p:pic>
        <p:nvPicPr>
          <p:cNvPr id="4" name="Picture 2" descr="Y:\チームロゴ\ロゴ最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6172190"/>
            <a:ext cx="2884587" cy="45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029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コストレポートの中身</a:t>
            </a:r>
            <a:endParaRPr kumimoji="1" lang="ja-JP" altLang="en-US" dirty="0"/>
          </a:p>
        </p:txBody>
      </p:sp>
      <p:sp>
        <p:nvSpPr>
          <p:cNvPr id="3" name="コンテンツ プレースホルダー 2"/>
          <p:cNvSpPr>
            <a:spLocks noGrp="1"/>
          </p:cNvSpPr>
          <p:nvPr>
            <p:ph idx="1"/>
          </p:nvPr>
        </p:nvSpPr>
        <p:spPr>
          <a:xfrm>
            <a:off x="971600" y="1916832"/>
            <a:ext cx="3312368" cy="4525963"/>
          </a:xfrm>
        </p:spPr>
        <p:txBody>
          <a:bodyPr>
            <a:normAutofit/>
          </a:bodyPr>
          <a:lstStyle/>
          <a:p>
            <a:r>
              <a:rPr kumimoji="1" lang="en-US" altLang="ja-JP" sz="4000" dirty="0" smtClean="0"/>
              <a:t>BOM</a:t>
            </a:r>
          </a:p>
          <a:p>
            <a:r>
              <a:rPr lang="ja-JP" altLang="en-US" sz="4000" dirty="0" smtClean="0"/>
              <a:t>コストシート</a:t>
            </a:r>
            <a:endParaRPr lang="en-US" altLang="ja-JP" sz="4000" dirty="0" smtClean="0"/>
          </a:p>
          <a:p>
            <a:r>
              <a:rPr kumimoji="1" lang="ja-JP" altLang="en-US" sz="4000" dirty="0"/>
              <a:t>裏付け資料</a:t>
            </a:r>
          </a:p>
        </p:txBody>
      </p:sp>
      <p:pic>
        <p:nvPicPr>
          <p:cNvPr id="4" name="Picture 2" descr="Y:\チームロゴ\ロゴ最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6172190"/>
            <a:ext cx="2884587" cy="451501"/>
          </a:xfrm>
          <a:prstGeom prst="rect">
            <a:avLst/>
          </a:prstGeom>
          <a:noFill/>
          <a:extLst>
            <a:ext uri="{909E8E84-426E-40DD-AFC4-6F175D3DCCD1}">
              <a14:hiddenFill xmlns:a14="http://schemas.microsoft.com/office/drawing/2010/main">
                <a:solidFill>
                  <a:srgbClr val="FFFFFF"/>
                </a:solidFill>
              </a14:hiddenFill>
            </a:ext>
          </a:extLst>
        </p:spPr>
      </p:pic>
      <p:sp>
        <p:nvSpPr>
          <p:cNvPr id="5" name="左中かっこ 4"/>
          <p:cNvSpPr/>
          <p:nvPr/>
        </p:nvSpPr>
        <p:spPr>
          <a:xfrm>
            <a:off x="4283968" y="3068960"/>
            <a:ext cx="576064" cy="1569660"/>
          </a:xfrm>
          <a:prstGeom prst="leftBrace">
            <a:avLst>
              <a:gd name="adj1" fmla="val 8333"/>
              <a:gd name="adj2" fmla="val 39904"/>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4927467" y="3068960"/>
            <a:ext cx="3960440" cy="1569660"/>
          </a:xfrm>
          <a:prstGeom prst="rect">
            <a:avLst/>
          </a:prstGeom>
          <a:noFill/>
        </p:spPr>
        <p:txBody>
          <a:bodyPr wrap="square" rtlCol="0">
            <a:spAutoFit/>
          </a:bodyPr>
          <a:lstStyle/>
          <a:p>
            <a:r>
              <a:rPr lang="ja-JP" altLang="en-US" sz="3200" dirty="0" smtClean="0"/>
              <a:t>・ </a:t>
            </a:r>
            <a:r>
              <a:rPr lang="ja-JP" altLang="en-US" sz="3200" dirty="0"/>
              <a:t>部品図</a:t>
            </a:r>
            <a:endParaRPr kumimoji="1" lang="en-US" altLang="ja-JP" sz="3200" dirty="0" smtClean="0"/>
          </a:p>
          <a:p>
            <a:r>
              <a:rPr lang="ja-JP" altLang="en-US" sz="3200" dirty="0" smtClean="0"/>
              <a:t>・ アッセンブリ図</a:t>
            </a:r>
            <a:endParaRPr lang="en-US" altLang="ja-JP" sz="3200" dirty="0" smtClean="0"/>
          </a:p>
          <a:p>
            <a:r>
              <a:rPr kumimoji="1" lang="ja-JP" altLang="en-US" sz="3200" dirty="0" smtClean="0"/>
              <a:t>・ 冶具図面</a:t>
            </a:r>
            <a:endParaRPr kumimoji="1" lang="ja-JP" altLang="en-US" sz="3200" dirty="0"/>
          </a:p>
        </p:txBody>
      </p:sp>
    </p:spTree>
    <p:extLst>
      <p:ext uri="{BB962C8B-B14F-4D97-AF65-F5344CB8AC3E}">
        <p14:creationId xmlns:p14="http://schemas.microsoft.com/office/powerpoint/2010/main" val="2476690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裏付け資料</a:t>
            </a:r>
            <a:endParaRPr kumimoji="1" lang="ja-JP" altLang="en-US" dirty="0"/>
          </a:p>
        </p:txBody>
      </p:sp>
      <p:sp>
        <p:nvSpPr>
          <p:cNvPr id="3" name="コンテンツ プレースホルダー 2"/>
          <p:cNvSpPr>
            <a:spLocks noGrp="1"/>
          </p:cNvSpPr>
          <p:nvPr>
            <p:ph idx="1"/>
          </p:nvPr>
        </p:nvSpPr>
        <p:spPr>
          <a:xfrm>
            <a:off x="251520" y="1639341"/>
            <a:ext cx="8435280" cy="4525963"/>
          </a:xfrm>
        </p:spPr>
        <p:txBody>
          <a:bodyPr>
            <a:normAutofit/>
          </a:bodyPr>
          <a:lstStyle/>
          <a:p>
            <a:r>
              <a:rPr kumimoji="1" lang="ja-JP" altLang="en-US" sz="2800" dirty="0" smtClean="0"/>
              <a:t>部品図 </a:t>
            </a:r>
            <a:r>
              <a:rPr kumimoji="1" lang="en-US" altLang="ja-JP" sz="2800" dirty="0" smtClean="0"/>
              <a:t>: Part </a:t>
            </a:r>
            <a:r>
              <a:rPr kumimoji="1" lang="ja-JP" altLang="en-US" sz="2800" dirty="0" smtClean="0"/>
              <a:t>を製作するための図</a:t>
            </a:r>
            <a:endParaRPr kumimoji="1" lang="ja-JP" altLang="en-US" sz="2800" dirty="0"/>
          </a:p>
        </p:txBody>
      </p:sp>
      <p:pic>
        <p:nvPicPr>
          <p:cNvPr id="6146" name="Picture 2" descr="C:\Users\KITformula\Documents\main hoo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2492896"/>
            <a:ext cx="4579628" cy="3240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Y:\チームロゴ\ロゴ最新.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6172190"/>
            <a:ext cx="2884587" cy="451501"/>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KITformula\Documents\F-Upright Body 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8876" y="2492896"/>
            <a:ext cx="4579628" cy="324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01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裏付け資料</a:t>
            </a:r>
            <a:endParaRPr kumimoji="1" lang="ja-JP" altLang="en-US" dirty="0"/>
          </a:p>
        </p:txBody>
      </p:sp>
      <p:sp>
        <p:nvSpPr>
          <p:cNvPr id="3" name="コンテンツ プレースホルダー 2"/>
          <p:cNvSpPr>
            <a:spLocks noGrp="1"/>
          </p:cNvSpPr>
          <p:nvPr>
            <p:ph idx="1"/>
          </p:nvPr>
        </p:nvSpPr>
        <p:spPr>
          <a:xfrm>
            <a:off x="251519" y="1556792"/>
            <a:ext cx="8645227" cy="4525963"/>
          </a:xfrm>
        </p:spPr>
        <p:txBody>
          <a:bodyPr>
            <a:normAutofit/>
          </a:bodyPr>
          <a:lstStyle/>
          <a:p>
            <a:r>
              <a:rPr kumimoji="1" lang="ja-JP" altLang="en-US" sz="2800" dirty="0" smtClean="0"/>
              <a:t>アッセンブリ図 </a:t>
            </a:r>
            <a:r>
              <a:rPr kumimoji="1" lang="en-US" altLang="ja-JP" sz="2800" dirty="0" smtClean="0"/>
              <a:t>: Part</a:t>
            </a:r>
            <a:r>
              <a:rPr kumimoji="1" lang="ja-JP" altLang="en-US" sz="2800" dirty="0" err="1" smtClean="0"/>
              <a:t>，</a:t>
            </a:r>
            <a:r>
              <a:rPr kumimoji="1" lang="en-US" altLang="ja-JP" sz="2800" dirty="0" smtClean="0"/>
              <a:t>Assembly </a:t>
            </a:r>
            <a:r>
              <a:rPr kumimoji="1" lang="ja-JP" altLang="en-US" sz="2800" dirty="0" smtClean="0"/>
              <a:t>を</a:t>
            </a:r>
            <a:r>
              <a:rPr lang="ja-JP" altLang="en-US" sz="2800" dirty="0" smtClean="0"/>
              <a:t>組み立てるための図</a:t>
            </a:r>
            <a:endParaRPr kumimoji="1" lang="ja-JP" altLang="en-US" sz="2800" dirty="0"/>
          </a:p>
        </p:txBody>
      </p:sp>
      <p:pic>
        <p:nvPicPr>
          <p:cNvPr id="4" name="Picture 2" descr="Y:\チームロゴ\ロゴ最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6172190"/>
            <a:ext cx="2884587" cy="45150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KITformula\Documents\無題6.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37" t="3920"/>
          <a:stretch/>
        </p:blipFill>
        <p:spPr bwMode="auto">
          <a:xfrm>
            <a:off x="0" y="2487168"/>
            <a:ext cx="4492461" cy="3390104"/>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16016" y="2462551"/>
            <a:ext cx="4341088" cy="343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185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495325"/>
            <a:ext cx="8229600" cy="4525963"/>
          </a:xfrm>
        </p:spPr>
        <p:txBody>
          <a:bodyPr>
            <a:normAutofit/>
          </a:bodyPr>
          <a:lstStyle/>
          <a:p>
            <a:r>
              <a:rPr kumimoji="1" lang="ja-JP" altLang="en-US" sz="2800" dirty="0" smtClean="0"/>
              <a:t>治具図面 </a:t>
            </a:r>
            <a:r>
              <a:rPr kumimoji="1" lang="en-US" altLang="ja-JP" sz="2800" dirty="0" smtClean="0"/>
              <a:t>: </a:t>
            </a:r>
            <a:r>
              <a:rPr kumimoji="1" lang="ja-JP" altLang="en-US" sz="2800" dirty="0" smtClean="0"/>
              <a:t>治具の使い方を示す図面</a:t>
            </a:r>
            <a:endParaRPr kumimoji="1" lang="ja-JP" altLang="en-US" sz="2800" dirty="0"/>
          </a:p>
        </p:txBody>
      </p:sp>
      <p:sp>
        <p:nvSpPr>
          <p:cNvPr id="4" name="タイトル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mtClean="0"/>
              <a:t>裏付け資料</a:t>
            </a:r>
            <a:endParaRPr lang="ja-JP" altLang="en-US" dirty="0"/>
          </a:p>
        </p:txBody>
      </p:sp>
      <p:pic>
        <p:nvPicPr>
          <p:cNvPr id="5" name="Picture 2" descr="Y:\チームロゴ\ロゴ最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6172190"/>
            <a:ext cx="2884587" cy="451501"/>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KITformula\Documents\無題8.png"/>
          <p:cNvPicPr>
            <a:picLocks noChangeAspect="1" noChangeArrowheads="1"/>
          </p:cNvPicPr>
          <p:nvPr/>
        </p:nvPicPr>
        <p:blipFill rotWithShape="1">
          <a:blip r:embed="rId3">
            <a:extLst>
              <a:ext uri="{28A0092B-C50C-407E-A947-70E740481C1C}">
                <a14:useLocalDpi xmlns:a14="http://schemas.microsoft.com/office/drawing/2010/main" val="0"/>
              </a:ext>
            </a:extLst>
          </a:blip>
          <a:srcRect l="7443" t="15268" r="7735" b="14474"/>
          <a:stretch/>
        </p:blipFill>
        <p:spPr bwMode="auto">
          <a:xfrm>
            <a:off x="62283" y="2329044"/>
            <a:ext cx="5877869" cy="3764252"/>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KITformula\Documents\無題9.png"/>
          <p:cNvPicPr>
            <a:picLocks noChangeAspect="1" noChangeArrowheads="1"/>
          </p:cNvPicPr>
          <p:nvPr/>
        </p:nvPicPr>
        <p:blipFill rotWithShape="1">
          <a:blip r:embed="rId4">
            <a:extLst>
              <a:ext uri="{28A0092B-C50C-407E-A947-70E740481C1C}">
                <a14:useLocalDpi xmlns:a14="http://schemas.microsoft.com/office/drawing/2010/main" val="0"/>
              </a:ext>
            </a:extLst>
          </a:blip>
          <a:srcRect l="23000" t="12492" r="26736" b="4899"/>
          <a:stretch/>
        </p:blipFill>
        <p:spPr bwMode="auto">
          <a:xfrm>
            <a:off x="6084168" y="2132856"/>
            <a:ext cx="2990997" cy="380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129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99592" y="548680"/>
            <a:ext cx="7992888" cy="5478423"/>
          </a:xfrm>
          <a:prstGeom prst="rect">
            <a:avLst/>
          </a:prstGeom>
          <a:noFill/>
        </p:spPr>
        <p:txBody>
          <a:bodyPr wrap="square" rtlCol="0">
            <a:spAutoFit/>
          </a:bodyPr>
          <a:lstStyle/>
          <a:p>
            <a:r>
              <a:rPr kumimoji="1" lang="ja-JP" altLang="en-US" sz="4400" dirty="0" smtClean="0"/>
              <a:t>コスト審査の目的</a:t>
            </a:r>
            <a:endParaRPr kumimoji="1" lang="en-US" altLang="ja-JP" sz="4400" dirty="0" smtClean="0"/>
          </a:p>
          <a:p>
            <a:endParaRPr lang="en-US" altLang="ja-JP" dirty="0"/>
          </a:p>
          <a:p>
            <a:r>
              <a:rPr kumimoji="1" lang="ja-JP" altLang="en-US" sz="3200" dirty="0" smtClean="0"/>
              <a:t>・実際の製造においてコストを考慮した設計を行うというエンジニアリングの練習。</a:t>
            </a:r>
            <a:endParaRPr kumimoji="1" lang="en-US" altLang="ja-JP" sz="3200" dirty="0" smtClean="0"/>
          </a:p>
          <a:p>
            <a:endParaRPr lang="en-US" altLang="ja-JP" sz="3200" dirty="0"/>
          </a:p>
          <a:p>
            <a:r>
              <a:rPr kumimoji="1" lang="ja-JP" altLang="en-US" sz="3200" dirty="0" smtClean="0"/>
              <a:t>・チームがパーツ、アセンブリにおいて性能か</a:t>
            </a:r>
            <a:r>
              <a:rPr lang="ja-JP" altLang="en-US" sz="3200" dirty="0" smtClean="0"/>
              <a:t>コストかのトレードオフを考えること</a:t>
            </a:r>
            <a:endParaRPr lang="en-US" altLang="ja-JP" sz="3200" dirty="0" smtClean="0"/>
          </a:p>
          <a:p>
            <a:endParaRPr kumimoji="1" lang="en-US" altLang="ja-JP" sz="3200" dirty="0"/>
          </a:p>
          <a:p>
            <a:r>
              <a:rPr lang="ja-JP" altLang="en-US" sz="3200" dirty="0" smtClean="0"/>
              <a:t>・部品表（</a:t>
            </a:r>
            <a:r>
              <a:rPr lang="en-US" altLang="ja-JP" sz="3200" dirty="0" smtClean="0"/>
              <a:t>BOM</a:t>
            </a:r>
            <a:r>
              <a:rPr lang="ja-JP" altLang="en-US" sz="3200" dirty="0" smtClean="0"/>
              <a:t>）の作成に関する経験を得る</a:t>
            </a:r>
            <a:endParaRPr lang="en-US" altLang="ja-JP" sz="3200" dirty="0" smtClean="0"/>
          </a:p>
          <a:p>
            <a:endParaRPr kumimoji="1" lang="en-US" altLang="ja-JP" sz="3200" dirty="0"/>
          </a:p>
          <a:p>
            <a:endParaRPr kumimoji="1" lang="en-US" altLang="ja-JP" sz="3200" dirty="0" smtClean="0"/>
          </a:p>
        </p:txBody>
      </p:sp>
      <p:pic>
        <p:nvPicPr>
          <p:cNvPr id="5" name="Picture 2" descr="Y:\チームロゴ\ロゴ最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6093296"/>
            <a:ext cx="3388643" cy="530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9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564904"/>
            <a:ext cx="7772400" cy="1470025"/>
          </a:xfrm>
        </p:spPr>
        <p:txBody>
          <a:bodyPr/>
          <a:lstStyle/>
          <a:p>
            <a:r>
              <a:rPr kumimoji="1" lang="ja-JP" altLang="en-US" dirty="0" smtClean="0"/>
              <a:t>コストレポートの書き方について</a:t>
            </a:r>
            <a:endParaRPr kumimoji="1" lang="ja-JP" altLang="en-US" dirty="0"/>
          </a:p>
        </p:txBody>
      </p:sp>
      <p:pic>
        <p:nvPicPr>
          <p:cNvPr id="1026" name="Picture 2" descr="Y:\チームロゴ\ロゴ最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6093296"/>
            <a:ext cx="3388643" cy="530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86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itformula\Documents\無題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894"/>
          <a:stretch/>
        </p:blipFill>
        <p:spPr bwMode="auto">
          <a:xfrm>
            <a:off x="2339752" y="4537709"/>
            <a:ext cx="3960441" cy="230859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ja-JP" altLang="en-US" dirty="0" smtClean="0"/>
              <a:t>コストレポートの構造</a:t>
            </a:r>
            <a:endParaRPr kumimoji="1" lang="ja-JP" altLang="en-US" dirty="0"/>
          </a:p>
        </p:txBody>
      </p:sp>
      <p:sp>
        <p:nvSpPr>
          <p:cNvPr id="3" name="コンテンツ プレースホルダー 2"/>
          <p:cNvSpPr>
            <a:spLocks noGrp="1"/>
          </p:cNvSpPr>
          <p:nvPr>
            <p:ph idx="1"/>
          </p:nvPr>
        </p:nvSpPr>
        <p:spPr>
          <a:xfrm>
            <a:off x="539552" y="1340768"/>
            <a:ext cx="2615168" cy="4277072"/>
          </a:xfrm>
        </p:spPr>
        <p:txBody>
          <a:bodyPr>
            <a:normAutofit/>
          </a:bodyPr>
          <a:lstStyle/>
          <a:p>
            <a:pPr marL="0" indent="0" algn="ctr">
              <a:buNone/>
            </a:pPr>
            <a:r>
              <a:rPr lang="en-US" altLang="ja-JP" u="sng" dirty="0" smtClean="0"/>
              <a:t>System</a:t>
            </a:r>
          </a:p>
          <a:p>
            <a:pPr marL="0" indent="0">
              <a:buNone/>
            </a:pPr>
            <a:r>
              <a:rPr lang="en-US" altLang="ja-JP" sz="2400" dirty="0" smtClean="0"/>
              <a:t>Brake System </a:t>
            </a:r>
          </a:p>
          <a:p>
            <a:pPr marL="0" indent="0">
              <a:buNone/>
            </a:pPr>
            <a:endParaRPr lang="en-US" altLang="ja-JP" sz="1200" dirty="0" smtClean="0"/>
          </a:p>
          <a:p>
            <a:pPr marL="0" indent="0">
              <a:buNone/>
            </a:pPr>
            <a:r>
              <a:rPr lang="en-US" altLang="ja-JP" sz="2400" dirty="0" smtClean="0"/>
              <a:t>Engine &amp; Drivetrain </a:t>
            </a:r>
          </a:p>
          <a:p>
            <a:pPr marL="0" indent="0">
              <a:buNone/>
            </a:pPr>
            <a:endParaRPr lang="en-US" altLang="ja-JP" sz="1200" dirty="0" smtClean="0"/>
          </a:p>
          <a:p>
            <a:pPr marL="0" indent="0">
              <a:buNone/>
            </a:pPr>
            <a:r>
              <a:rPr lang="en-US" altLang="ja-JP" sz="2400" dirty="0" smtClean="0"/>
              <a:t>Frame &amp; Body </a:t>
            </a:r>
          </a:p>
          <a:p>
            <a:pPr marL="0" indent="0">
              <a:buNone/>
            </a:pPr>
            <a:endParaRPr kumimoji="1" lang="en-US" altLang="ja-JP" sz="1200" dirty="0" smtClean="0"/>
          </a:p>
          <a:p>
            <a:pPr marL="0" indent="0" algn="ctr">
              <a:buNone/>
            </a:pPr>
            <a:r>
              <a:rPr lang="ja-JP" altLang="en-US" sz="1800" dirty="0" smtClean="0"/>
              <a:t>・</a:t>
            </a:r>
            <a:endParaRPr lang="en-US" altLang="ja-JP" sz="1800" b="1" dirty="0" smtClean="0"/>
          </a:p>
          <a:p>
            <a:pPr marL="0" indent="0" algn="ctr">
              <a:buNone/>
            </a:pPr>
            <a:r>
              <a:rPr kumimoji="1" lang="ja-JP" altLang="en-US" sz="1800" b="1" dirty="0" smtClean="0"/>
              <a:t>・</a:t>
            </a:r>
            <a:endParaRPr kumimoji="1" lang="en-US" altLang="ja-JP" sz="1800" b="1" dirty="0" smtClean="0"/>
          </a:p>
          <a:p>
            <a:pPr marL="0" indent="0" algn="ctr">
              <a:buNone/>
            </a:pPr>
            <a:r>
              <a:rPr kumimoji="1" lang="ja-JP" altLang="en-US" sz="1800" dirty="0" smtClean="0"/>
              <a:t>・</a:t>
            </a:r>
            <a:endParaRPr kumimoji="1" lang="ja-JP" altLang="en-US" sz="1800" dirty="0"/>
          </a:p>
        </p:txBody>
      </p:sp>
      <p:pic>
        <p:nvPicPr>
          <p:cNvPr id="4" name="Picture 2" descr="Y:\チームロゴ\ロゴ最新.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6172190"/>
            <a:ext cx="2884587" cy="451501"/>
          </a:xfrm>
          <a:prstGeom prst="rect">
            <a:avLst/>
          </a:prstGeom>
          <a:noFill/>
          <a:extLst>
            <a:ext uri="{909E8E84-426E-40DD-AFC4-6F175D3DCCD1}">
              <a14:hiddenFill xmlns:a14="http://schemas.microsoft.com/office/drawing/2010/main">
                <a:solidFill>
                  <a:srgbClr val="FFFFFF"/>
                </a:solidFill>
              </a14:hiddenFill>
            </a:ext>
          </a:extLst>
        </p:spPr>
      </p:pic>
      <p:sp>
        <p:nvSpPr>
          <p:cNvPr id="5" name="コンテンツ プレースホルダー 2"/>
          <p:cNvSpPr txBox="1">
            <a:spLocks/>
          </p:cNvSpPr>
          <p:nvPr/>
        </p:nvSpPr>
        <p:spPr>
          <a:xfrm>
            <a:off x="3419872" y="1384176"/>
            <a:ext cx="3024336" cy="4277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en-US" altLang="ja-JP" sz="2800" u="sng" dirty="0" smtClean="0"/>
              <a:t>Assembly</a:t>
            </a:r>
          </a:p>
          <a:p>
            <a:pPr marL="0" indent="0">
              <a:buFont typeface="Arial" panose="020B0604020202020204" pitchFamily="34" charset="0"/>
              <a:buNone/>
            </a:pPr>
            <a:r>
              <a:rPr lang="en-US" altLang="ja-JP" sz="2400" dirty="0"/>
              <a:t> </a:t>
            </a:r>
            <a:r>
              <a:rPr lang="en-US" altLang="ja-JP" sz="2400" dirty="0" smtClean="0"/>
              <a:t>    </a:t>
            </a:r>
            <a:r>
              <a:rPr lang="ja-JP" altLang="en-US" sz="2400" dirty="0"/>
              <a:t> </a:t>
            </a:r>
            <a:r>
              <a:rPr lang="en-US" altLang="ja-JP" sz="2400" dirty="0" smtClean="0"/>
              <a:t>Assembly1</a:t>
            </a:r>
          </a:p>
          <a:p>
            <a:pPr marL="0" indent="0">
              <a:buFont typeface="Arial" panose="020B0604020202020204" pitchFamily="34" charset="0"/>
              <a:buNone/>
            </a:pPr>
            <a:endParaRPr lang="en-US" altLang="ja-JP" sz="1200" dirty="0" smtClean="0"/>
          </a:p>
          <a:p>
            <a:pPr marL="0" indent="0">
              <a:buFont typeface="Arial" panose="020B0604020202020204" pitchFamily="34" charset="0"/>
              <a:buNone/>
            </a:pPr>
            <a:r>
              <a:rPr lang="en-US" altLang="ja-JP" sz="2400" dirty="0" smtClean="0"/>
              <a:t>      Assembly2</a:t>
            </a:r>
          </a:p>
          <a:p>
            <a:pPr marL="0" indent="0">
              <a:buFont typeface="Arial" panose="020B0604020202020204" pitchFamily="34" charset="0"/>
              <a:buNone/>
            </a:pPr>
            <a:endParaRPr lang="en-US" altLang="ja-JP" sz="1200" dirty="0" smtClean="0"/>
          </a:p>
          <a:p>
            <a:pPr marL="0" indent="0">
              <a:buFont typeface="Arial" panose="020B0604020202020204" pitchFamily="34" charset="0"/>
              <a:buNone/>
            </a:pPr>
            <a:r>
              <a:rPr lang="en-US" altLang="ja-JP" sz="2400" dirty="0" smtClean="0"/>
              <a:t>      Assembly3</a:t>
            </a:r>
          </a:p>
          <a:p>
            <a:pPr marL="0" indent="0">
              <a:buFont typeface="Arial" panose="020B0604020202020204" pitchFamily="34" charset="0"/>
              <a:buNone/>
            </a:pPr>
            <a:endParaRPr lang="en-US" altLang="ja-JP" sz="1200" dirty="0" smtClean="0"/>
          </a:p>
          <a:p>
            <a:pPr marL="0" indent="0" algn="ctr">
              <a:buFont typeface="Arial" panose="020B0604020202020204" pitchFamily="34" charset="0"/>
              <a:buNone/>
            </a:pPr>
            <a:r>
              <a:rPr lang="ja-JP" altLang="en-US" sz="1800" dirty="0" smtClean="0"/>
              <a:t>・</a:t>
            </a:r>
            <a:endParaRPr lang="en-US" altLang="ja-JP" sz="1800" b="1" dirty="0" smtClean="0"/>
          </a:p>
          <a:p>
            <a:pPr marL="0" indent="0" algn="ctr">
              <a:buFont typeface="Arial" panose="020B0604020202020204" pitchFamily="34" charset="0"/>
              <a:buNone/>
            </a:pPr>
            <a:r>
              <a:rPr lang="ja-JP" altLang="en-US" sz="1800" b="1" dirty="0" smtClean="0"/>
              <a:t>・</a:t>
            </a:r>
            <a:endParaRPr lang="en-US" altLang="ja-JP" sz="1800" b="1" dirty="0" smtClean="0"/>
          </a:p>
          <a:p>
            <a:pPr marL="0" indent="0" algn="ctr">
              <a:buFont typeface="Arial" panose="020B0604020202020204" pitchFamily="34" charset="0"/>
              <a:buNone/>
            </a:pPr>
            <a:r>
              <a:rPr lang="ja-JP" altLang="en-US" sz="1800" dirty="0" smtClean="0"/>
              <a:t>・</a:t>
            </a:r>
            <a:endParaRPr lang="ja-JP" altLang="en-US" sz="1800" dirty="0"/>
          </a:p>
        </p:txBody>
      </p:sp>
      <p:sp>
        <p:nvSpPr>
          <p:cNvPr id="14" name="左中かっこ 13"/>
          <p:cNvSpPr/>
          <p:nvPr/>
        </p:nvSpPr>
        <p:spPr>
          <a:xfrm>
            <a:off x="3154720" y="1772816"/>
            <a:ext cx="576064" cy="2664296"/>
          </a:xfrm>
          <a:prstGeom prst="leftBrace">
            <a:avLst>
              <a:gd name="adj1" fmla="val 8333"/>
              <a:gd name="adj2" fmla="val 13849"/>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コンテンツ プレースホルダー 2"/>
          <p:cNvSpPr txBox="1">
            <a:spLocks/>
          </p:cNvSpPr>
          <p:nvPr/>
        </p:nvSpPr>
        <p:spPr>
          <a:xfrm>
            <a:off x="6073824" y="1384176"/>
            <a:ext cx="2962672" cy="4277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en-US" altLang="ja-JP" sz="2800" u="sng" dirty="0" smtClean="0"/>
              <a:t>Part</a:t>
            </a:r>
          </a:p>
          <a:p>
            <a:pPr marL="0" indent="0">
              <a:buFont typeface="Arial" panose="020B0604020202020204" pitchFamily="34" charset="0"/>
              <a:buNone/>
            </a:pPr>
            <a:r>
              <a:rPr lang="ja-JP" altLang="en-US" sz="2400" dirty="0" smtClean="0"/>
              <a:t>　　　　</a:t>
            </a:r>
            <a:r>
              <a:rPr lang="en-US" altLang="ja-JP" sz="2400" dirty="0" smtClean="0"/>
              <a:t>Part1</a:t>
            </a:r>
          </a:p>
          <a:p>
            <a:pPr marL="0" indent="0">
              <a:buFont typeface="Arial" panose="020B0604020202020204" pitchFamily="34" charset="0"/>
              <a:buNone/>
            </a:pPr>
            <a:endParaRPr lang="en-US" altLang="ja-JP" sz="1200" dirty="0" smtClean="0"/>
          </a:p>
          <a:p>
            <a:pPr marL="0" indent="0">
              <a:buFont typeface="Arial" panose="020B0604020202020204" pitchFamily="34" charset="0"/>
              <a:buNone/>
            </a:pPr>
            <a:r>
              <a:rPr lang="ja-JP" altLang="en-US" sz="2400" dirty="0" smtClean="0"/>
              <a:t>　　　　</a:t>
            </a:r>
            <a:r>
              <a:rPr lang="en-US" altLang="ja-JP" sz="2400" dirty="0" smtClean="0"/>
              <a:t>Part2</a:t>
            </a:r>
          </a:p>
          <a:p>
            <a:pPr marL="0" indent="0">
              <a:buFont typeface="Arial" panose="020B0604020202020204" pitchFamily="34" charset="0"/>
              <a:buNone/>
            </a:pPr>
            <a:endParaRPr lang="en-US" altLang="ja-JP" sz="1200" dirty="0" smtClean="0"/>
          </a:p>
          <a:p>
            <a:pPr marL="0" indent="0">
              <a:buFont typeface="Arial" panose="020B0604020202020204" pitchFamily="34" charset="0"/>
              <a:buNone/>
            </a:pPr>
            <a:r>
              <a:rPr lang="ja-JP" altLang="en-US" sz="2400" dirty="0" smtClean="0"/>
              <a:t>　　　　</a:t>
            </a:r>
            <a:r>
              <a:rPr lang="en-US" altLang="ja-JP" sz="2400" dirty="0" smtClean="0"/>
              <a:t>Part3</a:t>
            </a:r>
          </a:p>
          <a:p>
            <a:pPr marL="0" indent="0">
              <a:buFont typeface="Arial" panose="020B0604020202020204" pitchFamily="34" charset="0"/>
              <a:buNone/>
            </a:pPr>
            <a:endParaRPr lang="en-US" altLang="ja-JP" sz="1200" dirty="0" smtClean="0"/>
          </a:p>
          <a:p>
            <a:pPr marL="0" indent="0" algn="ctr">
              <a:buFont typeface="Arial" panose="020B0604020202020204" pitchFamily="34" charset="0"/>
              <a:buNone/>
            </a:pPr>
            <a:r>
              <a:rPr lang="ja-JP" altLang="en-US" sz="1800" dirty="0" smtClean="0"/>
              <a:t>・</a:t>
            </a:r>
            <a:endParaRPr lang="en-US" altLang="ja-JP" sz="1800" b="1" dirty="0" smtClean="0"/>
          </a:p>
          <a:p>
            <a:pPr marL="0" indent="0" algn="ctr">
              <a:buFont typeface="Arial" panose="020B0604020202020204" pitchFamily="34" charset="0"/>
              <a:buNone/>
            </a:pPr>
            <a:r>
              <a:rPr lang="ja-JP" altLang="en-US" sz="1800" b="1" dirty="0" smtClean="0"/>
              <a:t>・</a:t>
            </a:r>
            <a:endParaRPr lang="en-US" altLang="ja-JP" sz="1800" b="1" dirty="0" smtClean="0"/>
          </a:p>
          <a:p>
            <a:pPr marL="0" indent="0" algn="ctr">
              <a:buFont typeface="Arial" panose="020B0604020202020204" pitchFamily="34" charset="0"/>
              <a:buNone/>
            </a:pPr>
            <a:r>
              <a:rPr lang="ja-JP" altLang="en-US" sz="1800" dirty="0" smtClean="0"/>
              <a:t>・</a:t>
            </a:r>
            <a:endParaRPr lang="ja-JP" altLang="en-US" sz="1800" dirty="0"/>
          </a:p>
        </p:txBody>
      </p:sp>
      <p:sp>
        <p:nvSpPr>
          <p:cNvPr id="16" name="左中かっこ 15"/>
          <p:cNvSpPr/>
          <p:nvPr/>
        </p:nvSpPr>
        <p:spPr>
          <a:xfrm>
            <a:off x="6156176" y="1772816"/>
            <a:ext cx="576064" cy="2664296"/>
          </a:xfrm>
          <a:prstGeom prst="leftBrace">
            <a:avLst>
              <a:gd name="adj1" fmla="val 8333"/>
              <a:gd name="adj2" fmla="val 13849"/>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803555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コストレポートの中身</a:t>
            </a:r>
            <a:endParaRPr kumimoji="1" lang="ja-JP" altLang="en-US" dirty="0"/>
          </a:p>
        </p:txBody>
      </p:sp>
      <p:sp>
        <p:nvSpPr>
          <p:cNvPr id="3" name="コンテンツ プレースホルダー 2"/>
          <p:cNvSpPr>
            <a:spLocks noGrp="1"/>
          </p:cNvSpPr>
          <p:nvPr>
            <p:ph idx="1"/>
          </p:nvPr>
        </p:nvSpPr>
        <p:spPr>
          <a:xfrm>
            <a:off x="971600" y="1916832"/>
            <a:ext cx="8229600" cy="4525963"/>
          </a:xfrm>
        </p:spPr>
        <p:txBody>
          <a:bodyPr>
            <a:normAutofit/>
          </a:bodyPr>
          <a:lstStyle/>
          <a:p>
            <a:r>
              <a:rPr kumimoji="1" lang="en-US" altLang="ja-JP" sz="4000" dirty="0" smtClean="0"/>
              <a:t>BOM</a:t>
            </a:r>
          </a:p>
          <a:p>
            <a:r>
              <a:rPr lang="ja-JP" altLang="en-US" sz="4000" dirty="0" smtClean="0"/>
              <a:t>コストシート</a:t>
            </a:r>
            <a:endParaRPr lang="en-US" altLang="ja-JP" sz="4000" dirty="0" smtClean="0"/>
          </a:p>
          <a:p>
            <a:r>
              <a:rPr kumimoji="1" lang="ja-JP" altLang="en-US" sz="4000" dirty="0"/>
              <a:t>裏付け資料</a:t>
            </a:r>
          </a:p>
        </p:txBody>
      </p:sp>
      <p:pic>
        <p:nvPicPr>
          <p:cNvPr id="4" name="Picture 2" descr="Y:\チームロゴ\ロゴ最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6172190"/>
            <a:ext cx="2884587" cy="45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030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69776"/>
            <a:ext cx="8229600" cy="1143000"/>
          </a:xfrm>
        </p:spPr>
        <p:txBody>
          <a:bodyPr>
            <a:normAutofit/>
          </a:bodyPr>
          <a:lstStyle/>
          <a:p>
            <a:r>
              <a:rPr kumimoji="1" lang="en-US" altLang="ja-JP" sz="5400" dirty="0" smtClean="0"/>
              <a:t>BOM</a:t>
            </a:r>
            <a:endParaRPr kumimoji="1" lang="ja-JP" altLang="en-US" sz="5400" dirty="0"/>
          </a:p>
        </p:txBody>
      </p:sp>
      <p:sp>
        <p:nvSpPr>
          <p:cNvPr id="3" name="コンテンツ プレースホルダー 2"/>
          <p:cNvSpPr>
            <a:spLocks noGrp="1"/>
          </p:cNvSpPr>
          <p:nvPr>
            <p:ph idx="1"/>
          </p:nvPr>
        </p:nvSpPr>
        <p:spPr>
          <a:xfrm>
            <a:off x="457200" y="1412776"/>
            <a:ext cx="8229600" cy="4525963"/>
          </a:xfrm>
        </p:spPr>
        <p:txBody>
          <a:bodyPr/>
          <a:lstStyle/>
          <a:p>
            <a:r>
              <a:rPr kumimoji="1" lang="ja-JP" altLang="en-US" dirty="0" smtClean="0"/>
              <a:t>マシンを構成するパーツの一覧</a:t>
            </a:r>
            <a:endParaRPr kumimoji="1" lang="en-US" altLang="ja-JP" dirty="0" smtClean="0"/>
          </a:p>
          <a:p>
            <a:r>
              <a:rPr lang="ja-JP" altLang="en-US" dirty="0"/>
              <a:t>パーツ</a:t>
            </a:r>
            <a:r>
              <a:rPr lang="ja-JP" altLang="en-US" dirty="0" smtClean="0"/>
              <a:t>番号を振るのに必要</a:t>
            </a:r>
            <a:endParaRPr kumimoji="1" lang="ja-JP" altLang="en-US" dirty="0"/>
          </a:p>
        </p:txBody>
      </p:sp>
      <p:pic>
        <p:nvPicPr>
          <p:cNvPr id="2050" name="Picture 2" descr="C:\Users\KITformula\Documents\無題.png"/>
          <p:cNvPicPr>
            <a:picLocks noChangeAspect="1" noChangeArrowheads="1"/>
          </p:cNvPicPr>
          <p:nvPr/>
        </p:nvPicPr>
        <p:blipFill rotWithShape="1">
          <a:blip r:embed="rId2">
            <a:extLst>
              <a:ext uri="{28A0092B-C50C-407E-A947-70E740481C1C}">
                <a14:useLocalDpi xmlns:a14="http://schemas.microsoft.com/office/drawing/2010/main" val="0"/>
              </a:ext>
            </a:extLst>
          </a:blip>
          <a:srcRect t="-1" r="10697" b="46121"/>
          <a:stretch/>
        </p:blipFill>
        <p:spPr bwMode="auto">
          <a:xfrm>
            <a:off x="560120" y="2780928"/>
            <a:ext cx="7972320" cy="31556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Y:\チームロゴ\ロゴ最新.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6172190"/>
            <a:ext cx="2884587" cy="45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711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69776"/>
            <a:ext cx="8229600" cy="1143000"/>
          </a:xfrm>
        </p:spPr>
        <p:txBody>
          <a:bodyPr>
            <a:normAutofit/>
          </a:bodyPr>
          <a:lstStyle/>
          <a:p>
            <a:r>
              <a:rPr kumimoji="1" lang="en-US" altLang="ja-JP" sz="5400" dirty="0" smtClean="0"/>
              <a:t>BOM</a:t>
            </a:r>
            <a:endParaRPr kumimoji="1" lang="ja-JP" altLang="en-US" sz="5400" dirty="0"/>
          </a:p>
        </p:txBody>
      </p:sp>
      <p:sp>
        <p:nvSpPr>
          <p:cNvPr id="3" name="コンテンツ プレースホルダー 2"/>
          <p:cNvSpPr>
            <a:spLocks noGrp="1"/>
          </p:cNvSpPr>
          <p:nvPr>
            <p:ph idx="1"/>
          </p:nvPr>
        </p:nvSpPr>
        <p:spPr>
          <a:xfrm>
            <a:off x="457200" y="1412776"/>
            <a:ext cx="8229600" cy="4525963"/>
          </a:xfrm>
        </p:spPr>
        <p:txBody>
          <a:bodyPr/>
          <a:lstStyle/>
          <a:p>
            <a:r>
              <a:rPr kumimoji="1" lang="ja-JP" altLang="en-US" dirty="0" smtClean="0"/>
              <a:t>パーツリストを元に作成</a:t>
            </a:r>
            <a:r>
              <a:rPr kumimoji="1" lang="ja-JP" altLang="en-US" dirty="0" smtClean="0"/>
              <a:t>する</a:t>
            </a:r>
            <a:endParaRPr kumimoji="1" lang="ja-JP" altLang="en-US" dirty="0"/>
          </a:p>
        </p:txBody>
      </p:sp>
      <p:pic>
        <p:nvPicPr>
          <p:cNvPr id="7" name="Picture 2" descr="Y:\チームロゴ\ロゴ最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6172190"/>
            <a:ext cx="2884587" cy="45150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ITformula\Documents\無題2.png"/>
          <p:cNvPicPr>
            <a:picLocks noChangeAspect="1" noChangeArrowheads="1"/>
          </p:cNvPicPr>
          <p:nvPr/>
        </p:nvPicPr>
        <p:blipFill rotWithShape="1">
          <a:blip r:embed="rId3">
            <a:extLst>
              <a:ext uri="{28A0092B-C50C-407E-A947-70E740481C1C}">
                <a14:useLocalDpi xmlns:a14="http://schemas.microsoft.com/office/drawing/2010/main" val="0"/>
              </a:ext>
            </a:extLst>
          </a:blip>
          <a:srcRect t="857" b="5080"/>
          <a:stretch/>
        </p:blipFill>
        <p:spPr bwMode="auto">
          <a:xfrm>
            <a:off x="1328290" y="2276872"/>
            <a:ext cx="6307923" cy="360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35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コストレポートの中身</a:t>
            </a:r>
            <a:endParaRPr kumimoji="1" lang="ja-JP" altLang="en-US" dirty="0"/>
          </a:p>
        </p:txBody>
      </p:sp>
      <p:sp>
        <p:nvSpPr>
          <p:cNvPr id="3" name="コンテンツ プレースホルダー 2"/>
          <p:cNvSpPr>
            <a:spLocks noGrp="1"/>
          </p:cNvSpPr>
          <p:nvPr>
            <p:ph idx="1"/>
          </p:nvPr>
        </p:nvSpPr>
        <p:spPr>
          <a:xfrm>
            <a:off x="971600" y="1916832"/>
            <a:ext cx="3456384" cy="4525963"/>
          </a:xfrm>
        </p:spPr>
        <p:txBody>
          <a:bodyPr>
            <a:normAutofit/>
          </a:bodyPr>
          <a:lstStyle/>
          <a:p>
            <a:r>
              <a:rPr kumimoji="1" lang="en-US" altLang="ja-JP" sz="4000" dirty="0" smtClean="0"/>
              <a:t>BOM</a:t>
            </a:r>
          </a:p>
          <a:p>
            <a:r>
              <a:rPr lang="ja-JP" altLang="en-US" sz="4000" dirty="0" smtClean="0"/>
              <a:t>コストシート</a:t>
            </a:r>
            <a:endParaRPr lang="en-US" altLang="ja-JP" sz="4000" dirty="0" smtClean="0"/>
          </a:p>
          <a:p>
            <a:r>
              <a:rPr kumimoji="1" lang="ja-JP" altLang="en-US" sz="4000" dirty="0"/>
              <a:t>裏付け資料</a:t>
            </a:r>
          </a:p>
        </p:txBody>
      </p:sp>
      <p:pic>
        <p:nvPicPr>
          <p:cNvPr id="4" name="Picture 2" descr="Y:\チームロゴ\ロゴ最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6172190"/>
            <a:ext cx="2884587" cy="451501"/>
          </a:xfrm>
          <a:prstGeom prst="rect">
            <a:avLst/>
          </a:prstGeom>
          <a:noFill/>
          <a:extLst>
            <a:ext uri="{909E8E84-426E-40DD-AFC4-6F175D3DCCD1}">
              <a14:hiddenFill xmlns:a14="http://schemas.microsoft.com/office/drawing/2010/main">
                <a:solidFill>
                  <a:srgbClr val="FFFFFF"/>
                </a:solidFill>
              </a14:hiddenFill>
            </a:ext>
          </a:extLst>
        </p:spPr>
      </p:pic>
      <p:sp>
        <p:nvSpPr>
          <p:cNvPr id="5" name="左中かっこ 4"/>
          <p:cNvSpPr/>
          <p:nvPr/>
        </p:nvSpPr>
        <p:spPr>
          <a:xfrm>
            <a:off x="4283968" y="2420888"/>
            <a:ext cx="576064" cy="1224136"/>
          </a:xfrm>
          <a:prstGeom prst="leftBrace">
            <a:avLst>
              <a:gd name="adj1" fmla="val 8333"/>
              <a:gd name="adj2" fmla="val 47655"/>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4932040" y="2494347"/>
            <a:ext cx="3960440" cy="1077218"/>
          </a:xfrm>
          <a:prstGeom prst="rect">
            <a:avLst/>
          </a:prstGeom>
          <a:noFill/>
        </p:spPr>
        <p:txBody>
          <a:bodyPr wrap="square" rtlCol="0">
            <a:spAutoFit/>
          </a:bodyPr>
          <a:lstStyle/>
          <a:p>
            <a:r>
              <a:rPr lang="ja-JP" altLang="en-US" sz="3200" dirty="0" smtClean="0"/>
              <a:t>・ </a:t>
            </a:r>
            <a:r>
              <a:rPr kumimoji="1" lang="en-US" altLang="ja-JP" sz="3200" dirty="0" smtClean="0"/>
              <a:t>Assembly</a:t>
            </a:r>
            <a:r>
              <a:rPr kumimoji="1" lang="ja-JP" altLang="en-US" sz="3200" dirty="0" smtClean="0"/>
              <a:t>のシート</a:t>
            </a:r>
            <a:endParaRPr kumimoji="1" lang="en-US" altLang="ja-JP" sz="3200" dirty="0" smtClean="0"/>
          </a:p>
          <a:p>
            <a:r>
              <a:rPr lang="ja-JP" altLang="en-US" sz="3200" dirty="0" smtClean="0"/>
              <a:t>・ </a:t>
            </a:r>
            <a:r>
              <a:rPr lang="en-US" altLang="ja-JP" sz="3200" dirty="0" smtClean="0"/>
              <a:t>Part</a:t>
            </a:r>
            <a:r>
              <a:rPr lang="ja-JP" altLang="en-US" sz="3200" dirty="0" smtClean="0"/>
              <a:t>のシート</a:t>
            </a:r>
            <a:endParaRPr kumimoji="1" lang="ja-JP" altLang="en-US" sz="3200" dirty="0"/>
          </a:p>
        </p:txBody>
      </p:sp>
    </p:spTree>
    <p:extLst>
      <p:ext uri="{BB962C8B-B14F-4D97-AF65-F5344CB8AC3E}">
        <p14:creationId xmlns:p14="http://schemas.microsoft.com/office/powerpoint/2010/main" val="2476690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コストシート</a:t>
            </a:r>
            <a:r>
              <a:rPr lang="ja-JP" altLang="en-US" dirty="0" smtClean="0"/>
              <a:t>（</a:t>
            </a:r>
            <a:r>
              <a:rPr lang="en-US" altLang="ja-JP" dirty="0" smtClean="0"/>
              <a:t>FCA Input</a:t>
            </a:r>
            <a:r>
              <a:rPr lang="ja-JP" altLang="en-US" dirty="0" smtClean="0"/>
              <a:t>）</a:t>
            </a:r>
            <a:endParaRPr kumimoji="1" lang="ja-JP" altLang="en-US" dirty="0"/>
          </a:p>
        </p:txBody>
      </p:sp>
      <p:sp>
        <p:nvSpPr>
          <p:cNvPr id="3" name="コンテンツ プレースホルダー 2"/>
          <p:cNvSpPr>
            <a:spLocks noGrp="1"/>
          </p:cNvSpPr>
          <p:nvPr>
            <p:ph idx="1"/>
          </p:nvPr>
        </p:nvSpPr>
        <p:spPr>
          <a:xfrm>
            <a:off x="457200" y="1639341"/>
            <a:ext cx="8229600" cy="4525963"/>
          </a:xfrm>
        </p:spPr>
        <p:txBody>
          <a:bodyPr>
            <a:normAutofit/>
          </a:bodyPr>
          <a:lstStyle/>
          <a:p>
            <a:r>
              <a:rPr kumimoji="1" lang="en-US" altLang="ja-JP" dirty="0" smtClean="0"/>
              <a:t>Assembly</a:t>
            </a:r>
            <a:r>
              <a:rPr kumimoji="1" lang="ja-JP" altLang="en-US" dirty="0" smtClean="0"/>
              <a:t>ごとに</a:t>
            </a:r>
            <a:r>
              <a:rPr kumimoji="1" lang="en-US" altLang="ja-JP" dirty="0" smtClean="0"/>
              <a:t>Excel</a:t>
            </a:r>
            <a:r>
              <a:rPr kumimoji="1" lang="ja-JP" altLang="en-US" dirty="0" smtClean="0"/>
              <a:t>ファイルを作成する</a:t>
            </a:r>
            <a:endParaRPr kumimoji="1" lang="en-US" altLang="ja-JP" dirty="0" smtClean="0"/>
          </a:p>
          <a:p>
            <a:endParaRPr kumimoji="1" lang="en-US" altLang="ja-JP" dirty="0" smtClean="0"/>
          </a:p>
          <a:p>
            <a:endParaRPr lang="en-US" altLang="ja-JP" dirty="0"/>
          </a:p>
          <a:p>
            <a:endParaRPr kumimoji="1" lang="en-US" altLang="ja-JP" sz="800" dirty="0" smtClean="0"/>
          </a:p>
          <a:p>
            <a:r>
              <a:rPr kumimoji="1" lang="en-US" altLang="ja-JP" dirty="0" smtClean="0"/>
              <a:t>Assembly</a:t>
            </a:r>
            <a:r>
              <a:rPr kumimoji="1" lang="ja-JP" altLang="en-US" dirty="0" smtClean="0"/>
              <a:t>のシート</a:t>
            </a:r>
            <a:endParaRPr kumimoji="1" lang="en-US" altLang="ja-JP" dirty="0" smtClean="0"/>
          </a:p>
          <a:p>
            <a:pPr marL="0" indent="0">
              <a:buNone/>
            </a:pPr>
            <a:r>
              <a:rPr lang="ja-JP" altLang="en-US" dirty="0"/>
              <a:t>　</a:t>
            </a:r>
            <a:r>
              <a:rPr lang="en-US" altLang="ja-JP" dirty="0" smtClean="0"/>
              <a:t>Part</a:t>
            </a:r>
            <a:r>
              <a:rPr lang="ja-JP" altLang="en-US" dirty="0" smtClean="0"/>
              <a:t>を組み合わせるために必要なことを記す</a:t>
            </a:r>
            <a:endParaRPr lang="en-US" altLang="ja-JP" dirty="0" smtClean="0"/>
          </a:p>
          <a:p>
            <a:r>
              <a:rPr lang="en-US" altLang="ja-JP" dirty="0" smtClean="0"/>
              <a:t>Part</a:t>
            </a:r>
            <a:r>
              <a:rPr lang="ja-JP" altLang="en-US" dirty="0" smtClean="0"/>
              <a:t>のシート</a:t>
            </a:r>
            <a:endParaRPr lang="en-US" altLang="ja-JP" dirty="0" smtClean="0"/>
          </a:p>
          <a:p>
            <a:pPr marL="0" indent="0">
              <a:buNone/>
            </a:pPr>
            <a:r>
              <a:rPr kumimoji="1" lang="ja-JP" altLang="en-US" dirty="0"/>
              <a:t>　</a:t>
            </a:r>
            <a:r>
              <a:rPr lang="en-US" altLang="ja-JP" dirty="0" smtClean="0"/>
              <a:t>Part</a:t>
            </a:r>
            <a:r>
              <a:rPr lang="ja-JP" altLang="en-US" dirty="0" smtClean="0"/>
              <a:t>を作るために必要なことを記す</a:t>
            </a:r>
            <a:endParaRPr kumimoji="1" lang="en-US" altLang="ja-JP" dirty="0" smtClean="0"/>
          </a:p>
        </p:txBody>
      </p:sp>
      <p:pic>
        <p:nvPicPr>
          <p:cNvPr id="4" name="Picture 2" descr="Y:\チームロゴ\ロゴ最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6172190"/>
            <a:ext cx="2884587" cy="45150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KITformula\Documents\無題3.png"/>
          <p:cNvPicPr>
            <a:picLocks noChangeAspect="1" noChangeArrowheads="1"/>
          </p:cNvPicPr>
          <p:nvPr/>
        </p:nvPicPr>
        <p:blipFill rotWithShape="1">
          <a:blip r:embed="rId3">
            <a:extLst>
              <a:ext uri="{28A0092B-C50C-407E-A947-70E740481C1C}">
                <a14:useLocalDpi xmlns:a14="http://schemas.microsoft.com/office/drawing/2010/main" val="0"/>
              </a:ext>
            </a:extLst>
          </a:blip>
          <a:srcRect t="41288"/>
          <a:stretch/>
        </p:blipFill>
        <p:spPr bwMode="auto">
          <a:xfrm>
            <a:off x="322188" y="2379804"/>
            <a:ext cx="8574559" cy="833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793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246</Words>
  <Application>Microsoft Office PowerPoint</Application>
  <PresentationFormat>画面に合わせる (4:3)</PresentationFormat>
  <Paragraphs>101</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ＭＳ Ｐゴシック</vt:lpstr>
      <vt:lpstr>Arial</vt:lpstr>
      <vt:lpstr>Calibri</vt:lpstr>
      <vt:lpstr>Office ​​テーマ</vt:lpstr>
      <vt:lpstr>コスト審査とは</vt:lpstr>
      <vt:lpstr>PowerPoint プレゼンテーション</vt:lpstr>
      <vt:lpstr>コストレポートの書き方について</vt:lpstr>
      <vt:lpstr>コストレポートの構造</vt:lpstr>
      <vt:lpstr>コストレポートの中身</vt:lpstr>
      <vt:lpstr>BOM</vt:lpstr>
      <vt:lpstr>BOM</vt:lpstr>
      <vt:lpstr>コストレポートの中身</vt:lpstr>
      <vt:lpstr>コストシート（FCA Input）</vt:lpstr>
      <vt:lpstr>コストシート（FCA Input）</vt:lpstr>
      <vt:lpstr>コストシート（FCA Input）</vt:lpstr>
      <vt:lpstr>コストシート（FCA Input）</vt:lpstr>
      <vt:lpstr>コストレポートの中身</vt:lpstr>
      <vt:lpstr>裏付け資料</vt:lpstr>
      <vt:lpstr>裏付け資料</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コストレポートの書き方について</dc:title>
  <dc:creator>KITformula</dc:creator>
  <cp:lastModifiedBy>Konidhi Tsuyoshi</cp:lastModifiedBy>
  <cp:revision>31</cp:revision>
  <dcterms:created xsi:type="dcterms:W3CDTF">2015-04-19T07:22:30Z</dcterms:created>
  <dcterms:modified xsi:type="dcterms:W3CDTF">2018-04-09T07:44:10Z</dcterms:modified>
</cp:coreProperties>
</file>