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19"/>
  </p:notesMasterIdLst>
  <p:sldIdLst>
    <p:sldId id="272" r:id="rId2"/>
    <p:sldId id="274" r:id="rId3"/>
    <p:sldId id="408" r:id="rId4"/>
    <p:sldId id="409" r:id="rId5"/>
    <p:sldId id="275" r:id="rId6"/>
    <p:sldId id="422" r:id="rId7"/>
    <p:sldId id="418" r:id="rId8"/>
    <p:sldId id="420" r:id="rId9"/>
    <p:sldId id="402" r:id="rId10"/>
    <p:sldId id="411" r:id="rId11"/>
    <p:sldId id="414" r:id="rId12"/>
    <p:sldId id="277" r:id="rId13"/>
    <p:sldId id="421" r:id="rId14"/>
    <p:sldId id="412" r:id="rId15"/>
    <p:sldId id="415" r:id="rId16"/>
    <p:sldId id="416" r:id="rId17"/>
    <p:sldId id="417" r:id="rId18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55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6F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48A15-430B-481D-8817-0C5E6BF12D9C}" v="7" dt="2021-04-06T10:19:24.76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Designformatvorlage 1 - Akz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6807" autoAdjust="0"/>
  </p:normalViewPr>
  <p:slideViewPr>
    <p:cSldViewPr snapToGrid="0">
      <p:cViewPr varScale="1">
        <p:scale>
          <a:sx n="142" d="100"/>
          <a:sy n="142" d="100"/>
        </p:scale>
        <p:origin x="594" y="120"/>
      </p:cViewPr>
      <p:guideLst>
        <p:guide orient="horz" pos="1620"/>
        <p:guide pos="55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Rau" userId="122ed023-10ac-44cd-a965-955e46ad430f" providerId="ADAL" clId="{A7148A15-430B-481D-8817-0C5E6BF12D9C}"/>
    <pc:docChg chg="undo custSel addSld delSld modSld">
      <pc:chgData name="Gabriel Rau" userId="122ed023-10ac-44cd-a965-955e46ad430f" providerId="ADAL" clId="{A7148A15-430B-481D-8817-0C5E6BF12D9C}" dt="2021-04-06T10:30:30.522" v="644" actId="2162"/>
      <pc:docMkLst>
        <pc:docMk/>
      </pc:docMkLst>
      <pc:sldChg chg="del">
        <pc:chgData name="Gabriel Rau" userId="122ed023-10ac-44cd-a965-955e46ad430f" providerId="ADAL" clId="{A7148A15-430B-481D-8817-0C5E6BF12D9C}" dt="2021-04-06T10:15:40.836" v="1" actId="47"/>
        <pc:sldMkLst>
          <pc:docMk/>
          <pc:sldMk cId="704257644" sldId="410"/>
        </pc:sldMkLst>
      </pc:sldChg>
      <pc:sldChg chg="modSp mod">
        <pc:chgData name="Gabriel Rau" userId="122ed023-10ac-44cd-a965-955e46ad430f" providerId="ADAL" clId="{A7148A15-430B-481D-8817-0C5E6BF12D9C}" dt="2021-04-06T10:30:30.522" v="644" actId="2162"/>
        <pc:sldMkLst>
          <pc:docMk/>
          <pc:sldMk cId="1660895375" sldId="412"/>
        </pc:sldMkLst>
        <pc:graphicFrameChg chg="mod modGraphic">
          <ac:chgData name="Gabriel Rau" userId="122ed023-10ac-44cd-a965-955e46ad430f" providerId="ADAL" clId="{A7148A15-430B-481D-8817-0C5E6BF12D9C}" dt="2021-04-06T10:30:30.522" v="644" actId="2162"/>
          <ac:graphicFrameMkLst>
            <pc:docMk/>
            <pc:sldMk cId="1660895375" sldId="412"/>
            <ac:graphicFrameMk id="2" creationId="{00000000-0000-0000-0000-000000000000}"/>
          </ac:graphicFrameMkLst>
        </pc:graphicFrameChg>
      </pc:sldChg>
      <pc:sldChg chg="addSp delSp modSp add mod">
        <pc:chgData name="Gabriel Rau" userId="122ed023-10ac-44cd-a965-955e46ad430f" providerId="ADAL" clId="{A7148A15-430B-481D-8817-0C5E6BF12D9C}" dt="2021-04-06T10:24:35.519" v="603" actId="20577"/>
        <pc:sldMkLst>
          <pc:docMk/>
          <pc:sldMk cId="3786255008" sldId="422"/>
        </pc:sldMkLst>
        <pc:spChg chg="mod">
          <ac:chgData name="Gabriel Rau" userId="122ed023-10ac-44cd-a965-955e46ad430f" providerId="ADAL" clId="{A7148A15-430B-481D-8817-0C5E6BF12D9C}" dt="2021-04-06T10:24:35.519" v="603" actId="20577"/>
          <ac:spMkLst>
            <pc:docMk/>
            <pc:sldMk cId="3786255008" sldId="422"/>
            <ac:spMk id="8" creationId="{00000000-0000-0000-0000-000000000000}"/>
          </ac:spMkLst>
        </pc:spChg>
        <pc:spChg chg="mod">
          <ac:chgData name="Gabriel Rau" userId="122ed023-10ac-44cd-a965-955e46ad430f" providerId="ADAL" clId="{A7148A15-430B-481D-8817-0C5E6BF12D9C}" dt="2021-04-06T10:16:38.417" v="29" actId="122"/>
          <ac:spMkLst>
            <pc:docMk/>
            <pc:sldMk cId="3786255008" sldId="422"/>
            <ac:spMk id="9" creationId="{00000000-0000-0000-0000-000000000000}"/>
          </ac:spMkLst>
        </pc:spChg>
        <pc:picChg chg="add del mod">
          <ac:chgData name="Gabriel Rau" userId="122ed023-10ac-44cd-a965-955e46ad430f" providerId="ADAL" clId="{A7148A15-430B-481D-8817-0C5E6BF12D9C}" dt="2021-04-06T10:16:15.982" v="4"/>
          <ac:picMkLst>
            <pc:docMk/>
            <pc:sldMk cId="3786255008" sldId="422"/>
            <ac:picMk id="6" creationId="{347549E7-3480-4B4D-BDE3-1AE7568F529D}"/>
          </ac:picMkLst>
        </pc:picChg>
        <pc:picChg chg="add del">
          <ac:chgData name="Gabriel Rau" userId="122ed023-10ac-44cd-a965-955e46ad430f" providerId="ADAL" clId="{A7148A15-430B-481D-8817-0C5E6BF12D9C}" dt="2021-04-06T10:16:30.065" v="17" actId="478"/>
          <ac:picMkLst>
            <pc:docMk/>
            <pc:sldMk cId="3786255008" sldId="422"/>
            <ac:picMk id="10" creationId="{0F122493-7B5B-469E-84EC-B49AF62FA88F}"/>
          </ac:picMkLst>
        </pc:picChg>
        <pc:picChg chg="add mod ord">
          <ac:chgData name="Gabriel Rau" userId="122ed023-10ac-44cd-a965-955e46ad430f" providerId="ADAL" clId="{A7148A15-430B-481D-8817-0C5E6BF12D9C}" dt="2021-04-06T10:16:28.187" v="16" actId="167"/>
          <ac:picMkLst>
            <pc:docMk/>
            <pc:sldMk cId="3786255008" sldId="422"/>
            <ac:picMk id="11" creationId="{90A81345-3A09-4A3B-8A13-F3F70D92235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06.04.2021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4"/>
          <p:cNvSpPr>
            <a:spLocks noGrp="1"/>
          </p:cNvSpPr>
          <p:nvPr>
            <p:ph type="pic" sz="quarter" idx="10" hasCustomPrompt="1"/>
          </p:nvPr>
        </p:nvSpPr>
        <p:spPr>
          <a:xfrm>
            <a:off x="117231" y="2714625"/>
            <a:ext cx="8928344" cy="2031205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sp>
        <p:nvSpPr>
          <p:cNvPr id="17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9746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de-DE" sz="825" noProof="0" dirty="0"/>
              <a:t>KIT – Die Forschungsuniversität in der Helmholtz-Gemeinschaft</a:t>
            </a:r>
            <a:endParaRPr lang="en-US" sz="825" noProof="0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0486A875-9103-4865-A4A2-F6DFEEEA2E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33427" cy="752400"/>
          </a:xfrm>
          <a:prstGeom prst="rect">
            <a:avLst/>
          </a:prstGeom>
        </p:spPr>
      </p:pic>
      <p:sp>
        <p:nvSpPr>
          <p:cNvPr id="16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 dirty="0"/>
              <a:t>Folientitel: Arial 26pt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25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Unterzeile: Arial 18pt </a:t>
            </a:r>
            <a:r>
              <a:rPr lang="de-DE" dirty="0" err="1"/>
              <a:t>bold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(Auch zweizeilig möglich)</a:t>
            </a:r>
          </a:p>
        </p:txBody>
      </p:sp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50" y="1087050"/>
            <a:ext cx="8343900" cy="3466844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 sz="1600"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174755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12.04.2021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de-DE" dirty="0"/>
              <a:t>Fügen Sie auf der Masterfolie ein frei wählbares Bild ein.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r>
              <a:rPr lang="en-US" altLang="de-DE" dirty="0" err="1"/>
              <a:t>Fünfte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4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12.04.2021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12.04.2021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de-DE" dirty="0"/>
              <a:t>Fügen Sie ein frei wählbares Bild ein.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 err="1"/>
              <a:t>Mastertitelformat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 für Technologie (KIT)</a:t>
            </a:r>
          </a:p>
          <a:p>
            <a:pPr lvl="1"/>
            <a:r>
              <a:rPr lang="en-US" altLang="de-DE" dirty="0" err="1"/>
              <a:t>Zweite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2"/>
            <a:r>
              <a:rPr lang="en-US" altLang="de-DE" dirty="0" err="1"/>
              <a:t>Dritte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  <a:p>
            <a:pPr lvl="3"/>
            <a:r>
              <a:rPr lang="en-US" altLang="de-DE" dirty="0" err="1"/>
              <a:t>Vierte</a:t>
            </a:r>
            <a:r>
              <a:rPr lang="en-US" altLang="de-DE" dirty="0"/>
              <a:t> </a:t>
            </a:r>
            <a:r>
              <a:rPr lang="en-US" altLang="de-DE" dirty="0" err="1"/>
              <a:t>Ebene</a:t>
            </a:r>
            <a:endParaRPr lang="en-US" alt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de-DE" sz="900" smtClean="0"/>
            </a:lvl1pPr>
          </a:lstStyle>
          <a:p>
            <a:r>
              <a:rPr lang="de-DE"/>
              <a:t>12.04.2021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 baseline="0" dirty="0"/>
              <a:t>Geodatenanalyse II, SS 2021</a:t>
            </a:r>
            <a:endParaRPr lang="de-DE" sz="900" dirty="0"/>
          </a:p>
        </p:txBody>
      </p:sp>
      <p:sp>
        <p:nvSpPr>
          <p:cNvPr id="13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1374"/>
            <a:ext cx="3245053" cy="40371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 dirty="0"/>
              <a:t>AGW</a:t>
            </a:r>
            <a:r>
              <a:rPr lang="en-US" altLang="de-DE" sz="900" baseline="0" dirty="0"/>
              <a:t> – </a:t>
            </a:r>
            <a:r>
              <a:rPr lang="en-US" altLang="de-DE" sz="900" baseline="0" dirty="0" err="1"/>
              <a:t>Hydrogeologie</a:t>
            </a:r>
            <a:r>
              <a:rPr lang="en-US" altLang="de-DE" sz="900" baseline="0" dirty="0"/>
              <a:t> und </a:t>
            </a:r>
            <a:r>
              <a:rPr lang="en-US" altLang="de-DE" sz="900" baseline="0" dirty="0" err="1"/>
              <a:t>Ingenieurgeologie</a:t>
            </a:r>
            <a:endParaRPr lang="en-US" altLang="de-DE" sz="9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4B978990-F548-4DBF-8142-A24718BD92B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709" y="331200"/>
            <a:ext cx="1086290" cy="500374"/>
          </a:xfrm>
          <a:prstGeom prst="rect">
            <a:avLst/>
          </a:prstGeom>
        </p:spPr>
      </p:pic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8" r:id="rId3"/>
    <p:sldLayoutId id="2147483686" r:id="rId4"/>
    <p:sldLayoutId id="2147483688" r:id="rId5"/>
    <p:sldLayoutId id="2147483689" r:id="rId6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9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ydro.agw.kit.edu/21_158.php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searchgate.net/profile/Tanja_Liesch" TargetMode="External"/><Relationship Id="rId4" Type="http://schemas.openxmlformats.org/officeDocument/2006/relationships/hyperlink" Target="https://scholar.google.com/citations?user=0lzUw80AAAAJ&amp;hl=d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ydrogeo.science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ublons.com/researcher/489416/gabriel-c-rau/" TargetMode="External"/><Relationship Id="rId4" Type="http://schemas.openxmlformats.org/officeDocument/2006/relationships/hyperlink" Target="https://scholar.google.com/citations?user=I_ehthwAAAAJ&amp;hl=e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dreasWunsch" TargetMode="External"/><Relationship Id="rId2" Type="http://schemas.openxmlformats.org/officeDocument/2006/relationships/hyperlink" Target="https://hydro.agw.kit.edu/21_172.ph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researchgate.net/profile/Andreas-Wunsch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hydro.agw.kit.edu/21_64.ph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>
          <a:xfrm>
            <a:off x="365443" y="1243853"/>
            <a:ext cx="8524557" cy="665629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tx2"/>
                </a:solidFill>
              </a:rPr>
              <a:t>Geodatenanalyse 2:</a:t>
            </a:r>
          </a:p>
          <a:p>
            <a:r>
              <a:rPr lang="de-DE" sz="2000" dirty="0" err="1">
                <a:solidFill>
                  <a:schemeClr val="tx2"/>
                </a:solidFill>
              </a:rPr>
              <a:t>Machine</a:t>
            </a:r>
            <a:r>
              <a:rPr lang="de-DE" sz="2000" dirty="0">
                <a:solidFill>
                  <a:schemeClr val="tx2"/>
                </a:solidFill>
              </a:rPr>
              <a:t> Learning und Big Data</a:t>
            </a:r>
            <a:endParaRPr lang="de-DE" sz="2000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de-DE" sz="1200" dirty="0"/>
              <a:t>SS 2021</a:t>
            </a:r>
            <a:br>
              <a:rPr lang="de-DE" sz="1200" dirty="0"/>
            </a:br>
            <a:r>
              <a:rPr lang="de-DE" sz="1200" dirty="0"/>
              <a:t>Tanja Liesch, Gabriel Rau, Andreas Wunsch, Jonas Weis</a:t>
            </a:r>
          </a:p>
          <a:p>
            <a:endParaRPr lang="de-DE" sz="1100" dirty="0"/>
          </a:p>
        </p:txBody>
      </p:sp>
      <p:pic>
        <p:nvPicPr>
          <p:cNvPr id="9" name="Bildplatzhalter 4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3" y="2560283"/>
            <a:ext cx="8449104" cy="2031205"/>
          </a:xfrm>
        </p:spPr>
      </p:pic>
    </p:spTree>
    <p:extLst>
      <p:ext uri="{BB962C8B-B14F-4D97-AF65-F5344CB8AC3E}">
        <p14:creationId xmlns:p14="http://schemas.microsoft.com/office/powerpoint/2010/main" val="122500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Modulübersicht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3753" y="1136277"/>
            <a:ext cx="7395089" cy="3237637"/>
          </a:xfrm>
          <a:prstGeom prst="rect">
            <a:avLst/>
          </a:prstGeom>
        </p:spPr>
        <p:txBody>
          <a:bodyPr vert="horz" lIns="0" tIns="0" rIns="0" bIns="0" rtlCol="0">
            <a:normAutofit lnSpcReduction="10000"/>
          </a:bodyPr>
          <a:lstStyle>
            <a:lvl1pPr marL="152722" indent="-152722" algn="l" defTabSz="514427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2775" indent="-152722" algn="l" defTabSz="514427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2831" indent="-149149" algn="l" defTabSz="505496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56458" indent="-152722" algn="l" defTabSz="514427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56513" indent="-149149" algn="l" defTabSz="514427" rtl="0" eaLnBrk="1" latinLnBrk="0" hangingPunct="1">
              <a:lnSpc>
                <a:spcPct val="90000"/>
              </a:lnSpc>
              <a:spcBef>
                <a:spcPts val="270"/>
              </a:spcBef>
              <a:buSzPct val="88000"/>
              <a:buFontTx/>
              <a:buBlip>
                <a:blip r:embed="rId2"/>
              </a:buBlip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14674" indent="-128606" algn="l" defTabSz="51442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71888" indent="-128606" algn="l" defTabSz="51442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9101" indent="-128606" algn="l" defTabSz="51442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86315" indent="-128606" algn="l" defTabSz="514427" rtl="0" eaLnBrk="1" latinLnBrk="0" hangingPunct="1">
              <a:lnSpc>
                <a:spcPct val="90000"/>
              </a:lnSpc>
              <a:spcBef>
                <a:spcPts val="281"/>
              </a:spcBef>
              <a:buFont typeface="Arial" panose="020B0604020202020204" pitchFamily="34" charset="0"/>
              <a:buChar char="•"/>
              <a:defRPr sz="10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Das Modul </a:t>
            </a:r>
            <a:r>
              <a:rPr lang="de-DE" sz="1600" b="1" dirty="0"/>
              <a:t>Geodatenanalyse II </a:t>
            </a:r>
            <a:r>
              <a:rPr lang="de-DE" sz="1600" dirty="0"/>
              <a:t>wird dieses Jahr zum ersten Mal angeboten</a:t>
            </a:r>
          </a:p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Inhalt ist der Umgang mit Big Data und der Einsatz von modernen </a:t>
            </a:r>
            <a:r>
              <a:rPr lang="de-DE" sz="1600" dirty="0" err="1"/>
              <a:t>Machine</a:t>
            </a:r>
            <a:r>
              <a:rPr lang="de-DE" sz="1600" dirty="0"/>
              <a:t> Learning Methoden in der Hydro- und Ingenieurgeologie </a:t>
            </a:r>
            <a:r>
              <a:rPr lang="de-DE" sz="1600" i="1" dirty="0"/>
              <a:t>– vieles davon ist übertragbar auf andere Fragestellungen im geowissenschaftlichen Kontext!</a:t>
            </a:r>
          </a:p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Der Kurs besteht aus 12 inhaltlichen Terminen, jeweils mit Theorieteil, Übungen (Python) und Reflektion/Diskussion (plus Vorbesprechung plus 1 Termin Reserve/Zeit für Fragen)</a:t>
            </a:r>
          </a:p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Grundkenntnisse in der Python-Programmierung werden vorausgesetzt </a:t>
            </a:r>
            <a:r>
              <a:rPr lang="de-DE" sz="1600" dirty="0">
                <a:sym typeface="Wingdings" panose="05000000000000000000" pitchFamily="2" charset="2"/>
              </a:rPr>
              <a:t> Modul Geodatenanalyse I</a:t>
            </a:r>
            <a:endParaRPr lang="de-DE" sz="1600" dirty="0"/>
          </a:p>
          <a:p>
            <a:pPr marL="268288" indent="-268288">
              <a:lnSpc>
                <a:spcPct val="125000"/>
              </a:lnSpc>
              <a:buClr>
                <a:schemeClr val="accent1"/>
              </a:buClr>
              <a:buFont typeface="Arial" panose="020B0604020202020204" pitchFamily="34" charset="0"/>
              <a:buChar char="►"/>
              <a:tabLst>
                <a:tab pos="180975" algn="l"/>
              </a:tabLst>
            </a:pPr>
            <a:r>
              <a:rPr lang="de-DE" sz="1600" dirty="0"/>
              <a:t>Das Modul wird mit einer benoteten „Prüfungsleistung anderer Art“ abgeschlossen</a:t>
            </a:r>
          </a:p>
        </p:txBody>
      </p:sp>
    </p:spTree>
    <p:extLst>
      <p:ext uri="{BB962C8B-B14F-4D97-AF65-F5344CB8AC3E}">
        <p14:creationId xmlns:p14="http://schemas.microsoft.com/office/powerpoint/2010/main" val="71957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de-DE" sz="1600" dirty="0"/>
              <a:t>Am Ende des Moduls werden die Teilnehmer in der Lage sein: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mit großen Datensätzen aus dem geowissenschaftlichen Bereich (z.B. Satellitendaten, Klimadaten) umzugehen.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gängige Methoden der Zeitreihenanalyse auf hydro- und ingenieurgeologische Fragestellungen anzuwenden.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Sie beherrschen grundlegende Verfahren des maschinellen Lernens.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Sie können einfache Anwendungsfälle selbständig programmieren.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 des Moduls </a:t>
            </a:r>
          </a:p>
        </p:txBody>
      </p:sp>
    </p:spTree>
    <p:extLst>
      <p:ext uri="{BB962C8B-B14F-4D97-AF65-F5344CB8AC3E}">
        <p14:creationId xmlns:p14="http://schemas.microsoft.com/office/powerpoint/2010/main" val="3032998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wird von Ihnen erwartet?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indent="-268288">
              <a:spcAft>
                <a:spcPts val="450"/>
              </a:spcAft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Umfang: 5 LP = 150 h Arbeitsaufwand</a:t>
            </a:r>
          </a:p>
          <a:p>
            <a:pPr marL="268288" indent="-268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davon 42 h Präsenzzeit: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14 Termine à 3 SWS im Semester = 42 h (davon 1 Termin Vorbesprechung und</a:t>
            </a:r>
            <a:br>
              <a:rPr lang="de-DE" sz="1600" dirty="0"/>
            </a:br>
            <a:r>
              <a:rPr lang="de-DE" sz="1600" dirty="0"/>
              <a:t>1 Termin Reserve/Zeit für Fragen)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Präsenzzeit mit Anwesenheitspflicht!</a:t>
            </a:r>
          </a:p>
          <a:p>
            <a:pPr marL="628741" lvl="1" indent="-285750">
              <a:buClr>
                <a:schemeClr val="tx2"/>
              </a:buClr>
              <a:buFont typeface="Arial" panose="020B0604020202020204" pitchFamily="34" charset="0"/>
              <a:buChar char="►"/>
            </a:pPr>
            <a:endParaRPr lang="de-DE" sz="1600" dirty="0"/>
          </a:p>
          <a:p>
            <a:pPr marL="268288" indent="-268288">
              <a:spcBef>
                <a:spcPts val="45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und 108 h Selbststudium: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Vor- und Nachbereitung der Vorlesung/Übungen (je ca. 1h für die 12 inhaltlichen Termine = 24 h)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Anfertigen der Prüfungsleistung anderer Art (der Rest, also 84 h = 10,5 Arbeitstage)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51359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400050" y="1087050"/>
            <a:ext cx="8253132" cy="3466844"/>
          </a:xfrm>
        </p:spPr>
        <p:txBody>
          <a:bodyPr/>
          <a:lstStyle/>
          <a:p>
            <a:pPr marL="268288" indent="-268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Vorbereitung: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An einigen Terminen wird der Theorieteil (kommentierte Vorlesungsfolien bzw. </a:t>
            </a:r>
            <a:r>
              <a:rPr lang="de-DE" sz="1600" dirty="0" err="1"/>
              <a:t>Screencasts</a:t>
            </a:r>
            <a:r>
              <a:rPr lang="de-DE" sz="1600" dirty="0"/>
              <a:t>) als Video zur Verfügung gestellt. Dies bitte jeweils als Vorbereitung auf die eigentliche Übung anschauen!</a:t>
            </a:r>
          </a:p>
          <a:p>
            <a:pPr lvl="1">
              <a:buClr>
                <a:schemeClr val="tx2"/>
              </a:buClr>
              <a:buFont typeface="Arial" panose="020B0604020202020204" pitchFamily="34" charset="0"/>
              <a:buChar char="►"/>
            </a:pPr>
            <a:endParaRPr lang="de-DE" sz="1600" dirty="0"/>
          </a:p>
          <a:p>
            <a:pPr marL="268288" indent="-268288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Nachbereitung:</a:t>
            </a:r>
          </a:p>
          <a:p>
            <a:pPr marL="538163" lvl="1" indent="-271463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Ggf. die Aufgaben aus der Übung zu Ende machen und/oder zur Übung bzw. Wiederholung eine weitere Aufgabe anfertigen.</a:t>
            </a:r>
          </a:p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Vor- und Nachbereitung</a:t>
            </a:r>
          </a:p>
        </p:txBody>
      </p:sp>
    </p:spTree>
    <p:extLst>
      <p:ext uri="{BB962C8B-B14F-4D97-AF65-F5344CB8AC3E}">
        <p14:creationId xmlns:p14="http://schemas.microsoft.com/office/powerpoint/2010/main" val="279245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4AEE8C-71F9-4C39-9EFE-AD61BE68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Terminplan (Uhrzeit jeweils 14 - 16:30 Uhr)</a:t>
            </a:r>
            <a:endParaRPr lang="de-DE" dirty="0"/>
          </a:p>
        </p:txBody>
      </p:sp>
      <p:graphicFrame>
        <p:nvGraphicFramePr>
          <p:cNvPr id="2" name="Tabel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86605"/>
              </p:ext>
            </p:extLst>
          </p:nvPr>
        </p:nvGraphicFramePr>
        <p:xfrm>
          <a:off x="457200" y="945674"/>
          <a:ext cx="8286751" cy="356077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355128">
                  <a:extLst>
                    <a:ext uri="{9D8B030D-6E8A-4147-A177-3AD203B41FA5}">
                      <a16:colId xmlns:a16="http://schemas.microsoft.com/office/drawing/2014/main" val="3773970905"/>
                    </a:ext>
                  </a:extLst>
                </a:gridCol>
                <a:gridCol w="974912">
                  <a:extLst>
                    <a:ext uri="{9D8B030D-6E8A-4147-A177-3AD203B41FA5}">
                      <a16:colId xmlns:a16="http://schemas.microsoft.com/office/drawing/2014/main" val="2442336351"/>
                    </a:ext>
                  </a:extLst>
                </a:gridCol>
                <a:gridCol w="1243644">
                  <a:extLst>
                    <a:ext uri="{9D8B030D-6E8A-4147-A177-3AD203B41FA5}">
                      <a16:colId xmlns:a16="http://schemas.microsoft.com/office/drawing/2014/main" val="3400021321"/>
                    </a:ext>
                  </a:extLst>
                </a:gridCol>
                <a:gridCol w="4713067">
                  <a:extLst>
                    <a:ext uri="{9D8B030D-6E8A-4147-A177-3AD203B41FA5}">
                      <a16:colId xmlns:a16="http://schemas.microsoft.com/office/drawing/2014/main" val="3617359789"/>
                    </a:ext>
                  </a:extLst>
                </a:gridCol>
              </a:tblGrid>
              <a:tr h="150222">
                <a:tc>
                  <a:txBody>
                    <a:bodyPr/>
                    <a:lstStyle/>
                    <a:p>
                      <a:pPr algn="ctr" rtl="0" fontAlgn="b"/>
                      <a:endParaRPr lang="de-DE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604" marR="17604" marT="11736" marB="11736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solidFill>
                            <a:schemeClr val="bg1"/>
                          </a:solidFill>
                          <a:effectLst/>
                        </a:rPr>
                        <a:t>Datum</a:t>
                      </a:r>
                    </a:p>
                  </a:txBody>
                  <a:tcPr marL="17604" marR="17604" marT="11736" marB="11736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solidFill>
                            <a:schemeClr val="bg1"/>
                          </a:solidFill>
                          <a:effectLst/>
                        </a:rPr>
                        <a:t>Dozent</a:t>
                      </a:r>
                      <a:endParaRPr lang="de-DE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604" marR="17604" marT="11736" marB="11736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solidFill>
                            <a:schemeClr val="bg1"/>
                          </a:solidFill>
                          <a:effectLst/>
                        </a:rPr>
                        <a:t>Thema</a:t>
                      </a:r>
                      <a:endParaRPr lang="de-DE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7604" marR="17604" marT="11736" marB="11736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849739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Vorbesprechung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12.04.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Vorbesprechung und Einrichtung der Entwicklungsumgebung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1379399099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1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19.04.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Umgang mit und Analyse von Zeitreihen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1698296924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2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26.04.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Jonas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Grundlagen des maschinellen Lernens, EDA, Datenaufbereitung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4013135619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3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03.05.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Frequenzanalyse von Zeitreihen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3739839298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4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10.05.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Jonas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Überwachtes Lernen</a:t>
                      </a:r>
                      <a:r>
                        <a:rPr lang="de-DE" sz="1000" baseline="0" dirty="0">
                          <a:effectLst/>
                        </a:rPr>
                        <a:t> (</a:t>
                      </a:r>
                      <a:r>
                        <a:rPr lang="de-DE" sz="1000" dirty="0">
                          <a:effectLst/>
                        </a:rPr>
                        <a:t>einfache ML Algorithmen),</a:t>
                      </a:r>
                      <a:br>
                        <a:rPr lang="de-DE" sz="1000" dirty="0">
                          <a:effectLst/>
                        </a:rPr>
                      </a:br>
                      <a:r>
                        <a:rPr lang="de-DE" sz="1000" dirty="0" err="1">
                          <a:effectLst/>
                        </a:rPr>
                        <a:t>unüberwachtes</a:t>
                      </a:r>
                      <a:r>
                        <a:rPr lang="de-DE" sz="1000" dirty="0">
                          <a:effectLst/>
                        </a:rPr>
                        <a:t> Lernen</a:t>
                      </a:r>
                      <a:r>
                        <a:rPr lang="de-DE" sz="1000" baseline="0" dirty="0">
                          <a:effectLst/>
                        </a:rPr>
                        <a:t> (</a:t>
                      </a:r>
                      <a:r>
                        <a:rPr lang="de-DE" sz="1000" dirty="0">
                          <a:effectLst/>
                        </a:rPr>
                        <a:t>Clustering), </a:t>
                      </a:r>
                      <a:r>
                        <a:rPr lang="de-DE" sz="1000" dirty="0" err="1">
                          <a:effectLst/>
                        </a:rPr>
                        <a:t>Crossvalidation</a:t>
                      </a:r>
                      <a:endParaRPr lang="de-DE" sz="1000" dirty="0">
                        <a:effectLst/>
                      </a:endParaRPr>
                    </a:p>
                  </a:txBody>
                  <a:tcPr marL="0" marR="0" marT="11736" marB="11736" anchor="ctr"/>
                </a:tc>
                <a:extLst>
                  <a:ext uri="{0D108BD9-81ED-4DB2-BD59-A6C34878D82A}">
                    <a16:rowId xmlns:a16="http://schemas.microsoft.com/office/drawing/2014/main" val="3842683235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5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17.05.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Erweiterte Kartografie mit Geopandas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456889556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Termin 6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31.05.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Tanja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Grundlagen neuronaler Netze, MLP, FFN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71260760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7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07.06.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Analyse von großen Datensätzen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2114214201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8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14.06.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Andreas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 err="1">
                          <a:effectLst/>
                        </a:rPr>
                        <a:t>Rekurrente</a:t>
                      </a:r>
                      <a:r>
                        <a:rPr lang="de-DE" sz="1000" dirty="0">
                          <a:effectLst/>
                        </a:rPr>
                        <a:t> Neuronale Netze, Vorhersage von Zeitreihen mit CNN und LSTM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2582360502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9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21.06.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Einführung in Google Earth Engine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560860122"/>
                  </a:ext>
                </a:extLst>
              </a:tr>
              <a:tr h="187163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10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28.06.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Andreas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Hyperparameter-Tuning und Ensembles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2140825601"/>
                  </a:ext>
                </a:extLst>
              </a:tr>
              <a:tr h="15022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11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05.07.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Anwendungen mit Google Earth Engine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2047150471"/>
                  </a:ext>
                </a:extLst>
              </a:tr>
              <a:tr h="530471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>
                          <a:effectLst/>
                        </a:rPr>
                        <a:t>Termin 12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12.07.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Ausblick und interessante Anwendungen: XAI, Transfer-Learning, Autoencoder, SOM (kann ggf. auch wegfallen, wenn wir vorher nicht so weit kommen und einen weiteren Termin brauchen)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346531472"/>
                  </a:ext>
                </a:extLst>
              </a:tr>
              <a:tr h="276972"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Reserve</a:t>
                      </a:r>
                      <a:endParaRPr lang="de-DE" sz="1000" b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>
                          <a:effectLst/>
                        </a:rPr>
                        <a:t>19.07.</a:t>
                      </a:r>
                      <a:endParaRPr lang="de-DE" sz="1000" b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de-DE" sz="1000" dirty="0">
                          <a:effectLst/>
                        </a:rPr>
                        <a:t>Tanja &amp; Gabriel</a:t>
                      </a:r>
                    </a:p>
                  </a:txBody>
                  <a:tcPr marL="17604" marR="17604" marT="11736" marB="11736" anchor="ctr"/>
                </a:tc>
                <a:tc>
                  <a:txBody>
                    <a:bodyPr/>
                    <a:lstStyle/>
                    <a:p>
                      <a:pPr marL="72000" rtl="0" fontAlgn="b"/>
                      <a:r>
                        <a:rPr lang="de-DE" sz="1000" dirty="0">
                          <a:effectLst/>
                        </a:rPr>
                        <a:t>Wiederholungen und Sprechstunde</a:t>
                      </a:r>
                    </a:p>
                  </a:txBody>
                  <a:tcPr marL="17604" marR="17604" marT="11736" marB="11736" anchor="ctr"/>
                </a:tc>
                <a:extLst>
                  <a:ext uri="{0D108BD9-81ED-4DB2-BD59-A6C34878D82A}">
                    <a16:rowId xmlns:a16="http://schemas.microsoft.com/office/drawing/2014/main" val="89511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0895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Clr>
                <a:schemeClr val="tx2"/>
              </a:buClr>
              <a:buNone/>
            </a:pPr>
            <a:r>
              <a:rPr lang="de-DE" sz="1600" dirty="0"/>
              <a:t>Während des Kurses: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Fragen sind jederzeit willkommen!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Wir bitten eventuelle Fehler im Kursmaterial zu melden 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Bei Problemen bitte direkt an die Dozenten wenden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Lehrevaluation am Ende des Kurses</a:t>
            </a:r>
          </a:p>
          <a:p>
            <a:pPr marL="268288" indent="-268288">
              <a:lnSpc>
                <a:spcPct val="125000"/>
              </a:lnSpc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Sprechstunde nach Absprache per E-Mail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15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Feedback</a:t>
            </a:r>
          </a:p>
        </p:txBody>
      </p:sp>
    </p:spTree>
    <p:extLst>
      <p:ext uri="{BB962C8B-B14F-4D97-AF65-F5344CB8AC3E}">
        <p14:creationId xmlns:p14="http://schemas.microsoft.com/office/powerpoint/2010/main" val="1143461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542368" y="1042147"/>
            <a:ext cx="8178050" cy="3422277"/>
          </a:xfrm>
        </p:spPr>
        <p:txBody>
          <a:bodyPr>
            <a:normAutofit lnSpcReduction="10000"/>
          </a:bodyPr>
          <a:lstStyle/>
          <a:p>
            <a:pPr marL="266700" indent="-2667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600" b="1" dirty="0"/>
              <a:t>Anwesenheit und aktive Teilnahme an den Übungen</a:t>
            </a:r>
          </a:p>
          <a:p>
            <a:pPr marL="266700" indent="-2667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600" b="1" dirty="0"/>
              <a:t>Prüfungsleistung „anderer Art“ in Form eines E-Portfolios:</a:t>
            </a:r>
            <a:endParaRPr lang="de-DE" sz="1400" dirty="0"/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dirty="0"/>
              <a:t>Bearbeitung mehrerer Aufgabenstellung (insgesamt 4) während und nach der Vorlesungszeit: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Teil 1 (Literaturrecherche und -besprechung): Öffnung nach 5 Terminen, Einreichungsfrist 4 Wochen.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Teil 2 (Datenrecherche und -besprechung): Öffnung nach 9 Terminen, Einreichungsfrist 2 Wochen.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Teil 3: Öffnung nach 11 Terminen, Einreichungsfrist 6 Wochen.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Teil 4 (Reflexion): Öffnung nach 13 Terminen, Einreichungsfrist 6 Wochen.</a:t>
            </a:r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dirty="0"/>
              <a:t>Darunter eine vorgegebenen Aufgabenstellung in </a:t>
            </a:r>
            <a:r>
              <a:rPr lang="de-DE" sz="1400" i="1" dirty="0"/>
              <a:t>Python </a:t>
            </a:r>
            <a:r>
              <a:rPr lang="de-DE" sz="1400" dirty="0"/>
              <a:t>(Teil 3)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Erstellen eines individuellen Workflows mit Code und Erklärung zur Analyse eines Geodatensatzes</a:t>
            </a:r>
          </a:p>
          <a:p>
            <a:pPr marL="716034" lvl="2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Dokumentation in Form eines Jupyter Notebooks mit Visualisierung und Diskussion der Ergebnisse</a:t>
            </a:r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dirty="0"/>
              <a:t>Details zu den einzelnen Teilen bei Öffnung der Aufgabenstellung</a:t>
            </a:r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dirty="0"/>
              <a:t>Die Prüfungsleistung wird benotet und entspricht der Modulnote</a:t>
            </a:r>
          </a:p>
          <a:p>
            <a:pPr marL="449263" lvl="1" indent="-249238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►"/>
            </a:pPr>
            <a:r>
              <a:rPr lang="de-DE" sz="1400" b="1" dirty="0"/>
              <a:t>Prüfungsanmeldung in Campus: ab sofort, bis 30.06.2021!!!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Erfolgskontrolle</a:t>
            </a:r>
          </a:p>
        </p:txBody>
      </p:sp>
    </p:spTree>
    <p:extLst>
      <p:ext uri="{BB962C8B-B14F-4D97-AF65-F5344CB8AC3E}">
        <p14:creationId xmlns:p14="http://schemas.microsoft.com/office/powerpoint/2010/main" val="166806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17</a:t>
            </a:fld>
            <a:endParaRPr lang="en-US" noProof="0"/>
          </a:p>
        </p:txBody>
      </p:sp>
      <p:pic>
        <p:nvPicPr>
          <p:cNvPr id="8" name="Picture 2" descr="Bildergebnis fÃ¼r vielen dank">
            <a:extLst>
              <a:ext uri="{FF2B5EF4-FFF2-40B4-BE49-F238E27FC236}">
                <a16:creationId xmlns:a16="http://schemas.microsoft.com/office/drawing/2014/main" id="{E90B51D3-804A-483E-A49A-0561F8A94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7691" y="1396087"/>
            <a:ext cx="5706760" cy="237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49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TOPs für heute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Einordnung in den Studienplan</a:t>
            </a:r>
          </a:p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Kleine Vorstellungsrunde</a:t>
            </a:r>
          </a:p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Organisatorisches (Terminplanung und allgemeiner Ablauf, Infos zur Prüfungsleistung etc.)</a:t>
            </a:r>
          </a:p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Testen der Technik</a:t>
            </a:r>
          </a:p>
          <a:p>
            <a:pPr marL="622371" lvl="2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Einrichtung der Entwicklungsumgebung</a:t>
            </a:r>
          </a:p>
          <a:p>
            <a:pPr marL="622371" lvl="2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200" dirty="0"/>
              <a:t>Vorstellung Google </a:t>
            </a:r>
            <a:r>
              <a:rPr lang="de-DE" sz="1200" dirty="0" err="1"/>
              <a:t>Colab</a:t>
            </a:r>
            <a:endParaRPr lang="de-DE" sz="1200" dirty="0"/>
          </a:p>
          <a:p>
            <a:pPr marL="355600" indent="-355600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600" dirty="0"/>
              <a:t>Beim nächsten Mal: Starten mit den Inhalten </a:t>
            </a:r>
            <a:r>
              <a:rPr lang="de-DE" sz="1600" dirty="0">
                <a:sym typeface="Wingdings" panose="05000000000000000000" pitchFamily="2" charset="2"/>
              </a:rPr>
              <a:t></a:t>
            </a:r>
            <a:endParaRPr lang="de-DE" sz="1600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0826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289112" y="270900"/>
            <a:ext cx="6303240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Profil „ Hydro- und Ingenieurgeologie“</a:t>
            </a:r>
          </a:p>
        </p:txBody>
      </p:sp>
      <p:pic>
        <p:nvPicPr>
          <p:cNvPr id="51" name="Grafik 5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938" y="1047112"/>
            <a:ext cx="5264150" cy="3809290"/>
          </a:xfrm>
          <a:prstGeom prst="rect">
            <a:avLst/>
          </a:prstGeom>
        </p:spPr>
      </p:pic>
      <p:sp>
        <p:nvSpPr>
          <p:cNvPr id="53" name="Abgerundetes Rechteck 52"/>
          <p:cNvSpPr/>
          <p:nvPr/>
        </p:nvSpPr>
        <p:spPr>
          <a:xfrm>
            <a:off x="1856582" y="1380995"/>
            <a:ext cx="1285874" cy="2603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Abgerundetes Rechteck 53"/>
          <p:cNvSpPr/>
          <p:nvPr/>
        </p:nvSpPr>
        <p:spPr>
          <a:xfrm>
            <a:off x="1856582" y="3037970"/>
            <a:ext cx="1285874" cy="2603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Abgerundetes Rechteck 9"/>
          <p:cNvSpPr/>
          <p:nvPr/>
        </p:nvSpPr>
        <p:spPr>
          <a:xfrm>
            <a:off x="3182146" y="3264700"/>
            <a:ext cx="1247867" cy="26035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/>
          <p:cNvSpPr txBox="1"/>
          <p:nvPr/>
        </p:nvSpPr>
        <p:spPr>
          <a:xfrm>
            <a:off x="216000" y="671317"/>
            <a:ext cx="2683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Stand: WS 2020-2021/SS 2021</a:t>
            </a:r>
          </a:p>
        </p:txBody>
      </p:sp>
    </p:spTree>
    <p:extLst>
      <p:ext uri="{BB962C8B-B14F-4D97-AF65-F5344CB8AC3E}">
        <p14:creationId xmlns:p14="http://schemas.microsoft.com/office/powerpoint/2010/main" val="208645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329453" y="270900"/>
            <a:ext cx="6262899" cy="332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Profil „Hydro- und Ingenieurgeologie“</a:t>
            </a:r>
          </a:p>
        </p:txBody>
      </p:sp>
      <p:pic>
        <p:nvPicPr>
          <p:cNvPr id="2" name="Grafik 1" descr="Bildschirmausschnitt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744" y="1009244"/>
            <a:ext cx="5345246" cy="3739580"/>
          </a:xfrm>
          <a:prstGeom prst="rect">
            <a:avLst/>
          </a:prstGeom>
        </p:spPr>
      </p:pic>
      <p:sp>
        <p:nvSpPr>
          <p:cNvPr id="11" name="Textfeld 10"/>
          <p:cNvSpPr txBox="1"/>
          <p:nvPr/>
        </p:nvSpPr>
        <p:spPr>
          <a:xfrm>
            <a:off x="216000" y="614119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(voraussichtlich ab WS 2021-2022)</a:t>
            </a:r>
          </a:p>
        </p:txBody>
      </p:sp>
    </p:spTree>
    <p:extLst>
      <p:ext uri="{BB962C8B-B14F-4D97-AF65-F5344CB8AC3E}">
        <p14:creationId xmlns:p14="http://schemas.microsoft.com/office/powerpoint/2010/main" val="2157032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sind wir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95" y="1041500"/>
            <a:ext cx="1750897" cy="1978294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>
            <a:off x="2857500" y="987478"/>
            <a:ext cx="6118411" cy="3585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Diplom-Geologin, Promotion in Hydrogeologie (2006)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Arbeitsgruppenleiterin Numerische Modellierung und hydraulische Methoden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Forschungsschwerpunkte: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Anwendung von KI auf hydrogeologische Fragestellungen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Statistische und numerische Methoden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Projekte: </a:t>
            </a:r>
            <a:r>
              <a:rPr lang="de-DE" sz="1400" dirty="0" err="1"/>
              <a:t>NiMo</a:t>
            </a:r>
            <a:r>
              <a:rPr lang="de-DE" sz="1400" dirty="0"/>
              <a:t> 4.0, KARMA, SALAM2, BGR-KNN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Lehrveranstaltungen: Hydraulische Methoden, Gelände- und Labormethoden, Grundwassermodellierung, Geodatenanalyse II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Webseite: </a:t>
            </a:r>
            <a:r>
              <a:rPr lang="de-DE" sz="1400" dirty="0">
                <a:hlinkClick r:id="rId3"/>
              </a:rPr>
              <a:t>http://hydro.agw.kit.edu/21_158.php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Google Scholar: </a:t>
            </a:r>
            <a:r>
              <a:rPr lang="de-DE" sz="1400" dirty="0">
                <a:hlinkClick r:id="rId4"/>
              </a:rPr>
              <a:t>https://scholar.google.com/citations?user=0lzUw80AAAAJ&amp;hl=de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 err="1"/>
              <a:t>Researchgate</a:t>
            </a:r>
            <a:r>
              <a:rPr lang="de-DE" sz="1400" dirty="0"/>
              <a:t>: </a:t>
            </a:r>
            <a:r>
              <a:rPr lang="de-DE" sz="1400" dirty="0">
                <a:hlinkClick r:id="rId5"/>
              </a:rPr>
              <a:t>https://www.researchgate.net/profile/Tanja_Liesch</a:t>
            </a: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1050910" y="3096390"/>
            <a:ext cx="12778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Tanja Liesch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7996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with a beard&#10;&#10;Description automatically generated with low confidence">
            <a:extLst>
              <a:ext uri="{FF2B5EF4-FFF2-40B4-BE49-F238E27FC236}">
                <a16:creationId xmlns:a16="http://schemas.microsoft.com/office/drawing/2014/main" id="{90A81345-3A09-4A3B-8A13-F3F70D922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703" y="975392"/>
            <a:ext cx="1526535" cy="203538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sind wir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500" y="987478"/>
            <a:ext cx="6118411" cy="3216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Diplom-Ingenieur (2008), PhD (2012)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Aktueller Forschungsschwerpunkt: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Quantifizierung von Untergrundeigenschaften durch die Antwort des Grundwassers auf Gezeitenkräfte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Projekte: EC (</a:t>
            </a:r>
            <a:r>
              <a:rPr lang="de-DE" sz="1400" dirty="0" err="1"/>
              <a:t>SubTideTools</a:t>
            </a:r>
            <a:r>
              <a:rPr lang="de-DE" sz="1400" dirty="0"/>
              <a:t>), DFG (</a:t>
            </a:r>
            <a:r>
              <a:rPr lang="de-DE" sz="1400" dirty="0" err="1"/>
              <a:t>Tidal</a:t>
            </a:r>
            <a:r>
              <a:rPr lang="de-DE" sz="1400" dirty="0"/>
              <a:t> </a:t>
            </a:r>
            <a:r>
              <a:rPr lang="de-DE" sz="1400" dirty="0" err="1"/>
              <a:t>Subsurface</a:t>
            </a:r>
            <a:r>
              <a:rPr lang="de-DE" sz="1400" dirty="0"/>
              <a:t> Analysis)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Lehrveranstaltungen in der Ingenieurgeologie: Wissenschaftliches Arbeiten </a:t>
            </a:r>
            <a:r>
              <a:rPr lang="de-DE" sz="1400"/>
              <a:t>und Kommunizieren, Gelände- </a:t>
            </a:r>
            <a:r>
              <a:rPr lang="de-DE" sz="1400" dirty="0"/>
              <a:t>und Labormethoden, Geodatenanalyse I + II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Webseite: </a:t>
            </a:r>
            <a:r>
              <a:rPr lang="de-DE" sz="1400" dirty="0">
                <a:hlinkClick r:id="rId3"/>
              </a:rPr>
              <a:t>https://hydrogeo.science</a:t>
            </a:r>
            <a:r>
              <a:rPr lang="de-DE" sz="1400" dirty="0"/>
              <a:t>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Google Scholar: </a:t>
            </a:r>
            <a:r>
              <a:rPr lang="de-DE" sz="1400" dirty="0">
                <a:hlinkClick r:id="rId4"/>
              </a:rPr>
              <a:t>https://scholar.google.com/citations?user=I_ehthwAAAAJ&amp;hl=en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 err="1"/>
              <a:t>Publons</a:t>
            </a:r>
            <a:r>
              <a:rPr lang="de-DE" sz="1400" dirty="0"/>
              <a:t>: </a:t>
            </a:r>
            <a:r>
              <a:rPr lang="de-DE" sz="1400" dirty="0">
                <a:hlinkClick r:id="rId5"/>
              </a:rPr>
              <a:t>https://publons.com/researcher/489416/gabriel-c-rau/</a:t>
            </a:r>
            <a:r>
              <a:rPr lang="de-DE" sz="1400" dirty="0"/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49751" y="3082942"/>
            <a:ext cx="1543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350" dirty="0"/>
              <a:t>Gabriel Rau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8625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sind wir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500" y="987478"/>
            <a:ext cx="6118411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B.Sc. + M.Sc. in AGW am KIT, Doktorand seit 2017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Aktueller Forschungsschwerpunkt: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Zeitreihenvorhersagen mit KNN/DL (Grundwasserstände, Quellschüttungen etc.)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Projekte: BGR-KNN, </a:t>
            </a:r>
            <a:r>
              <a:rPr lang="de-DE" sz="1400" dirty="0" err="1"/>
              <a:t>NiMo</a:t>
            </a:r>
            <a:r>
              <a:rPr lang="de-DE" sz="1400" dirty="0"/>
              <a:t> 4.0</a:t>
            </a:r>
            <a:r>
              <a:rPr lang="de-DE" sz="1400"/>
              <a:t>, KARMA 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Lehrveranstaltungen: Geodatenanalyse II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Webseite: </a:t>
            </a:r>
            <a:r>
              <a:rPr lang="de-DE" sz="1400" dirty="0">
                <a:hlinkClick r:id="rId2"/>
              </a:rPr>
              <a:t>https://hydro.agw.kit.edu/21_172.php</a:t>
            </a:r>
            <a:r>
              <a:rPr lang="de-DE" sz="1400" dirty="0"/>
              <a:t>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GitHub: </a:t>
            </a:r>
            <a:r>
              <a:rPr lang="de-DE" sz="1400" dirty="0">
                <a:hlinkClick r:id="rId3"/>
              </a:rPr>
              <a:t>https://github.com/AndreasWunsch</a:t>
            </a:r>
            <a:r>
              <a:rPr lang="de-DE" sz="1400" dirty="0"/>
              <a:t>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 err="1"/>
              <a:t>Researchgate</a:t>
            </a:r>
            <a:r>
              <a:rPr lang="de-DE" sz="1400" dirty="0"/>
              <a:t>: </a:t>
            </a:r>
            <a:r>
              <a:rPr lang="de-DE" sz="1400" dirty="0">
                <a:hlinkClick r:id="rId4"/>
              </a:rPr>
              <a:t>https://www.researchgate.net/profile/Andreas-Wunsch</a:t>
            </a:r>
            <a:r>
              <a:rPr lang="de-DE" sz="1400" dirty="0"/>
              <a:t> 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849751" y="3082942"/>
            <a:ext cx="154382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Andreas Wunsch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F122493-7B5B-469E-84EC-B49AF62FA88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978" t="5492" r="15266" b="50056"/>
          <a:stretch/>
        </p:blipFill>
        <p:spPr>
          <a:xfrm>
            <a:off x="869924" y="987477"/>
            <a:ext cx="1423800" cy="202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210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sind wir </a:t>
            </a:r>
            <a:r>
              <a:rPr lang="de-DE" dirty="0">
                <a:sym typeface="Wingdings" panose="05000000000000000000" pitchFamily="2" charset="2"/>
              </a:rPr>
              <a:t>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2857500" y="987478"/>
            <a:ext cx="6118411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2017 B.Sc. in Geowissenschaften an der JGU Mainz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2020 M.Sc. in Angewandte Geowissenschaften an der RWTH Aachen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Aktuelle Forschungsschwerpunkte:</a:t>
            </a:r>
          </a:p>
          <a:p>
            <a:pPr marL="628741" lvl="1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Räumliche und zeitliche Vorhersage von Nitrat im Grundwasser mit Hilfe von maschinellem Lernen und künstlichen neuronalen Netzen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Projekte: </a:t>
            </a:r>
            <a:r>
              <a:rPr lang="de-DE" sz="1400" dirty="0" err="1"/>
              <a:t>NiMo</a:t>
            </a:r>
            <a:r>
              <a:rPr lang="de-DE" sz="1400" dirty="0"/>
              <a:t> 4.0 </a:t>
            </a:r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r>
              <a:rPr lang="de-DE" sz="1400" dirty="0"/>
              <a:t>Webseite: </a:t>
            </a:r>
            <a:r>
              <a:rPr lang="de-DE" sz="1400" dirty="0">
                <a:hlinkClick r:id="rId2"/>
              </a:rPr>
              <a:t>https://hydro.agw.kit.edu/21_64.php</a:t>
            </a: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endParaRPr lang="de-DE" sz="1400" dirty="0"/>
          </a:p>
          <a:p>
            <a:pPr marL="285750" indent="-285750" eaLnBrk="0" hangingPunct="0">
              <a:spcBef>
                <a:spcPts val="600"/>
              </a:spcBef>
              <a:buClr>
                <a:schemeClr val="tx2"/>
              </a:buClr>
              <a:buSzPct val="60000"/>
              <a:buFont typeface="Arial" panose="020B0604020202020204" pitchFamily="34" charset="0"/>
              <a:buChar char="►"/>
            </a:pPr>
            <a:endParaRPr lang="de-DE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1044735" y="3042601"/>
            <a:ext cx="110679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50" dirty="0"/>
              <a:t>Jonas Weis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33D524C-D931-48C3-8781-58BA498C18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64" t="5130" r="15223" b="50387"/>
          <a:stretch/>
        </p:blipFill>
        <p:spPr>
          <a:xfrm>
            <a:off x="779928" y="1029337"/>
            <a:ext cx="1532965" cy="1955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190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Studiengang </a:t>
            </a:r>
            <a:r>
              <a:rPr lang="de-DE" sz="1800" dirty="0" err="1"/>
              <a:t>BSc</a:t>
            </a:r>
            <a:r>
              <a:rPr lang="de-DE" sz="1800" dirty="0"/>
              <a:t>, am KIT oder anderer Uni?</a:t>
            </a:r>
          </a:p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Profilbildung</a:t>
            </a:r>
          </a:p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Motivation, das Modul zu belegen?</a:t>
            </a:r>
          </a:p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Vorwissen im Bereich Big Data und </a:t>
            </a:r>
            <a:r>
              <a:rPr lang="de-DE" sz="1800" dirty="0" err="1"/>
              <a:t>Machine</a:t>
            </a:r>
            <a:r>
              <a:rPr lang="de-DE" sz="1800" dirty="0"/>
              <a:t> Learning?</a:t>
            </a:r>
          </a:p>
          <a:p>
            <a:pPr marL="355600" indent="-355600">
              <a:buClr>
                <a:schemeClr val="tx2"/>
              </a:buClr>
              <a:buFont typeface="Arial" panose="020B0604020202020204" pitchFamily="34" charset="0"/>
              <a:buChar char="►"/>
            </a:pPr>
            <a:r>
              <a:rPr lang="de-DE" sz="1800" dirty="0"/>
              <a:t>Erwartungen an die Veranstaltung? An uns?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Wer seid Ihr?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noProof="0"/>
              <a:t>12.04.2021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56032574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Design1</Template>
  <TotalTime>0</TotalTime>
  <Words>1030</Words>
  <Application>Microsoft Office PowerPoint</Application>
  <PresentationFormat>Benutzerdefiniert</PresentationFormat>
  <Paragraphs>206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Design1</vt:lpstr>
      <vt:lpstr>PowerPoint-Präsentation</vt:lpstr>
      <vt:lpstr>TOPs für heute</vt:lpstr>
      <vt:lpstr>Profil „ Hydro- und Ingenieurgeologie“</vt:lpstr>
      <vt:lpstr>Profil „Hydro- und Ingenieurgeologie“</vt:lpstr>
      <vt:lpstr>Das sind wir </vt:lpstr>
      <vt:lpstr>Das sind wir </vt:lpstr>
      <vt:lpstr>Das sind wir </vt:lpstr>
      <vt:lpstr>Das sind wir </vt:lpstr>
      <vt:lpstr>Wer seid Ihr?</vt:lpstr>
      <vt:lpstr>Modulübersicht</vt:lpstr>
      <vt:lpstr>Lernziele des Moduls </vt:lpstr>
      <vt:lpstr>Was wird von Ihnen erwartet?</vt:lpstr>
      <vt:lpstr>Vor- und Nachbereitung</vt:lpstr>
      <vt:lpstr>Terminplan (Uhrzeit jeweils 14 - 16:30 Uhr)</vt:lpstr>
      <vt:lpstr>Feedback</vt:lpstr>
      <vt:lpstr>Erfolgskontrolle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Franzi</dc:creator>
  <cp:lastModifiedBy>Tanja</cp:lastModifiedBy>
  <cp:revision>108</cp:revision>
  <dcterms:created xsi:type="dcterms:W3CDTF">2017-12-07T14:50:50Z</dcterms:created>
  <dcterms:modified xsi:type="dcterms:W3CDTF">2021-04-06T11:41:10Z</dcterms:modified>
</cp:coreProperties>
</file>