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sldIdLst>
    <p:sldId id="272" r:id="rId2"/>
    <p:sldId id="274" r:id="rId3"/>
    <p:sldId id="408" r:id="rId4"/>
    <p:sldId id="409" r:id="rId5"/>
    <p:sldId id="275" r:id="rId6"/>
    <p:sldId id="422" r:id="rId7"/>
    <p:sldId id="418" r:id="rId8"/>
    <p:sldId id="420" r:id="rId9"/>
    <p:sldId id="402" r:id="rId10"/>
    <p:sldId id="411" r:id="rId11"/>
    <p:sldId id="414" r:id="rId12"/>
    <p:sldId id="277" r:id="rId13"/>
    <p:sldId id="421" r:id="rId14"/>
    <p:sldId id="412" r:id="rId15"/>
    <p:sldId id="415" r:id="rId16"/>
    <p:sldId id="416" r:id="rId17"/>
    <p:sldId id="417" r:id="rId1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48A15-430B-481D-8817-0C5E6BF12D9C}" v="7" dt="2021-04-06T10:19:24.7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 varScale="1">
        <p:scale>
          <a:sx n="135" d="100"/>
          <a:sy n="135" d="100"/>
        </p:scale>
        <p:origin x="869" y="91"/>
      </p:cViewPr>
      <p:guideLst>
        <p:guide orient="horz" pos="1620"/>
        <p:guide pos="5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au" userId="122ed023-10ac-44cd-a965-955e46ad430f" providerId="ADAL" clId="{A7148A15-430B-481D-8817-0C5E6BF12D9C}"/>
    <pc:docChg chg="undo custSel addSld delSld modSld">
      <pc:chgData name="Gabriel Rau" userId="122ed023-10ac-44cd-a965-955e46ad430f" providerId="ADAL" clId="{A7148A15-430B-481D-8817-0C5E6BF12D9C}" dt="2021-04-06T10:24:35.519" v="603" actId="20577"/>
      <pc:docMkLst>
        <pc:docMk/>
      </pc:docMkLst>
      <pc:sldChg chg="del">
        <pc:chgData name="Gabriel Rau" userId="122ed023-10ac-44cd-a965-955e46ad430f" providerId="ADAL" clId="{A7148A15-430B-481D-8817-0C5E6BF12D9C}" dt="2021-04-06T10:15:40.836" v="1" actId="47"/>
        <pc:sldMkLst>
          <pc:docMk/>
          <pc:sldMk cId="704257644" sldId="410"/>
        </pc:sldMkLst>
      </pc:sldChg>
      <pc:sldChg chg="addSp delSp modSp add mod">
        <pc:chgData name="Gabriel Rau" userId="122ed023-10ac-44cd-a965-955e46ad430f" providerId="ADAL" clId="{A7148A15-430B-481D-8817-0C5E6BF12D9C}" dt="2021-04-06T10:24:35.519" v="603" actId="20577"/>
        <pc:sldMkLst>
          <pc:docMk/>
          <pc:sldMk cId="3786255008" sldId="422"/>
        </pc:sldMkLst>
        <pc:spChg chg="mod">
          <ac:chgData name="Gabriel Rau" userId="122ed023-10ac-44cd-a965-955e46ad430f" providerId="ADAL" clId="{A7148A15-430B-481D-8817-0C5E6BF12D9C}" dt="2021-04-06T10:24:35.519" v="603" actId="20577"/>
          <ac:spMkLst>
            <pc:docMk/>
            <pc:sldMk cId="3786255008" sldId="422"/>
            <ac:spMk id="8" creationId="{00000000-0000-0000-0000-000000000000}"/>
          </ac:spMkLst>
        </pc:spChg>
        <pc:spChg chg="mod">
          <ac:chgData name="Gabriel Rau" userId="122ed023-10ac-44cd-a965-955e46ad430f" providerId="ADAL" clId="{A7148A15-430B-481D-8817-0C5E6BF12D9C}" dt="2021-04-06T10:16:38.417" v="29" actId="122"/>
          <ac:spMkLst>
            <pc:docMk/>
            <pc:sldMk cId="3786255008" sldId="422"/>
            <ac:spMk id="9" creationId="{00000000-0000-0000-0000-000000000000}"/>
          </ac:spMkLst>
        </pc:spChg>
        <pc:picChg chg="add del mod">
          <ac:chgData name="Gabriel Rau" userId="122ed023-10ac-44cd-a965-955e46ad430f" providerId="ADAL" clId="{A7148A15-430B-481D-8817-0C5E6BF12D9C}" dt="2021-04-06T10:16:15.982" v="4"/>
          <ac:picMkLst>
            <pc:docMk/>
            <pc:sldMk cId="3786255008" sldId="422"/>
            <ac:picMk id="6" creationId="{347549E7-3480-4B4D-BDE3-1AE7568F529D}"/>
          </ac:picMkLst>
        </pc:picChg>
        <pc:picChg chg="add del">
          <ac:chgData name="Gabriel Rau" userId="122ed023-10ac-44cd-a965-955e46ad430f" providerId="ADAL" clId="{A7148A15-430B-481D-8817-0C5E6BF12D9C}" dt="2021-04-06T10:16:30.065" v="17" actId="478"/>
          <ac:picMkLst>
            <pc:docMk/>
            <pc:sldMk cId="3786255008" sldId="422"/>
            <ac:picMk id="10" creationId="{0F122493-7B5B-469E-84EC-B49AF62FA88F}"/>
          </ac:picMkLst>
        </pc:picChg>
        <pc:picChg chg="add mod ord">
          <ac:chgData name="Gabriel Rau" userId="122ed023-10ac-44cd-a965-955e46ad430f" providerId="ADAL" clId="{A7148A15-430B-481D-8817-0C5E6BF12D9C}" dt="2021-04-06T10:16:28.187" v="16" actId="167"/>
          <ac:picMkLst>
            <pc:docMk/>
            <pc:sldMk cId="3786255008" sldId="422"/>
            <ac:picMk id="11" creationId="{90A81345-3A09-4A3B-8A13-F3F70D9223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746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/>
              <a:t>KIT – Die Forschungsuniversität in der Helmholtz-Gemeinschaft</a:t>
            </a:r>
            <a:endParaRPr lang="en-US" sz="825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33427" cy="75240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Folientitel: Arial 26pt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Unterzeile: Arial 18pt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87050"/>
            <a:ext cx="8343900" cy="3466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74755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smtClean="0"/>
            </a:lvl1pPr>
          </a:lstStyle>
          <a:p>
            <a:r>
              <a:rPr lang="de-DE"/>
              <a:t>12.04.2021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0" dirty="0"/>
              <a:t>Geodatenanalyse II, SS 2021</a:t>
            </a:r>
            <a:endParaRPr lang="de-DE" sz="9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1374"/>
            <a:ext cx="3245053" cy="4037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AGW</a:t>
            </a:r>
            <a:r>
              <a:rPr lang="en-US" altLang="de-DE" sz="900" baseline="0" dirty="0"/>
              <a:t> – </a:t>
            </a:r>
            <a:r>
              <a:rPr lang="en-US" altLang="de-DE" sz="900" baseline="0" dirty="0" err="1"/>
              <a:t>Hydrogeologie</a:t>
            </a:r>
            <a:r>
              <a:rPr lang="en-US" altLang="de-DE" sz="900" baseline="0" dirty="0"/>
              <a:t> und </a:t>
            </a:r>
            <a:r>
              <a:rPr lang="en-US" altLang="de-DE" sz="900" baseline="0" dirty="0" err="1"/>
              <a:t>Ingenieurgeologie</a:t>
            </a:r>
            <a:endParaRPr lang="en-US" altLang="de-DE" sz="9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9" y="331200"/>
            <a:ext cx="1086290" cy="500374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86" r:id="rId4"/>
    <p:sldLayoutId id="2147483688" r:id="rId5"/>
    <p:sldLayoutId id="2147483689" r:id="rId6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.agw.kit.edu/21_158.ph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rofile/Tanja_Liesch" TargetMode="External"/><Relationship Id="rId4" Type="http://schemas.openxmlformats.org/officeDocument/2006/relationships/hyperlink" Target="https://scholar.google.com/citations?user=0lzUw80AAAAJ&amp;hl=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ogeo.scie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ons.com/researcher/489416/gabriel-c-rau/" TargetMode="External"/><Relationship Id="rId4" Type="http://schemas.openxmlformats.org/officeDocument/2006/relationships/hyperlink" Target="https://scholar.google.com/citations?user=I_ehthwAAAAJ&amp;hl=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Wunsch" TargetMode="External"/><Relationship Id="rId2" Type="http://schemas.openxmlformats.org/officeDocument/2006/relationships/hyperlink" Target="https://hydro.agw.kit.edu/21_17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researchgate.net/profile/Andreas-Wuns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ydro.agw.kit.edu/21_64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443" y="1243853"/>
            <a:ext cx="8524557" cy="665629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Geodatenanalyse 2:</a:t>
            </a:r>
          </a:p>
          <a:p>
            <a:r>
              <a:rPr lang="de-DE" sz="2000" dirty="0" err="1">
                <a:solidFill>
                  <a:schemeClr val="tx2"/>
                </a:solidFill>
              </a:rPr>
              <a:t>Machine</a:t>
            </a:r>
            <a:r>
              <a:rPr lang="de-DE" sz="2000" dirty="0">
                <a:solidFill>
                  <a:schemeClr val="tx2"/>
                </a:solidFill>
              </a:rPr>
              <a:t> Learning und Big Data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SS 2021</a:t>
            </a:r>
            <a:br>
              <a:rPr lang="de-DE" sz="1200" dirty="0"/>
            </a:br>
            <a:r>
              <a:rPr lang="de-DE" sz="1200" dirty="0"/>
              <a:t>Tanja Liesch, Gabriel Rau, Andreas Wunsch, Jonas Weis</a:t>
            </a:r>
          </a:p>
          <a:p>
            <a:endParaRPr lang="de-DE" sz="1100" dirty="0"/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3" y="2560283"/>
            <a:ext cx="8449104" cy="2031205"/>
          </a:xfrm>
        </p:spPr>
      </p:pic>
    </p:spTree>
    <p:extLst>
      <p:ext uri="{BB962C8B-B14F-4D97-AF65-F5344CB8AC3E}">
        <p14:creationId xmlns:p14="http://schemas.microsoft.com/office/powerpoint/2010/main" val="12250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Modulübersicht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3753" y="1136277"/>
            <a:ext cx="7395089" cy="323763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52722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775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831" indent="-149149" algn="l" defTabSz="505496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458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6513" indent="-149149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674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888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01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15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</a:t>
            </a:r>
            <a:r>
              <a:rPr lang="de-DE" sz="1600" b="1" dirty="0"/>
              <a:t>Geodatenanalyse II </a:t>
            </a:r>
            <a:r>
              <a:rPr lang="de-DE" sz="1600" dirty="0"/>
              <a:t>wird dieses Jahr zum ersten Mal angeboten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Inhalt ist der Umgang mit Big Data und der Einsatz von modernen </a:t>
            </a:r>
            <a:r>
              <a:rPr lang="de-DE" sz="1600" dirty="0" err="1"/>
              <a:t>Machine</a:t>
            </a:r>
            <a:r>
              <a:rPr lang="de-DE" sz="1600" dirty="0"/>
              <a:t> Learning Methoden in der Hydro- und Ingenieurgeologie </a:t>
            </a:r>
            <a:r>
              <a:rPr lang="de-DE" sz="1600" i="1" dirty="0"/>
              <a:t>– vieles davon ist übertragbar auf andere Fragestellungen im geowissenschaftlichen Kontext!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Der Kurs besteht aus 12 inhaltlichen Terminen, jeweils mit Theorieteil, Übungen (Python) und Reflektion/Diskussion (plus Vorbesprechung plus 1 Termin Reserve/Zeit für Fragen)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Grundkenntnisse in der Python-Programmierung werden vorausgesetzt </a:t>
            </a:r>
            <a:r>
              <a:rPr lang="de-DE" sz="1600" dirty="0">
                <a:sym typeface="Wingdings" panose="05000000000000000000" pitchFamily="2" charset="2"/>
              </a:rPr>
              <a:t> Modul Geodatenanalyse I</a:t>
            </a:r>
            <a:endParaRPr lang="de-DE" sz="1600" dirty="0"/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wird mit einer benoteten „Prüfungsleistung anderer Art“ abgeschlossen</a:t>
            </a:r>
          </a:p>
        </p:txBody>
      </p:sp>
    </p:spTree>
    <p:extLst>
      <p:ext uri="{BB962C8B-B14F-4D97-AF65-F5344CB8AC3E}">
        <p14:creationId xmlns:p14="http://schemas.microsoft.com/office/powerpoint/2010/main" val="7195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de-DE" sz="1600" dirty="0"/>
              <a:t>Am Ende des Moduls werden die Teilnehmer in der Lage sein: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mit großen Datensätzen aus dem geowissenschaftlichen Bereich (z.B. Satellitendaten, Klimadaten) umzugehen.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gängige Methoden der Zeitreihenanalyse auf hydro- und ingenieurgeologische Fragestellungen anzuwenden.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beherrschen grundlegende Verfahren des maschinellen Lernens.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können einfache Anwendungsfälle selbständig programmieren.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 des Moduls </a:t>
            </a:r>
          </a:p>
        </p:txBody>
      </p:sp>
    </p:spTree>
    <p:extLst>
      <p:ext uri="{BB962C8B-B14F-4D97-AF65-F5344CB8AC3E}">
        <p14:creationId xmlns:p14="http://schemas.microsoft.com/office/powerpoint/2010/main" val="303299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von Ihnen erwartet?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Umfang: 5 LP = 150 h Arbeitsaufwand</a:t>
            </a:r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davon 42 h Präsenzzeit: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14 Termine à 3 SWS im Semester = 42 h (davon 1 Termin Vorbesprechung und</a:t>
            </a:r>
            <a:br>
              <a:rPr lang="de-DE" sz="1600" dirty="0"/>
            </a:br>
            <a:r>
              <a:rPr lang="de-DE" sz="1600" dirty="0"/>
              <a:t>1 Termin Reserve/Zeit für Fragen)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Präsenzzeit mit Anwesenheitspflicht!</a:t>
            </a:r>
          </a:p>
          <a:p>
            <a:pPr marL="628741" lvl="1" indent="-285750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und 108 h Selbststudium: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Vor- und Nachbereitung der Vorlesung/Übungen (je ca. 1h für die 12 inhaltlichen Termine = 24 h)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Anfertigen der Prüfungsleistung anderer Art (der Rest, also 84 h = 10,5 Arbeitstage)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0050" y="1087050"/>
            <a:ext cx="8253132" cy="3466844"/>
          </a:xfrm>
        </p:spPr>
        <p:txBody>
          <a:bodyPr/>
          <a:lstStyle/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 einigen Terminen wird der Theorieteil (kommentierte Vorlesungsfolien bzw. </a:t>
            </a:r>
            <a:r>
              <a:rPr lang="de-DE" sz="1600" dirty="0" err="1"/>
              <a:t>Screencasts</a:t>
            </a:r>
            <a:r>
              <a:rPr lang="de-DE" sz="1600" dirty="0"/>
              <a:t>) als Video zur Verfügung gestellt. Dies bitte jeweils als Vorbereitung auf die eigentliche Übung anschauen!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Nachbereitung: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Ggf. die Aufgaben aus der Übung zu Ende machen und/oder zur Übung bzw. Wiederholung eine weitere Aufgabe anfertigen.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Nachbereitung</a:t>
            </a:r>
          </a:p>
        </p:txBody>
      </p:sp>
    </p:spTree>
    <p:extLst>
      <p:ext uri="{BB962C8B-B14F-4D97-AF65-F5344CB8AC3E}">
        <p14:creationId xmlns:p14="http://schemas.microsoft.com/office/powerpoint/2010/main" val="27924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AEE8C-71F9-4C39-9EFE-AD61BE68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Terminplan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578"/>
              </p:ext>
            </p:extLst>
          </p:nvPr>
        </p:nvGraphicFramePr>
        <p:xfrm>
          <a:off x="457200" y="945674"/>
          <a:ext cx="8286751" cy="35607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5128">
                  <a:extLst>
                    <a:ext uri="{9D8B030D-6E8A-4147-A177-3AD203B41FA5}">
                      <a16:colId xmlns:a16="http://schemas.microsoft.com/office/drawing/2014/main" val="3773970905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442336351"/>
                    </a:ext>
                  </a:extLst>
                </a:gridCol>
                <a:gridCol w="1243644">
                  <a:extLst>
                    <a:ext uri="{9D8B030D-6E8A-4147-A177-3AD203B41FA5}">
                      <a16:colId xmlns:a16="http://schemas.microsoft.com/office/drawing/2014/main" val="3400021321"/>
                    </a:ext>
                  </a:extLst>
                </a:gridCol>
                <a:gridCol w="4713067">
                  <a:extLst>
                    <a:ext uri="{9D8B030D-6E8A-4147-A177-3AD203B41FA5}">
                      <a16:colId xmlns:a16="http://schemas.microsoft.com/office/drawing/2014/main" val="3617359789"/>
                    </a:ext>
                  </a:extLst>
                </a:gridCol>
              </a:tblGrid>
              <a:tr h="150222">
                <a:tc>
                  <a:txBody>
                    <a:bodyPr/>
                    <a:lstStyle/>
                    <a:p>
                      <a:pPr algn="ctr" rtl="0" fontAlgn="b"/>
                      <a:endParaRPr lang="de-DE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Datum</a:t>
                      </a: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Dozent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Thema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49739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12.04.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 und Einrichtung der Entwicklungsumgebung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37939909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Umgang mit und 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698296924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26.04.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des maschinellen Lernens, EDA, Datenaufbereitung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01313561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3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03.05.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Frequenzanalyse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739839298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4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10.05.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Überwachtes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einfache ML Algorithmen),</a:t>
                      </a:r>
                      <a:br>
                        <a:rPr lang="de-DE" sz="1000" dirty="0">
                          <a:effectLst/>
                        </a:rPr>
                      </a:br>
                      <a:r>
                        <a:rPr lang="de-DE" sz="1000" dirty="0" err="1">
                          <a:effectLst/>
                        </a:rPr>
                        <a:t>unüberwachtes</a:t>
                      </a:r>
                      <a:r>
                        <a:rPr lang="de-DE" sz="1000" dirty="0">
                          <a:effectLst/>
                        </a:rPr>
                        <a:t>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Clustering), </a:t>
                      </a:r>
                      <a:r>
                        <a:rPr lang="de-DE" sz="1000" dirty="0" err="1">
                          <a:effectLst/>
                        </a:rPr>
                        <a:t>Crossvalidation</a:t>
                      </a:r>
                      <a:endParaRPr lang="de-DE" sz="1000" dirty="0">
                        <a:effectLst/>
                      </a:endParaRPr>
                    </a:p>
                  </a:txBody>
                  <a:tcPr marL="0" marR="0" marT="11736" marB="11736" anchor="ctr"/>
                </a:tc>
                <a:extLst>
                  <a:ext uri="{0D108BD9-81ED-4DB2-BD59-A6C34878D82A}">
                    <a16:rowId xmlns:a16="http://schemas.microsoft.com/office/drawing/2014/main" val="3842683235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5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17.05.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Erweiterte Kartografie mit Geopandas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56889556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Termin 6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31.05.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neuronaler Netze, MLP, FFN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71260760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7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07.06.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Analyse von großen Datensätzen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14214201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8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14.06.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 err="1">
                          <a:effectLst/>
                        </a:rPr>
                        <a:t>Rekurrente</a:t>
                      </a:r>
                      <a:r>
                        <a:rPr lang="de-DE" sz="1000" dirty="0">
                          <a:effectLst/>
                        </a:rPr>
                        <a:t> Neuronale Netze, Vorhersage von Zeitreihen mit CNN und LSTM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582360502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9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21.06.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Einführung in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560860122"/>
                  </a:ext>
                </a:extLst>
              </a:tr>
              <a:tr h="187163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10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28.06.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Hyperparameter-Tuning und Ensembles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40825601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05.07.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Anwendungen mit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047150471"/>
                  </a:ext>
                </a:extLst>
              </a:tr>
              <a:tr h="530471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12.07.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Ausblick und interessante Anwendungen: XAI, Transfer-Learning, Autoencoder, SOM (kann ggf. auch wegfallen, wenn wir vorher nicht so weit kommen und einen weiteren Termin brauchen)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46531472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Reserve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Wiederholungen und Sprechstunde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8951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9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Clr>
                <a:schemeClr val="tx2"/>
              </a:buClr>
              <a:buNone/>
            </a:pPr>
            <a:r>
              <a:rPr lang="de-DE" sz="1600" dirty="0"/>
              <a:t>Während des Kurses: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Fragen sind jederzeit willkommen!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Wir bitten eventuelle Fehler im Kursmaterial zu melden 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 Problemen bitte direkt an die Dozenten wenden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Lehrevaluation am Ende des Kurses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Sprechstunde nach Absprache per E-Mail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14346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2368" y="1042147"/>
            <a:ext cx="8178050" cy="3422277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Anwesenheit und aktive Teilnahme an den Übungen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Prüfungsleistung „anderer Art“ in Form eines E-Portfolios:</a:t>
            </a:r>
            <a:endParaRPr lang="de-DE" sz="1400" dirty="0"/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Bearbeitung mehrerer Aufgabenstellung (insgesamt 4) während und nach der Vorlesungszeit: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1 (Literaturrecherche und -besprechung): Öffnung nach 5 Terminen, Einreichungsfrist 4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2 (Datenrecherche und -besprechung): Öffnung nach 9 Terminen, Einreichungsfrist 2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3: Öffnung nach 11 Terminen, Einreichungsfrist 6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4 (Reflexion): Öffnung nach 13 Terminen, Einreichungsfrist 6 Wochen.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Darunter eine vorgegebenen Aufgabenstellung in </a:t>
            </a:r>
            <a:r>
              <a:rPr lang="de-DE" sz="1400" i="1" dirty="0"/>
              <a:t>Python </a:t>
            </a:r>
            <a:r>
              <a:rPr lang="de-DE" sz="1400" dirty="0"/>
              <a:t>(Teil 3)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Erstellen eines individuellen Workflows mit Code und Erklärung zur Analyse eines Geodatensatzes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Dokumentation in Form eines Jupyter Notebooks mit Visualisierung und Diskussion der Ergebnisse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Details zu den einzelnen Teilen bei Öffnung der Aufgabenstellung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Die Prüfungsleistung wird benotet und entspricht der Modulnote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b="1" dirty="0"/>
              <a:t>Prüfungsanmeldung in Campus: ab sofort, bis 30.06.2021!!!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Erfolgskontrolle</a:t>
            </a:r>
          </a:p>
        </p:txBody>
      </p:sp>
    </p:spTree>
    <p:extLst>
      <p:ext uri="{BB962C8B-B14F-4D97-AF65-F5344CB8AC3E}">
        <p14:creationId xmlns:p14="http://schemas.microsoft.com/office/powerpoint/2010/main" val="166806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pic>
        <p:nvPicPr>
          <p:cNvPr id="8" name="Picture 2" descr="Bildergebnis fÃ¼r vielen dank">
            <a:extLst>
              <a:ext uri="{FF2B5EF4-FFF2-40B4-BE49-F238E27FC236}">
                <a16:creationId xmlns:a16="http://schemas.microsoft.com/office/drawing/2014/main" id="{E90B51D3-804A-483E-A49A-0561F8A9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91" y="1396087"/>
            <a:ext cx="5706760" cy="23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TOPs für heute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Einordnung in den Studienplan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Kleine Vorstellungsrunde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Organisatorisches (Terminplanung und allgemeiner Ablauf, Infos zur Prüfungsleistung etc.)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Testen der Technik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Einrichtung der Entwicklungsumgebung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Vorstellung Google </a:t>
            </a:r>
            <a:r>
              <a:rPr lang="de-DE" sz="1200" dirty="0" err="1"/>
              <a:t>Colab</a:t>
            </a:r>
            <a:endParaRPr lang="de-DE" sz="1200" dirty="0"/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Beim nächsten Mal: Starten mit den Inhalten </a:t>
            </a:r>
            <a:r>
              <a:rPr lang="de-DE" sz="1600" dirty="0">
                <a:sym typeface="Wingdings" panose="05000000000000000000" pitchFamily="2" charset="2"/>
              </a:rPr>
              <a:t></a:t>
            </a:r>
            <a:endParaRPr lang="de-DE" sz="1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2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9112" y="270900"/>
            <a:ext cx="630324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 Hydro- und Ingenieurgeologie“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8" y="1047112"/>
            <a:ext cx="5264150" cy="3809290"/>
          </a:xfrm>
          <a:prstGeom prst="rect">
            <a:avLst/>
          </a:prstGeom>
        </p:spPr>
      </p:pic>
      <p:sp>
        <p:nvSpPr>
          <p:cNvPr id="53" name="Abgerundetes Rechteck 52"/>
          <p:cNvSpPr/>
          <p:nvPr/>
        </p:nvSpPr>
        <p:spPr>
          <a:xfrm>
            <a:off x="1856582" y="1380995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1856582" y="3037970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182146" y="3264700"/>
            <a:ext cx="1247867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16000" y="671317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Stand: WS 2020-2021/SS 2021</a:t>
            </a:r>
          </a:p>
        </p:txBody>
      </p:sp>
    </p:spTree>
    <p:extLst>
      <p:ext uri="{BB962C8B-B14F-4D97-AF65-F5344CB8AC3E}">
        <p14:creationId xmlns:p14="http://schemas.microsoft.com/office/powerpoint/2010/main" val="2086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29453" y="270900"/>
            <a:ext cx="626289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„Hydro- und Ingenieurgeologie“</a:t>
            </a:r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44" y="1009244"/>
            <a:ext cx="5345246" cy="373958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16000" y="61411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(voraussichtlich ab WS 2021-2022)</a:t>
            </a:r>
          </a:p>
        </p:txBody>
      </p:sp>
    </p:spTree>
    <p:extLst>
      <p:ext uri="{BB962C8B-B14F-4D97-AF65-F5344CB8AC3E}">
        <p14:creationId xmlns:p14="http://schemas.microsoft.com/office/powerpoint/2010/main" val="215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041500"/>
            <a:ext cx="1750897" cy="19782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57500" y="987478"/>
            <a:ext cx="611841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Diplom-Geologin, Promotion in Hydrogeologie (2006)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Arbeitsgruppenleiterin Numerische Modellierung und hydraulische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Anwendung von KI auf hydrogeologische Fragestellungen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Statistische und numerische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</a:t>
            </a:r>
            <a:r>
              <a:rPr lang="de-DE" sz="1400" dirty="0" err="1"/>
              <a:t>NiMo</a:t>
            </a:r>
            <a:r>
              <a:rPr lang="de-DE" sz="1400" dirty="0"/>
              <a:t> 4.0, KARMA, SALAM2, BGR-KNN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Hydraulische Methoden, Gelände- und Labormethoden, Grundwassermodellierung,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http://hydro.agw.kit.edu/21_158.php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https://scholar.google.com/citations?user=0lzUw80AAAAJ&amp;hl=de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https://www.researchgate.net/profile/Tanja_Liesch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50910" y="3096390"/>
            <a:ext cx="1277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Tanja Liesch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0A81345-3A09-4A3B-8A13-F3F70D922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3" y="975392"/>
            <a:ext cx="1526535" cy="20353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Diplom-Ingenieur (2008), PhD (2012)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Quantifizierung von Untergrundeigenschaften durch die Antwort des Grundwassers auf Gezeitenkräfte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EC (</a:t>
            </a:r>
            <a:r>
              <a:rPr lang="de-DE" sz="1400" dirty="0" err="1"/>
              <a:t>SubTideTools</a:t>
            </a:r>
            <a:r>
              <a:rPr lang="de-DE" sz="1400" dirty="0"/>
              <a:t>), DFG (</a:t>
            </a:r>
            <a:r>
              <a:rPr lang="de-DE" sz="1400" dirty="0" err="1"/>
              <a:t>Tidal</a:t>
            </a:r>
            <a:r>
              <a:rPr lang="de-DE" sz="1400" dirty="0"/>
              <a:t> </a:t>
            </a:r>
            <a:r>
              <a:rPr lang="de-DE" sz="1400" dirty="0" err="1"/>
              <a:t>Subsurface</a:t>
            </a:r>
            <a:r>
              <a:rPr lang="de-DE" sz="1400" dirty="0"/>
              <a:t> Analysis)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 in der Ingenieurgeologie: Wissenschaftliches Arbeiten </a:t>
            </a:r>
            <a:r>
              <a:rPr lang="de-DE" sz="1400"/>
              <a:t>und Kommunizieren, Gelände- </a:t>
            </a:r>
            <a:r>
              <a:rPr lang="de-DE" sz="1400" dirty="0"/>
              <a:t>und Labormethoden, Geodatenanalyse I +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https://hydrogeo.science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https://scholar.google.com/citations?user=I_ehthwAAAAJ&amp;hl=en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Publons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https://publons.com/researcher/489416/gabriel-c-rau/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/>
              <a:t>Gabriel Rau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2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B.Sc. + M.Sc. in AGW am KIT, Doktorand seit 2017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Zeitreihenvorhersagen mit KNN/DL (Grundwasserstände, Quellschüttungen etc.)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BGR-KNN, </a:t>
            </a:r>
            <a:r>
              <a:rPr lang="de-DE" sz="1400" dirty="0" err="1"/>
              <a:t>NiMo</a:t>
            </a:r>
            <a:r>
              <a:rPr lang="de-DE" sz="1400" dirty="0"/>
              <a:t> 4.0</a:t>
            </a:r>
            <a:r>
              <a:rPr lang="de-DE" sz="1400"/>
              <a:t>, KARMA 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https://hydro.agw.kit.edu/21_172.php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GitHub: </a:t>
            </a:r>
            <a:r>
              <a:rPr lang="de-DE" sz="1400" dirty="0">
                <a:hlinkClick r:id="rId3"/>
              </a:rPr>
              <a:t>https://github.com/AndreasWunsch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4"/>
              </a:rPr>
              <a:t>https://www.researchgate.net/profile/Andreas-Wunsch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Andreas Wunsch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122493-7B5B-469E-84EC-B49AF62FA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978" t="5492" r="15266" b="50056"/>
          <a:stretch/>
        </p:blipFill>
        <p:spPr>
          <a:xfrm>
            <a:off x="869924" y="987477"/>
            <a:ext cx="1423800" cy="20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2017 B.Sc. in Geowissenschaften an der JGU Mainz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2020 M.Sc. in Angewandte Geowissenschaften an der RWTH Aachen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Räumliche und zeitliche Vorhersage von Nitrat im Grundwasser mit Hilfe von maschinellem Lernen und künstlichen neuronalen Netzen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Projekte: </a:t>
            </a:r>
            <a:r>
              <a:rPr lang="de-DE" sz="1400" dirty="0" err="1"/>
              <a:t>NiMo</a:t>
            </a:r>
            <a:r>
              <a:rPr lang="de-DE" sz="1400" dirty="0"/>
              <a:t> 4.0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https://hydro.agw.kit.edu/21_64.php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44735" y="3042601"/>
            <a:ext cx="11067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Jonas Weis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3D524C-D931-48C3-8781-58BA498C1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64" t="5130" r="15223" b="50387"/>
          <a:stretch/>
        </p:blipFill>
        <p:spPr>
          <a:xfrm>
            <a:off x="779928" y="1029337"/>
            <a:ext cx="1532965" cy="19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Studiengang </a:t>
            </a:r>
            <a:r>
              <a:rPr lang="de-DE" sz="1800" dirty="0" err="1"/>
              <a:t>BSc</a:t>
            </a:r>
            <a:r>
              <a:rPr lang="de-DE" sz="1800" dirty="0"/>
              <a:t>, am KIT oder anderer Uni?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Profilbildung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Motivation, das Modul zu belegen?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Vorwissen im Bereich Big Data und </a:t>
            </a:r>
            <a:r>
              <a:rPr lang="de-DE" sz="1800" dirty="0" err="1"/>
              <a:t>Machine</a:t>
            </a:r>
            <a:r>
              <a:rPr lang="de-DE" sz="1800" dirty="0"/>
              <a:t> Learning?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Erwartungen an die Veranstaltung? An uns?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seid Ihr?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03257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10</TotalTime>
  <Words>1208</Words>
  <Application>Microsoft Office PowerPoint</Application>
  <PresentationFormat>Custom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Design1</vt:lpstr>
      <vt:lpstr>PowerPoint Presentation</vt:lpstr>
      <vt:lpstr>TOPs für heute</vt:lpstr>
      <vt:lpstr>Profil „ Hydro- und Ingenieurgeologie“</vt:lpstr>
      <vt:lpstr>Profil „Hydro- und Ingenieurgeologie“</vt:lpstr>
      <vt:lpstr>Das sind wir </vt:lpstr>
      <vt:lpstr>Das sind wir </vt:lpstr>
      <vt:lpstr>Das sind wir </vt:lpstr>
      <vt:lpstr>Das sind wir </vt:lpstr>
      <vt:lpstr>Wer seid Ihr?</vt:lpstr>
      <vt:lpstr>Modulübersicht</vt:lpstr>
      <vt:lpstr>Lernziele des Moduls </vt:lpstr>
      <vt:lpstr>Was wird von Ihnen erwartet?</vt:lpstr>
      <vt:lpstr>Vor- und Nachbereitung</vt:lpstr>
      <vt:lpstr>Terminplan</vt:lpstr>
      <vt:lpstr>Feedback</vt:lpstr>
      <vt:lpstr>Erfolgskontrolle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Rau</cp:lastModifiedBy>
  <cp:revision>107</cp:revision>
  <dcterms:created xsi:type="dcterms:W3CDTF">2017-12-07T14:50:50Z</dcterms:created>
  <dcterms:modified xsi:type="dcterms:W3CDTF">2021-04-06T10:24:35Z</dcterms:modified>
</cp:coreProperties>
</file>