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93" r:id="rId3"/>
    <p:sldId id="260" r:id="rId4"/>
    <p:sldId id="305" r:id="rId5"/>
    <p:sldId id="313" r:id="rId6"/>
    <p:sldId id="296" r:id="rId7"/>
    <p:sldId id="300" r:id="rId8"/>
    <p:sldId id="301" r:id="rId9"/>
    <p:sldId id="302" r:id="rId10"/>
    <p:sldId id="303" r:id="rId11"/>
    <p:sldId id="304" r:id="rId12"/>
    <p:sldId id="311" r:id="rId13"/>
    <p:sldId id="309" r:id="rId14"/>
    <p:sldId id="310" r:id="rId15"/>
    <p:sldId id="307" r:id="rId16"/>
    <p:sldId id="299" r:id="rId17"/>
    <p:sldId id="314" r:id="rId18"/>
    <p:sldId id="316" r:id="rId19"/>
    <p:sldId id="315" r:id="rId20"/>
    <p:sldId id="29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93079"/>
    <a:srgbClr val="0388CB"/>
    <a:srgbClr val="00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2" autoAdjust="0"/>
    <p:restoredTop sz="76847" autoAdjust="0"/>
  </p:normalViewPr>
  <p:slideViewPr>
    <p:cSldViewPr snapToGrid="0">
      <p:cViewPr varScale="1">
        <p:scale>
          <a:sx n="88" d="100"/>
          <a:sy n="88" d="100"/>
        </p:scale>
        <p:origin x="1680" y="108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3CE5C-1C5B-402E-915C-D181000FA07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BA49-8BC3-419F-95B0-81278282A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번호표 예약 시스템을 기획한 팀 한의 팀장 </a:t>
            </a:r>
            <a:r>
              <a:rPr lang="ko-KR" altLang="en-US" dirty="0" err="1" smtClean="0"/>
              <a:t>임한솔입니다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52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시스템의 다른 번호표</a:t>
            </a:r>
            <a:r>
              <a:rPr lang="ko-KR" altLang="en-US" baseline="0" dirty="0" smtClean="0"/>
              <a:t> 예약시스템과 다른 점은 </a:t>
            </a:r>
            <a:r>
              <a:rPr lang="ko-KR" altLang="en-US" baseline="0" dirty="0" err="1" smtClean="0"/>
              <a:t>지점명을</a:t>
            </a:r>
            <a:r>
              <a:rPr lang="ko-KR" altLang="en-US" baseline="0" dirty="0" smtClean="0"/>
              <a:t> 입력하는 것이 아닌 위치로 가까운 은행을 확인하고 대기시간과 예상 이동시간을 비교하여 가장 빠르게 알려준다는 점입니다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5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저희는 </a:t>
            </a:r>
            <a:r>
              <a:rPr lang="ko-KR" altLang="en-US" dirty="0" err="1" smtClean="0"/>
              <a:t>비콘이라는</a:t>
            </a:r>
            <a:r>
              <a:rPr lang="ko-KR" altLang="en-US" dirty="0" smtClean="0"/>
              <a:t> 저전력 블루투스를 이용하여 도착확인으로 은행원이 불필요한 번호를 기다릴 필요가 없이 넘어가 시간의 효율을 높인 점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39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ko-KR" altLang="en-US" sz="1200" dirty="0" smtClean="0"/>
              <a:t>저희는 이 시스템으로 은행 </a:t>
            </a:r>
            <a:r>
              <a:rPr lang="ko-KR" altLang="en-US" sz="1200" dirty="0" err="1" smtClean="0"/>
              <a:t>도착전에</a:t>
            </a:r>
            <a:r>
              <a:rPr lang="ko-KR" altLang="en-US" sz="1200" dirty="0" smtClean="0"/>
              <a:t> 번호표를 미리 뽑음으로</a:t>
            </a:r>
            <a:r>
              <a:rPr lang="ko-KR" altLang="en-US" sz="1200" baseline="0" dirty="0" smtClean="0"/>
              <a:t> 바쁜 직장인들이 점심 시간에 식사와 은행 업무를 둘다 볼 수 있도록 도와 줍니다</a:t>
            </a:r>
            <a:r>
              <a:rPr lang="en-US" altLang="ko-KR" sz="1200" baseline="0" dirty="0" smtClean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36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저희는 고객의 편리성을 생각 하는 </a:t>
            </a:r>
            <a:r>
              <a:rPr lang="en-US" altLang="ko-KR" dirty="0" smtClean="0"/>
              <a:t>IM</a:t>
            </a:r>
            <a:r>
              <a:rPr lang="ko-KR" altLang="en-US" dirty="0" smtClean="0"/>
              <a:t>뱅크의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하나로 생각하고 있는데 이에 따라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이용자 수 확보에도 도움이 </a:t>
            </a:r>
            <a:r>
              <a:rPr lang="ko-KR" altLang="en-US" dirty="0" err="1" smtClean="0"/>
              <a:t>될거라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0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effectLst/>
              </a:rPr>
              <a:t>마지막으로</a:t>
            </a:r>
            <a:r>
              <a:rPr lang="ko-KR" altLang="en-US" sz="1200" baseline="0" dirty="0" smtClean="0">
                <a:effectLst/>
              </a:rPr>
              <a:t> 근처 지점의 은행과 </a:t>
            </a:r>
            <a:r>
              <a:rPr lang="ko-KR" altLang="en-US" sz="1200" baseline="0" dirty="0" err="1" smtClean="0">
                <a:effectLst/>
              </a:rPr>
              <a:t>대기자수를</a:t>
            </a:r>
            <a:r>
              <a:rPr lang="ko-KR" altLang="en-US" sz="1200" baseline="0" dirty="0" smtClean="0">
                <a:effectLst/>
              </a:rPr>
              <a:t> 비교할 수 있으므로 한 지점에 사람이 모이는 것을 방지 할 것이라 예상합니다</a:t>
            </a:r>
            <a:r>
              <a:rPr lang="en-US" altLang="ko-KR" sz="1200" baseline="0" dirty="0" smtClean="0">
                <a:effectLst/>
              </a:rPr>
              <a:t>.</a:t>
            </a:r>
            <a:endParaRPr lang="en-US" altLang="ko-KR" sz="12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8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</a:t>
            </a:r>
            <a:r>
              <a:rPr lang="ko-KR" altLang="en-US" baseline="0" dirty="0" smtClean="0"/>
              <a:t> 대구은행 </a:t>
            </a:r>
            <a:r>
              <a:rPr lang="ko-KR" altLang="en-US" baseline="0" dirty="0" err="1" smtClean="0"/>
              <a:t>내에서만이</a:t>
            </a:r>
            <a:r>
              <a:rPr lang="ko-KR" altLang="en-US" baseline="0" dirty="0" smtClean="0"/>
              <a:t> 아닌 지역은행의로서 기능으로 대구 경산 지역의 동사무소와 연계하여 똑같은 시스템을 제공한다면 지역민과 좀더 가깝고 고객을 모을 수 있는 계기가 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9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일정은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기술 조사를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중으로 끝낸</a:t>
            </a:r>
            <a:r>
              <a:rPr lang="ko-KR" altLang="en-US" baseline="0" dirty="0" smtClean="0"/>
              <a:t> 다음 사용자 인터페이스와 번호표 시스템을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월 중으로 마무리 지은 다음 테스트 및 보완을 통해 무결성 시스템을 만들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2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일정은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기술 조사를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중으로 끝낸</a:t>
            </a:r>
            <a:r>
              <a:rPr lang="ko-KR" altLang="en-US" baseline="0" dirty="0" smtClean="0"/>
              <a:t> 다음 사용자 인터페이스와 번호표 시스템을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월 중으로 마무리 지은 다음 테스트 및 보완을 통해 무결성 시스템을 만들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78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일정은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기술 조사를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중으로 끝낸</a:t>
            </a:r>
            <a:r>
              <a:rPr lang="ko-KR" altLang="en-US" baseline="0" dirty="0" smtClean="0"/>
              <a:t> 다음 사용자 인터페이스와 번호표 시스템을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월 중으로 마무리 지은 다음 테스트 및 보완을 통해 무결성 시스템을 만들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44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일정은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기술 조사를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중으로 끝낸</a:t>
            </a:r>
            <a:r>
              <a:rPr lang="ko-KR" altLang="en-US" baseline="0" dirty="0" smtClean="0"/>
              <a:t> 다음 사용자 인터페이스와 번호표 시스템을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월 중으로 마무리 지은 다음 테스트 및 보완을 통해 무결성 시스템을 만들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6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기획 소개에 앞서 </a:t>
            </a:r>
            <a:r>
              <a:rPr lang="ko-KR" altLang="en-US" dirty="0" err="1" smtClean="0"/>
              <a:t>목차소개를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98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발표를 들어주셔서 감사합니다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5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팀원은 팀장 </a:t>
            </a:r>
            <a:r>
              <a:rPr lang="ko-KR" altLang="en-US" baseline="0" dirty="0" err="1" smtClean="0"/>
              <a:t>임한솔</a:t>
            </a:r>
            <a:r>
              <a:rPr lang="ko-KR" altLang="en-US" baseline="0" dirty="0" smtClean="0"/>
              <a:t> 팀원 </a:t>
            </a:r>
            <a:r>
              <a:rPr lang="ko-KR" altLang="en-US" baseline="0" dirty="0" err="1" smtClean="0"/>
              <a:t>임한솔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한정연이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 팀은 지금 금오공과대학교 컴퓨터공학과에 재학중에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6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스마트폰 하나로 많은 일을 하는 시대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은행 업무는 스마트폰으로 못하는 것도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그렇게 되면 은행에 가서 줄을 서고 번호표를 뽑고 기다린 다음 업무를 보게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 저희는 줄을 서지 않고 시간에 맞춰서 가면 안될까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라는 생각을 하게 되었고 번호표를 온라인으로 발급 받고 대기</a:t>
            </a:r>
            <a:endParaRPr lang="en-US" altLang="ko-KR" dirty="0" smtClean="0"/>
          </a:p>
          <a:p>
            <a:r>
              <a:rPr lang="ko-KR" altLang="en-US" dirty="0" smtClean="0"/>
              <a:t>인원을 알면 될 거라 생각하고 기획하였습니다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9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그래프를 보게 되시면 직장인</a:t>
            </a:r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687</a:t>
            </a:r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명을 조사한 결과 </a:t>
            </a:r>
            <a:r>
              <a:rPr lang="en-US" altLang="ko-KR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34.9%</a:t>
            </a:r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 점심시간에 식사 외 활동을 하며 그중 은행 업무도 포함되어 있습니다</a:t>
            </a:r>
            <a:r>
              <a:rPr lang="en-US" altLang="ko-KR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하지만 직장인들의 평균 점심시간은 </a:t>
            </a:r>
            <a:r>
              <a:rPr lang="en-US" altLang="ko-KR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</a:t>
            </a:r>
            <a:r>
              <a:rPr lang="en-US" altLang="ko-KR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~13</a:t>
            </a:r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시로 고객이 가장 많이 방문하는 시간대 </a:t>
            </a:r>
            <a:r>
              <a:rPr lang="en-US" altLang="ko-KR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</a:t>
            </a:r>
            <a:r>
              <a:rPr lang="en-US" altLang="ko-KR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~13</a:t>
            </a:r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시로 겹치게 됩니다</a:t>
            </a:r>
            <a:r>
              <a:rPr lang="en-US" altLang="ko-KR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 </a:t>
            </a:r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저희는 여기서 직장인이</a:t>
            </a:r>
            <a:endParaRPr lang="en-US" altLang="ko-KR" sz="1200" baseline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밥을 먹으면서 번호표를 뽑고 맞춰서 가면 점심도 먹고 은행 업무도 볼 수 있을 거라 생각하였습니다</a:t>
            </a:r>
            <a:r>
              <a:rPr lang="en-US" altLang="ko-KR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8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생각한 시스템의 구조 입니다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어플리케이션에서 기능을 시작하면 </a:t>
            </a:r>
            <a:r>
              <a:rPr lang="en-US" altLang="ko-KR" baseline="0" dirty="0" smtClean="0"/>
              <a:t>GPS</a:t>
            </a:r>
            <a:r>
              <a:rPr lang="ko-KR" altLang="en-US" baseline="0" dirty="0" smtClean="0"/>
              <a:t>로 위치 정보를 받고 그 위치를 중심으로 가까운 은행의 대기 인원을 보내게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사용자는 원하는 지점에 번호표 예약을 보내게 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6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사용자 흐름입니다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시작하게 되면 위치기반으로 가까운 은행 위치를 확인후 각 지점의 업무별로 대기인원수를 확인</a:t>
            </a:r>
            <a:r>
              <a:rPr lang="ko-KR" altLang="en-US" baseline="0" dirty="0" smtClean="0"/>
              <a:t>한 후 예약을 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번호가 불리기 전에 도착하게 되면 은행 업무를 정상적으로 서비스 받게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만약 번호가 불리기 전에 도착하였으면 번호표가 취소되며 발급 받은 번호가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제외되고 다음 번호로 넘어갑니다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8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대구은행 어플리케이션 중에서 </a:t>
            </a:r>
            <a:r>
              <a:rPr lang="en-US" altLang="ko-KR" dirty="0" smtClean="0"/>
              <a:t>IM</a:t>
            </a:r>
            <a:r>
              <a:rPr lang="ko-KR" altLang="en-US" dirty="0" smtClean="0"/>
              <a:t>뱅크는 고객 편리성을 생각하는 어플리케이션입니다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여기에 번호표 예약시스템을 추가한다면 가장 어울릴 것이라 생각합니다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번호표 예약을 누르게 되면 현 위치를 중심으로 가까운 곳의 정보를 받아오게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이동</a:t>
            </a:r>
            <a:r>
              <a:rPr lang="ko-KR" altLang="en-US" baseline="0" dirty="0" smtClean="0"/>
              <a:t> 시간과 대기 인원을 계산하여 가장 좋은 서비스를 받을 수 있을 곳을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선택하게 도와줍니다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6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</a:t>
            </a:r>
            <a:r>
              <a:rPr lang="ko-KR" altLang="en-US" baseline="0" dirty="0" smtClean="0"/>
              <a:t> 화면에서 위치를 선택하게 되면 대기인원과과 예상시간 예상 이동 시간을 알려주게 되며 번호 예약을 선택할 시</a:t>
            </a:r>
            <a:endParaRPr lang="en-US" altLang="ko-KR" baseline="0" dirty="0" smtClean="0"/>
          </a:p>
          <a:p>
            <a:r>
              <a:rPr lang="ko-KR" altLang="en-US" baseline="0" dirty="0" smtClean="0"/>
              <a:t>번호표가 발급되게 되며 대기 인원이 실시간으로 변하게 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BA49-8BC3-419F-95B0-81278282A1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3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1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056301" y="-78984"/>
            <a:ext cx="14114648" cy="6936984"/>
            <a:chOff x="-792088" y="1"/>
            <a:chExt cx="10584159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48071" y="59038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-792088" y="473157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-272034" y="51912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번호표 예약 시스템</a:t>
            </a:r>
            <a:endParaRPr lang="en-US" altLang="ko-KR" sz="40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Copperplate Gothic Light" panose="020E0507020206020404" pitchFamily="34" charset="0"/>
                <a:ea typeface="나눔바른펜" panose="020B0503000000000000" pitchFamily="50" charset="-127"/>
              </a:rPr>
              <a:t>Team. </a:t>
            </a:r>
            <a:r>
              <a:rPr lang="ko-KR" altLang="en-US" sz="4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Copperplate Gothic Light" panose="020E0507020206020404" pitchFamily="34" charset="0"/>
                <a:ea typeface="나눔바른펜" panose="020B0503000000000000" pitchFamily="50" charset="-127"/>
              </a:rPr>
              <a:t>한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874963" y="5599111"/>
            <a:ext cx="4455529" cy="1019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0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9307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03_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아이템 소개</a:t>
            </a:r>
            <a:endParaRPr kumimoji="0" lang="en-US" altLang="ko-KR" sz="4000" b="1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차별성 </a:t>
            </a:r>
            <a:r>
              <a:rPr lang="en-US" altLang="ko-KR" sz="2800" b="1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2800" b="1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위치기반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8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01_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팀 소개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제안 배경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04_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기대 효과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05_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연계 가능성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06_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추진 일정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073" name="_x423117440" descr="EMB000015b86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39" y="1584548"/>
            <a:ext cx="7498985" cy="398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부제목 2"/>
          <p:cNvSpPr txBox="1">
            <a:spLocks/>
          </p:cNvSpPr>
          <p:nvPr/>
        </p:nvSpPr>
        <p:spPr>
          <a:xfrm>
            <a:off x="3697797" y="5995494"/>
            <a:ext cx="7781461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위치와 통계정보를 이용한 은행 선택 </a:t>
            </a:r>
            <a:r>
              <a:rPr lang="en-US" altLang="ko-KR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</a:t>
            </a:r>
            <a:endParaRPr lang="en-US" altLang="ko-KR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2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9307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03_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아이템 소개</a:t>
            </a:r>
            <a:endParaRPr kumimoji="0" lang="en-US" altLang="ko-KR" sz="4000" b="1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차별성 </a:t>
            </a:r>
            <a:r>
              <a:rPr lang="en-US" altLang="ko-KR" sz="2800" b="1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2800" b="1" dirty="0" err="1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비콘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8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01_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팀 소개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제안 배경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04_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기대 효과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05_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연계 가능성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06_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추진 일정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3697797" y="5995494"/>
            <a:ext cx="8707563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pc="-20" dirty="0" err="1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비콘을</a:t>
            </a:r>
            <a:r>
              <a:rPr lang="ko-KR" altLang="en-US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도착확인으로 불필요한 번호 호명 방지</a:t>
            </a:r>
            <a:endParaRPr lang="en-US" altLang="ko-KR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eacon에 대한 이미지 검색결과">
            <a:extLst>
              <a:ext uri="{FF2B5EF4-FFF2-40B4-BE49-F238E27FC236}">
                <a16:creationId xmlns:a16="http://schemas.microsoft.com/office/drawing/2014/main" id="{C2D30B2A-CA14-4086-9567-40E0C082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725" y="1736134"/>
            <a:ext cx="3392129" cy="33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19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8169800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 </a:t>
            </a: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페이퍼 리스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3697797" y="5995494"/>
            <a:ext cx="7781461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직장인을 위한 빠른 은행 업무</a:t>
            </a:r>
            <a:endParaRPr lang="en-US" altLang="ko-KR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E3EB32-DEA2-4B93-9283-0A5ED52F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925" y="1423023"/>
            <a:ext cx="2379344" cy="4128860"/>
          </a:xfrm>
          <a:prstGeom prst="rect">
            <a:avLst/>
          </a:prstGeom>
        </p:spPr>
      </p:pic>
      <p:pic>
        <p:nvPicPr>
          <p:cNvPr id="57" name="Picture 2" descr="점심시간 은행 온 내가 바보">
            <a:extLst>
              <a:ext uri="{FF2B5EF4-FFF2-40B4-BE49-F238E27FC236}">
                <a16:creationId xmlns:a16="http://schemas.microsoft.com/office/drawing/2014/main" id="{94FF8832-6D80-4E36-8850-4F5FB12F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314" y="1410038"/>
            <a:ext cx="1729740" cy="110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황대근님의 Instagram 사진 • 2016 3월 28 오전 4:31 UTC hwang_daegeun Instagram의 황대근님: “#아 #욕나오는 #은행 #점심시간 #심부름으로 #15만원 #출금 하는데 #1시간 가까이 #대기하고 업무는 #2분 만에 #끝 아아아 욕나와 #부산 #서면 #일상스타그램 #월요일”">
            <a:extLst>
              <a:ext uri="{FF2B5EF4-FFF2-40B4-BE49-F238E27FC236}">
                <a16:creationId xmlns:a16="http://schemas.microsoft.com/office/drawing/2014/main" id="{F6709337-61F2-4ACB-ABDA-DBB46820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314" y="4184118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E4DB05D-E0CA-4655-B63D-14583BF2D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314" y="2642973"/>
            <a:ext cx="1585764" cy="1411605"/>
          </a:xfrm>
          <a:prstGeom prst="rect">
            <a:avLst/>
          </a:prstGeom>
        </p:spPr>
      </p:pic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FC417927-DCFA-421B-9D80-1B2388E5C43E}"/>
              </a:ext>
            </a:extLst>
          </p:cNvPr>
          <p:cNvSpPr/>
          <p:nvPr/>
        </p:nvSpPr>
        <p:spPr>
          <a:xfrm>
            <a:off x="6557375" y="2964215"/>
            <a:ext cx="461679" cy="52323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1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3697797" y="5995494"/>
            <a:ext cx="7781461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대구은행 어플</a:t>
            </a:r>
            <a:r>
              <a:rPr lang="en-US" altLang="ko-KR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뱅크</a:t>
            </a:r>
            <a:r>
              <a:rPr lang="en-US" altLang="ko-KR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이용자수 확보</a:t>
            </a:r>
            <a:endParaRPr lang="en-US" altLang="ko-KR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cxnSp>
        <p:nvCxnSpPr>
          <p:cNvPr id="40" name="직선 연결선 39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/>
          <p:cNvSpPr txBox="1">
            <a:spLocks/>
          </p:cNvSpPr>
          <p:nvPr/>
        </p:nvSpPr>
        <p:spPr>
          <a:xfrm>
            <a:off x="3997391" y="1736518"/>
            <a:ext cx="209860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 Point</a:t>
            </a:r>
          </a:p>
        </p:txBody>
      </p:sp>
      <p:sp>
        <p:nvSpPr>
          <p:cNvPr id="27" name="제목 3"/>
          <p:cNvSpPr txBox="1">
            <a:spLocks/>
          </p:cNvSpPr>
          <p:nvPr/>
        </p:nvSpPr>
        <p:spPr>
          <a:xfrm>
            <a:off x="3997391" y="2360340"/>
            <a:ext cx="209860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Presentation</a:t>
            </a:r>
          </a:p>
        </p:txBody>
      </p:sp>
      <p:sp>
        <p:nvSpPr>
          <p:cNvPr id="28" name="제목 3"/>
          <p:cNvSpPr txBox="1">
            <a:spLocks/>
          </p:cNvSpPr>
          <p:nvPr/>
        </p:nvSpPr>
        <p:spPr>
          <a:xfrm>
            <a:off x="3957698" y="2955441"/>
            <a:ext cx="209860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</a:p>
        </p:txBody>
      </p:sp>
      <p:sp>
        <p:nvSpPr>
          <p:cNvPr id="29" name="제목 3"/>
          <p:cNvSpPr txBox="1">
            <a:spLocks/>
          </p:cNvSpPr>
          <p:nvPr/>
        </p:nvSpPr>
        <p:spPr>
          <a:xfrm>
            <a:off x="3997391" y="3606461"/>
            <a:ext cx="209860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</a:p>
        </p:txBody>
      </p:sp>
      <p:sp>
        <p:nvSpPr>
          <p:cNvPr id="31" name="제목 3"/>
          <p:cNvSpPr txBox="1">
            <a:spLocks/>
          </p:cNvSpPr>
          <p:nvPr/>
        </p:nvSpPr>
        <p:spPr>
          <a:xfrm>
            <a:off x="3997391" y="4811345"/>
            <a:ext cx="209860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F0851C-90F5-4B8D-AED8-9F34BEAA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034" y="1306364"/>
            <a:ext cx="2481615" cy="4413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부제목 2">
            <a:extLst>
              <a:ext uri="{FF2B5EF4-FFF2-40B4-BE49-F238E27FC236}">
                <a16:creationId xmlns:a16="http://schemas.microsoft.com/office/drawing/2014/main" id="{36E00453-DB0A-4B74-B1B6-676DFB51D6AB}"/>
              </a:ext>
            </a:extLst>
          </p:cNvPr>
          <p:cNvSpPr txBox="1">
            <a:spLocks/>
          </p:cNvSpPr>
          <p:nvPr/>
        </p:nvSpPr>
        <p:spPr>
          <a:xfrm>
            <a:off x="3661741" y="649057"/>
            <a:ext cx="8169800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 </a:t>
            </a: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대구은행 어플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5D2B991-FA9E-4BDE-9A5F-AD54738D8066}"/>
              </a:ext>
            </a:extLst>
          </p:cNvPr>
          <p:cNvGrpSpPr/>
          <p:nvPr/>
        </p:nvGrpSpPr>
        <p:grpSpPr>
          <a:xfrm>
            <a:off x="7810296" y="1334242"/>
            <a:ext cx="2475532" cy="4426756"/>
            <a:chOff x="7795967" y="2373030"/>
            <a:chExt cx="1904214" cy="3405123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3DD9FF9-0042-49D9-B5A2-CDF078EC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967" y="2373030"/>
              <a:ext cx="1904214" cy="34051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45832CF-85C9-4861-9258-DD00D1BC5163}"/>
                </a:ext>
              </a:extLst>
            </p:cNvPr>
            <p:cNvSpPr/>
            <p:nvPr/>
          </p:nvSpPr>
          <p:spPr>
            <a:xfrm>
              <a:off x="9089833" y="4374037"/>
              <a:ext cx="516081" cy="5001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2465554-B5D3-4BB3-84F2-0B0914C4C93F}"/>
              </a:ext>
            </a:extLst>
          </p:cNvPr>
          <p:cNvSpPr/>
          <p:nvPr/>
        </p:nvSpPr>
        <p:spPr>
          <a:xfrm>
            <a:off x="6730882" y="3098148"/>
            <a:ext cx="461679" cy="52323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1E6-DB7E-46F1-B4E5-B9ADAEE2D867}"/>
              </a:ext>
            </a:extLst>
          </p:cNvPr>
          <p:cNvSpPr txBox="1"/>
          <p:nvPr/>
        </p:nvSpPr>
        <p:spPr>
          <a:xfrm>
            <a:off x="6421163" y="3588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메뉴추가</a:t>
            </a:r>
          </a:p>
        </p:txBody>
      </p:sp>
    </p:spTree>
    <p:extLst>
      <p:ext uri="{BB962C8B-B14F-4D97-AF65-F5344CB8AC3E}">
        <p14:creationId xmlns:p14="http://schemas.microsoft.com/office/powerpoint/2010/main" val="32333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320EB519-A704-4AD3-BD52-4910B6FC5BB3}"/>
              </a:ext>
            </a:extLst>
          </p:cNvPr>
          <p:cNvSpPr/>
          <p:nvPr/>
        </p:nvSpPr>
        <p:spPr>
          <a:xfrm>
            <a:off x="6092971" y="4960620"/>
            <a:ext cx="260604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9EC765-B048-4797-AE43-AA514BB9F2EC}"/>
              </a:ext>
            </a:extLst>
          </p:cNvPr>
          <p:cNvSpPr/>
          <p:nvPr/>
        </p:nvSpPr>
        <p:spPr>
          <a:xfrm>
            <a:off x="6085351" y="4427220"/>
            <a:ext cx="260604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0EBC758-3E3E-4A2C-BFC5-20D77F4D2983}"/>
              </a:ext>
            </a:extLst>
          </p:cNvPr>
          <p:cNvSpPr/>
          <p:nvPr/>
        </p:nvSpPr>
        <p:spPr>
          <a:xfrm>
            <a:off x="6077731" y="3893820"/>
            <a:ext cx="260604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AE0D95-31D7-49B5-9983-D27B247FC5C5}"/>
              </a:ext>
            </a:extLst>
          </p:cNvPr>
          <p:cNvSpPr/>
          <p:nvPr/>
        </p:nvSpPr>
        <p:spPr>
          <a:xfrm>
            <a:off x="6047251" y="2529840"/>
            <a:ext cx="362712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96B8F4-716E-42A2-9DCA-FA859133CCD5}"/>
              </a:ext>
            </a:extLst>
          </p:cNvPr>
          <p:cNvSpPr/>
          <p:nvPr/>
        </p:nvSpPr>
        <p:spPr>
          <a:xfrm>
            <a:off x="6039631" y="1988820"/>
            <a:ext cx="362712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E59415-87A3-45D2-8852-A2DD4C0B05CF}"/>
              </a:ext>
            </a:extLst>
          </p:cNvPr>
          <p:cNvSpPr/>
          <p:nvPr/>
        </p:nvSpPr>
        <p:spPr>
          <a:xfrm>
            <a:off x="6039631" y="1455420"/>
            <a:ext cx="362712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3697797" y="5995494"/>
            <a:ext cx="7781461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고객의 분산 유도로 보다 개선된 업무 환경 제공</a:t>
            </a:r>
            <a:endParaRPr lang="en-US" altLang="ko-KR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부제목 2"/>
          <p:cNvSpPr txBox="1">
            <a:spLocks/>
          </p:cNvSpPr>
          <p:nvPr/>
        </p:nvSpPr>
        <p:spPr>
          <a:xfrm>
            <a:off x="8110367" y="1434209"/>
            <a:ext cx="4160521" cy="1762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endParaRPr lang="ko-KR" altLang="en-US" sz="2000" dirty="0">
              <a:effectLst/>
            </a:endParaRPr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E69129BD-ABF6-4FFB-B818-C9E1CAA7D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3416" y="1500810"/>
            <a:ext cx="399428" cy="399428"/>
          </a:xfrm>
          <a:prstGeom prst="rect">
            <a:avLst/>
          </a:prstGeom>
        </p:spPr>
      </p:pic>
      <p:pic>
        <p:nvPicPr>
          <p:cNvPr id="35" name="그래픽 34" descr="남자">
            <a:extLst>
              <a:ext uri="{FF2B5EF4-FFF2-40B4-BE49-F238E27FC236}">
                <a16:creationId xmlns:a16="http://schemas.microsoft.com/office/drawing/2014/main" id="{DF2C1C1B-23F0-4178-8DFA-50C48A2F9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8568" y="1493823"/>
            <a:ext cx="399428" cy="399428"/>
          </a:xfrm>
          <a:prstGeom prst="rect">
            <a:avLst/>
          </a:prstGeom>
        </p:spPr>
      </p:pic>
      <p:pic>
        <p:nvPicPr>
          <p:cNvPr id="36" name="그래픽 35" descr="남자">
            <a:extLst>
              <a:ext uri="{FF2B5EF4-FFF2-40B4-BE49-F238E27FC236}">
                <a16:creationId xmlns:a16="http://schemas.microsoft.com/office/drawing/2014/main" id="{79858891-A142-4CB0-A563-BEA2404757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6670" y="1493146"/>
            <a:ext cx="399428" cy="399428"/>
          </a:xfrm>
          <a:prstGeom prst="rect">
            <a:avLst/>
          </a:prstGeom>
        </p:spPr>
      </p:pic>
      <p:pic>
        <p:nvPicPr>
          <p:cNvPr id="41" name="그래픽 40" descr="남자">
            <a:extLst>
              <a:ext uri="{FF2B5EF4-FFF2-40B4-BE49-F238E27FC236}">
                <a16:creationId xmlns:a16="http://schemas.microsoft.com/office/drawing/2014/main" id="{1FDA7B25-2D78-4552-9325-207041D91D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5189" y="1498392"/>
            <a:ext cx="399428" cy="399428"/>
          </a:xfrm>
          <a:prstGeom prst="rect">
            <a:avLst/>
          </a:prstGeom>
        </p:spPr>
      </p:pic>
      <p:pic>
        <p:nvPicPr>
          <p:cNvPr id="42" name="그래픽 41" descr="남자">
            <a:extLst>
              <a:ext uri="{FF2B5EF4-FFF2-40B4-BE49-F238E27FC236}">
                <a16:creationId xmlns:a16="http://schemas.microsoft.com/office/drawing/2014/main" id="{23501908-12BF-4043-9283-B60EEC664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6790" y="2042823"/>
            <a:ext cx="399428" cy="399428"/>
          </a:xfrm>
          <a:prstGeom prst="rect">
            <a:avLst/>
          </a:prstGeom>
        </p:spPr>
      </p:pic>
      <p:pic>
        <p:nvPicPr>
          <p:cNvPr id="43" name="그래픽 42" descr="남자">
            <a:extLst>
              <a:ext uri="{FF2B5EF4-FFF2-40B4-BE49-F238E27FC236}">
                <a16:creationId xmlns:a16="http://schemas.microsoft.com/office/drawing/2014/main" id="{9F7E5223-0901-4197-94FF-FFFC7D6803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1942" y="2035836"/>
            <a:ext cx="399428" cy="399428"/>
          </a:xfrm>
          <a:prstGeom prst="rect">
            <a:avLst/>
          </a:prstGeom>
        </p:spPr>
      </p:pic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9CFC50F7-ED7C-4680-93B2-B056DEB71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0044" y="2035159"/>
            <a:ext cx="399428" cy="399428"/>
          </a:xfrm>
          <a:prstGeom prst="rect">
            <a:avLst/>
          </a:prstGeom>
        </p:spPr>
      </p:pic>
      <p:pic>
        <p:nvPicPr>
          <p:cNvPr id="45" name="그래픽 44" descr="남자">
            <a:extLst>
              <a:ext uri="{FF2B5EF4-FFF2-40B4-BE49-F238E27FC236}">
                <a16:creationId xmlns:a16="http://schemas.microsoft.com/office/drawing/2014/main" id="{F9340B58-4AA4-418A-B5B9-745156C8D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0887" y="2564301"/>
            <a:ext cx="399428" cy="399428"/>
          </a:xfrm>
          <a:prstGeom prst="rect">
            <a:avLst/>
          </a:prstGeom>
        </p:spPr>
      </p:pic>
      <p:pic>
        <p:nvPicPr>
          <p:cNvPr id="46" name="그래픽 45" descr="남자">
            <a:extLst>
              <a:ext uri="{FF2B5EF4-FFF2-40B4-BE49-F238E27FC236}">
                <a16:creationId xmlns:a16="http://schemas.microsoft.com/office/drawing/2014/main" id="{5494A2E7-BEB5-4CE5-844B-2129A6FB1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1279" y="2557314"/>
            <a:ext cx="399428" cy="399428"/>
          </a:xfrm>
          <a:prstGeom prst="rect">
            <a:avLst/>
          </a:prstGeom>
        </p:spPr>
      </p:pic>
      <p:pic>
        <p:nvPicPr>
          <p:cNvPr id="47" name="그래픽 46" descr="남자">
            <a:extLst>
              <a:ext uri="{FF2B5EF4-FFF2-40B4-BE49-F238E27FC236}">
                <a16:creationId xmlns:a16="http://schemas.microsoft.com/office/drawing/2014/main" id="{5ADAB455-7A9A-4823-BB19-4E059635C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9381" y="2564257"/>
            <a:ext cx="399428" cy="399428"/>
          </a:xfrm>
          <a:prstGeom prst="rect">
            <a:avLst/>
          </a:prstGeom>
        </p:spPr>
      </p:pic>
      <p:pic>
        <p:nvPicPr>
          <p:cNvPr id="48" name="그래픽 47" descr="남자">
            <a:extLst>
              <a:ext uri="{FF2B5EF4-FFF2-40B4-BE49-F238E27FC236}">
                <a16:creationId xmlns:a16="http://schemas.microsoft.com/office/drawing/2014/main" id="{35F5AD56-69F8-4D5E-9222-01ED672928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7447" y="1499717"/>
            <a:ext cx="399428" cy="399428"/>
          </a:xfrm>
          <a:prstGeom prst="rect">
            <a:avLst/>
          </a:prstGeom>
        </p:spPr>
      </p:pic>
      <p:pic>
        <p:nvPicPr>
          <p:cNvPr id="49" name="그래픽 48" descr="남자">
            <a:extLst>
              <a:ext uri="{FF2B5EF4-FFF2-40B4-BE49-F238E27FC236}">
                <a16:creationId xmlns:a16="http://schemas.microsoft.com/office/drawing/2014/main" id="{CB09ED53-6C4F-4E0A-B0E9-6A5B846E2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02476" y="1499386"/>
            <a:ext cx="399428" cy="399428"/>
          </a:xfrm>
          <a:prstGeom prst="rect">
            <a:avLst/>
          </a:prstGeom>
        </p:spPr>
      </p:pic>
      <p:pic>
        <p:nvPicPr>
          <p:cNvPr id="51" name="그래픽 50" descr="남자">
            <a:extLst>
              <a:ext uri="{FF2B5EF4-FFF2-40B4-BE49-F238E27FC236}">
                <a16:creationId xmlns:a16="http://schemas.microsoft.com/office/drawing/2014/main" id="{437A3D31-81BE-4903-B65A-6FE38B6544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0879" y="1500048"/>
            <a:ext cx="399428" cy="399428"/>
          </a:xfrm>
          <a:prstGeom prst="rect">
            <a:avLst/>
          </a:prstGeom>
        </p:spPr>
      </p:pic>
      <p:pic>
        <p:nvPicPr>
          <p:cNvPr id="55" name="그래픽 54" descr="남자">
            <a:extLst>
              <a:ext uri="{FF2B5EF4-FFF2-40B4-BE49-F238E27FC236}">
                <a16:creationId xmlns:a16="http://schemas.microsoft.com/office/drawing/2014/main" id="{FA0AF3E6-B5E4-49CE-AA08-EAA734913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2816" y="3948156"/>
            <a:ext cx="399428" cy="399428"/>
          </a:xfrm>
          <a:prstGeom prst="rect">
            <a:avLst/>
          </a:prstGeom>
        </p:spPr>
      </p:pic>
      <p:pic>
        <p:nvPicPr>
          <p:cNvPr id="56" name="그래픽 55" descr="남자">
            <a:extLst>
              <a:ext uri="{FF2B5EF4-FFF2-40B4-BE49-F238E27FC236}">
                <a16:creationId xmlns:a16="http://schemas.microsoft.com/office/drawing/2014/main" id="{6F749215-02BE-4A86-B10C-0A32748CF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7968" y="3941169"/>
            <a:ext cx="399428" cy="399428"/>
          </a:xfrm>
          <a:prstGeom prst="rect">
            <a:avLst/>
          </a:prstGeom>
        </p:spPr>
      </p:pic>
      <p:pic>
        <p:nvPicPr>
          <p:cNvPr id="57" name="그래픽 56" descr="남자">
            <a:extLst>
              <a:ext uri="{FF2B5EF4-FFF2-40B4-BE49-F238E27FC236}">
                <a16:creationId xmlns:a16="http://schemas.microsoft.com/office/drawing/2014/main" id="{24B95C99-C5EE-461E-90B7-EFE367273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6070" y="3940492"/>
            <a:ext cx="399428" cy="399428"/>
          </a:xfrm>
          <a:prstGeom prst="rect">
            <a:avLst/>
          </a:prstGeom>
        </p:spPr>
      </p:pic>
      <p:pic>
        <p:nvPicPr>
          <p:cNvPr id="61" name="그래픽 60" descr="남자">
            <a:extLst>
              <a:ext uri="{FF2B5EF4-FFF2-40B4-BE49-F238E27FC236}">
                <a16:creationId xmlns:a16="http://schemas.microsoft.com/office/drawing/2014/main" id="{4C5DB842-74D3-436C-B917-4CD372F7BA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4589" y="3930498"/>
            <a:ext cx="399428" cy="399428"/>
          </a:xfrm>
          <a:prstGeom prst="rect">
            <a:avLst/>
          </a:prstGeom>
        </p:spPr>
      </p:pic>
      <p:pic>
        <p:nvPicPr>
          <p:cNvPr id="62" name="그래픽 61" descr="남자">
            <a:extLst>
              <a:ext uri="{FF2B5EF4-FFF2-40B4-BE49-F238E27FC236}">
                <a16:creationId xmlns:a16="http://schemas.microsoft.com/office/drawing/2014/main" id="{678E8576-2D3E-439B-BB45-FA214C3E3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6190" y="4474929"/>
            <a:ext cx="399428" cy="399428"/>
          </a:xfrm>
          <a:prstGeom prst="rect">
            <a:avLst/>
          </a:prstGeom>
        </p:spPr>
      </p:pic>
      <p:pic>
        <p:nvPicPr>
          <p:cNvPr id="63" name="그래픽 62" descr="남자">
            <a:extLst>
              <a:ext uri="{FF2B5EF4-FFF2-40B4-BE49-F238E27FC236}">
                <a16:creationId xmlns:a16="http://schemas.microsoft.com/office/drawing/2014/main" id="{ACD56289-30A2-4A8E-8AD0-47C4835134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1342" y="4475562"/>
            <a:ext cx="399428" cy="399428"/>
          </a:xfrm>
          <a:prstGeom prst="rect">
            <a:avLst/>
          </a:prstGeom>
        </p:spPr>
      </p:pic>
      <p:pic>
        <p:nvPicPr>
          <p:cNvPr id="64" name="그래픽 63" descr="남자">
            <a:extLst>
              <a:ext uri="{FF2B5EF4-FFF2-40B4-BE49-F238E27FC236}">
                <a16:creationId xmlns:a16="http://schemas.microsoft.com/office/drawing/2014/main" id="{514E128E-4A43-43CC-AE80-430E4AB5B4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9444" y="4474885"/>
            <a:ext cx="399428" cy="399428"/>
          </a:xfrm>
          <a:prstGeom prst="rect">
            <a:avLst/>
          </a:prstGeom>
        </p:spPr>
      </p:pic>
      <p:pic>
        <p:nvPicPr>
          <p:cNvPr id="65" name="그래픽 64" descr="남자">
            <a:extLst>
              <a:ext uri="{FF2B5EF4-FFF2-40B4-BE49-F238E27FC236}">
                <a16:creationId xmlns:a16="http://schemas.microsoft.com/office/drawing/2014/main" id="{A968F535-D281-4753-B08C-14C684021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287" y="5004027"/>
            <a:ext cx="399428" cy="399428"/>
          </a:xfrm>
          <a:prstGeom prst="rect">
            <a:avLst/>
          </a:prstGeom>
        </p:spPr>
      </p:pic>
      <p:pic>
        <p:nvPicPr>
          <p:cNvPr id="66" name="그래픽 65" descr="남자">
            <a:extLst>
              <a:ext uri="{FF2B5EF4-FFF2-40B4-BE49-F238E27FC236}">
                <a16:creationId xmlns:a16="http://schemas.microsoft.com/office/drawing/2014/main" id="{800DB155-E3FB-48B2-9AF1-643E91C57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5439" y="4997040"/>
            <a:ext cx="399428" cy="399428"/>
          </a:xfrm>
          <a:prstGeom prst="rect">
            <a:avLst/>
          </a:prstGeom>
        </p:spPr>
      </p:pic>
      <p:pic>
        <p:nvPicPr>
          <p:cNvPr id="67" name="그래픽 66" descr="남자">
            <a:extLst>
              <a:ext uri="{FF2B5EF4-FFF2-40B4-BE49-F238E27FC236}">
                <a16:creationId xmlns:a16="http://schemas.microsoft.com/office/drawing/2014/main" id="{2A3329DA-E1A3-4F7B-AA2C-A5D112BCE3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3541" y="4996363"/>
            <a:ext cx="399428" cy="399428"/>
          </a:xfrm>
          <a:prstGeom prst="rect">
            <a:avLst/>
          </a:prstGeom>
        </p:spPr>
      </p:pic>
      <p:pic>
        <p:nvPicPr>
          <p:cNvPr id="68" name="그래픽 67" descr="남자">
            <a:extLst>
              <a:ext uri="{FF2B5EF4-FFF2-40B4-BE49-F238E27FC236}">
                <a16:creationId xmlns:a16="http://schemas.microsoft.com/office/drawing/2014/main" id="{E6D1E087-0A6D-4C45-A147-FAC1A39B4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915" y="4464229"/>
            <a:ext cx="399428" cy="399428"/>
          </a:xfrm>
          <a:prstGeom prst="rect">
            <a:avLst/>
          </a:prstGeom>
        </p:spPr>
      </p:pic>
      <p:pic>
        <p:nvPicPr>
          <p:cNvPr id="69" name="그래픽 68" descr="남자">
            <a:extLst>
              <a:ext uri="{FF2B5EF4-FFF2-40B4-BE49-F238E27FC236}">
                <a16:creationId xmlns:a16="http://schemas.microsoft.com/office/drawing/2014/main" id="{67CAB8FF-840C-4931-9886-4F1DDA917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192" y="4995640"/>
            <a:ext cx="399428" cy="399428"/>
          </a:xfrm>
          <a:prstGeom prst="rect">
            <a:avLst/>
          </a:prstGeom>
        </p:spPr>
      </p:pic>
      <p:pic>
        <p:nvPicPr>
          <p:cNvPr id="70" name="그래픽 69" descr="남자">
            <a:extLst>
              <a:ext uri="{FF2B5EF4-FFF2-40B4-BE49-F238E27FC236}">
                <a16:creationId xmlns:a16="http://schemas.microsoft.com/office/drawing/2014/main" id="{DB9CCFFF-AFA1-48B4-818E-F970D2E4E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5041" y="3939774"/>
            <a:ext cx="399428" cy="399428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417C379-07C7-493B-8A5A-F1FDE3453DBD}"/>
              </a:ext>
            </a:extLst>
          </p:cNvPr>
          <p:cNvSpPr/>
          <p:nvPr/>
        </p:nvSpPr>
        <p:spPr>
          <a:xfrm rot="5400000">
            <a:off x="7554352" y="3330603"/>
            <a:ext cx="326004" cy="28624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id="{BFD022A4-A0E1-47C9-A0EA-E7C0004BE199}"/>
              </a:ext>
            </a:extLst>
          </p:cNvPr>
          <p:cNvSpPr txBox="1">
            <a:spLocks/>
          </p:cNvSpPr>
          <p:nvPr/>
        </p:nvSpPr>
        <p:spPr>
          <a:xfrm>
            <a:off x="3661741" y="649057"/>
            <a:ext cx="8169800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 </a:t>
            </a: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유도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0BE92-706C-4A17-82AC-C74ACFCB09A0}"/>
              </a:ext>
            </a:extLst>
          </p:cNvPr>
          <p:cNvSpPr txBox="1"/>
          <p:nvPr/>
        </p:nvSpPr>
        <p:spPr>
          <a:xfrm>
            <a:off x="5262391" y="150876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지점</a:t>
            </a:r>
            <a:r>
              <a:rPr lang="en-US" altLang="ko-KR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154106-2277-4D11-A345-82A945219501}"/>
              </a:ext>
            </a:extLst>
          </p:cNvPr>
          <p:cNvSpPr txBox="1"/>
          <p:nvPr/>
        </p:nvSpPr>
        <p:spPr>
          <a:xfrm>
            <a:off x="5262391" y="204978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지점</a:t>
            </a:r>
            <a:r>
              <a:rPr lang="en-US" altLang="ko-KR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64963C-547F-4CC1-ABF7-51C2E9D06666}"/>
              </a:ext>
            </a:extLst>
          </p:cNvPr>
          <p:cNvSpPr txBox="1"/>
          <p:nvPr/>
        </p:nvSpPr>
        <p:spPr>
          <a:xfrm>
            <a:off x="5270011" y="25908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지점</a:t>
            </a:r>
            <a:r>
              <a:rPr lang="en-US" altLang="ko-KR" dirty="0"/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1C5195-AD75-464C-AEA2-53DE8B91C6A3}"/>
              </a:ext>
            </a:extLst>
          </p:cNvPr>
          <p:cNvSpPr txBox="1"/>
          <p:nvPr/>
        </p:nvSpPr>
        <p:spPr>
          <a:xfrm>
            <a:off x="5292871" y="393954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지점</a:t>
            </a:r>
            <a:r>
              <a:rPr lang="en-US" altLang="ko-KR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14A2C2-4DE1-454D-9B38-133AB300782B}"/>
              </a:ext>
            </a:extLst>
          </p:cNvPr>
          <p:cNvSpPr txBox="1"/>
          <p:nvPr/>
        </p:nvSpPr>
        <p:spPr>
          <a:xfrm>
            <a:off x="5292871" y="448056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지점</a:t>
            </a:r>
            <a:r>
              <a:rPr lang="en-US" altLang="ko-KR" dirty="0"/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8EBE16-C33A-4C82-AC4C-4EE43F9EEDB3}"/>
              </a:ext>
            </a:extLst>
          </p:cNvPr>
          <p:cNvSpPr txBox="1"/>
          <p:nvPr/>
        </p:nvSpPr>
        <p:spPr>
          <a:xfrm>
            <a:off x="5300491" y="502158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지점</a:t>
            </a:r>
            <a:r>
              <a:rPr lang="en-US" altLang="ko-K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8423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B8B56055-EF05-4C4D-B07A-133E4CD00C74}"/>
              </a:ext>
            </a:extLst>
          </p:cNvPr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9EB6F0E-67EA-452C-BF5D-02FE742B515C}"/>
              </a:ext>
            </a:extLst>
          </p:cNvPr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3697797" y="5995494"/>
            <a:ext cx="7781461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유사한 구조의 시스템에 적용 가능</a:t>
            </a:r>
            <a:endParaRPr lang="en-US" altLang="ko-KR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66" y="1376837"/>
            <a:ext cx="7505774" cy="42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3057809" y="1785174"/>
            <a:ext cx="8539502" cy="3443887"/>
            <a:chOff x="3190876" y="1888916"/>
            <a:chExt cx="8539502" cy="3443887"/>
          </a:xfrm>
        </p:grpSpPr>
        <p:sp>
          <p:nvSpPr>
            <p:cNvPr id="75" name="직사각형 74"/>
            <p:cNvSpPr/>
            <p:nvPr/>
          </p:nvSpPr>
          <p:spPr>
            <a:xfrm>
              <a:off x="5909893" y="2607606"/>
              <a:ext cx="1252569" cy="65752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736079" y="3292246"/>
              <a:ext cx="3782720" cy="6575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586166" y="3983761"/>
              <a:ext cx="3752394" cy="6439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065612" y="4654844"/>
              <a:ext cx="1647064" cy="6575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382997" y="1909282"/>
              <a:ext cx="8347381" cy="0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382997" y="1909283"/>
              <a:ext cx="2527234" cy="3423520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제목 3"/>
            <p:cNvSpPr txBox="1">
              <a:spLocks/>
            </p:cNvSpPr>
            <p:nvPr/>
          </p:nvSpPr>
          <p:spPr>
            <a:xfrm>
              <a:off x="3595721" y="2719315"/>
              <a:ext cx="2098609" cy="42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기술 조사</a:t>
              </a:r>
              <a:endParaRPr lang="en-US" altLang="ko-K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제목 3"/>
            <p:cNvSpPr txBox="1">
              <a:spLocks/>
            </p:cNvSpPr>
            <p:nvPr/>
          </p:nvSpPr>
          <p:spPr>
            <a:xfrm>
              <a:off x="3595721" y="3404019"/>
              <a:ext cx="2098609" cy="42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인터페이스</a:t>
              </a:r>
              <a:endParaRPr lang="en-US" altLang="ko-K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제목 3"/>
            <p:cNvSpPr txBox="1">
              <a:spLocks/>
            </p:cNvSpPr>
            <p:nvPr/>
          </p:nvSpPr>
          <p:spPr>
            <a:xfrm>
              <a:off x="3190876" y="4091387"/>
              <a:ext cx="2908299" cy="42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번호표 시스템 개발</a:t>
              </a:r>
              <a:endParaRPr lang="en-US" altLang="ko-K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제목 3"/>
            <p:cNvSpPr txBox="1">
              <a:spLocks/>
            </p:cNvSpPr>
            <p:nvPr/>
          </p:nvSpPr>
          <p:spPr>
            <a:xfrm>
              <a:off x="3595721" y="4776132"/>
              <a:ext cx="2098609" cy="42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 및 보완</a:t>
              </a:r>
              <a:endParaRPr lang="en-US" altLang="ko-K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382997" y="5332803"/>
              <a:ext cx="8347381" cy="0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382997" y="4648098"/>
              <a:ext cx="8347381" cy="0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82997" y="3963394"/>
              <a:ext cx="8347381" cy="0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382997" y="3278690"/>
              <a:ext cx="8347381" cy="0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82997" y="2593986"/>
              <a:ext cx="8347381" cy="0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736080" y="1909282"/>
              <a:ext cx="0" cy="3423521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568463" y="1888916"/>
              <a:ext cx="0" cy="3423521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233229" y="1909282"/>
              <a:ext cx="0" cy="3423521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400846" y="1909282"/>
              <a:ext cx="0" cy="3423521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065612" y="1909282"/>
              <a:ext cx="0" cy="3423521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0897995" y="1909282"/>
              <a:ext cx="0" cy="3423521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1730378" y="1909282"/>
              <a:ext cx="0" cy="3423521"/>
            </a:xfrm>
            <a:prstGeom prst="line">
              <a:avLst/>
            </a:prstGeom>
            <a:ln w="2540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088262" y="20669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4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02553" y="20669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68359" y="20669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716844" y="20669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414131" y="20669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243663" y="20669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974006" y="206696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10</a:t>
              </a:r>
              <a:r>
                <a:rPr lang="ko-KR" altLang="en-US" dirty="0"/>
                <a:t>월</a:t>
              </a: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noProof="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일정표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3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07_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추진현황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093" y="201735"/>
            <a:ext cx="6130888" cy="61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8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08_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려운 점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281" y="357133"/>
            <a:ext cx="62198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4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08_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해결법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158" y="612268"/>
            <a:ext cx="6603671" cy="59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640887" y="-332725"/>
            <a:ext cx="12832887" cy="6936984"/>
            <a:chOff x="-326604" y="1"/>
            <a:chExt cx="962300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1" y="613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-32660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-326603" y="5844185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2863" y="1217906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2741" y="1362575"/>
            <a:ext cx="2210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ko-KR" altLang="en-US" sz="28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42741" y="2581287"/>
            <a:ext cx="2929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6542741" y="3190643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6542741" y="3799999"/>
            <a:ext cx="2929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6542741" y="4409357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74963" y="5599111"/>
            <a:ext cx="4455529" cy="1019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6542741" y="1971931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</a:p>
        </p:txBody>
      </p:sp>
    </p:spTree>
    <p:extLst>
      <p:ext uri="{BB962C8B-B14F-4D97-AF65-F5344CB8AC3E}">
        <p14:creationId xmlns:p14="http://schemas.microsoft.com/office/powerpoint/2010/main" val="1723196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4963126" y="5611106"/>
            <a:ext cx="16064987" cy="7572676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218216" y="5785005"/>
            <a:ext cx="3894153" cy="826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311900" y="1584548"/>
            <a:ext cx="2235200" cy="2792381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3784667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 한솔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 </a:t>
            </a:r>
            <a:r>
              <a: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금오공대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공학과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6311899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임 한솔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소속 </a:t>
            </a:r>
            <a:r>
              <a: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금오공대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컴퓨터 공학과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8839131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한 정연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소속 </a:t>
            </a:r>
            <a:r>
              <a: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금오공대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컴퓨터 공학과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22" y="1374291"/>
            <a:ext cx="2292353" cy="30234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65" y="1374291"/>
            <a:ext cx="2263774" cy="30234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80" y="1514017"/>
            <a:ext cx="2243452" cy="28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시대에 맞게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3784666" y="2120879"/>
            <a:ext cx="3636000" cy="2792381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85863" y="2120879"/>
            <a:ext cx="3636000" cy="2792381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3589797" y="5086279"/>
            <a:ext cx="4101196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하나로 많은 일을 하는 시대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8215644" y="5086279"/>
            <a:ext cx="3068744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은행에서 줄을 서지 않아도</a:t>
            </a:r>
            <a:r>
              <a: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CF770-CD08-4796-99FF-A95C0C1882C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10" y="2147806"/>
            <a:ext cx="3600000" cy="273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A7A919-C3F5-4BCB-8674-80E6851DCD9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52" y="2153384"/>
            <a:ext cx="3600000" cy="27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1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3661741" y="649057"/>
            <a:ext cx="8169800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B18823-4884-4B25-AA2A-737F560DD5E4}"/>
              </a:ext>
            </a:extLst>
          </p:cNvPr>
          <p:cNvSpPr/>
          <p:nvPr/>
        </p:nvSpPr>
        <p:spPr>
          <a:xfrm>
            <a:off x="3921290" y="5387380"/>
            <a:ext cx="7485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출처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코리아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데일리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포스트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4A06FF-D41D-42E0-B053-978BA43F5671}"/>
              </a:ext>
            </a:extLst>
          </p:cNvPr>
          <p:cNvGrpSpPr/>
          <p:nvPr/>
        </p:nvGrpSpPr>
        <p:grpSpPr>
          <a:xfrm>
            <a:off x="3846594" y="1433135"/>
            <a:ext cx="5320265" cy="3937111"/>
            <a:chOff x="3615690" y="1821180"/>
            <a:chExt cx="3029470" cy="224028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10EEBB0-2F0F-4735-BC05-B7F640C2C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690" y="1821180"/>
              <a:ext cx="3029470" cy="2240280"/>
            </a:xfrm>
            <a:prstGeom prst="rect">
              <a:avLst/>
            </a:prstGeom>
          </p:spPr>
        </p:pic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192049-E2C9-4F38-9AC9-9147C5CE2539}"/>
                </a:ext>
              </a:extLst>
            </p:cNvPr>
            <p:cNvSpPr/>
            <p:nvPr/>
          </p:nvSpPr>
          <p:spPr>
            <a:xfrm>
              <a:off x="3848100" y="3627120"/>
              <a:ext cx="1272540" cy="3429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부제목 2">
            <a:extLst>
              <a:ext uri="{FF2B5EF4-FFF2-40B4-BE49-F238E27FC236}">
                <a16:creationId xmlns:a16="http://schemas.microsoft.com/office/drawing/2014/main" id="{596722B5-9B47-4CC6-9CFD-20353EC5FA83}"/>
              </a:ext>
            </a:extLst>
          </p:cNvPr>
          <p:cNvSpPr txBox="1">
            <a:spLocks/>
          </p:cNvSpPr>
          <p:nvPr/>
        </p:nvSpPr>
        <p:spPr>
          <a:xfrm>
            <a:off x="3697797" y="5995494"/>
            <a:ext cx="8707563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주로 은행 업무를 점심시간에 처리하는 직장인들</a:t>
            </a:r>
            <a:endParaRPr lang="en-US" altLang="ko-KR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F26F4A-DC85-4D09-A4D9-A4984363AD83}"/>
              </a:ext>
            </a:extLst>
          </p:cNvPr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소개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60AC18-8145-45AB-80B2-0A1108BFB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696" y="1510174"/>
            <a:ext cx="64484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9307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03_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아이템 소개</a:t>
            </a:r>
            <a:endParaRPr kumimoji="0" lang="en-US" altLang="ko-KR" sz="4000" b="1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 흐름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8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01_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팀 소개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제안 배경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04_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기대 효과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05_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연계 가능성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06_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추진 일정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2049" name="_x423135656" descr="EMB000015b861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50" y="1584548"/>
            <a:ext cx="6312559" cy="478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8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9307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03_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아이템 소개</a:t>
            </a:r>
            <a:endParaRPr kumimoji="0" lang="en-US" altLang="ko-KR" sz="4000" b="1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예상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 _ 1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8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01_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팀 소개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제안 배경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04_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기대 효과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05_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연계 가능성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06_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추진 일정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66" y="1449001"/>
            <a:ext cx="2721435" cy="486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타원 2"/>
          <p:cNvSpPr/>
          <p:nvPr/>
        </p:nvSpPr>
        <p:spPr>
          <a:xfrm>
            <a:off x="6120390" y="4323218"/>
            <a:ext cx="659757" cy="6829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200833" y="1766988"/>
            <a:ext cx="11913695" cy="46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8068485" y="1449001"/>
            <a:ext cx="2721435" cy="4866480"/>
            <a:chOff x="8068485" y="1449001"/>
            <a:chExt cx="2911155" cy="5205738"/>
          </a:xfrm>
        </p:grpSpPr>
        <p:grpSp>
          <p:nvGrpSpPr>
            <p:cNvPr id="19" name="그룹 18"/>
            <p:cNvGrpSpPr/>
            <p:nvPr/>
          </p:nvGrpSpPr>
          <p:grpSpPr>
            <a:xfrm>
              <a:off x="8068485" y="1449001"/>
              <a:ext cx="2911155" cy="5205738"/>
              <a:chOff x="3993239" y="1449001"/>
              <a:chExt cx="2911155" cy="5205738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3239" y="1449001"/>
                <a:ext cx="2911155" cy="52057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1" name="타원 20"/>
              <p:cNvSpPr/>
              <p:nvPr/>
            </p:nvSpPr>
            <p:spPr>
              <a:xfrm>
                <a:off x="6041985" y="4527535"/>
                <a:ext cx="659757" cy="6829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8068485" y="1975962"/>
              <a:ext cx="2911155" cy="4239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21" name="_x423957824" descr="EMB000015b8617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0" r="31062"/>
            <a:stretch>
              <a:fillRect/>
            </a:stretch>
          </p:blipFill>
          <p:spPr bwMode="auto">
            <a:xfrm>
              <a:off x="8200833" y="2483744"/>
              <a:ext cx="2646460" cy="2904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119710" y="210225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번호표 예약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200833" y="2379257"/>
              <a:ext cx="105664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8245297" y="5474849"/>
              <a:ext cx="2576155" cy="19735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    1</a:t>
              </a:r>
              <a:r>
                <a:rPr lang="ko-KR" altLang="en-US" sz="1100" dirty="0">
                  <a:solidFill>
                    <a:schemeClr val="tx1"/>
                  </a:solidFill>
                </a:rPr>
                <a:t>순위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침산 메트로아파트 지점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245297" y="5717417"/>
              <a:ext cx="2576155" cy="19735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    2</a:t>
              </a:r>
              <a:r>
                <a:rPr lang="ko-KR" altLang="en-US" sz="1100" dirty="0">
                  <a:solidFill>
                    <a:schemeClr val="tx1"/>
                  </a:solidFill>
                </a:rPr>
                <a:t>순위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침산 </a:t>
              </a:r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r>
                <a:rPr lang="ko-KR" altLang="en-US" sz="1100" dirty="0">
                  <a:solidFill>
                    <a:schemeClr val="tx1"/>
                  </a:solidFill>
                </a:rPr>
                <a:t>동 주민센터 옆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245296" y="5959985"/>
              <a:ext cx="2576155" cy="19735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    3</a:t>
              </a:r>
              <a:r>
                <a:rPr lang="ko-KR" altLang="en-US" sz="1100" dirty="0">
                  <a:solidFill>
                    <a:schemeClr val="tx1"/>
                  </a:solidFill>
                </a:rPr>
                <a:t>순위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동아 무지개아파트 옆</a:t>
              </a: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4081202" y="6762569"/>
            <a:ext cx="3000318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3599" y="639076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선택 화면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7971846" y="6762569"/>
            <a:ext cx="3000318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06325" y="639076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메뉴 선택 시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08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9307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03_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아이템 소개</a:t>
            </a:r>
            <a:endParaRPr kumimoji="0" lang="en-US" altLang="ko-KR" sz="4000" b="1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예상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 _ 2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0008752" y="259178"/>
            <a:ext cx="2247856" cy="601133"/>
            <a:chOff x="9817144" y="6248401"/>
            <a:chExt cx="2247856" cy="601133"/>
          </a:xfrm>
        </p:grpSpPr>
        <p:sp>
          <p:nvSpPr>
            <p:cNvPr id="59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solidFill>
                      <a:prstClr val="black">
                        <a:lumMod val="75000"/>
                        <a:lumOff val="25000"/>
                        <a:alpha val="8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8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9181341" y="94915"/>
            <a:ext cx="3005115" cy="7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01_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팀 소개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제안 배경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04_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기대 효과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8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05_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연계 가능성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06_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추진 일정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081202" y="6762569"/>
            <a:ext cx="3000318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25199" y="639076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지점 선택 시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8128994" y="6762569"/>
            <a:ext cx="3000318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72991" y="639076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도착 확인 시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182802" y="1420851"/>
            <a:ext cx="2761648" cy="4858029"/>
            <a:chOff x="3933365" y="1420851"/>
            <a:chExt cx="2911155" cy="5205738"/>
          </a:xfrm>
        </p:grpSpPr>
        <p:grpSp>
          <p:nvGrpSpPr>
            <p:cNvPr id="48" name="그룹 47"/>
            <p:cNvGrpSpPr/>
            <p:nvPr/>
          </p:nvGrpSpPr>
          <p:grpSpPr>
            <a:xfrm>
              <a:off x="3933365" y="1420851"/>
              <a:ext cx="2911155" cy="5205738"/>
              <a:chOff x="3993239" y="1449001"/>
              <a:chExt cx="2911155" cy="5205738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3239" y="1449001"/>
                <a:ext cx="2911155" cy="52057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7" name="타원 56"/>
              <p:cNvSpPr/>
              <p:nvPr/>
            </p:nvSpPr>
            <p:spPr>
              <a:xfrm>
                <a:off x="6041985" y="4527535"/>
                <a:ext cx="659757" cy="6829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3933365" y="1947812"/>
              <a:ext cx="2911155" cy="4239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030550" y="2643482"/>
              <a:ext cx="2723721" cy="17765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30550" y="2089484"/>
              <a:ext cx="1152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침산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동 지점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4111673" y="2366483"/>
              <a:ext cx="105664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111515" y="2993246"/>
              <a:ext cx="2366037" cy="1286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대기 인원 </a:t>
              </a:r>
              <a:r>
                <a:rPr lang="en-US" altLang="ko-KR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: 3</a:t>
              </a:r>
              <a:r>
                <a:rPr lang="ko-KR" altLang="en-US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명</a:t>
              </a:r>
              <a:r>
                <a:rPr lang="en-US" altLang="ko-KR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</a:p>
            <a:p>
              <a:r>
                <a:rPr lang="ko-KR" altLang="en-US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예상 시간 </a:t>
              </a:r>
              <a:r>
                <a:rPr lang="en-US" altLang="ko-KR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: 7</a:t>
              </a:r>
              <a:r>
                <a:rPr lang="ko-KR" altLang="en-US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분</a:t>
              </a:r>
              <a:endParaRPr lang="en-US" altLang="ko-KR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예상 이동시간 </a:t>
              </a:r>
              <a:r>
                <a:rPr lang="en-US" altLang="ko-KR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: 5</a:t>
              </a:r>
              <a:r>
                <a:rPr lang="ko-KR" altLang="en-US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분</a:t>
              </a:r>
              <a:endParaRPr lang="en-US" altLang="ko-KR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165544" y="5375412"/>
              <a:ext cx="2446794" cy="6189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번호 예약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65544" y="4518581"/>
              <a:ext cx="194732" cy="329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145627" y="1420851"/>
            <a:ext cx="2761649" cy="4858029"/>
            <a:chOff x="8119710" y="1420851"/>
            <a:chExt cx="2911155" cy="5205738"/>
          </a:xfrm>
        </p:grpSpPr>
        <p:grpSp>
          <p:nvGrpSpPr>
            <p:cNvPr id="62" name="그룹 61"/>
            <p:cNvGrpSpPr/>
            <p:nvPr/>
          </p:nvGrpSpPr>
          <p:grpSpPr>
            <a:xfrm>
              <a:off x="8119710" y="1420851"/>
              <a:ext cx="2911155" cy="5205738"/>
              <a:chOff x="3993239" y="1449001"/>
              <a:chExt cx="2911155" cy="5205738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3239" y="1449001"/>
                <a:ext cx="2911155" cy="52057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1" name="타원 70"/>
              <p:cNvSpPr/>
              <p:nvPr/>
            </p:nvSpPr>
            <p:spPr>
              <a:xfrm>
                <a:off x="6041985" y="4527535"/>
                <a:ext cx="659757" cy="6829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8119710" y="1947812"/>
              <a:ext cx="2911155" cy="4239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8216895" y="2643482"/>
              <a:ext cx="2723721" cy="17765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16895" y="2089484"/>
              <a:ext cx="1152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침산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동 지점</a:t>
              </a: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8298018" y="2366483"/>
              <a:ext cx="105664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442938" y="2790731"/>
              <a:ext cx="2222403" cy="1418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352</a:t>
              </a:r>
              <a:endPara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8351889" y="5375412"/>
              <a:ext cx="2446794" cy="6189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번호 확정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51889" y="4518581"/>
              <a:ext cx="14847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대기 인원 </a:t>
              </a:r>
              <a:r>
                <a: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:</a:t>
              </a:r>
              <a:r>
                <a:rPr lang="ko-KR" altLang="en-US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r>
                <a:rPr lang="ko-KR" altLang="en-US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명</a:t>
              </a:r>
              <a:r>
                <a: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</a:p>
            <a:p>
              <a:r>
                <a:rPr lang="ko-KR" altLang="en-US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예상 시간 </a:t>
              </a:r>
              <a:r>
                <a: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: 3</a:t>
              </a:r>
              <a:r>
                <a:rPr lang="ko-KR" altLang="en-US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분</a:t>
              </a:r>
              <a:endPara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1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1312</Words>
  <Application>Microsoft Office PowerPoint</Application>
  <PresentationFormat>와이드스크린</PresentationFormat>
  <Paragraphs>289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Copperplate Gothic Light</vt:lpstr>
      <vt:lpstr>HY견고딕</vt:lpstr>
      <vt:lpstr>나눔바른펜</vt:lpstr>
      <vt:lpstr>돋움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179</cp:revision>
  <dcterms:created xsi:type="dcterms:W3CDTF">2015-06-04T09:57:26Z</dcterms:created>
  <dcterms:modified xsi:type="dcterms:W3CDTF">2018-04-03T05:13:29Z</dcterms:modified>
</cp:coreProperties>
</file>