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86" r:id="rId5"/>
    <p:sldId id="287" r:id="rId6"/>
    <p:sldId id="292" r:id="rId7"/>
    <p:sldId id="288" r:id="rId8"/>
    <p:sldId id="297" r:id="rId9"/>
    <p:sldId id="298" r:id="rId10"/>
    <p:sldId id="293" r:id="rId11"/>
    <p:sldId id="289" r:id="rId12"/>
    <p:sldId id="296" r:id="rId13"/>
    <p:sldId id="290" r:id="rId14"/>
    <p:sldId id="295" r:id="rId15"/>
    <p:sldId id="283" r:id="rId16"/>
    <p:sldId id="285" r:id="rId17"/>
    <p:sldId id="294" r:id="rId18"/>
    <p:sldId id="291" r:id="rId19"/>
    <p:sldId id="26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66" autoAdjust="0"/>
    <p:restoredTop sz="77816" autoAdjust="0"/>
  </p:normalViewPr>
  <p:slideViewPr>
    <p:cSldViewPr snapToGrid="0">
      <p:cViewPr varScale="1">
        <p:scale>
          <a:sx n="89" d="100"/>
          <a:sy n="89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710F9-A496-467E-891A-B2EBE57DCBA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898CF-11DB-4648-85F7-791C3E893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10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6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754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7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10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93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2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267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69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96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50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DB9-3615-47C3-ADDF-DD9CFF1C633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1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DB9-3615-47C3-ADDF-DD9CFF1C633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2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DB9-3615-47C3-ADDF-DD9CFF1C633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44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DB9-3615-47C3-ADDF-DD9CFF1C633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DB9-3615-47C3-ADDF-DD9CFF1C633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16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DB9-3615-47C3-ADDF-DD9CFF1C633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DB9-3615-47C3-ADDF-DD9CFF1C633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93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DB9-3615-47C3-ADDF-DD9CFF1C633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0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DB9-3615-47C3-ADDF-DD9CFF1C633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7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DB9-3615-47C3-ADDF-DD9CFF1C633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6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DB9-3615-47C3-ADDF-DD9CFF1C633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7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DBDB9-3615-47C3-ADDF-DD9CFF1C633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0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443942" y="3690851"/>
            <a:ext cx="736507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80274" y="2793076"/>
            <a:ext cx="483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Restfull</a:t>
            </a:r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API 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활용하기</a:t>
            </a:r>
            <a:endParaRPr lang="ko-KR" altLang="en-US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8443" y="5669280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20131098 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임한솔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1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4584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리소스 설계 주의사항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18768" y="1435005"/>
            <a:ext cx="9366921" cy="48807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슬래시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구분자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(/)는 계층 관계를 나타내는 데 사용</a:t>
            </a:r>
          </a:p>
          <a:p>
            <a:pPr lvl="1" latinLnBrk="0"/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http://</a:t>
            </a:r>
            <a:r>
              <a:rPr lang="en-US" altLang="ko-KR" dirty="0" err="1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Kumoh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departments/computer</a:t>
            </a:r>
            <a:endParaRPr lang="en-US" altLang="ko-KR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URI 마지막 문자로 슬래시(/)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포함하지 않는다.</a:t>
            </a:r>
          </a:p>
          <a:p>
            <a:pPr lvl="1" latinLnBrk="0"/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http://</a:t>
            </a:r>
            <a:r>
              <a:rPr lang="en-US" altLang="ko-KR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KITSSL.com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members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 err="1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임한솔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 latinLnBrk="0"/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http://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KITSSL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members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 err="1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임한솔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(0)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하이픈(-)은 URI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가독성을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높이는데 사용</a:t>
            </a:r>
          </a:p>
          <a:p>
            <a:pPr lvl="1" latinLnBrk="0"/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http://KITS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SL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.com/members/computer-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spec</a:t>
            </a:r>
          </a:p>
          <a:p>
            <a:pPr lvl="1" latinLnBrk="0"/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밑줄(_)은 </a:t>
            </a:r>
            <a:r>
              <a:rPr lang="ko-KR" altLang="ko-KR" sz="2400" dirty="0" err="1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URI에</a:t>
            </a:r>
            <a:r>
              <a:rPr lang="ko-KR" altLang="ko-KR" sz="2400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사용하지 않는다.</a:t>
            </a: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33333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URI 경로에는 소문자가 적합하다.</a:t>
            </a:r>
          </a:p>
          <a:p>
            <a:pPr lvl="1" latinLnBrk="0"/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1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205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예제 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3849" y="1145577"/>
            <a:ext cx="4572000" cy="2625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Create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이름이 </a:t>
            </a:r>
            <a:r>
              <a:rPr lang="ko-KR" altLang="en-US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임한솔</a:t>
            </a:r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추가 하기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endParaRPr lang="en-US" altLang="ko-KR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 Post, http</a:t>
            </a:r>
            <a:r>
              <a:rPr lang="en-US" altLang="ko-KR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://KITSSL/users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{  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  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"name</a:t>
            </a:r>
            <a:r>
              <a:rPr lang="en-US" altLang="ko-KR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":“</a:t>
            </a:r>
            <a:r>
              <a:rPr lang="ko-KR" altLang="en-US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임한솔</a:t>
            </a:r>
            <a:r>
              <a:rPr lang="en-US" altLang="ko-KR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25299" y="1145577"/>
            <a:ext cx="4572000" cy="2625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Read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이름이 </a:t>
            </a:r>
            <a:r>
              <a:rPr lang="ko-KR" altLang="en-US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임한솔</a:t>
            </a:r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조회하기</a:t>
            </a:r>
            <a:endParaRPr lang="en-US" altLang="ko-KR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 </a:t>
            </a:r>
            <a:r>
              <a:rPr lang="en-US" altLang="ko-KR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Get, 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http://</a:t>
            </a:r>
            <a:r>
              <a:rPr lang="en-US" altLang="ko-KR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KITSSL/users/</a:t>
            </a:r>
            <a:r>
              <a:rPr lang="ko-KR" altLang="en-US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임한솔</a:t>
            </a:r>
            <a:endParaRPr lang="en-US" altLang="ko-KR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25299" y="3943306"/>
            <a:ext cx="4572000" cy="2625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Delete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이름이 </a:t>
            </a:r>
            <a:r>
              <a:rPr lang="ko-KR" altLang="en-US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임한솔을</a:t>
            </a:r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삭제하기</a:t>
            </a:r>
            <a:endParaRPr lang="en-US" altLang="ko-KR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 </a:t>
            </a:r>
            <a:r>
              <a:rPr lang="en-US" altLang="ko-KR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Delete, 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http://</a:t>
            </a:r>
            <a:r>
              <a:rPr lang="en-US" altLang="ko-KR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KITSSSL/users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임한솔</a:t>
            </a:r>
            <a:endParaRPr lang="en-US" altLang="ko-KR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3849" y="3943306"/>
            <a:ext cx="4572000" cy="2625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Update</a:t>
            </a:r>
          </a:p>
          <a:p>
            <a:r>
              <a:rPr lang="ko-KR" altLang="en-US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임한솔의</a:t>
            </a:r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전화번호 바꾸기 바꾸기</a:t>
            </a:r>
            <a:endParaRPr lang="en-US" altLang="ko-KR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 PUT, http</a:t>
            </a:r>
            <a:r>
              <a:rPr lang="en-US" altLang="ko-KR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://KITSSL/users/</a:t>
            </a:r>
            <a:r>
              <a:rPr lang="ko-KR" altLang="en-US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임한솔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{  </a:t>
            </a:r>
          </a:p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  “phone”: “01044381565”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}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5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205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예제 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_x160067144" descr="EMB00003e586d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6" t="32983" r="37766" b="60568"/>
          <a:stretch>
            <a:fillRect/>
          </a:stretch>
        </p:blipFill>
        <p:spPr bwMode="auto">
          <a:xfrm>
            <a:off x="1388963" y="1921535"/>
            <a:ext cx="9462112" cy="94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160066352" descr="EMB00003e586d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4" t="31361" r="32828" b="52644"/>
          <a:stretch>
            <a:fillRect/>
          </a:stretch>
        </p:blipFill>
        <p:spPr bwMode="auto">
          <a:xfrm>
            <a:off x="1388962" y="3223549"/>
            <a:ext cx="9420881" cy="208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1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응답 코드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57526"/>
              </p:ext>
            </p:extLst>
          </p:nvPr>
        </p:nvGraphicFramePr>
        <p:xfrm>
          <a:off x="632178" y="1156866"/>
          <a:ext cx="10747022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56903">
                  <a:extLst>
                    <a:ext uri="{9D8B030D-6E8A-4147-A177-3AD203B41FA5}">
                      <a16:colId xmlns:a16="http://schemas.microsoft.com/office/drawing/2014/main" val="454426047"/>
                    </a:ext>
                  </a:extLst>
                </a:gridCol>
                <a:gridCol w="8090119">
                  <a:extLst>
                    <a:ext uri="{9D8B030D-6E8A-4147-A177-3AD203B41FA5}">
                      <a16:colId xmlns:a16="http://schemas.microsoft.com/office/drawing/2014/main" val="2847653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rgbClr val="FFFFFF"/>
                          </a:solidFill>
                          <a:effectLst/>
                        </a:rPr>
                        <a:t>상태코드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82497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effectLst/>
                        </a:rPr>
                        <a:t>200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클라이언트의 요청을 정상적으로 </a:t>
                      </a:r>
                      <a:r>
                        <a:rPr lang="ko-KR" altLang="en-US" dirty="0" smtClean="0">
                          <a:effectLst/>
                        </a:rPr>
                        <a:t>수행</a:t>
                      </a:r>
                      <a:endParaRPr lang="ko-KR" altLang="en-US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42036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effectLst/>
                        </a:rPr>
                        <a:t>201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effectLst/>
                        </a:rPr>
                        <a:t>리소스 생성 요청이 성공적으로 수행 </a:t>
                      </a:r>
                      <a:r>
                        <a:rPr lang="en-US" altLang="ko-KR" dirty="0" smtClean="0">
                          <a:effectLst/>
                        </a:rPr>
                        <a:t>( POST)</a:t>
                      </a:r>
                      <a:endParaRPr lang="en-US" altLang="ko-KR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28803330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93893"/>
              </p:ext>
            </p:extLst>
          </p:nvPr>
        </p:nvGraphicFramePr>
        <p:xfrm>
          <a:off x="632178" y="2548848"/>
          <a:ext cx="10747022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56902">
                  <a:extLst>
                    <a:ext uri="{9D8B030D-6E8A-4147-A177-3AD203B41FA5}">
                      <a16:colId xmlns:a16="http://schemas.microsoft.com/office/drawing/2014/main" val="210900027"/>
                    </a:ext>
                  </a:extLst>
                </a:gridCol>
                <a:gridCol w="8090120">
                  <a:extLst>
                    <a:ext uri="{9D8B030D-6E8A-4147-A177-3AD203B41FA5}">
                      <a16:colId xmlns:a16="http://schemas.microsoft.com/office/drawing/2014/main" val="1363002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err="1">
                          <a:solidFill>
                            <a:srgbClr val="FFFFFF"/>
                          </a:solidFill>
                          <a:effectLst/>
                        </a:rPr>
                        <a:t>상태코드</a:t>
                      </a:r>
                      <a:endParaRPr lang="ko-KR" alt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6226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effectLst/>
                        </a:rPr>
                        <a:t>400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클라이언트의 요청이 부적절 할 경우 사용하는 응답 코드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54931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effectLst/>
                        </a:rPr>
                        <a:t>401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클라이언트가 인증되지 않은 상태에서 보호된 리소스를 </a:t>
                      </a:r>
                      <a:r>
                        <a:rPr lang="ko-KR" altLang="en-US" dirty="0" smtClean="0">
                          <a:effectLst/>
                        </a:rPr>
                        <a:t>요청</a:t>
                      </a:r>
                      <a:endParaRPr lang="ko-KR" altLang="en-US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78881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effectLst/>
                        </a:rPr>
                        <a:t>403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유저 </a:t>
                      </a:r>
                      <a:r>
                        <a:rPr lang="ko-KR" altLang="en-US" dirty="0" err="1">
                          <a:effectLst/>
                        </a:rPr>
                        <a:t>인증상태와</a:t>
                      </a:r>
                      <a:r>
                        <a:rPr lang="ko-KR" altLang="en-US" dirty="0">
                          <a:effectLst/>
                        </a:rPr>
                        <a:t> 관계 없이 응답하고 싶지 않은 리소스를 클라이언트가 </a:t>
                      </a:r>
                      <a:r>
                        <a:rPr lang="ko-KR" altLang="en-US" dirty="0" smtClean="0">
                          <a:effectLst/>
                        </a:rPr>
                        <a:t>요청</a:t>
                      </a:r>
                      <a:endParaRPr lang="ko-KR" altLang="en-US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96365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effectLst/>
                        </a:rPr>
                        <a:t>405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클라이언트가 요청한 리소스에서는 사용 불가능한 </a:t>
                      </a:r>
                      <a:r>
                        <a:rPr lang="en-US" altLang="ko-KR" dirty="0">
                          <a:effectLst/>
                        </a:rPr>
                        <a:t>Method</a:t>
                      </a:r>
                      <a:r>
                        <a:rPr lang="ko-KR" altLang="en-US" dirty="0">
                          <a:effectLst/>
                        </a:rPr>
                        <a:t>를 </a:t>
                      </a:r>
                      <a:r>
                        <a:rPr lang="ko-KR" altLang="en-US" dirty="0" smtClean="0">
                          <a:effectLst/>
                        </a:rPr>
                        <a:t>이용</a:t>
                      </a:r>
                      <a:endParaRPr lang="ko-KR" altLang="en-US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3878973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73308"/>
              </p:ext>
            </p:extLst>
          </p:nvPr>
        </p:nvGraphicFramePr>
        <p:xfrm>
          <a:off x="632178" y="4816848"/>
          <a:ext cx="10747022" cy="122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1829">
                  <a:extLst>
                    <a:ext uri="{9D8B030D-6E8A-4147-A177-3AD203B41FA5}">
                      <a16:colId xmlns:a16="http://schemas.microsoft.com/office/drawing/2014/main" val="454426047"/>
                    </a:ext>
                  </a:extLst>
                </a:gridCol>
                <a:gridCol w="8075193">
                  <a:extLst>
                    <a:ext uri="{9D8B030D-6E8A-4147-A177-3AD203B41FA5}">
                      <a16:colId xmlns:a16="http://schemas.microsoft.com/office/drawing/2014/main" val="2847653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상태 코드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7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effectLst/>
                        </a:rPr>
                        <a:t>301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클라이언트가 요청한 리소스에 대한 </a:t>
                      </a:r>
                      <a:r>
                        <a:rPr lang="en-US" altLang="ko-KR" dirty="0">
                          <a:effectLst/>
                        </a:rPr>
                        <a:t>URI</a:t>
                      </a:r>
                      <a:r>
                        <a:rPr lang="ko-KR" altLang="en-US" dirty="0">
                          <a:effectLst/>
                        </a:rPr>
                        <a:t>가 변경 되었을 때 </a:t>
                      </a:r>
                      <a:r>
                        <a:rPr lang="ko-KR" altLang="en-US" dirty="0" smtClean="0">
                          <a:effectLst/>
                        </a:rPr>
                        <a:t>사용</a:t>
                      </a:r>
                      <a:endParaRPr lang="ko-KR" altLang="en-US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42036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effectLst/>
                        </a:rPr>
                        <a:t>500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서버에 문제가 있을 경우 사용하는 응답 코드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288033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6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응답 코드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121" name="_x269460576" descr="EMB00003e586da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4" t="19046" r="21362" b="35793"/>
          <a:stretch>
            <a:fillRect/>
          </a:stretch>
        </p:blipFill>
        <p:spPr bwMode="auto">
          <a:xfrm>
            <a:off x="810228" y="1429156"/>
            <a:ext cx="10017370" cy="489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7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419" y="1314789"/>
            <a:ext cx="113062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유니폼 인터페이스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URI</a:t>
            </a:r>
            <a:r>
              <a:rPr lang="ko-KR" altLang="en-US" dirty="0"/>
              <a:t>로 지정한 리소스에 대한 조작을 통일되고 한정적인 인터페이스로 수행하는 </a:t>
            </a:r>
            <a:r>
              <a:rPr lang="ko-KR" altLang="en-US" dirty="0" smtClean="0"/>
              <a:t>아키텍처 스타일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무상태성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스테이트리스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작업을 위한 상태정보를 따로 </a:t>
            </a:r>
            <a:r>
              <a:rPr lang="ko-KR" altLang="en-US" dirty="0" smtClean="0"/>
              <a:t>저장 하지 않는다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캐쉬가능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HTTP </a:t>
            </a:r>
            <a:r>
              <a:rPr lang="ko-KR" altLang="en-US" dirty="0"/>
              <a:t>프로토콜 표준에서 사용하는 </a:t>
            </a:r>
            <a:r>
              <a:rPr lang="en-US" altLang="ko-KR" dirty="0"/>
              <a:t>Last-Modified</a:t>
            </a:r>
            <a:r>
              <a:rPr lang="ko-KR" altLang="en-US" dirty="0"/>
              <a:t>태그나 </a:t>
            </a:r>
            <a:r>
              <a:rPr lang="en-US" altLang="ko-KR" dirty="0"/>
              <a:t>E-Tag</a:t>
            </a:r>
            <a:r>
              <a:rPr lang="ko-KR" altLang="en-US" dirty="0"/>
              <a:t>를 이용하면 </a:t>
            </a:r>
            <a:r>
              <a:rPr lang="ko-KR" altLang="en-US" dirty="0" err="1"/>
              <a:t>캐싱</a:t>
            </a:r>
            <a:r>
              <a:rPr lang="ko-KR" altLang="en-US" dirty="0"/>
              <a:t> 구현이 가능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자체 </a:t>
            </a:r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표현구조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REST API </a:t>
            </a:r>
            <a:r>
              <a:rPr lang="ko-KR" altLang="en-US" dirty="0"/>
              <a:t>메시지만 보고도 이를 쉽게 이해 할 수 있는 자체 표현 구조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클라이언트서버구조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REST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API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클라이언트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사용자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컨텍스트</a:t>
            </a:r>
            <a:r>
              <a:rPr lang="en-US" altLang="ko-KR" dirty="0"/>
              <a:t>(</a:t>
            </a:r>
            <a:r>
              <a:rPr lang="ko-KR" altLang="en-US" dirty="0"/>
              <a:t>세션</a:t>
            </a:r>
            <a:r>
              <a:rPr lang="en-US" altLang="ko-KR" dirty="0"/>
              <a:t>, </a:t>
            </a:r>
            <a:r>
              <a:rPr lang="ko-KR" altLang="en-US" dirty="0"/>
              <a:t>로그인 정보</a:t>
            </a:r>
            <a:r>
              <a:rPr lang="en-US" altLang="ko-KR" dirty="0"/>
              <a:t>)</a:t>
            </a:r>
            <a:r>
              <a:rPr lang="ko-KR" altLang="en-US" dirty="0"/>
              <a:t>등을 직접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각각의 </a:t>
            </a:r>
            <a:r>
              <a:rPr lang="ko-KR" altLang="en-US" dirty="0"/>
              <a:t>역할이 확실히 구분되기 때문에 클라이언트와 서버에서 개발해야 할 내용이 명확해지고 서로간 의존성이 줄어들게 됩니다</a:t>
            </a:r>
            <a:r>
              <a:rPr lang="en-US" altLang="ko-KR" dirty="0"/>
              <a:t>.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4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보안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API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토큰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074" name="Picture 2" descr="https://t1.daumcdn.net/cfile/tistory/27740E40542422CF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24" y="1724446"/>
            <a:ext cx="8696014" cy="428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보안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API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토큰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63154" y="1940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22613520" descr="EMB00003e586d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7" t="28175" r="62283" b="68494"/>
          <a:stretch>
            <a:fillRect/>
          </a:stretch>
        </p:blipFill>
        <p:spPr bwMode="auto">
          <a:xfrm>
            <a:off x="310691" y="1588262"/>
            <a:ext cx="3228975" cy="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122615176" descr="EMB00003e586d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6" t="21242" r="12962" b="42693"/>
          <a:stretch>
            <a:fillRect/>
          </a:stretch>
        </p:blipFill>
        <p:spPr bwMode="auto">
          <a:xfrm>
            <a:off x="310691" y="2182601"/>
            <a:ext cx="11498868" cy="38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7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문제점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8292" y="2708898"/>
            <a:ext cx="997127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표준 규약이 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없다</a:t>
            </a:r>
            <a:endParaRPr lang="en-US" altLang="ko-KR" sz="3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기존의 전통적인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RDBMS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적용 시키기에 쉽지 않다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30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443942" y="3690851"/>
            <a:ext cx="736507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28075" y="2920076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endParaRPr lang="ko-KR" altLang="en-US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1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6524" y="1419410"/>
            <a:ext cx="394210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Restfull</a:t>
            </a:r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API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란</a:t>
            </a:r>
            <a:endParaRPr lang="en-US" altLang="ko-KR" sz="3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</a:t>
            </a:r>
            <a:endParaRPr lang="en-US" altLang="ko-KR" sz="3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특징</a:t>
            </a:r>
            <a:endParaRPr lang="en-US" altLang="ko-KR" sz="3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Anti Pattern</a:t>
            </a:r>
            <a:endParaRPr lang="ko-KR" altLang="en-US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보안 </a:t>
            </a:r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API 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토큰</a:t>
            </a:r>
            <a:endParaRPr lang="en-US" altLang="ko-KR" sz="3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0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2773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Restfull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API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란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835" y="1919315"/>
            <a:ext cx="91810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REST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웹의 창시자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(HTTP)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중의 한 사람인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Roy Fielding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2000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논문에 의해서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소개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현재의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아키텍쳐가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웹의 본래 설계의 우수성을 많이 사용하지 못하고 있다고 판단했기 때문에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웹의 장점을 최대한 활용할 수 있는 네트워크 기반의 </a:t>
            </a:r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아키텍쳐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자원을 정의하고 자원에 대한 주소를 지정하는 방법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전반 원리 모음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2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2007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구성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753528" y="1417739"/>
            <a:ext cx="1434518" cy="14345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리소스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53528" y="3154261"/>
            <a:ext cx="1434518" cy="14345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메서드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53528" y="4890783"/>
            <a:ext cx="1434518" cy="14345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메시지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9197" y="2532692"/>
            <a:ext cx="6884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HTTP POST , http</a:t>
            </a:r>
            <a:r>
              <a:rPr lang="en-US" altLang="ko-KR" sz="2800" dirty="0" smtClean="0"/>
              <a:t>://KITSSL/users</a:t>
            </a:r>
            <a:r>
              <a:rPr lang="en-US" altLang="ko-KR" sz="2800" dirty="0"/>
              <a:t>/</a:t>
            </a:r>
          </a:p>
          <a:p>
            <a:r>
              <a:rPr lang="en-US" altLang="ko-KR" sz="2800" dirty="0"/>
              <a:t>{  </a:t>
            </a:r>
          </a:p>
          <a:p>
            <a:r>
              <a:rPr lang="en-US" altLang="ko-KR" sz="2800" dirty="0"/>
              <a:t>   "name</a:t>
            </a:r>
            <a:r>
              <a:rPr lang="en-US" altLang="ko-KR" sz="2800" dirty="0" smtClean="0"/>
              <a:t>":＂</a:t>
            </a:r>
            <a:r>
              <a:rPr lang="ko-KR" altLang="en-US" sz="2800" dirty="0" err="1" smtClean="0"/>
              <a:t>임한솔</a:t>
            </a:r>
            <a:r>
              <a:rPr lang="en-US" altLang="ko-KR" sz="2800" dirty="0" smtClean="0"/>
              <a:t>",</a:t>
            </a:r>
          </a:p>
          <a:p>
            <a:r>
              <a:rPr lang="en-US" altLang="ko-KR" sz="2800" dirty="0" smtClean="0"/>
              <a:t>}</a:t>
            </a:r>
            <a:endParaRPr lang="en-US" altLang="ko-K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398195" y="2498353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{             }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0944" y="2498353"/>
            <a:ext cx="3604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{                       }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6114" y="2587910"/>
            <a:ext cx="68993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solidFill>
                  <a:srgbClr val="FF0000"/>
                </a:solidFill>
              </a:rPr>
              <a:t>{      }</a:t>
            </a:r>
            <a:endParaRPr lang="ko-KR" altLang="en-US" sz="11500" dirty="0">
              <a:solidFill>
                <a:srgbClr val="FF0000"/>
              </a:solidFill>
            </a:endParaRPr>
          </a:p>
        </p:txBody>
      </p:sp>
      <p:cxnSp>
        <p:nvCxnSpPr>
          <p:cNvPr id="7" name="꺾인 연결선 6"/>
          <p:cNvCxnSpPr/>
          <p:nvPr/>
        </p:nvCxnSpPr>
        <p:spPr>
          <a:xfrm>
            <a:off x="3188046" y="2114127"/>
            <a:ext cx="5185349" cy="363355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8" idx="3"/>
          </p:cNvCxnSpPr>
          <p:nvPr/>
        </p:nvCxnSpPr>
        <p:spPr>
          <a:xfrm flipV="1">
            <a:off x="3188046" y="2829511"/>
            <a:ext cx="1291675" cy="1042009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9" idx="3"/>
            <a:endCxn id="12" idx="2"/>
          </p:cNvCxnSpPr>
          <p:nvPr/>
        </p:nvCxnSpPr>
        <p:spPr>
          <a:xfrm flipV="1">
            <a:off x="3188046" y="4449958"/>
            <a:ext cx="4397758" cy="1158084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80720" y="1126917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이름이 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임한솔인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사용자를 생성한다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9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228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메서드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634774"/>
              </p:ext>
            </p:extLst>
          </p:nvPr>
        </p:nvGraphicFramePr>
        <p:xfrm>
          <a:off x="2030873" y="1812022"/>
          <a:ext cx="8127999" cy="25083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762422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518584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12182421"/>
                    </a:ext>
                  </a:extLst>
                </a:gridCol>
              </a:tblGrid>
              <a:tr h="496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메서드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의미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Idempotent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6119"/>
                  </a:ext>
                </a:extLst>
              </a:tr>
              <a:tr h="50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POST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Creat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NO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65981"/>
                  </a:ext>
                </a:extLst>
              </a:tr>
              <a:tr h="50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GET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Select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YES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86271"/>
                  </a:ext>
                </a:extLst>
              </a:tr>
              <a:tr h="50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PUT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Update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YES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2693"/>
                  </a:ext>
                </a:extLst>
              </a:tr>
              <a:tr h="50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DELETE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Deleate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YES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39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19968" y="4905543"/>
            <a:ext cx="29434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“CRUD”</a:t>
            </a:r>
            <a:endParaRPr lang="ko-KR" altLang="en-US" sz="6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228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리소스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093" y="2897084"/>
            <a:ext cx="85363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“Push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메서지를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보낸다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/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KITSSL/</a:t>
            </a: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sendpush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49337" y="3515011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동사형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명사형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09004" y="4317604"/>
            <a:ext cx="892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Push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메시지 요청을 생성한다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.”          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POST  /KITSSL/push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3240" y="1456275"/>
            <a:ext cx="1130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명사로 표현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5372390" y="3418418"/>
            <a:ext cx="846666" cy="61863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4066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228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리소스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2902" y="2821288"/>
            <a:ext cx="4114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 POST , http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://KITSSL/users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</a:p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{  </a:t>
            </a:r>
          </a:p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  "name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":＂</a:t>
            </a:r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임한솔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",</a:t>
            </a:r>
          </a:p>
          <a:p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“phone”: “01044381565”</a:t>
            </a:r>
          </a:p>
          <a:p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}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252256" y="3439182"/>
            <a:ext cx="1174045" cy="58153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6998259" y="3349273"/>
            <a:ext cx="449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http://KITSSL/users/</a:t>
            </a:r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임한솔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3240" y="1456275"/>
            <a:ext cx="1130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세부 리소스에는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붙인다</a:t>
            </a:r>
          </a:p>
        </p:txBody>
      </p:sp>
    </p:spTree>
    <p:extLst>
      <p:ext uri="{BB962C8B-B14F-4D97-AF65-F5344CB8AC3E}">
        <p14:creationId xmlns:p14="http://schemas.microsoft.com/office/powerpoint/2010/main" val="9577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228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리소스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60100" y="1878502"/>
            <a:ext cx="9366487" cy="3631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REST 리소스 간에는 연관 관계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표현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 latinLnBrk="0"/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리소스명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/리소스 ID/관계가 있는 다른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리소스명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 latinLnBrk="0"/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 latinLnBrk="0"/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사용자가 가지고 있는 디바이스 목록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 latinLnBrk="0"/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GET : 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/{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userid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}/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devices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(일반적으로 소유 ‘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has’의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관계를 표현할 때)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관계명이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복잡</a:t>
            </a:r>
            <a:r>
              <a:rPr lang="ko-KR" altLang="en-US" sz="2400" dirty="0">
                <a:solidFill>
                  <a:srgbClr val="55555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rgbClr val="55555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할 경우 표현</a:t>
            </a:r>
            <a:endParaRPr lang="en-US" altLang="ko-KR" sz="2400" dirty="0" smtClean="0">
              <a:solidFill>
                <a:srgbClr val="55555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 latinLnBrk="0"/>
            <a:r>
              <a:rPr lang="en-US" altLang="ko-KR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ko-KR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ko-KR" dirty="0" err="1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리소스명</a:t>
            </a:r>
            <a:r>
              <a:rPr lang="ko-KR" altLang="ko-KR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/리소스 ID</a:t>
            </a:r>
            <a:r>
              <a:rPr lang="ko-KR" altLang="ko-KR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 err="1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서브리소스</a:t>
            </a:r>
            <a:r>
              <a:rPr lang="en-US" altLang="ko-KR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ko-KR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관계가 </a:t>
            </a:r>
            <a:r>
              <a:rPr lang="ko-KR" altLang="ko-KR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있는 다른 </a:t>
            </a:r>
            <a:r>
              <a:rPr lang="ko-KR" altLang="ko-KR" dirty="0" err="1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리소스명</a:t>
            </a:r>
            <a:endParaRPr lang="en-US" altLang="ko-KR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 latinLnBrk="0"/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 latinLnBrk="0"/>
            <a:r>
              <a:rPr lang="en-US" altLang="ko-KR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Ex) </a:t>
            </a:r>
            <a:r>
              <a:rPr lang="ko-KR" altLang="en-US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사용자가  </a:t>
            </a:r>
            <a:r>
              <a:rPr lang="en-US" altLang="ko-KR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좋아하는</a:t>
            </a:r>
            <a:r>
              <a:rPr lang="en-US" altLang="ko-KR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 </a:t>
            </a:r>
            <a:r>
              <a:rPr lang="ko-KR" altLang="en-US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디바이스 목록</a:t>
            </a:r>
            <a:endParaRPr lang="en-US" altLang="ko-KR" dirty="0" smtClean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 latinLnBrk="0"/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GET : 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/{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userid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}/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likes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devices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228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리소스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240" y="1456275"/>
            <a:ext cx="1130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Collection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Document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74843" y="4361803"/>
            <a:ext cx="6280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000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http:// </a:t>
            </a:r>
            <a:r>
              <a:rPr lang="en-US" altLang="ko-KR" sz="2000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KITSSL</a:t>
            </a:r>
            <a:r>
              <a:rPr lang="ko-KR" altLang="ko-KR" sz="2000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ko-KR" sz="2000" dirty="0" err="1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</a:t>
            </a:r>
            <a:r>
              <a:rPr lang="ko-KR" altLang="ko-KR" sz="2000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ko-KR" sz="2000" dirty="0" err="1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sports</a:t>
            </a:r>
            <a:r>
              <a:rPr lang="ko-KR" altLang="ko-KR" sz="2000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ko-KR" sz="2000" dirty="0" err="1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soccer</a:t>
            </a:r>
            <a:r>
              <a:rPr lang="ko-KR" altLang="ko-KR" sz="2000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ko-KR" sz="2000" dirty="0" err="1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players</a:t>
            </a:r>
            <a:r>
              <a:rPr lang="ko-KR" altLang="ko-KR" sz="2000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/13 </a:t>
            </a:r>
            <a:endParaRPr lang="ko-KR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242353" y="2705547"/>
            <a:ext cx="5194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Collection</a:t>
            </a: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문서들의 집합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객체들의 집합</a:t>
            </a:r>
            <a:endParaRPr lang="en-US" altLang="ko-KR" sz="20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Document   : </a:t>
            </a: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문서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034034" y="4733581"/>
            <a:ext cx="914400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041032" y="4361803"/>
            <a:ext cx="914400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082753" y="4733581"/>
            <a:ext cx="914400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112313" y="4361803"/>
            <a:ext cx="302482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52038" y="383170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Document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1869" y="535887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Collection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0" name="꺾인 연결선 19"/>
          <p:cNvCxnSpPr>
            <a:endCxn id="18" idx="3"/>
          </p:cNvCxnSpPr>
          <p:nvPr/>
        </p:nvCxnSpPr>
        <p:spPr>
          <a:xfrm rot="5400000">
            <a:off x="4724999" y="4753250"/>
            <a:ext cx="809957" cy="770619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endCxn id="18" idx="3"/>
          </p:cNvCxnSpPr>
          <p:nvPr/>
        </p:nvCxnSpPr>
        <p:spPr>
          <a:xfrm rot="10800000" flipV="1">
            <a:off x="4744668" y="4733580"/>
            <a:ext cx="2800121" cy="809957"/>
          </a:xfrm>
          <a:prstGeom prst="bentConnector3">
            <a:avLst>
              <a:gd name="adj1" fmla="val 81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17" idx="1"/>
          </p:cNvCxnSpPr>
          <p:nvPr/>
        </p:nvCxnSpPr>
        <p:spPr>
          <a:xfrm flipV="1">
            <a:off x="6498232" y="4016374"/>
            <a:ext cx="2353806" cy="345428"/>
          </a:xfrm>
          <a:prstGeom prst="bentConnector3">
            <a:avLst>
              <a:gd name="adj1" fmla="val 2793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endCxn id="17" idx="1"/>
          </p:cNvCxnSpPr>
          <p:nvPr/>
        </p:nvCxnSpPr>
        <p:spPr>
          <a:xfrm flipV="1">
            <a:off x="8172286" y="4016374"/>
            <a:ext cx="679752" cy="345428"/>
          </a:xfrm>
          <a:prstGeom prst="bentConnector3">
            <a:avLst>
              <a:gd name="adj1" fmla="val 14242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597</Words>
  <Application>Microsoft Office PowerPoint</Application>
  <PresentationFormat>와이드스크린</PresentationFormat>
  <Paragraphs>182</Paragraphs>
  <Slides>19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IM HanSol</cp:lastModifiedBy>
  <cp:revision>207</cp:revision>
  <dcterms:created xsi:type="dcterms:W3CDTF">2018-06-04T08:55:48Z</dcterms:created>
  <dcterms:modified xsi:type="dcterms:W3CDTF">2018-07-25T06:48:02Z</dcterms:modified>
</cp:coreProperties>
</file>