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5"/>
  </p:handoutMasterIdLst>
  <p:sldIdLst>
    <p:sldId id="256" r:id="rId2"/>
    <p:sldId id="259" r:id="rId3"/>
    <p:sldId id="271" r:id="rId4"/>
    <p:sldId id="276" r:id="rId5"/>
    <p:sldId id="263" r:id="rId6"/>
    <p:sldId id="268" r:id="rId7"/>
    <p:sldId id="277" r:id="rId8"/>
    <p:sldId id="278" r:id="rId9"/>
    <p:sldId id="285" r:id="rId10"/>
    <p:sldId id="279" r:id="rId11"/>
    <p:sldId id="282" r:id="rId12"/>
    <p:sldId id="281" r:id="rId13"/>
    <p:sldId id="287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9" r:id="rId23"/>
    <p:sldId id="262" r:id="rId24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26"/>
    </p:embeddedFont>
    <p:embeddedFont>
      <p:font typeface="Cambria Math" panose="02040503050406030204" pitchFamily="18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8B2DEE-19D0-4C58-9941-043F0B1F3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F1B93-36AB-4C70-9173-84C79699A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1B01-0799-4F5D-83A5-A4F38698B8FB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070B1-12F1-4129-8C55-D695AB395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6D3B3-4B9D-4EBE-B145-A750CD875E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5A73-874C-4CD1-8EC2-CFA09A02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8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FCA3-6600-4162-91EA-8A7202DE9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7D838-CCA1-466D-B157-397D5155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05858-84D8-4606-BA7B-6DCA11FB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E3DF-70B7-4F53-9257-74EB3E49B8C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D7EA1-4D33-4603-BB4C-99F1F9D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BEAFC-C1FB-4BD0-A5F9-F282895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3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E42B-7EA6-4B36-A3FB-5A5E1B2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E22E8-3967-497E-BAEB-BEF98D9C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5DB3-6A4C-4E99-8F5B-C0B41A3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E3DF-70B7-4F53-9257-74EB3E49B8C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9238-3818-4E96-BE89-4F6E8A58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AE918-5389-44E5-896D-61BE8A3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26C3F-D1CA-445D-9821-DA51CBE39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C899-D27A-4104-8019-2D3BCADDD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E3DF-70B7-4F53-9257-74EB3E49B8CE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FD616-BC37-443D-8F34-28F9E8CA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554A-0EE6-4F74-BA94-264215039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6C3F-D1CA-445D-9821-DA51CBE399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72EB0-91FA-49C5-80A8-EE44BFF6CC93}"/>
              </a:ext>
            </a:extLst>
          </p:cNvPr>
          <p:cNvSpPr txBox="1"/>
          <p:nvPr userDrawn="1"/>
        </p:nvSpPr>
        <p:spPr>
          <a:xfrm>
            <a:off x="9911513" y="60842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SSL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windowsub0406/2208927043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A245-EBDA-49FE-B0CE-3E1764787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차선 검출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4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2B36-A823-4AF6-8AC6-4A86293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F45EC-25B4-4CAC-841B-846AAF4D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24" y="865808"/>
            <a:ext cx="3944561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7AFC3-B363-4DB3-A883-946834B8A989}"/>
              </a:ext>
            </a:extLst>
          </p:cNvPr>
          <p:cNvSpPr txBox="1"/>
          <p:nvPr/>
        </p:nvSpPr>
        <p:spPr>
          <a:xfrm>
            <a:off x="877594" y="4723661"/>
            <a:ext cx="6761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두꺼워서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어디까지가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인지를 찾아야함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인식에는 적합하지 않다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553B85-49EC-4685-A192-7D8F4D668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" y="852361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AD1436-7AF1-44C3-A0FB-0CA3498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6" y="361171"/>
            <a:ext cx="10515600" cy="50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2. 2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3B6392-8AAB-4C3D-A787-C9B1F3A5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682185-5348-44A2-9DF8-E9287E9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AF42B9-C247-40A9-B5D7-0365437A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21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E000-C05C-4AE2-9294-36E8BA809923}"/>
              </a:ext>
            </a:extLst>
          </p:cNvPr>
          <p:cNvSpPr txBox="1"/>
          <p:nvPr/>
        </p:nvSpPr>
        <p:spPr>
          <a:xfrm>
            <a:off x="5755981" y="2987521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미분으로는 너무 많은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후보 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미분의 최대값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미분하면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것이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미분의 최대값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Group 132">
            <a:extLst>
              <a:ext uri="{FF2B5EF4-FFF2-40B4-BE49-F238E27FC236}">
                <a16:creationId xmlns:a16="http://schemas.microsoft.com/office/drawing/2014/main" id="{C882E2AE-61DF-4695-93BB-796FBA0A3C66}"/>
              </a:ext>
            </a:extLst>
          </p:cNvPr>
          <p:cNvGrpSpPr>
            <a:grpSpLocks/>
          </p:cNvGrpSpPr>
          <p:nvPr/>
        </p:nvGrpSpPr>
        <p:grpSpPr bwMode="auto">
          <a:xfrm>
            <a:off x="1003533" y="1451441"/>
            <a:ext cx="4297456" cy="4330794"/>
            <a:chOff x="1680" y="1888"/>
            <a:chExt cx="2160" cy="2144"/>
          </a:xfrm>
        </p:grpSpPr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59B686C6-A885-46A8-96AD-4DCDEE73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713D60C7-16CE-4E1E-9E22-EE28882F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2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EA28843A-0226-4031-9665-4F758135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888"/>
              <a:ext cx="960" cy="648"/>
            </a:xfrm>
            <a:custGeom>
              <a:avLst/>
              <a:gdLst>
                <a:gd name="T0" fmla="*/ 0 w 960"/>
                <a:gd name="T1" fmla="*/ 632 h 648"/>
                <a:gd name="T2" fmla="*/ 384 w 960"/>
                <a:gd name="T3" fmla="*/ 632 h 648"/>
                <a:gd name="T4" fmla="*/ 576 w 960"/>
                <a:gd name="T5" fmla="*/ 536 h 648"/>
                <a:gd name="T6" fmla="*/ 672 w 960"/>
                <a:gd name="T7" fmla="*/ 392 h 648"/>
                <a:gd name="T8" fmla="*/ 720 w 960"/>
                <a:gd name="T9" fmla="*/ 152 h 648"/>
                <a:gd name="T10" fmla="*/ 768 w 960"/>
                <a:gd name="T11" fmla="*/ 56 h 648"/>
                <a:gd name="T12" fmla="*/ 864 w 960"/>
                <a:gd name="T13" fmla="*/ 8 h 648"/>
                <a:gd name="T14" fmla="*/ 960 w 960"/>
                <a:gd name="T15" fmla="*/ 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648">
                  <a:moveTo>
                    <a:pt x="0" y="632"/>
                  </a:moveTo>
                  <a:cubicBezTo>
                    <a:pt x="144" y="640"/>
                    <a:pt x="288" y="648"/>
                    <a:pt x="384" y="632"/>
                  </a:cubicBezTo>
                  <a:cubicBezTo>
                    <a:pt x="480" y="616"/>
                    <a:pt x="528" y="576"/>
                    <a:pt x="576" y="536"/>
                  </a:cubicBezTo>
                  <a:cubicBezTo>
                    <a:pt x="624" y="496"/>
                    <a:pt x="648" y="456"/>
                    <a:pt x="672" y="392"/>
                  </a:cubicBezTo>
                  <a:cubicBezTo>
                    <a:pt x="696" y="328"/>
                    <a:pt x="704" y="208"/>
                    <a:pt x="720" y="152"/>
                  </a:cubicBezTo>
                  <a:cubicBezTo>
                    <a:pt x="736" y="96"/>
                    <a:pt x="744" y="80"/>
                    <a:pt x="768" y="56"/>
                  </a:cubicBezTo>
                  <a:cubicBezTo>
                    <a:pt x="792" y="32"/>
                    <a:pt x="832" y="16"/>
                    <a:pt x="864" y="8"/>
                  </a:cubicBezTo>
                  <a:cubicBezTo>
                    <a:pt x="896" y="0"/>
                    <a:pt x="944" y="8"/>
                    <a:pt x="960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101">
              <a:extLst>
                <a:ext uri="{FF2B5EF4-FFF2-40B4-BE49-F238E27FC236}">
                  <a16:creationId xmlns:a16="http://schemas.microsoft.com/office/drawing/2014/main" id="{3E70B222-F654-4D38-8DD7-4C33D3739A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40" y="1896"/>
              <a:ext cx="960" cy="648"/>
            </a:xfrm>
            <a:custGeom>
              <a:avLst/>
              <a:gdLst>
                <a:gd name="T0" fmla="*/ 0 w 960"/>
                <a:gd name="T1" fmla="*/ 632 h 648"/>
                <a:gd name="T2" fmla="*/ 384 w 960"/>
                <a:gd name="T3" fmla="*/ 632 h 648"/>
                <a:gd name="T4" fmla="*/ 576 w 960"/>
                <a:gd name="T5" fmla="*/ 536 h 648"/>
                <a:gd name="T6" fmla="*/ 672 w 960"/>
                <a:gd name="T7" fmla="*/ 392 h 648"/>
                <a:gd name="T8" fmla="*/ 720 w 960"/>
                <a:gd name="T9" fmla="*/ 152 h 648"/>
                <a:gd name="T10" fmla="*/ 768 w 960"/>
                <a:gd name="T11" fmla="*/ 56 h 648"/>
                <a:gd name="T12" fmla="*/ 864 w 960"/>
                <a:gd name="T13" fmla="*/ 8 h 648"/>
                <a:gd name="T14" fmla="*/ 960 w 960"/>
                <a:gd name="T15" fmla="*/ 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648">
                  <a:moveTo>
                    <a:pt x="0" y="632"/>
                  </a:moveTo>
                  <a:cubicBezTo>
                    <a:pt x="144" y="640"/>
                    <a:pt x="288" y="648"/>
                    <a:pt x="384" y="632"/>
                  </a:cubicBezTo>
                  <a:cubicBezTo>
                    <a:pt x="480" y="616"/>
                    <a:pt x="528" y="576"/>
                    <a:pt x="576" y="536"/>
                  </a:cubicBezTo>
                  <a:cubicBezTo>
                    <a:pt x="624" y="496"/>
                    <a:pt x="648" y="456"/>
                    <a:pt x="672" y="392"/>
                  </a:cubicBezTo>
                  <a:cubicBezTo>
                    <a:pt x="696" y="328"/>
                    <a:pt x="704" y="208"/>
                    <a:pt x="720" y="152"/>
                  </a:cubicBezTo>
                  <a:cubicBezTo>
                    <a:pt x="736" y="96"/>
                    <a:pt x="744" y="80"/>
                    <a:pt x="768" y="56"/>
                  </a:cubicBezTo>
                  <a:cubicBezTo>
                    <a:pt x="792" y="32"/>
                    <a:pt x="832" y="16"/>
                    <a:pt x="864" y="8"/>
                  </a:cubicBezTo>
                  <a:cubicBezTo>
                    <a:pt x="896" y="0"/>
                    <a:pt x="944" y="8"/>
                    <a:pt x="960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02">
              <a:extLst>
                <a:ext uri="{FF2B5EF4-FFF2-40B4-BE49-F238E27FC236}">
                  <a16:creationId xmlns:a16="http://schemas.microsoft.com/office/drawing/2014/main" id="{B8644CD7-1437-414F-B6E9-892CA66EA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03">
              <a:extLst>
                <a:ext uri="{FF2B5EF4-FFF2-40B4-BE49-F238E27FC236}">
                  <a16:creationId xmlns:a16="http://schemas.microsoft.com/office/drawing/2014/main" id="{4E3DEA7A-DEAF-493D-9DB7-B6E98CF4C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04">
              <a:extLst>
                <a:ext uri="{FF2B5EF4-FFF2-40B4-BE49-F238E27FC236}">
                  <a16:creationId xmlns:a16="http://schemas.microsoft.com/office/drawing/2014/main" id="{3732C6A6-D03F-41E4-BE39-0F01FA513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0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05">
              <a:extLst>
                <a:ext uri="{FF2B5EF4-FFF2-40B4-BE49-F238E27FC236}">
                  <a16:creationId xmlns:a16="http://schemas.microsoft.com/office/drawing/2014/main" id="{EEA3C53F-E555-4714-B848-8262A5941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67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06">
              <a:extLst>
                <a:ext uri="{FF2B5EF4-FFF2-40B4-BE49-F238E27FC236}">
                  <a16:creationId xmlns:a16="http://schemas.microsoft.com/office/drawing/2014/main" id="{8A4AA02A-C236-4067-8CDC-681F4040B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44"/>
              <a:ext cx="0" cy="18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107">
              <a:extLst>
                <a:ext uri="{FF2B5EF4-FFF2-40B4-BE49-F238E27FC236}">
                  <a16:creationId xmlns:a16="http://schemas.microsoft.com/office/drawing/2014/main" id="{F8658C61-0B99-48C4-BB64-4BF0CDBDC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44"/>
              <a:ext cx="0" cy="18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" name="Group 112">
              <a:extLst>
                <a:ext uri="{FF2B5EF4-FFF2-40B4-BE49-F238E27FC236}">
                  <a16:creationId xmlns:a16="http://schemas.microsoft.com/office/drawing/2014/main" id="{8E6D999B-0897-4C7D-813B-3E7ED3234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640"/>
              <a:ext cx="576" cy="360"/>
              <a:chOff x="1824" y="2760"/>
              <a:chExt cx="480" cy="360"/>
            </a:xfrm>
          </p:grpSpPr>
          <p:sp>
            <p:nvSpPr>
              <p:cNvPr id="42" name="Freeform 108">
                <a:extLst>
                  <a:ext uri="{FF2B5EF4-FFF2-40B4-BE49-F238E27FC236}">
                    <a16:creationId xmlns:a16="http://schemas.microsoft.com/office/drawing/2014/main" id="{98C78F6D-1689-4D1D-8599-196EDD764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" name="Freeform 109">
                <a:extLst>
                  <a:ext uri="{FF2B5EF4-FFF2-40B4-BE49-F238E27FC236}">
                    <a16:creationId xmlns:a16="http://schemas.microsoft.com/office/drawing/2014/main" id="{13104544-8EC1-4BB2-A3F2-922585C57C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Group 113">
              <a:extLst>
                <a:ext uri="{FF2B5EF4-FFF2-40B4-BE49-F238E27FC236}">
                  <a16:creationId xmlns:a16="http://schemas.microsoft.com/office/drawing/2014/main" id="{AB9F3302-8D73-4A1D-9C7B-957598ABD6A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688" y="3000"/>
              <a:ext cx="480" cy="360"/>
              <a:chOff x="1824" y="2760"/>
              <a:chExt cx="480" cy="360"/>
            </a:xfrm>
          </p:grpSpPr>
          <p:sp>
            <p:nvSpPr>
              <p:cNvPr id="40" name="Freeform 114">
                <a:extLst>
                  <a:ext uri="{FF2B5EF4-FFF2-40B4-BE49-F238E27FC236}">
                    <a16:creationId xmlns:a16="http://schemas.microsoft.com/office/drawing/2014/main" id="{43762AF5-E875-464F-B788-261FF9021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Freeform 115">
                <a:extLst>
                  <a:ext uri="{FF2B5EF4-FFF2-40B4-BE49-F238E27FC236}">
                    <a16:creationId xmlns:a16="http://schemas.microsoft.com/office/drawing/2014/main" id="{02D4AA68-5208-4904-AF53-244A640AEF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F04AAEC2-A33B-4392-8827-D2D0343C8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04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117">
              <a:extLst>
                <a:ext uri="{FF2B5EF4-FFF2-40B4-BE49-F238E27FC236}">
                  <a16:creationId xmlns:a16="http://schemas.microsoft.com/office/drawing/2014/main" id="{BFF09B8D-683D-45BF-BBB3-81DE618E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04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" name="Group 118">
              <a:extLst>
                <a:ext uri="{FF2B5EF4-FFF2-40B4-BE49-F238E27FC236}">
                  <a16:creationId xmlns:a16="http://schemas.microsoft.com/office/drawing/2014/main" id="{9F16FD3D-751D-43E3-B716-D6261608A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336"/>
              <a:ext cx="288" cy="360"/>
              <a:chOff x="1824" y="2760"/>
              <a:chExt cx="480" cy="360"/>
            </a:xfrm>
          </p:grpSpPr>
          <p:sp>
            <p:nvSpPr>
              <p:cNvPr id="38" name="Freeform 119">
                <a:extLst>
                  <a:ext uri="{FF2B5EF4-FFF2-40B4-BE49-F238E27FC236}">
                    <a16:creationId xmlns:a16="http://schemas.microsoft.com/office/drawing/2014/main" id="{DAA44BC4-D479-44EF-97A6-698CB7CA7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Freeform 120">
                <a:extLst>
                  <a:ext uri="{FF2B5EF4-FFF2-40B4-BE49-F238E27FC236}">
                    <a16:creationId xmlns:a16="http://schemas.microsoft.com/office/drawing/2014/main" id="{793DC687-6D49-4E1F-A495-60C19B4439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7" name="Group 121">
              <a:extLst>
                <a:ext uri="{FF2B5EF4-FFF2-40B4-BE49-F238E27FC236}">
                  <a16:creationId xmlns:a16="http://schemas.microsoft.com/office/drawing/2014/main" id="{C106FD77-0163-4DB3-A476-8BC442685F8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56" y="3672"/>
              <a:ext cx="288" cy="360"/>
              <a:chOff x="1824" y="2760"/>
              <a:chExt cx="480" cy="360"/>
            </a:xfrm>
          </p:grpSpPr>
          <p:sp>
            <p:nvSpPr>
              <p:cNvPr id="36" name="Freeform 122">
                <a:extLst>
                  <a:ext uri="{FF2B5EF4-FFF2-40B4-BE49-F238E27FC236}">
                    <a16:creationId xmlns:a16="http://schemas.microsoft.com/office/drawing/2014/main" id="{25B59331-3719-440B-923B-0BFD3E53A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Freeform 123">
                <a:extLst>
                  <a:ext uri="{FF2B5EF4-FFF2-40B4-BE49-F238E27FC236}">
                    <a16:creationId xmlns:a16="http://schemas.microsoft.com/office/drawing/2014/main" id="{3446D816-741D-4CD7-BD66-7A7CC04CE7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" name="Group 124">
              <a:extLst>
                <a:ext uri="{FF2B5EF4-FFF2-40B4-BE49-F238E27FC236}">
                  <a16:creationId xmlns:a16="http://schemas.microsoft.com/office/drawing/2014/main" id="{354AEAB4-A91C-4088-BB2A-6D4D617B94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688" y="3672"/>
              <a:ext cx="288" cy="360"/>
              <a:chOff x="1824" y="2760"/>
              <a:chExt cx="480" cy="360"/>
            </a:xfrm>
          </p:grpSpPr>
          <p:sp>
            <p:nvSpPr>
              <p:cNvPr id="34" name="Freeform 125">
                <a:extLst>
                  <a:ext uri="{FF2B5EF4-FFF2-40B4-BE49-F238E27FC236}">
                    <a16:creationId xmlns:a16="http://schemas.microsoft.com/office/drawing/2014/main" id="{AF2C5C6B-73A9-487C-B64E-25810BAE3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Freeform 126">
                <a:extLst>
                  <a:ext uri="{FF2B5EF4-FFF2-40B4-BE49-F238E27FC236}">
                    <a16:creationId xmlns:a16="http://schemas.microsoft.com/office/drawing/2014/main" id="{77BC7820-1881-4E8E-BB34-264CCF7A73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Group 127">
              <a:extLst>
                <a:ext uri="{FF2B5EF4-FFF2-40B4-BE49-F238E27FC236}">
                  <a16:creationId xmlns:a16="http://schemas.microsoft.com/office/drawing/2014/main" id="{93B24117-A779-4A12-A3AB-3B1CD0541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336"/>
              <a:ext cx="288" cy="360"/>
              <a:chOff x="1824" y="2760"/>
              <a:chExt cx="480" cy="360"/>
            </a:xfrm>
          </p:grpSpPr>
          <p:sp>
            <p:nvSpPr>
              <p:cNvPr id="32" name="Freeform 128">
                <a:extLst>
                  <a:ext uri="{FF2B5EF4-FFF2-40B4-BE49-F238E27FC236}">
                    <a16:creationId xmlns:a16="http://schemas.microsoft.com/office/drawing/2014/main" id="{6D39827B-3C28-4ABA-8666-7C42C9F32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Freeform 129">
                <a:extLst>
                  <a:ext uri="{FF2B5EF4-FFF2-40B4-BE49-F238E27FC236}">
                    <a16:creationId xmlns:a16="http://schemas.microsoft.com/office/drawing/2014/main" id="{3D738022-A77C-4D16-9264-DEE3FF3390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" name="Line 130">
              <a:extLst>
                <a:ext uri="{FF2B5EF4-FFF2-40B4-BE49-F238E27FC236}">
                  <a16:creationId xmlns:a16="http://schemas.microsoft.com/office/drawing/2014/main" id="{94F38D35-1AE7-4EEB-81FE-C7898873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52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131">
              <a:extLst>
                <a:ext uri="{FF2B5EF4-FFF2-40B4-BE49-F238E27FC236}">
                  <a16:creationId xmlns:a16="http://schemas.microsoft.com/office/drawing/2014/main" id="{A956A907-EB34-43B4-BF21-3B507ABE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00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C440A-F513-423B-BF62-8F9C30A6AE61}"/>
              </a:ext>
            </a:extLst>
          </p:cNvPr>
          <p:cNvSpPr txBox="1"/>
          <p:nvPr/>
        </p:nvSpPr>
        <p:spPr>
          <a:xfrm>
            <a:off x="51404" y="2061679"/>
            <a:ext cx="1277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원신호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차미분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차미분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4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AD1436-7AF1-44C3-A0FB-0CA3498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6" y="361171"/>
            <a:ext cx="10515600" cy="50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2. 2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fontAlgn="base" latinLnBrk="0">
              <a:buFontTx/>
              <a:buChar char="-"/>
            </a:pP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라플라시안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0">
              <a:buFontTx/>
              <a:buChar char="-"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3B6392-8AAB-4C3D-A787-C9B1F3A5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682185-5348-44A2-9DF8-E9287E9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AF42B9-C247-40A9-B5D7-0365437A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21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F5A8E-7A8F-4838-9C73-3BF721A97D7B}"/>
                  </a:ext>
                </a:extLst>
              </p:cNvPr>
              <p:cNvSpPr txBox="1"/>
              <p:nvPr/>
            </p:nvSpPr>
            <p:spPr>
              <a:xfrm>
                <a:off x="500206" y="4253893"/>
                <a:ext cx="9738336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I(x, y) =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Ixx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(x, y) +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Iyy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(x, y)</a:t>
                </a:r>
              </a:p>
              <a:p>
                <a:endPara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Ixx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= Ix(m, n) – Ix(m-1, n)</a:t>
                </a:r>
              </a:p>
              <a:p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Ix(m, n) = I(m+1, n) – I(m, n)</a:t>
                </a:r>
              </a:p>
              <a:p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Iyy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=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–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ly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n-1) </a:t>
                </a:r>
              </a:p>
              <a:p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ly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=  l(m, n+1) – I(m, n)</a:t>
                </a: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I(x, y) = I(m+1, n) + I(m, n+1) + I(m-1, n) + I(m, n-1) -4I(m, n)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F5A8E-7A8F-4838-9C73-3BF721A9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6" y="4253893"/>
                <a:ext cx="9738336" cy="2954655"/>
              </a:xfrm>
              <a:prstGeom prst="rect">
                <a:avLst/>
              </a:prstGeom>
              <a:blipFill>
                <a:blip r:embed="rId2"/>
                <a:stretch>
                  <a:fillRect l="-501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E47DA8-056A-4A7D-9C98-C010A50D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86"/>
              </p:ext>
            </p:extLst>
          </p:nvPr>
        </p:nvGraphicFramePr>
        <p:xfrm>
          <a:off x="3641561" y="1840996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356472696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2073059196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568222674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69552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73670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870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CEB243E-5C5C-4CA5-BBF9-EEA17BC8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389560-7C7E-4F23-8B0B-CAFE88C2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749"/>
              </p:ext>
            </p:extLst>
          </p:nvPr>
        </p:nvGraphicFramePr>
        <p:xfrm>
          <a:off x="671197" y="1841473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184787034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2265334590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03138971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&lt;m+1,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66450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 ,n)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03380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(m+1, n+1)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5747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0D153D9-177C-419E-8B16-7B957FAD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7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2CCF67-0883-4ECD-B154-97CB636856FC}"/>
              </a:ext>
            </a:extLst>
          </p:cNvPr>
          <p:cNvSpPr txBox="1"/>
          <p:nvPr/>
        </p:nvSpPr>
        <p:spPr>
          <a:xfrm>
            <a:off x="838200" y="601527"/>
            <a:ext cx="6208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라플라시안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마스크를 이용한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9FD33F-4399-4244-A76A-7DAC8A0FC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3" y="1485990"/>
            <a:ext cx="8521788" cy="4418421"/>
          </a:xfrm>
        </p:spPr>
      </p:pic>
    </p:spTree>
    <p:extLst>
      <p:ext uri="{BB962C8B-B14F-4D97-AF65-F5344CB8AC3E}">
        <p14:creationId xmlns:p14="http://schemas.microsoft.com/office/powerpoint/2010/main" val="13060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2B36-A823-4AF6-8AC6-4A86293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39595-168E-4989-B7D4-AA5E2245AF76}"/>
              </a:ext>
            </a:extLst>
          </p:cNvPr>
          <p:cNvSpPr txBox="1"/>
          <p:nvPr/>
        </p:nvSpPr>
        <p:spPr>
          <a:xfrm>
            <a:off x="838200" y="4852823"/>
            <a:ext cx="964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픽셀크기라서 얇은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Object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인식에 적합 하지만 잡음에는 민감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065B4D-5310-4DBF-81EB-3CBDC92E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3" y="569973"/>
            <a:ext cx="3960000" cy="39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09102F-3F9A-41AD-863B-CA60AB304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70" y="569973"/>
            <a:ext cx="40224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02A7B-B2A5-4DE8-8DE4-E9806EB1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Canny Edge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2FED4-4935-4EFA-A435-36C7BC6E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192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가우시안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필터를 이용한 노이즈 제거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0D59FC-71F9-4A91-9995-C68885C3C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7" y="2244897"/>
            <a:ext cx="7920000" cy="39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2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E9781C-D51F-43A8-9A7E-FA05AB7E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미분을 통한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F490E-EECC-474E-A9F8-155FC50B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8" y="2167264"/>
            <a:ext cx="7920000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E9781C-D51F-43A8-9A7E-FA05AB7E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비최대치 억제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DD2AD75-9F40-4E4E-A50B-FE82A5429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2934"/>
              </p:ext>
            </p:extLst>
          </p:nvPr>
        </p:nvGraphicFramePr>
        <p:xfrm>
          <a:off x="959223" y="1992315"/>
          <a:ext cx="2660396" cy="2647061"/>
        </p:xfrm>
        <a:graphic>
          <a:graphicData uri="http://schemas.openxmlformats.org/drawingml/2006/table">
            <a:tbl>
              <a:tblPr/>
              <a:tblGrid>
                <a:gridCol w="532130">
                  <a:extLst>
                    <a:ext uri="{9D8B030D-6E8A-4147-A177-3AD203B41FA5}">
                      <a16:colId xmlns:a16="http://schemas.microsoft.com/office/drawing/2014/main" val="12370529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411054421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147067702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87096760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853770002"/>
                    </a:ext>
                  </a:extLst>
                </a:gridCol>
              </a:tblGrid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997522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66724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46300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50546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5638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2E320AC-202E-444E-9245-821E6E0C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18443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6431D96-95C0-4BDA-B83B-56741A96A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86008"/>
              </p:ext>
            </p:extLst>
          </p:nvPr>
        </p:nvGraphicFramePr>
        <p:xfrm>
          <a:off x="4340947" y="1992315"/>
          <a:ext cx="1909484" cy="1731299"/>
        </p:xfrm>
        <a:graphic>
          <a:graphicData uri="http://schemas.openxmlformats.org/drawingml/2006/table">
            <a:tbl>
              <a:tblPr/>
              <a:tblGrid>
                <a:gridCol w="637230">
                  <a:extLst>
                    <a:ext uri="{9D8B030D-6E8A-4147-A177-3AD203B41FA5}">
                      <a16:colId xmlns:a16="http://schemas.microsoft.com/office/drawing/2014/main" val="139943780"/>
                    </a:ext>
                  </a:extLst>
                </a:gridCol>
                <a:gridCol w="637230">
                  <a:extLst>
                    <a:ext uri="{9D8B030D-6E8A-4147-A177-3AD203B41FA5}">
                      <a16:colId xmlns:a16="http://schemas.microsoft.com/office/drawing/2014/main" val="1039241076"/>
                    </a:ext>
                  </a:extLst>
                </a:gridCol>
                <a:gridCol w="635024">
                  <a:extLst>
                    <a:ext uri="{9D8B030D-6E8A-4147-A177-3AD203B41FA5}">
                      <a16:colId xmlns:a16="http://schemas.microsoft.com/office/drawing/2014/main" val="1801018763"/>
                    </a:ext>
                  </a:extLst>
                </a:gridCol>
              </a:tblGrid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35402"/>
                  </a:ext>
                </a:extLst>
              </a:tr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13824"/>
                  </a:ext>
                </a:extLst>
              </a:tr>
              <a:tr h="575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066738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0DF842B8-120C-48F0-93BB-E6600932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41EC6-1E3F-4BBA-A275-B4C7417D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60593"/>
              </p:ext>
            </p:extLst>
          </p:nvPr>
        </p:nvGraphicFramePr>
        <p:xfrm>
          <a:off x="6971759" y="1992315"/>
          <a:ext cx="1909484" cy="1731299"/>
        </p:xfrm>
        <a:graphic>
          <a:graphicData uri="http://schemas.openxmlformats.org/drawingml/2006/table">
            <a:tbl>
              <a:tblPr/>
              <a:tblGrid>
                <a:gridCol w="637230">
                  <a:extLst>
                    <a:ext uri="{9D8B030D-6E8A-4147-A177-3AD203B41FA5}">
                      <a16:colId xmlns:a16="http://schemas.microsoft.com/office/drawing/2014/main" val="2760075321"/>
                    </a:ext>
                  </a:extLst>
                </a:gridCol>
                <a:gridCol w="637230">
                  <a:extLst>
                    <a:ext uri="{9D8B030D-6E8A-4147-A177-3AD203B41FA5}">
                      <a16:colId xmlns:a16="http://schemas.microsoft.com/office/drawing/2014/main" val="2888408244"/>
                    </a:ext>
                  </a:extLst>
                </a:gridCol>
                <a:gridCol w="635024">
                  <a:extLst>
                    <a:ext uri="{9D8B030D-6E8A-4147-A177-3AD203B41FA5}">
                      <a16:colId xmlns:a16="http://schemas.microsoft.com/office/drawing/2014/main" val="3182830283"/>
                    </a:ext>
                  </a:extLst>
                </a:gridCol>
              </a:tblGrid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63919"/>
                  </a:ext>
                </a:extLst>
              </a:tr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416636"/>
                  </a:ext>
                </a:extLst>
              </a:tr>
              <a:tr h="575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697870"/>
                  </a:ext>
                </a:extLst>
              </a:tr>
            </a:tbl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A233C01C-4338-4309-84B7-94859AE2D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371" y="2697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05978-38AB-432E-8764-4E57C7936CEF}"/>
              </a:ext>
            </a:extLst>
          </p:cNvPr>
          <p:cNvSpPr txBox="1"/>
          <p:nvPr/>
        </p:nvSpPr>
        <p:spPr>
          <a:xfrm>
            <a:off x="918766" y="4998247"/>
            <a:ext cx="100585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방향의 원소들보다 크면 자신이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그렇지 않으면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아닌 것으로 간주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얇은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얻음</a:t>
            </a:r>
          </a:p>
        </p:txBody>
      </p:sp>
    </p:spTree>
    <p:extLst>
      <p:ext uri="{BB962C8B-B14F-4D97-AF65-F5344CB8AC3E}">
        <p14:creationId xmlns:p14="http://schemas.microsoft.com/office/powerpoint/2010/main" val="4917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85A599-A1D2-4F7D-98EE-461CA8DE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004005"/>
            <a:ext cx="8004510" cy="3960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090A9C-FC56-4948-AEC6-3CBF046F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비최대치 억제 결과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83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A70357-55D8-4340-BD76-B7AD1F36FC4B}"/>
              </a:ext>
            </a:extLst>
          </p:cNvPr>
          <p:cNvSpPr txBox="1">
            <a:spLocks/>
          </p:cNvSpPr>
          <p:nvPr/>
        </p:nvSpPr>
        <p:spPr>
          <a:xfrm>
            <a:off x="838200" y="457201"/>
            <a:ext cx="10515600" cy="5383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4-1) </a:t>
            </a: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임계값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6B886E-78C1-4DD3-A878-B0D12479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비최대치 억제 후에도 실제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약간의 노이즈는 검출됨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구별하기위해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임계 값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Low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Low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기준으로 파란색 영역은 제거하고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주황색 영역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빨간색 영역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구분함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3FE737-3BF9-4ED8-B8F3-ADAC522AA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3" y="1980094"/>
            <a:ext cx="4190568" cy="11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A421F-339B-42BF-974E-E2EAE034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정보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76FA-1E4E-4EF3-8B2F-39D93A02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RGB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좌표계를 이용한 흰색 추출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60DA8A-7A60-425B-A9F0-22E8BFFD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560"/>
            <a:ext cx="6893859" cy="46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4A04DB6-C2DD-46B6-ABB4-A75B5D9B4462}"/>
              </a:ext>
            </a:extLst>
          </p:cNvPr>
          <p:cNvSpPr txBox="1">
            <a:spLocks/>
          </p:cNvSpPr>
          <p:nvPr/>
        </p:nvSpPr>
        <p:spPr>
          <a:xfrm>
            <a:off x="838200" y="242049"/>
            <a:ext cx="10515600" cy="5383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4-2)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연관성 판별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최종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추가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주황색 영역의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강한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연결된 경우에만 추가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buFont typeface="Symbol" panose="05050102010706020507" pitchFamily="18" charset="2"/>
              <a:buChar char="Þ"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노이즈나 작은 변화량은 강한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연관성이 떨어지므로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buFont typeface="Symbol" panose="05050102010706020507" pitchFamily="18" charset="2"/>
              <a:buChar char="Þ"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buFont typeface="Symbol" panose="05050102010706020507" pitchFamily="18" charset="2"/>
              <a:buChar char="Þ"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15C9B2-4ED9-409F-B326-652AC74C5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0205"/>
              </p:ext>
            </p:extLst>
          </p:nvPr>
        </p:nvGraphicFramePr>
        <p:xfrm>
          <a:off x="1647042" y="2443219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494367255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338104437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814773771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95663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(m, 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714289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1101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782EE7A-924A-4BB0-8B7F-66422B38A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35" y="16837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1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E464F9-8D30-4B6C-9015-C0DB6CFA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3" y="1931588"/>
            <a:ext cx="10710157" cy="345956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5880C8-53BA-4773-9421-0D72B6D3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연관 판별 및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Canny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검출 결과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14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C8A9-EBDD-4C9F-8DBC-E9EF733F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통한 직선 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454B-24B3-4DA2-BD6E-C4BA12CC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수식으로 표현할 수 있는 도형이라면 검출할 수 있다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Hough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Trasnform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48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A6456-37CF-4C79-92E6-06CC5DAA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288E8-C07C-4650-944A-BBC20C1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67903"/>
            <a:ext cx="11115674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1]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https://blog.naver.com/windowsub0406/220892704332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(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UDACITY Self-Driving Car nanodegree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해설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0" indent="0">
              <a:buNone/>
            </a:pP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http://carstart.tistory.com/188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(Canny Edge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 설명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0" indent="0">
              <a:buNone/>
            </a:pP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3]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임베디드 소프트웨어 경진대회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금호우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개발계획서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4] OpenCV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배우는 영상 처리 및 응용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1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76FA-1E4E-4EF3-8B2F-39D93A02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HSI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좌표계를 이용한 흰색 추출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022C2FD-43D1-41EA-B4CF-1DAD8DFC9E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15474D-B209-4D3C-B544-7A525954E882}"/>
              </a:ext>
            </a:extLst>
          </p:cNvPr>
          <p:cNvSpPr txBox="1">
            <a:spLocks/>
          </p:cNvSpPr>
          <p:nvPr/>
        </p:nvSpPr>
        <p:spPr>
          <a:xfrm>
            <a:off x="838200" y="99916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DD29F0-89FE-40F6-9723-6A11C9AA9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2188558"/>
            <a:ext cx="5487026" cy="26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4ED9F-CCB1-4E2F-A578-FC8DF9B7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정보 이용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ADB66-DFF7-460F-B0AE-D6E2F550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정보만으로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차선 추출은 불가능하다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색정보로 흰색을 추출하면 흰색 중 차선을 뽑아낼 수 없다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27D467-0883-4E0E-B1F1-3C909CC5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18" y="1836383"/>
            <a:ext cx="3350124" cy="1884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6F1C71-A991-4B3E-860C-F37A4447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47" y="1836383"/>
            <a:ext cx="3340495" cy="1884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432847-6551-4D5B-BBE8-570746D8D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7" y="1825625"/>
            <a:ext cx="3350124" cy="18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47D7-1582-4ACF-B86D-1D9A8A42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직선 특징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98A0-733D-47B2-A182-B2909E52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추출을 통한 차선을 검출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48A05-9912-45B1-B28D-E1FF8752D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75" y="2610941"/>
            <a:ext cx="7907168" cy="30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8327-9870-4DBF-8C77-66E9DB73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1C20-1380-42FC-943E-D81AD8FD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91"/>
            <a:ext cx="10515600" cy="4351338"/>
          </a:xfrm>
        </p:spPr>
        <p:txBody>
          <a:bodyPr/>
          <a:lstStyle/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1. 1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Sobel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2. 2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라플라시안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Canny Edge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</a:t>
            </a:r>
          </a:p>
          <a:p>
            <a:pPr marL="514350" indent="-51435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58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C3CAFC-DD38-4938-A38E-B70E6D853853}"/>
              </a:ext>
            </a:extLst>
          </p:cNvPr>
          <p:cNvGrpSpPr/>
          <p:nvPr/>
        </p:nvGrpSpPr>
        <p:grpSpPr>
          <a:xfrm>
            <a:off x="1387496" y="1331355"/>
            <a:ext cx="3889443" cy="3156493"/>
            <a:chOff x="1564684" y="1783175"/>
            <a:chExt cx="3889443" cy="315649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A7D93BA-27FD-46A2-AB30-2B871A73271E}"/>
                </a:ext>
              </a:extLst>
            </p:cNvPr>
            <p:cNvCxnSpPr>
              <a:cxnSpLocks/>
            </p:cNvCxnSpPr>
            <p:nvPr/>
          </p:nvCxnSpPr>
          <p:spPr>
            <a:xfrm>
              <a:off x="1564684" y="4070489"/>
              <a:ext cx="38894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D10E4E9-0D67-4CD3-8968-2CC2DB8D954E}"/>
                </a:ext>
              </a:extLst>
            </p:cNvPr>
            <p:cNvCxnSpPr>
              <a:cxnSpLocks/>
            </p:cNvCxnSpPr>
            <p:nvPr/>
          </p:nvCxnSpPr>
          <p:spPr>
            <a:xfrm>
              <a:off x="2365833" y="2897309"/>
              <a:ext cx="0" cy="11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BEE312-AF97-4D1C-B032-AD189057170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15" y="2328890"/>
              <a:ext cx="0" cy="1733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9730E0-D28D-4784-9D3A-0CD9D5C75F98}"/>
                </a:ext>
              </a:extLst>
            </p:cNvPr>
            <p:cNvSpPr txBox="1"/>
            <p:nvPr/>
          </p:nvSpPr>
          <p:spPr>
            <a:xfrm>
              <a:off x="2007618" y="2544045"/>
              <a:ext cx="1161779" cy="50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f[n]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B31B66-E2EF-4501-B784-3C4EB1C01E52}"/>
                </a:ext>
              </a:extLst>
            </p:cNvPr>
            <p:cNvSpPr txBox="1"/>
            <p:nvPr/>
          </p:nvSpPr>
          <p:spPr>
            <a:xfrm>
              <a:off x="2835383" y="1783175"/>
              <a:ext cx="1591137" cy="50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f[n+1]</a:t>
              </a:r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116D439-C385-4EB3-BD0E-C1534B933310}"/>
                </a:ext>
              </a:extLst>
            </p:cNvPr>
            <p:cNvSpPr/>
            <p:nvPr/>
          </p:nvSpPr>
          <p:spPr>
            <a:xfrm>
              <a:off x="2374437" y="4036943"/>
              <a:ext cx="867577" cy="316744"/>
            </a:xfrm>
            <a:custGeom>
              <a:avLst/>
              <a:gdLst>
                <a:gd name="connsiteX0" fmla="*/ 0 w 591671"/>
                <a:gd name="connsiteY0" fmla="*/ 0 h 150682"/>
                <a:gd name="connsiteX1" fmla="*/ 322730 w 591671"/>
                <a:gd name="connsiteY1" fmla="*/ 150607 h 150682"/>
                <a:gd name="connsiteX2" fmla="*/ 591671 w 591671"/>
                <a:gd name="connsiteY2" fmla="*/ 21515 h 1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1671" h="150682">
                  <a:moveTo>
                    <a:pt x="0" y="0"/>
                  </a:moveTo>
                  <a:cubicBezTo>
                    <a:pt x="112059" y="73510"/>
                    <a:pt x="224118" y="147021"/>
                    <a:pt x="322730" y="150607"/>
                  </a:cubicBezTo>
                  <a:cubicBezTo>
                    <a:pt x="421342" y="154193"/>
                    <a:pt x="496645" y="28687"/>
                    <a:pt x="591671" y="21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7AB9A-F515-4C98-9E37-E27AE11C9791}"/>
                </a:ext>
              </a:extLst>
            </p:cNvPr>
            <p:cNvSpPr txBox="1"/>
            <p:nvPr/>
          </p:nvSpPr>
          <p:spPr>
            <a:xfrm>
              <a:off x="2365833" y="4218876"/>
              <a:ext cx="1689344" cy="72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△</a:t>
              </a:r>
              <a:r>
                <a:rPr lang="en-US" altLang="ko-KR" dirty="0"/>
                <a:t>x</a:t>
              </a:r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픽셀에선 </a:t>
              </a:r>
              <a:r>
                <a:rPr lang="en-US" altLang="ko-KR" sz="1000" dirty="0"/>
                <a:t>1)</a:t>
              </a:r>
              <a:endParaRPr lang="ko-KR" altLang="en-US" sz="1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5AEC9-FBEA-4197-863D-46AC4BE179E6}"/>
                  </a:ext>
                </a:extLst>
              </p:cNvPr>
              <p:cNvSpPr txBox="1"/>
              <p:nvPr/>
            </p:nvSpPr>
            <p:spPr>
              <a:xfrm>
                <a:off x="1673372" y="4883062"/>
                <a:ext cx="3560782" cy="503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200" dirty="0">
                    <a:latin typeface="+mj-ea"/>
                    <a:ea typeface="+mj-ea"/>
                  </a:rPr>
                  <a:t> </a:t>
                </a:r>
                <a:r>
                  <a:rPr lang="en-US" altLang="ko-KR" sz="2200" dirty="0"/>
                  <a:t>= f[n+1] – f[n]]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5AEC9-FBEA-4197-863D-46AC4BE1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72" y="4883062"/>
                <a:ext cx="3560782" cy="503215"/>
              </a:xfrm>
              <a:prstGeom prst="rect">
                <a:avLst/>
              </a:prstGeom>
              <a:blipFill>
                <a:blip r:embed="rId2"/>
                <a:stretch>
                  <a:fillRect l="-171" b="-16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DE019A8-AE92-4194-8FEE-BA48002F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82" y="361171"/>
            <a:ext cx="10515600" cy="508795"/>
          </a:xfrm>
        </p:spPr>
        <p:txBody>
          <a:bodyPr/>
          <a:lstStyle/>
          <a:p>
            <a:pPr fontAlgn="base" latinLnBrk="0">
              <a:buFontTx/>
              <a:buChar char="-"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0">
              <a:buFontTx/>
              <a:buChar char="-"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339D7E-1C90-453F-8105-DFCAB5D16963}"/>
                  </a:ext>
                </a:extLst>
              </p:cNvPr>
              <p:cNvSpPr txBox="1"/>
              <p:nvPr/>
            </p:nvSpPr>
            <p:spPr>
              <a:xfrm>
                <a:off x="5673520" y="2179048"/>
                <a:ext cx="5785590" cy="281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픽셀 </a:t>
                </a:r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 </a:t>
                </a:r>
                <a:r>
                  <a:rPr lang="ko-KR" altLang="en-US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의 변화량은</a:t>
                </a:r>
                <a:endParaRPr lang="en-US" altLang="ko-KR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∇I(m, n) </a:t>
                </a:r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∇x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∇y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</a:t>
                </a: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	   = I ∇x(m, n) I </a:t>
                </a:r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+ </a:t>
                </a:r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 ∇y(m, n) I</a:t>
                </a:r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</a:p>
              <a:p>
                <a:endParaRPr lang="en-US" altLang="ko-KR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∇x(m, n) = I I(m+1, n) – I(m, n) I</a:t>
                </a: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∇y(m, n) = I I(m, n+1) – I(m, n) I</a:t>
                </a:r>
                <a:endParaRPr lang="ko-KR" altLang="en-US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339D7E-1C90-453F-8105-DFCAB5D1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520" y="2179048"/>
                <a:ext cx="5785590" cy="2812629"/>
              </a:xfrm>
              <a:prstGeom prst="rect">
                <a:avLst/>
              </a:prstGeom>
              <a:blipFill>
                <a:blip r:embed="rId3"/>
                <a:stretch>
                  <a:fillRect l="-1370" t="-1299" b="-3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5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AD1436-7AF1-44C3-A0FB-0CA3498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6" y="361171"/>
            <a:ext cx="10515600" cy="50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1. 1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fontAlgn="base" latinLnBrk="0">
              <a:buFontTx/>
              <a:buChar char="-"/>
            </a:pP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소벨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0">
              <a:buFontTx/>
              <a:buChar char="-"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99740D-05C8-4934-A842-9A0758A7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17886"/>
              </p:ext>
            </p:extLst>
          </p:nvPr>
        </p:nvGraphicFramePr>
        <p:xfrm>
          <a:off x="854670" y="2053255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412481535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380309408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789005368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&lt;m+1,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411782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 ,n)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209669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(m+1, n+1)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93256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73B6392-8AAB-4C3D-A787-C9B1F3A5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CA5D08-8482-4A13-8CA2-B0ADF5852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7159"/>
              </p:ext>
            </p:extLst>
          </p:nvPr>
        </p:nvGraphicFramePr>
        <p:xfrm>
          <a:off x="6732786" y="2053255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916240795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1691480986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1542700808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23897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9651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1636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7B682185-5348-44A2-9DF8-E9287E9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C38E97B-CA68-4214-AEDB-30926EC20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23378"/>
              </p:ext>
            </p:extLst>
          </p:nvPr>
        </p:nvGraphicFramePr>
        <p:xfrm>
          <a:off x="3793728" y="2053255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076105777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994426883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720040069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53440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36824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10336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4FAF42B9-C247-40A9-B5D7-0365437A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21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68DBC-34FF-4124-8721-84BEF81510DC}"/>
              </a:ext>
            </a:extLst>
          </p:cNvPr>
          <p:cNvSpPr txBox="1"/>
          <p:nvPr/>
        </p:nvSpPr>
        <p:spPr>
          <a:xfrm>
            <a:off x="564483" y="4535329"/>
            <a:ext cx="1077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∇x(m, n)  =  [I(m+1, n+1)) + 2 * I(m+1, n) + I(m+1, n-1)] – [I(m-1, n+1)] + 2I(m-1, n) + I(m-1, n-1)]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∇y(m, n)  =  [I(m+1, n+1)) + 2 * I(m, n+1) + I(m-1, n+1)] – [I(m+1, n-1)] + 2I(m, n-1) + I(m-1, n-1)]    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I(m, n)  =  ∇x(m, n)  + ∇y(m, 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C099D1-61E0-47C5-B148-19AED55B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74297"/>
            <a:ext cx="4935293" cy="5260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CCF67-0883-4ECD-B154-97CB636856FC}"/>
              </a:ext>
            </a:extLst>
          </p:cNvPr>
          <p:cNvSpPr txBox="1"/>
          <p:nvPr/>
        </p:nvSpPr>
        <p:spPr>
          <a:xfrm>
            <a:off x="838200" y="493951"/>
            <a:ext cx="4894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Sobel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마스크를 이용한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</a:t>
            </a:r>
          </a:p>
        </p:txBody>
      </p:sp>
    </p:spTree>
    <p:extLst>
      <p:ext uri="{BB962C8B-B14F-4D97-AF65-F5344CB8AC3E}">
        <p14:creationId xmlns:p14="http://schemas.microsoft.com/office/powerpoint/2010/main" val="288552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893</Words>
  <Application>Microsoft Office PowerPoint</Application>
  <PresentationFormat>와이드스크린</PresentationFormat>
  <Paragraphs>305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배달의민족 도현</vt:lpstr>
      <vt:lpstr>Cambria Math</vt:lpstr>
      <vt:lpstr>Arial</vt:lpstr>
      <vt:lpstr>맑은 고딕</vt:lpstr>
      <vt:lpstr>Symbol</vt:lpstr>
      <vt:lpstr>Office 테마</vt:lpstr>
      <vt:lpstr>차선 검출</vt:lpstr>
      <vt:lpstr>색 정보 이용</vt:lpstr>
      <vt:lpstr>PowerPoint 프레젠테이션</vt:lpstr>
      <vt:lpstr>색 정보 이용 결론</vt:lpstr>
      <vt:lpstr>직선 특징 이용</vt:lpstr>
      <vt:lpstr>Edge 검출 방법</vt:lpstr>
      <vt:lpstr>PowerPoint 프레젠테이션</vt:lpstr>
      <vt:lpstr>PowerPoint 프레젠테이션</vt:lpstr>
      <vt:lpstr>PowerPoint 프레젠테이션</vt:lpstr>
      <vt:lpstr>  </vt:lpstr>
      <vt:lpstr>PowerPoint 프레젠테이션</vt:lpstr>
      <vt:lpstr>PowerPoint 프레젠테이션</vt:lpstr>
      <vt:lpstr>PowerPoint 프레젠테이션</vt:lpstr>
      <vt:lpstr>  </vt:lpstr>
      <vt:lpstr>Canny Edge 검출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검출된 Edge를 통한 직선 검출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김정호</dc:creator>
  <cp:lastModifiedBy>김정호</cp:lastModifiedBy>
  <cp:revision>109</cp:revision>
  <cp:lastPrinted>2018-04-17T04:35:38Z</cp:lastPrinted>
  <dcterms:created xsi:type="dcterms:W3CDTF">2018-04-08T02:50:18Z</dcterms:created>
  <dcterms:modified xsi:type="dcterms:W3CDTF">2018-05-11T09:30:44Z</dcterms:modified>
</cp:coreProperties>
</file>