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25"/>
  </p:handoutMasterIdLst>
  <p:sldIdLst>
    <p:sldId id="256" r:id="rId2"/>
    <p:sldId id="259" r:id="rId3"/>
    <p:sldId id="271" r:id="rId4"/>
    <p:sldId id="276" r:id="rId5"/>
    <p:sldId id="263" r:id="rId6"/>
    <p:sldId id="268" r:id="rId7"/>
    <p:sldId id="277" r:id="rId8"/>
    <p:sldId id="278" r:id="rId9"/>
    <p:sldId id="285" r:id="rId10"/>
    <p:sldId id="279" r:id="rId11"/>
    <p:sldId id="282" r:id="rId12"/>
    <p:sldId id="281" r:id="rId13"/>
    <p:sldId id="287" r:id="rId14"/>
    <p:sldId id="284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69" r:id="rId23"/>
    <p:sldId id="262" r:id="rId24"/>
  </p:sldIdLst>
  <p:sldSz cx="12192000" cy="6858000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배달의민족 도현" panose="020B0600000101010101" pitchFamily="50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8B2DEE-19D0-4C58-9941-043F0B1F30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DF1B93-36AB-4C70-9173-84C79699A5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1B01-0799-4F5D-83A5-A4F38698B8FB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8070B1-12F1-4129-8C55-D695AB3957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46D3B3-4B9D-4EBE-B145-A750CD875E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E5A73-874C-4CD1-8EC2-CFA09A022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486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BFCA3-6600-4162-91EA-8A7202DE9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C7D838-CCA1-466D-B157-397D51556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105858-84D8-4606-BA7B-6DCA11FBC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E3DF-70B7-4F53-9257-74EB3E49B8CE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D7EA1-4D33-4603-BB4C-99F1F9D32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BBEAFC-C1FB-4BD0-A5F9-F2828951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6C3F-D1CA-445D-9821-DA51CBE3993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563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7E42B-7EA6-4B36-A3FB-5A5E1B23F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E22E8-3967-497E-BAEB-BEF98D9C9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45DB3-6A4C-4E99-8F5B-C0B41A35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E3DF-70B7-4F53-9257-74EB3E49B8CE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A9238-3818-4E96-BE89-4F6E8A58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AE918-5389-44E5-896D-61BE8A3D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1526C3F-D1CA-445D-9821-DA51CBE39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4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FC899-D27A-4104-8019-2D3BCADDD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5E3DF-70B7-4F53-9257-74EB3E49B8CE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FD616-BC37-443D-8F34-28F9E8CAF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C554A-0EE6-4F74-BA94-264215039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26C3F-D1CA-445D-9821-DA51CBE399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A72EB0-91FA-49C5-80A8-EE44BFF6CC93}"/>
              </a:ext>
            </a:extLst>
          </p:cNvPr>
          <p:cNvSpPr txBox="1"/>
          <p:nvPr userDrawn="1"/>
        </p:nvSpPr>
        <p:spPr>
          <a:xfrm>
            <a:off x="9911513" y="608427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SSL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828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windowsub0406/22089270433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8A245-EBDA-49FE-B0CE-3E1764787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차선 검출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0467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F2B36-A823-4AF6-8AC6-4A862934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1F45EC-25B4-4CAC-841B-846AAF4DA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224" y="865808"/>
            <a:ext cx="3944561" cy="396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17AFC3-B363-4DB3-A883-946834B8A989}"/>
              </a:ext>
            </a:extLst>
          </p:cNvPr>
          <p:cNvSpPr txBox="1"/>
          <p:nvPr/>
        </p:nvSpPr>
        <p:spPr>
          <a:xfrm>
            <a:off x="877594" y="4723661"/>
            <a:ext cx="6761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Edge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두꺼워서 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어디까지가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edge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인지를 찾아야함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Object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인식에는 적합하지 않다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553B85-49EC-4685-A192-7D8F4D668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" y="852361"/>
            <a:ext cx="39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44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8AD1436-7AF1-44C3-A0FB-0CA3498F0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206" y="361171"/>
            <a:ext cx="10515600" cy="508795"/>
          </a:xfrm>
        </p:spPr>
        <p:txBody>
          <a:bodyPr/>
          <a:lstStyle/>
          <a:p>
            <a:pPr marL="0" indent="0" fontAlgn="base" latinLnBrk="0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2. 2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 미분 </a:t>
            </a: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</a:t>
            </a: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                                      </a:t>
            </a:r>
          </a:p>
          <a:p>
            <a:pPr marL="0" indent="0" fontAlgn="base" latinLnBrk="0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				    </a:t>
            </a: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u="sng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73B6392-8AAB-4C3D-A787-C9B1F3A5B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888" y="2894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B682185-5348-44A2-9DF8-E9287E9FF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888" y="2894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FAF42B9-C247-40A9-B5D7-0365437AF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688" y="23217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7E000-C05C-4AE2-9294-36E8BA809923}"/>
              </a:ext>
            </a:extLst>
          </p:cNvPr>
          <p:cNvSpPr txBox="1"/>
          <p:nvPr/>
        </p:nvSpPr>
        <p:spPr>
          <a:xfrm>
            <a:off x="5755981" y="2987521"/>
            <a:ext cx="7924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 미분으로는 너무 많은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Edge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후보 생성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실제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Edge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점은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 미분의 최대값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=&gt;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 미분하면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 것이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 미분의 최대값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" name="Group 132">
            <a:extLst>
              <a:ext uri="{FF2B5EF4-FFF2-40B4-BE49-F238E27FC236}">
                <a16:creationId xmlns:a16="http://schemas.microsoft.com/office/drawing/2014/main" id="{C882E2AE-61DF-4695-93BB-796FBA0A3C66}"/>
              </a:ext>
            </a:extLst>
          </p:cNvPr>
          <p:cNvGrpSpPr>
            <a:grpSpLocks/>
          </p:cNvGrpSpPr>
          <p:nvPr/>
        </p:nvGrpSpPr>
        <p:grpSpPr bwMode="auto">
          <a:xfrm>
            <a:off x="1003533" y="1451441"/>
            <a:ext cx="4297456" cy="4330794"/>
            <a:chOff x="1680" y="1888"/>
            <a:chExt cx="2160" cy="2144"/>
          </a:xfrm>
        </p:grpSpPr>
        <p:sp>
          <p:nvSpPr>
            <p:cNvPr id="12" name="Line 34">
              <a:extLst>
                <a:ext uri="{FF2B5EF4-FFF2-40B4-BE49-F238E27FC236}">
                  <a16:creationId xmlns:a16="http://schemas.microsoft.com/office/drawing/2014/main" id="{59B686C6-A885-46A8-96AD-4DCDEE73B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4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Line 35">
              <a:extLst>
                <a:ext uri="{FF2B5EF4-FFF2-40B4-BE49-F238E27FC236}">
                  <a16:creationId xmlns:a16="http://schemas.microsoft.com/office/drawing/2014/main" id="{713D60C7-16CE-4E1E-9E22-EE28882F4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520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Freeform 36">
              <a:extLst>
                <a:ext uri="{FF2B5EF4-FFF2-40B4-BE49-F238E27FC236}">
                  <a16:creationId xmlns:a16="http://schemas.microsoft.com/office/drawing/2014/main" id="{EA28843A-0226-4031-9665-4F7581359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1888"/>
              <a:ext cx="960" cy="648"/>
            </a:xfrm>
            <a:custGeom>
              <a:avLst/>
              <a:gdLst>
                <a:gd name="T0" fmla="*/ 0 w 960"/>
                <a:gd name="T1" fmla="*/ 632 h 648"/>
                <a:gd name="T2" fmla="*/ 384 w 960"/>
                <a:gd name="T3" fmla="*/ 632 h 648"/>
                <a:gd name="T4" fmla="*/ 576 w 960"/>
                <a:gd name="T5" fmla="*/ 536 h 648"/>
                <a:gd name="T6" fmla="*/ 672 w 960"/>
                <a:gd name="T7" fmla="*/ 392 h 648"/>
                <a:gd name="T8" fmla="*/ 720 w 960"/>
                <a:gd name="T9" fmla="*/ 152 h 648"/>
                <a:gd name="T10" fmla="*/ 768 w 960"/>
                <a:gd name="T11" fmla="*/ 56 h 648"/>
                <a:gd name="T12" fmla="*/ 864 w 960"/>
                <a:gd name="T13" fmla="*/ 8 h 648"/>
                <a:gd name="T14" fmla="*/ 960 w 960"/>
                <a:gd name="T15" fmla="*/ 8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0" h="648">
                  <a:moveTo>
                    <a:pt x="0" y="632"/>
                  </a:moveTo>
                  <a:cubicBezTo>
                    <a:pt x="144" y="640"/>
                    <a:pt x="288" y="648"/>
                    <a:pt x="384" y="632"/>
                  </a:cubicBezTo>
                  <a:cubicBezTo>
                    <a:pt x="480" y="616"/>
                    <a:pt x="528" y="576"/>
                    <a:pt x="576" y="536"/>
                  </a:cubicBezTo>
                  <a:cubicBezTo>
                    <a:pt x="624" y="496"/>
                    <a:pt x="648" y="456"/>
                    <a:pt x="672" y="392"/>
                  </a:cubicBezTo>
                  <a:cubicBezTo>
                    <a:pt x="696" y="328"/>
                    <a:pt x="704" y="208"/>
                    <a:pt x="720" y="152"/>
                  </a:cubicBezTo>
                  <a:cubicBezTo>
                    <a:pt x="736" y="96"/>
                    <a:pt x="744" y="80"/>
                    <a:pt x="768" y="56"/>
                  </a:cubicBezTo>
                  <a:cubicBezTo>
                    <a:pt x="792" y="32"/>
                    <a:pt x="832" y="16"/>
                    <a:pt x="864" y="8"/>
                  </a:cubicBezTo>
                  <a:cubicBezTo>
                    <a:pt x="896" y="0"/>
                    <a:pt x="944" y="8"/>
                    <a:pt x="960" y="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Freeform 101">
              <a:extLst>
                <a:ext uri="{FF2B5EF4-FFF2-40B4-BE49-F238E27FC236}">
                  <a16:creationId xmlns:a16="http://schemas.microsoft.com/office/drawing/2014/main" id="{3E70B222-F654-4D38-8DD7-4C33D3739A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40" y="1896"/>
              <a:ext cx="960" cy="648"/>
            </a:xfrm>
            <a:custGeom>
              <a:avLst/>
              <a:gdLst>
                <a:gd name="T0" fmla="*/ 0 w 960"/>
                <a:gd name="T1" fmla="*/ 632 h 648"/>
                <a:gd name="T2" fmla="*/ 384 w 960"/>
                <a:gd name="T3" fmla="*/ 632 h 648"/>
                <a:gd name="T4" fmla="*/ 576 w 960"/>
                <a:gd name="T5" fmla="*/ 536 h 648"/>
                <a:gd name="T6" fmla="*/ 672 w 960"/>
                <a:gd name="T7" fmla="*/ 392 h 648"/>
                <a:gd name="T8" fmla="*/ 720 w 960"/>
                <a:gd name="T9" fmla="*/ 152 h 648"/>
                <a:gd name="T10" fmla="*/ 768 w 960"/>
                <a:gd name="T11" fmla="*/ 56 h 648"/>
                <a:gd name="T12" fmla="*/ 864 w 960"/>
                <a:gd name="T13" fmla="*/ 8 h 648"/>
                <a:gd name="T14" fmla="*/ 960 w 960"/>
                <a:gd name="T15" fmla="*/ 8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0" h="648">
                  <a:moveTo>
                    <a:pt x="0" y="632"/>
                  </a:moveTo>
                  <a:cubicBezTo>
                    <a:pt x="144" y="640"/>
                    <a:pt x="288" y="648"/>
                    <a:pt x="384" y="632"/>
                  </a:cubicBezTo>
                  <a:cubicBezTo>
                    <a:pt x="480" y="616"/>
                    <a:pt x="528" y="576"/>
                    <a:pt x="576" y="536"/>
                  </a:cubicBezTo>
                  <a:cubicBezTo>
                    <a:pt x="624" y="496"/>
                    <a:pt x="648" y="456"/>
                    <a:pt x="672" y="392"/>
                  </a:cubicBezTo>
                  <a:cubicBezTo>
                    <a:pt x="696" y="328"/>
                    <a:pt x="704" y="208"/>
                    <a:pt x="720" y="152"/>
                  </a:cubicBezTo>
                  <a:cubicBezTo>
                    <a:pt x="736" y="96"/>
                    <a:pt x="744" y="80"/>
                    <a:pt x="768" y="56"/>
                  </a:cubicBezTo>
                  <a:cubicBezTo>
                    <a:pt x="792" y="32"/>
                    <a:pt x="832" y="16"/>
                    <a:pt x="864" y="8"/>
                  </a:cubicBezTo>
                  <a:cubicBezTo>
                    <a:pt x="896" y="0"/>
                    <a:pt x="944" y="8"/>
                    <a:pt x="960" y="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Line 102">
              <a:extLst>
                <a:ext uri="{FF2B5EF4-FFF2-40B4-BE49-F238E27FC236}">
                  <a16:creationId xmlns:a16="http://schemas.microsoft.com/office/drawing/2014/main" id="{B8644CD7-1437-414F-B6E9-892CA66EA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5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Line 103">
              <a:extLst>
                <a:ext uri="{FF2B5EF4-FFF2-40B4-BE49-F238E27FC236}">
                  <a16:creationId xmlns:a16="http://schemas.microsoft.com/office/drawing/2014/main" id="{4E3DEA7A-DEAF-493D-9DB7-B6E98CF4C8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1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Line 104">
              <a:extLst>
                <a:ext uri="{FF2B5EF4-FFF2-40B4-BE49-F238E27FC236}">
                  <a16:creationId xmlns:a16="http://schemas.microsoft.com/office/drawing/2014/main" id="{3732C6A6-D03F-41E4-BE39-0F01FA5130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000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" name="Line 105">
              <a:extLst>
                <a:ext uri="{FF2B5EF4-FFF2-40B4-BE49-F238E27FC236}">
                  <a16:creationId xmlns:a16="http://schemas.microsoft.com/office/drawing/2014/main" id="{EEA3C53F-E555-4714-B848-8262A59414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672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Line 106">
              <a:extLst>
                <a:ext uri="{FF2B5EF4-FFF2-40B4-BE49-F238E27FC236}">
                  <a16:creationId xmlns:a16="http://schemas.microsoft.com/office/drawing/2014/main" id="{8A4AA02A-C236-4067-8CDC-681F4040B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944"/>
              <a:ext cx="0" cy="187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Line 107">
              <a:extLst>
                <a:ext uri="{FF2B5EF4-FFF2-40B4-BE49-F238E27FC236}">
                  <a16:creationId xmlns:a16="http://schemas.microsoft.com/office/drawing/2014/main" id="{F8658C61-0B99-48C4-BB64-4BF0CDBDC9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944"/>
              <a:ext cx="0" cy="187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2" name="Group 112">
              <a:extLst>
                <a:ext uri="{FF2B5EF4-FFF2-40B4-BE49-F238E27FC236}">
                  <a16:creationId xmlns:a16="http://schemas.microsoft.com/office/drawing/2014/main" id="{8E6D999B-0897-4C7D-813B-3E7ED32341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2640"/>
              <a:ext cx="576" cy="360"/>
              <a:chOff x="1824" y="2760"/>
              <a:chExt cx="480" cy="360"/>
            </a:xfrm>
          </p:grpSpPr>
          <p:sp>
            <p:nvSpPr>
              <p:cNvPr id="42" name="Freeform 108">
                <a:extLst>
                  <a:ext uri="{FF2B5EF4-FFF2-40B4-BE49-F238E27FC236}">
                    <a16:creationId xmlns:a16="http://schemas.microsoft.com/office/drawing/2014/main" id="{98C78F6D-1689-4D1D-8599-196EDD764E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4" y="2760"/>
                <a:ext cx="240" cy="360"/>
              </a:xfrm>
              <a:custGeom>
                <a:avLst/>
                <a:gdLst>
                  <a:gd name="T0" fmla="*/ 0 w 960"/>
                  <a:gd name="T1" fmla="*/ 632 h 648"/>
                  <a:gd name="T2" fmla="*/ 384 w 960"/>
                  <a:gd name="T3" fmla="*/ 632 h 648"/>
                  <a:gd name="T4" fmla="*/ 576 w 960"/>
                  <a:gd name="T5" fmla="*/ 536 h 648"/>
                  <a:gd name="T6" fmla="*/ 672 w 960"/>
                  <a:gd name="T7" fmla="*/ 392 h 648"/>
                  <a:gd name="T8" fmla="*/ 720 w 960"/>
                  <a:gd name="T9" fmla="*/ 152 h 648"/>
                  <a:gd name="T10" fmla="*/ 768 w 960"/>
                  <a:gd name="T11" fmla="*/ 56 h 648"/>
                  <a:gd name="T12" fmla="*/ 864 w 960"/>
                  <a:gd name="T13" fmla="*/ 8 h 648"/>
                  <a:gd name="T14" fmla="*/ 960 w 960"/>
                  <a:gd name="T15" fmla="*/ 8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0" h="648">
                    <a:moveTo>
                      <a:pt x="0" y="632"/>
                    </a:moveTo>
                    <a:cubicBezTo>
                      <a:pt x="144" y="640"/>
                      <a:pt x="288" y="648"/>
                      <a:pt x="384" y="632"/>
                    </a:cubicBezTo>
                    <a:cubicBezTo>
                      <a:pt x="480" y="616"/>
                      <a:pt x="528" y="576"/>
                      <a:pt x="576" y="536"/>
                    </a:cubicBezTo>
                    <a:cubicBezTo>
                      <a:pt x="624" y="496"/>
                      <a:pt x="648" y="456"/>
                      <a:pt x="672" y="392"/>
                    </a:cubicBezTo>
                    <a:cubicBezTo>
                      <a:pt x="696" y="328"/>
                      <a:pt x="704" y="208"/>
                      <a:pt x="720" y="152"/>
                    </a:cubicBezTo>
                    <a:cubicBezTo>
                      <a:pt x="736" y="96"/>
                      <a:pt x="744" y="80"/>
                      <a:pt x="768" y="56"/>
                    </a:cubicBezTo>
                    <a:cubicBezTo>
                      <a:pt x="792" y="32"/>
                      <a:pt x="832" y="16"/>
                      <a:pt x="864" y="8"/>
                    </a:cubicBezTo>
                    <a:cubicBezTo>
                      <a:pt x="896" y="0"/>
                      <a:pt x="944" y="8"/>
                      <a:pt x="960" y="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" name="Freeform 109">
                <a:extLst>
                  <a:ext uri="{FF2B5EF4-FFF2-40B4-BE49-F238E27FC236}">
                    <a16:creationId xmlns:a16="http://schemas.microsoft.com/office/drawing/2014/main" id="{13104544-8EC1-4BB2-A3F2-922585C57C8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64" y="2760"/>
                <a:ext cx="240" cy="360"/>
              </a:xfrm>
              <a:custGeom>
                <a:avLst/>
                <a:gdLst>
                  <a:gd name="T0" fmla="*/ 0 w 960"/>
                  <a:gd name="T1" fmla="*/ 632 h 648"/>
                  <a:gd name="T2" fmla="*/ 384 w 960"/>
                  <a:gd name="T3" fmla="*/ 632 h 648"/>
                  <a:gd name="T4" fmla="*/ 576 w 960"/>
                  <a:gd name="T5" fmla="*/ 536 h 648"/>
                  <a:gd name="T6" fmla="*/ 672 w 960"/>
                  <a:gd name="T7" fmla="*/ 392 h 648"/>
                  <a:gd name="T8" fmla="*/ 720 w 960"/>
                  <a:gd name="T9" fmla="*/ 152 h 648"/>
                  <a:gd name="T10" fmla="*/ 768 w 960"/>
                  <a:gd name="T11" fmla="*/ 56 h 648"/>
                  <a:gd name="T12" fmla="*/ 864 w 960"/>
                  <a:gd name="T13" fmla="*/ 8 h 648"/>
                  <a:gd name="T14" fmla="*/ 960 w 960"/>
                  <a:gd name="T15" fmla="*/ 8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0" h="648">
                    <a:moveTo>
                      <a:pt x="0" y="632"/>
                    </a:moveTo>
                    <a:cubicBezTo>
                      <a:pt x="144" y="640"/>
                      <a:pt x="288" y="648"/>
                      <a:pt x="384" y="632"/>
                    </a:cubicBezTo>
                    <a:cubicBezTo>
                      <a:pt x="480" y="616"/>
                      <a:pt x="528" y="576"/>
                      <a:pt x="576" y="536"/>
                    </a:cubicBezTo>
                    <a:cubicBezTo>
                      <a:pt x="624" y="496"/>
                      <a:pt x="648" y="456"/>
                      <a:pt x="672" y="392"/>
                    </a:cubicBezTo>
                    <a:cubicBezTo>
                      <a:pt x="696" y="328"/>
                      <a:pt x="704" y="208"/>
                      <a:pt x="720" y="152"/>
                    </a:cubicBezTo>
                    <a:cubicBezTo>
                      <a:pt x="736" y="96"/>
                      <a:pt x="744" y="80"/>
                      <a:pt x="768" y="56"/>
                    </a:cubicBezTo>
                    <a:cubicBezTo>
                      <a:pt x="792" y="32"/>
                      <a:pt x="832" y="16"/>
                      <a:pt x="864" y="8"/>
                    </a:cubicBezTo>
                    <a:cubicBezTo>
                      <a:pt x="896" y="0"/>
                      <a:pt x="944" y="8"/>
                      <a:pt x="960" y="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3" name="Group 113">
              <a:extLst>
                <a:ext uri="{FF2B5EF4-FFF2-40B4-BE49-F238E27FC236}">
                  <a16:creationId xmlns:a16="http://schemas.microsoft.com/office/drawing/2014/main" id="{AB9F3302-8D73-4A1D-9C7B-957598ABD6A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688" y="3000"/>
              <a:ext cx="480" cy="360"/>
              <a:chOff x="1824" y="2760"/>
              <a:chExt cx="480" cy="360"/>
            </a:xfrm>
          </p:grpSpPr>
          <p:sp>
            <p:nvSpPr>
              <p:cNvPr id="40" name="Freeform 114">
                <a:extLst>
                  <a:ext uri="{FF2B5EF4-FFF2-40B4-BE49-F238E27FC236}">
                    <a16:creationId xmlns:a16="http://schemas.microsoft.com/office/drawing/2014/main" id="{43762AF5-E875-464F-B788-261FF9021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4" y="2760"/>
                <a:ext cx="240" cy="360"/>
              </a:xfrm>
              <a:custGeom>
                <a:avLst/>
                <a:gdLst>
                  <a:gd name="T0" fmla="*/ 0 w 960"/>
                  <a:gd name="T1" fmla="*/ 632 h 648"/>
                  <a:gd name="T2" fmla="*/ 384 w 960"/>
                  <a:gd name="T3" fmla="*/ 632 h 648"/>
                  <a:gd name="T4" fmla="*/ 576 w 960"/>
                  <a:gd name="T5" fmla="*/ 536 h 648"/>
                  <a:gd name="T6" fmla="*/ 672 w 960"/>
                  <a:gd name="T7" fmla="*/ 392 h 648"/>
                  <a:gd name="T8" fmla="*/ 720 w 960"/>
                  <a:gd name="T9" fmla="*/ 152 h 648"/>
                  <a:gd name="T10" fmla="*/ 768 w 960"/>
                  <a:gd name="T11" fmla="*/ 56 h 648"/>
                  <a:gd name="T12" fmla="*/ 864 w 960"/>
                  <a:gd name="T13" fmla="*/ 8 h 648"/>
                  <a:gd name="T14" fmla="*/ 960 w 960"/>
                  <a:gd name="T15" fmla="*/ 8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0" h="648">
                    <a:moveTo>
                      <a:pt x="0" y="632"/>
                    </a:moveTo>
                    <a:cubicBezTo>
                      <a:pt x="144" y="640"/>
                      <a:pt x="288" y="648"/>
                      <a:pt x="384" y="632"/>
                    </a:cubicBezTo>
                    <a:cubicBezTo>
                      <a:pt x="480" y="616"/>
                      <a:pt x="528" y="576"/>
                      <a:pt x="576" y="536"/>
                    </a:cubicBezTo>
                    <a:cubicBezTo>
                      <a:pt x="624" y="496"/>
                      <a:pt x="648" y="456"/>
                      <a:pt x="672" y="392"/>
                    </a:cubicBezTo>
                    <a:cubicBezTo>
                      <a:pt x="696" y="328"/>
                      <a:pt x="704" y="208"/>
                      <a:pt x="720" y="152"/>
                    </a:cubicBezTo>
                    <a:cubicBezTo>
                      <a:pt x="736" y="96"/>
                      <a:pt x="744" y="80"/>
                      <a:pt x="768" y="56"/>
                    </a:cubicBezTo>
                    <a:cubicBezTo>
                      <a:pt x="792" y="32"/>
                      <a:pt x="832" y="16"/>
                      <a:pt x="864" y="8"/>
                    </a:cubicBezTo>
                    <a:cubicBezTo>
                      <a:pt x="896" y="0"/>
                      <a:pt x="944" y="8"/>
                      <a:pt x="960" y="8"/>
                    </a:cubicBezTo>
                  </a:path>
                </a:pathLst>
              </a:custGeom>
              <a:noFill/>
              <a:ln w="9525" cap="rnd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" name="Freeform 115">
                <a:extLst>
                  <a:ext uri="{FF2B5EF4-FFF2-40B4-BE49-F238E27FC236}">
                    <a16:creationId xmlns:a16="http://schemas.microsoft.com/office/drawing/2014/main" id="{02D4AA68-5208-4904-AF53-244A640AEF1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64" y="2760"/>
                <a:ext cx="240" cy="360"/>
              </a:xfrm>
              <a:custGeom>
                <a:avLst/>
                <a:gdLst>
                  <a:gd name="T0" fmla="*/ 0 w 960"/>
                  <a:gd name="T1" fmla="*/ 632 h 648"/>
                  <a:gd name="T2" fmla="*/ 384 w 960"/>
                  <a:gd name="T3" fmla="*/ 632 h 648"/>
                  <a:gd name="T4" fmla="*/ 576 w 960"/>
                  <a:gd name="T5" fmla="*/ 536 h 648"/>
                  <a:gd name="T6" fmla="*/ 672 w 960"/>
                  <a:gd name="T7" fmla="*/ 392 h 648"/>
                  <a:gd name="T8" fmla="*/ 720 w 960"/>
                  <a:gd name="T9" fmla="*/ 152 h 648"/>
                  <a:gd name="T10" fmla="*/ 768 w 960"/>
                  <a:gd name="T11" fmla="*/ 56 h 648"/>
                  <a:gd name="T12" fmla="*/ 864 w 960"/>
                  <a:gd name="T13" fmla="*/ 8 h 648"/>
                  <a:gd name="T14" fmla="*/ 960 w 960"/>
                  <a:gd name="T15" fmla="*/ 8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0" h="648">
                    <a:moveTo>
                      <a:pt x="0" y="632"/>
                    </a:moveTo>
                    <a:cubicBezTo>
                      <a:pt x="144" y="640"/>
                      <a:pt x="288" y="648"/>
                      <a:pt x="384" y="632"/>
                    </a:cubicBezTo>
                    <a:cubicBezTo>
                      <a:pt x="480" y="616"/>
                      <a:pt x="528" y="576"/>
                      <a:pt x="576" y="536"/>
                    </a:cubicBezTo>
                    <a:cubicBezTo>
                      <a:pt x="624" y="496"/>
                      <a:pt x="648" y="456"/>
                      <a:pt x="672" y="392"/>
                    </a:cubicBezTo>
                    <a:cubicBezTo>
                      <a:pt x="696" y="328"/>
                      <a:pt x="704" y="208"/>
                      <a:pt x="720" y="152"/>
                    </a:cubicBezTo>
                    <a:cubicBezTo>
                      <a:pt x="736" y="96"/>
                      <a:pt x="744" y="80"/>
                      <a:pt x="768" y="56"/>
                    </a:cubicBezTo>
                    <a:cubicBezTo>
                      <a:pt x="792" y="32"/>
                      <a:pt x="832" y="16"/>
                      <a:pt x="864" y="8"/>
                    </a:cubicBezTo>
                    <a:cubicBezTo>
                      <a:pt x="896" y="0"/>
                      <a:pt x="944" y="8"/>
                      <a:pt x="960" y="8"/>
                    </a:cubicBezTo>
                  </a:path>
                </a:pathLst>
              </a:custGeom>
              <a:noFill/>
              <a:ln w="9525" cap="rnd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4" name="Line 116">
              <a:extLst>
                <a:ext uri="{FF2B5EF4-FFF2-40B4-BE49-F238E27FC236}">
                  <a16:creationId xmlns:a16="http://schemas.microsoft.com/office/drawing/2014/main" id="{F04AAEC2-A33B-4392-8827-D2D0343C8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904"/>
              <a:ext cx="0" cy="91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Line 117">
              <a:extLst>
                <a:ext uri="{FF2B5EF4-FFF2-40B4-BE49-F238E27FC236}">
                  <a16:creationId xmlns:a16="http://schemas.microsoft.com/office/drawing/2014/main" id="{BFF09B8D-683D-45BF-BBB3-81DE618EF4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904"/>
              <a:ext cx="0" cy="91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6" name="Group 118">
              <a:extLst>
                <a:ext uri="{FF2B5EF4-FFF2-40B4-BE49-F238E27FC236}">
                  <a16:creationId xmlns:a16="http://schemas.microsoft.com/office/drawing/2014/main" id="{9F16FD3D-751D-43E3-B716-D6261608AF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3336"/>
              <a:ext cx="288" cy="360"/>
              <a:chOff x="1824" y="2760"/>
              <a:chExt cx="480" cy="360"/>
            </a:xfrm>
          </p:grpSpPr>
          <p:sp>
            <p:nvSpPr>
              <p:cNvPr id="38" name="Freeform 119">
                <a:extLst>
                  <a:ext uri="{FF2B5EF4-FFF2-40B4-BE49-F238E27FC236}">
                    <a16:creationId xmlns:a16="http://schemas.microsoft.com/office/drawing/2014/main" id="{DAA44BC4-D479-44EF-97A6-698CB7CA7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4" y="2760"/>
                <a:ext cx="240" cy="360"/>
              </a:xfrm>
              <a:custGeom>
                <a:avLst/>
                <a:gdLst>
                  <a:gd name="T0" fmla="*/ 0 w 960"/>
                  <a:gd name="T1" fmla="*/ 632 h 648"/>
                  <a:gd name="T2" fmla="*/ 384 w 960"/>
                  <a:gd name="T3" fmla="*/ 632 h 648"/>
                  <a:gd name="T4" fmla="*/ 576 w 960"/>
                  <a:gd name="T5" fmla="*/ 536 h 648"/>
                  <a:gd name="T6" fmla="*/ 672 w 960"/>
                  <a:gd name="T7" fmla="*/ 392 h 648"/>
                  <a:gd name="T8" fmla="*/ 720 w 960"/>
                  <a:gd name="T9" fmla="*/ 152 h 648"/>
                  <a:gd name="T10" fmla="*/ 768 w 960"/>
                  <a:gd name="T11" fmla="*/ 56 h 648"/>
                  <a:gd name="T12" fmla="*/ 864 w 960"/>
                  <a:gd name="T13" fmla="*/ 8 h 648"/>
                  <a:gd name="T14" fmla="*/ 960 w 960"/>
                  <a:gd name="T15" fmla="*/ 8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0" h="648">
                    <a:moveTo>
                      <a:pt x="0" y="632"/>
                    </a:moveTo>
                    <a:cubicBezTo>
                      <a:pt x="144" y="640"/>
                      <a:pt x="288" y="648"/>
                      <a:pt x="384" y="632"/>
                    </a:cubicBezTo>
                    <a:cubicBezTo>
                      <a:pt x="480" y="616"/>
                      <a:pt x="528" y="576"/>
                      <a:pt x="576" y="536"/>
                    </a:cubicBezTo>
                    <a:cubicBezTo>
                      <a:pt x="624" y="496"/>
                      <a:pt x="648" y="456"/>
                      <a:pt x="672" y="392"/>
                    </a:cubicBezTo>
                    <a:cubicBezTo>
                      <a:pt x="696" y="328"/>
                      <a:pt x="704" y="208"/>
                      <a:pt x="720" y="152"/>
                    </a:cubicBezTo>
                    <a:cubicBezTo>
                      <a:pt x="736" y="96"/>
                      <a:pt x="744" y="80"/>
                      <a:pt x="768" y="56"/>
                    </a:cubicBezTo>
                    <a:cubicBezTo>
                      <a:pt x="792" y="32"/>
                      <a:pt x="832" y="16"/>
                      <a:pt x="864" y="8"/>
                    </a:cubicBezTo>
                    <a:cubicBezTo>
                      <a:pt x="896" y="0"/>
                      <a:pt x="944" y="8"/>
                      <a:pt x="960" y="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" name="Freeform 120">
                <a:extLst>
                  <a:ext uri="{FF2B5EF4-FFF2-40B4-BE49-F238E27FC236}">
                    <a16:creationId xmlns:a16="http://schemas.microsoft.com/office/drawing/2014/main" id="{793DC687-6D49-4E1F-A495-60C19B44390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64" y="2760"/>
                <a:ext cx="240" cy="360"/>
              </a:xfrm>
              <a:custGeom>
                <a:avLst/>
                <a:gdLst>
                  <a:gd name="T0" fmla="*/ 0 w 960"/>
                  <a:gd name="T1" fmla="*/ 632 h 648"/>
                  <a:gd name="T2" fmla="*/ 384 w 960"/>
                  <a:gd name="T3" fmla="*/ 632 h 648"/>
                  <a:gd name="T4" fmla="*/ 576 w 960"/>
                  <a:gd name="T5" fmla="*/ 536 h 648"/>
                  <a:gd name="T6" fmla="*/ 672 w 960"/>
                  <a:gd name="T7" fmla="*/ 392 h 648"/>
                  <a:gd name="T8" fmla="*/ 720 w 960"/>
                  <a:gd name="T9" fmla="*/ 152 h 648"/>
                  <a:gd name="T10" fmla="*/ 768 w 960"/>
                  <a:gd name="T11" fmla="*/ 56 h 648"/>
                  <a:gd name="T12" fmla="*/ 864 w 960"/>
                  <a:gd name="T13" fmla="*/ 8 h 648"/>
                  <a:gd name="T14" fmla="*/ 960 w 960"/>
                  <a:gd name="T15" fmla="*/ 8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0" h="648">
                    <a:moveTo>
                      <a:pt x="0" y="632"/>
                    </a:moveTo>
                    <a:cubicBezTo>
                      <a:pt x="144" y="640"/>
                      <a:pt x="288" y="648"/>
                      <a:pt x="384" y="632"/>
                    </a:cubicBezTo>
                    <a:cubicBezTo>
                      <a:pt x="480" y="616"/>
                      <a:pt x="528" y="576"/>
                      <a:pt x="576" y="536"/>
                    </a:cubicBezTo>
                    <a:cubicBezTo>
                      <a:pt x="624" y="496"/>
                      <a:pt x="648" y="456"/>
                      <a:pt x="672" y="392"/>
                    </a:cubicBezTo>
                    <a:cubicBezTo>
                      <a:pt x="696" y="328"/>
                      <a:pt x="704" y="208"/>
                      <a:pt x="720" y="152"/>
                    </a:cubicBezTo>
                    <a:cubicBezTo>
                      <a:pt x="736" y="96"/>
                      <a:pt x="744" y="80"/>
                      <a:pt x="768" y="56"/>
                    </a:cubicBezTo>
                    <a:cubicBezTo>
                      <a:pt x="792" y="32"/>
                      <a:pt x="832" y="16"/>
                      <a:pt x="864" y="8"/>
                    </a:cubicBezTo>
                    <a:cubicBezTo>
                      <a:pt x="896" y="0"/>
                      <a:pt x="944" y="8"/>
                      <a:pt x="960" y="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7" name="Group 121">
              <a:extLst>
                <a:ext uri="{FF2B5EF4-FFF2-40B4-BE49-F238E27FC236}">
                  <a16:creationId xmlns:a16="http://schemas.microsoft.com/office/drawing/2014/main" id="{C106FD77-0163-4DB3-A476-8BC442685F8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256" y="3672"/>
              <a:ext cx="288" cy="360"/>
              <a:chOff x="1824" y="2760"/>
              <a:chExt cx="480" cy="360"/>
            </a:xfrm>
          </p:grpSpPr>
          <p:sp>
            <p:nvSpPr>
              <p:cNvPr id="36" name="Freeform 122">
                <a:extLst>
                  <a:ext uri="{FF2B5EF4-FFF2-40B4-BE49-F238E27FC236}">
                    <a16:creationId xmlns:a16="http://schemas.microsoft.com/office/drawing/2014/main" id="{25B59331-3719-440B-923B-0BFD3E53A7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4" y="2760"/>
                <a:ext cx="240" cy="360"/>
              </a:xfrm>
              <a:custGeom>
                <a:avLst/>
                <a:gdLst>
                  <a:gd name="T0" fmla="*/ 0 w 960"/>
                  <a:gd name="T1" fmla="*/ 632 h 648"/>
                  <a:gd name="T2" fmla="*/ 384 w 960"/>
                  <a:gd name="T3" fmla="*/ 632 h 648"/>
                  <a:gd name="T4" fmla="*/ 576 w 960"/>
                  <a:gd name="T5" fmla="*/ 536 h 648"/>
                  <a:gd name="T6" fmla="*/ 672 w 960"/>
                  <a:gd name="T7" fmla="*/ 392 h 648"/>
                  <a:gd name="T8" fmla="*/ 720 w 960"/>
                  <a:gd name="T9" fmla="*/ 152 h 648"/>
                  <a:gd name="T10" fmla="*/ 768 w 960"/>
                  <a:gd name="T11" fmla="*/ 56 h 648"/>
                  <a:gd name="T12" fmla="*/ 864 w 960"/>
                  <a:gd name="T13" fmla="*/ 8 h 648"/>
                  <a:gd name="T14" fmla="*/ 960 w 960"/>
                  <a:gd name="T15" fmla="*/ 8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0" h="648">
                    <a:moveTo>
                      <a:pt x="0" y="632"/>
                    </a:moveTo>
                    <a:cubicBezTo>
                      <a:pt x="144" y="640"/>
                      <a:pt x="288" y="648"/>
                      <a:pt x="384" y="632"/>
                    </a:cubicBezTo>
                    <a:cubicBezTo>
                      <a:pt x="480" y="616"/>
                      <a:pt x="528" y="576"/>
                      <a:pt x="576" y="536"/>
                    </a:cubicBezTo>
                    <a:cubicBezTo>
                      <a:pt x="624" y="496"/>
                      <a:pt x="648" y="456"/>
                      <a:pt x="672" y="392"/>
                    </a:cubicBezTo>
                    <a:cubicBezTo>
                      <a:pt x="696" y="328"/>
                      <a:pt x="704" y="208"/>
                      <a:pt x="720" y="152"/>
                    </a:cubicBezTo>
                    <a:cubicBezTo>
                      <a:pt x="736" y="96"/>
                      <a:pt x="744" y="80"/>
                      <a:pt x="768" y="56"/>
                    </a:cubicBezTo>
                    <a:cubicBezTo>
                      <a:pt x="792" y="32"/>
                      <a:pt x="832" y="16"/>
                      <a:pt x="864" y="8"/>
                    </a:cubicBezTo>
                    <a:cubicBezTo>
                      <a:pt x="896" y="0"/>
                      <a:pt x="944" y="8"/>
                      <a:pt x="960" y="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" name="Freeform 123">
                <a:extLst>
                  <a:ext uri="{FF2B5EF4-FFF2-40B4-BE49-F238E27FC236}">
                    <a16:creationId xmlns:a16="http://schemas.microsoft.com/office/drawing/2014/main" id="{3446D816-741D-4CD7-BD66-7A7CC04CE76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64" y="2760"/>
                <a:ext cx="240" cy="360"/>
              </a:xfrm>
              <a:custGeom>
                <a:avLst/>
                <a:gdLst>
                  <a:gd name="T0" fmla="*/ 0 w 960"/>
                  <a:gd name="T1" fmla="*/ 632 h 648"/>
                  <a:gd name="T2" fmla="*/ 384 w 960"/>
                  <a:gd name="T3" fmla="*/ 632 h 648"/>
                  <a:gd name="T4" fmla="*/ 576 w 960"/>
                  <a:gd name="T5" fmla="*/ 536 h 648"/>
                  <a:gd name="T6" fmla="*/ 672 w 960"/>
                  <a:gd name="T7" fmla="*/ 392 h 648"/>
                  <a:gd name="T8" fmla="*/ 720 w 960"/>
                  <a:gd name="T9" fmla="*/ 152 h 648"/>
                  <a:gd name="T10" fmla="*/ 768 w 960"/>
                  <a:gd name="T11" fmla="*/ 56 h 648"/>
                  <a:gd name="T12" fmla="*/ 864 w 960"/>
                  <a:gd name="T13" fmla="*/ 8 h 648"/>
                  <a:gd name="T14" fmla="*/ 960 w 960"/>
                  <a:gd name="T15" fmla="*/ 8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0" h="648">
                    <a:moveTo>
                      <a:pt x="0" y="632"/>
                    </a:moveTo>
                    <a:cubicBezTo>
                      <a:pt x="144" y="640"/>
                      <a:pt x="288" y="648"/>
                      <a:pt x="384" y="632"/>
                    </a:cubicBezTo>
                    <a:cubicBezTo>
                      <a:pt x="480" y="616"/>
                      <a:pt x="528" y="576"/>
                      <a:pt x="576" y="536"/>
                    </a:cubicBezTo>
                    <a:cubicBezTo>
                      <a:pt x="624" y="496"/>
                      <a:pt x="648" y="456"/>
                      <a:pt x="672" y="392"/>
                    </a:cubicBezTo>
                    <a:cubicBezTo>
                      <a:pt x="696" y="328"/>
                      <a:pt x="704" y="208"/>
                      <a:pt x="720" y="152"/>
                    </a:cubicBezTo>
                    <a:cubicBezTo>
                      <a:pt x="736" y="96"/>
                      <a:pt x="744" y="80"/>
                      <a:pt x="768" y="56"/>
                    </a:cubicBezTo>
                    <a:cubicBezTo>
                      <a:pt x="792" y="32"/>
                      <a:pt x="832" y="16"/>
                      <a:pt x="864" y="8"/>
                    </a:cubicBezTo>
                    <a:cubicBezTo>
                      <a:pt x="896" y="0"/>
                      <a:pt x="944" y="8"/>
                      <a:pt x="960" y="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8" name="Group 124">
              <a:extLst>
                <a:ext uri="{FF2B5EF4-FFF2-40B4-BE49-F238E27FC236}">
                  <a16:creationId xmlns:a16="http://schemas.microsoft.com/office/drawing/2014/main" id="{354AEAB4-A91C-4088-BB2A-6D4D617B94C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688" y="3672"/>
              <a:ext cx="288" cy="360"/>
              <a:chOff x="1824" y="2760"/>
              <a:chExt cx="480" cy="360"/>
            </a:xfrm>
          </p:grpSpPr>
          <p:sp>
            <p:nvSpPr>
              <p:cNvPr id="34" name="Freeform 125">
                <a:extLst>
                  <a:ext uri="{FF2B5EF4-FFF2-40B4-BE49-F238E27FC236}">
                    <a16:creationId xmlns:a16="http://schemas.microsoft.com/office/drawing/2014/main" id="{AF2C5C6B-73A9-487C-B64E-25810BAE31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4" y="2760"/>
                <a:ext cx="240" cy="360"/>
              </a:xfrm>
              <a:custGeom>
                <a:avLst/>
                <a:gdLst>
                  <a:gd name="T0" fmla="*/ 0 w 960"/>
                  <a:gd name="T1" fmla="*/ 632 h 648"/>
                  <a:gd name="T2" fmla="*/ 384 w 960"/>
                  <a:gd name="T3" fmla="*/ 632 h 648"/>
                  <a:gd name="T4" fmla="*/ 576 w 960"/>
                  <a:gd name="T5" fmla="*/ 536 h 648"/>
                  <a:gd name="T6" fmla="*/ 672 w 960"/>
                  <a:gd name="T7" fmla="*/ 392 h 648"/>
                  <a:gd name="T8" fmla="*/ 720 w 960"/>
                  <a:gd name="T9" fmla="*/ 152 h 648"/>
                  <a:gd name="T10" fmla="*/ 768 w 960"/>
                  <a:gd name="T11" fmla="*/ 56 h 648"/>
                  <a:gd name="T12" fmla="*/ 864 w 960"/>
                  <a:gd name="T13" fmla="*/ 8 h 648"/>
                  <a:gd name="T14" fmla="*/ 960 w 960"/>
                  <a:gd name="T15" fmla="*/ 8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0" h="648">
                    <a:moveTo>
                      <a:pt x="0" y="632"/>
                    </a:moveTo>
                    <a:cubicBezTo>
                      <a:pt x="144" y="640"/>
                      <a:pt x="288" y="648"/>
                      <a:pt x="384" y="632"/>
                    </a:cubicBezTo>
                    <a:cubicBezTo>
                      <a:pt x="480" y="616"/>
                      <a:pt x="528" y="576"/>
                      <a:pt x="576" y="536"/>
                    </a:cubicBezTo>
                    <a:cubicBezTo>
                      <a:pt x="624" y="496"/>
                      <a:pt x="648" y="456"/>
                      <a:pt x="672" y="392"/>
                    </a:cubicBezTo>
                    <a:cubicBezTo>
                      <a:pt x="696" y="328"/>
                      <a:pt x="704" y="208"/>
                      <a:pt x="720" y="152"/>
                    </a:cubicBezTo>
                    <a:cubicBezTo>
                      <a:pt x="736" y="96"/>
                      <a:pt x="744" y="80"/>
                      <a:pt x="768" y="56"/>
                    </a:cubicBezTo>
                    <a:cubicBezTo>
                      <a:pt x="792" y="32"/>
                      <a:pt x="832" y="16"/>
                      <a:pt x="864" y="8"/>
                    </a:cubicBezTo>
                    <a:cubicBezTo>
                      <a:pt x="896" y="0"/>
                      <a:pt x="944" y="8"/>
                      <a:pt x="960" y="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" name="Freeform 126">
                <a:extLst>
                  <a:ext uri="{FF2B5EF4-FFF2-40B4-BE49-F238E27FC236}">
                    <a16:creationId xmlns:a16="http://schemas.microsoft.com/office/drawing/2014/main" id="{77BC7820-1881-4E8E-BB34-264CCF7A733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64" y="2760"/>
                <a:ext cx="240" cy="360"/>
              </a:xfrm>
              <a:custGeom>
                <a:avLst/>
                <a:gdLst>
                  <a:gd name="T0" fmla="*/ 0 w 960"/>
                  <a:gd name="T1" fmla="*/ 632 h 648"/>
                  <a:gd name="T2" fmla="*/ 384 w 960"/>
                  <a:gd name="T3" fmla="*/ 632 h 648"/>
                  <a:gd name="T4" fmla="*/ 576 w 960"/>
                  <a:gd name="T5" fmla="*/ 536 h 648"/>
                  <a:gd name="T6" fmla="*/ 672 w 960"/>
                  <a:gd name="T7" fmla="*/ 392 h 648"/>
                  <a:gd name="T8" fmla="*/ 720 w 960"/>
                  <a:gd name="T9" fmla="*/ 152 h 648"/>
                  <a:gd name="T10" fmla="*/ 768 w 960"/>
                  <a:gd name="T11" fmla="*/ 56 h 648"/>
                  <a:gd name="T12" fmla="*/ 864 w 960"/>
                  <a:gd name="T13" fmla="*/ 8 h 648"/>
                  <a:gd name="T14" fmla="*/ 960 w 960"/>
                  <a:gd name="T15" fmla="*/ 8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0" h="648">
                    <a:moveTo>
                      <a:pt x="0" y="632"/>
                    </a:moveTo>
                    <a:cubicBezTo>
                      <a:pt x="144" y="640"/>
                      <a:pt x="288" y="648"/>
                      <a:pt x="384" y="632"/>
                    </a:cubicBezTo>
                    <a:cubicBezTo>
                      <a:pt x="480" y="616"/>
                      <a:pt x="528" y="576"/>
                      <a:pt x="576" y="536"/>
                    </a:cubicBezTo>
                    <a:cubicBezTo>
                      <a:pt x="624" y="496"/>
                      <a:pt x="648" y="456"/>
                      <a:pt x="672" y="392"/>
                    </a:cubicBezTo>
                    <a:cubicBezTo>
                      <a:pt x="696" y="328"/>
                      <a:pt x="704" y="208"/>
                      <a:pt x="720" y="152"/>
                    </a:cubicBezTo>
                    <a:cubicBezTo>
                      <a:pt x="736" y="96"/>
                      <a:pt x="744" y="80"/>
                      <a:pt x="768" y="56"/>
                    </a:cubicBezTo>
                    <a:cubicBezTo>
                      <a:pt x="792" y="32"/>
                      <a:pt x="832" y="16"/>
                      <a:pt x="864" y="8"/>
                    </a:cubicBezTo>
                    <a:cubicBezTo>
                      <a:pt x="896" y="0"/>
                      <a:pt x="944" y="8"/>
                      <a:pt x="960" y="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9" name="Group 127">
              <a:extLst>
                <a:ext uri="{FF2B5EF4-FFF2-40B4-BE49-F238E27FC236}">
                  <a16:creationId xmlns:a16="http://schemas.microsoft.com/office/drawing/2014/main" id="{93B24117-A779-4A12-A3AB-3B1CD05412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3336"/>
              <a:ext cx="288" cy="360"/>
              <a:chOff x="1824" y="2760"/>
              <a:chExt cx="480" cy="360"/>
            </a:xfrm>
          </p:grpSpPr>
          <p:sp>
            <p:nvSpPr>
              <p:cNvPr id="32" name="Freeform 128">
                <a:extLst>
                  <a:ext uri="{FF2B5EF4-FFF2-40B4-BE49-F238E27FC236}">
                    <a16:creationId xmlns:a16="http://schemas.microsoft.com/office/drawing/2014/main" id="{6D39827B-3C28-4ABA-8666-7C42C9F325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4" y="2760"/>
                <a:ext cx="240" cy="360"/>
              </a:xfrm>
              <a:custGeom>
                <a:avLst/>
                <a:gdLst>
                  <a:gd name="T0" fmla="*/ 0 w 960"/>
                  <a:gd name="T1" fmla="*/ 632 h 648"/>
                  <a:gd name="T2" fmla="*/ 384 w 960"/>
                  <a:gd name="T3" fmla="*/ 632 h 648"/>
                  <a:gd name="T4" fmla="*/ 576 w 960"/>
                  <a:gd name="T5" fmla="*/ 536 h 648"/>
                  <a:gd name="T6" fmla="*/ 672 w 960"/>
                  <a:gd name="T7" fmla="*/ 392 h 648"/>
                  <a:gd name="T8" fmla="*/ 720 w 960"/>
                  <a:gd name="T9" fmla="*/ 152 h 648"/>
                  <a:gd name="T10" fmla="*/ 768 w 960"/>
                  <a:gd name="T11" fmla="*/ 56 h 648"/>
                  <a:gd name="T12" fmla="*/ 864 w 960"/>
                  <a:gd name="T13" fmla="*/ 8 h 648"/>
                  <a:gd name="T14" fmla="*/ 960 w 960"/>
                  <a:gd name="T15" fmla="*/ 8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0" h="648">
                    <a:moveTo>
                      <a:pt x="0" y="632"/>
                    </a:moveTo>
                    <a:cubicBezTo>
                      <a:pt x="144" y="640"/>
                      <a:pt x="288" y="648"/>
                      <a:pt x="384" y="632"/>
                    </a:cubicBezTo>
                    <a:cubicBezTo>
                      <a:pt x="480" y="616"/>
                      <a:pt x="528" y="576"/>
                      <a:pt x="576" y="536"/>
                    </a:cubicBezTo>
                    <a:cubicBezTo>
                      <a:pt x="624" y="496"/>
                      <a:pt x="648" y="456"/>
                      <a:pt x="672" y="392"/>
                    </a:cubicBezTo>
                    <a:cubicBezTo>
                      <a:pt x="696" y="328"/>
                      <a:pt x="704" y="208"/>
                      <a:pt x="720" y="152"/>
                    </a:cubicBezTo>
                    <a:cubicBezTo>
                      <a:pt x="736" y="96"/>
                      <a:pt x="744" y="80"/>
                      <a:pt x="768" y="56"/>
                    </a:cubicBezTo>
                    <a:cubicBezTo>
                      <a:pt x="792" y="32"/>
                      <a:pt x="832" y="16"/>
                      <a:pt x="864" y="8"/>
                    </a:cubicBezTo>
                    <a:cubicBezTo>
                      <a:pt x="896" y="0"/>
                      <a:pt x="944" y="8"/>
                      <a:pt x="960" y="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" name="Freeform 129">
                <a:extLst>
                  <a:ext uri="{FF2B5EF4-FFF2-40B4-BE49-F238E27FC236}">
                    <a16:creationId xmlns:a16="http://schemas.microsoft.com/office/drawing/2014/main" id="{3D738022-A77C-4D16-9264-DEE3FF33907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64" y="2760"/>
                <a:ext cx="240" cy="360"/>
              </a:xfrm>
              <a:custGeom>
                <a:avLst/>
                <a:gdLst>
                  <a:gd name="T0" fmla="*/ 0 w 960"/>
                  <a:gd name="T1" fmla="*/ 632 h 648"/>
                  <a:gd name="T2" fmla="*/ 384 w 960"/>
                  <a:gd name="T3" fmla="*/ 632 h 648"/>
                  <a:gd name="T4" fmla="*/ 576 w 960"/>
                  <a:gd name="T5" fmla="*/ 536 h 648"/>
                  <a:gd name="T6" fmla="*/ 672 w 960"/>
                  <a:gd name="T7" fmla="*/ 392 h 648"/>
                  <a:gd name="T8" fmla="*/ 720 w 960"/>
                  <a:gd name="T9" fmla="*/ 152 h 648"/>
                  <a:gd name="T10" fmla="*/ 768 w 960"/>
                  <a:gd name="T11" fmla="*/ 56 h 648"/>
                  <a:gd name="T12" fmla="*/ 864 w 960"/>
                  <a:gd name="T13" fmla="*/ 8 h 648"/>
                  <a:gd name="T14" fmla="*/ 960 w 960"/>
                  <a:gd name="T15" fmla="*/ 8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0" h="648">
                    <a:moveTo>
                      <a:pt x="0" y="632"/>
                    </a:moveTo>
                    <a:cubicBezTo>
                      <a:pt x="144" y="640"/>
                      <a:pt x="288" y="648"/>
                      <a:pt x="384" y="632"/>
                    </a:cubicBezTo>
                    <a:cubicBezTo>
                      <a:pt x="480" y="616"/>
                      <a:pt x="528" y="576"/>
                      <a:pt x="576" y="536"/>
                    </a:cubicBezTo>
                    <a:cubicBezTo>
                      <a:pt x="624" y="496"/>
                      <a:pt x="648" y="456"/>
                      <a:pt x="672" y="392"/>
                    </a:cubicBezTo>
                    <a:cubicBezTo>
                      <a:pt x="696" y="328"/>
                      <a:pt x="704" y="208"/>
                      <a:pt x="720" y="152"/>
                    </a:cubicBezTo>
                    <a:cubicBezTo>
                      <a:pt x="736" y="96"/>
                      <a:pt x="744" y="80"/>
                      <a:pt x="768" y="56"/>
                    </a:cubicBezTo>
                    <a:cubicBezTo>
                      <a:pt x="792" y="32"/>
                      <a:pt x="832" y="16"/>
                      <a:pt x="864" y="8"/>
                    </a:cubicBezTo>
                    <a:cubicBezTo>
                      <a:pt x="896" y="0"/>
                      <a:pt x="944" y="8"/>
                      <a:pt x="960" y="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0" name="Line 130">
              <a:extLst>
                <a:ext uri="{FF2B5EF4-FFF2-40B4-BE49-F238E27FC236}">
                  <a16:creationId xmlns:a16="http://schemas.microsoft.com/office/drawing/2014/main" id="{94F38D35-1AE7-4EEB-81FE-C78988738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952"/>
              <a:ext cx="0" cy="91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" name="Line 131">
              <a:extLst>
                <a:ext uri="{FF2B5EF4-FFF2-40B4-BE49-F238E27FC236}">
                  <a16:creationId xmlns:a16="http://schemas.microsoft.com/office/drawing/2014/main" id="{A956A907-EB34-43B4-BF21-3B507ABE2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000"/>
              <a:ext cx="0" cy="91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20C440A-F513-423B-BF62-8F9C30A6AE61}"/>
              </a:ext>
            </a:extLst>
          </p:cNvPr>
          <p:cNvSpPr txBox="1"/>
          <p:nvPr/>
        </p:nvSpPr>
        <p:spPr>
          <a:xfrm>
            <a:off x="51404" y="2061679"/>
            <a:ext cx="12774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원신호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차미분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차미분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284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8AD1436-7AF1-44C3-A0FB-0CA3498F0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206" y="361171"/>
            <a:ext cx="10515600" cy="508795"/>
          </a:xfrm>
        </p:spPr>
        <p:txBody>
          <a:bodyPr/>
          <a:lstStyle/>
          <a:p>
            <a:pPr marL="0" indent="0" fontAlgn="base" latinLnBrk="0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2. 2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 미분 </a:t>
            </a: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</a:t>
            </a:r>
          </a:p>
          <a:p>
            <a:pPr fontAlgn="base" latinLnBrk="0">
              <a:buFontTx/>
              <a:buChar char="-"/>
            </a:pPr>
            <a:r>
              <a:rPr lang="ko-KR" altLang="en-US" sz="2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라플라시안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연산</a:t>
            </a: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                                      </a:t>
            </a:r>
          </a:p>
          <a:p>
            <a:pPr marL="0" indent="0" fontAlgn="base" latinLnBrk="0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				    </a:t>
            </a: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 latinLnBrk="0">
              <a:buFontTx/>
              <a:buChar char="-"/>
            </a:pPr>
            <a:endParaRPr lang="en-US" altLang="ko-KR" sz="2600" u="sng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73B6392-8AAB-4C3D-A787-C9B1F3A5B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888" y="2894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B682185-5348-44A2-9DF8-E9287E9FF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888" y="2894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FAF42B9-C247-40A9-B5D7-0365437AF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688" y="23217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1F5A8E-7A8F-4838-9C73-3BF721A97D7B}"/>
                  </a:ext>
                </a:extLst>
              </p:cNvPr>
              <p:cNvSpPr txBox="1"/>
              <p:nvPr/>
            </p:nvSpPr>
            <p:spPr>
              <a:xfrm>
                <a:off x="500206" y="4253893"/>
                <a:ext cx="9738336" cy="2954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I(x, y) = </a:t>
                </a:r>
                <a:r>
                  <a:rPr lang="en-US" altLang="ko-KR" dirty="0" err="1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Ixx</a:t>
                </a:r>
                <a:r>
                  <a:rPr lang="en-US" altLang="ko-KR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(x, y) + </a:t>
                </a:r>
                <a:r>
                  <a:rPr lang="en-US" altLang="ko-KR" dirty="0" err="1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Iyy</a:t>
                </a:r>
                <a:r>
                  <a:rPr lang="en-US" altLang="ko-KR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(x, y)</a:t>
                </a:r>
              </a:p>
              <a:p>
                <a:endPara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r>
                  <a:rPr lang="en-US" altLang="ko-KR" dirty="0" err="1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Ixx</a:t>
                </a:r>
                <a:r>
                  <a:rPr lang="en-US" altLang="ko-KR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(m, n) = Ix(m, n) – Ix(m-1, n)</a:t>
                </a:r>
              </a:p>
              <a:p>
                <a:r>
                  <a:rPr lang="en-US" altLang="ko-KR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Ix(m, n) = I(m+1, n) – I(m, n)</a:t>
                </a:r>
              </a:p>
              <a:p>
                <a:r>
                  <a:rPr lang="en-US" altLang="ko-KR" dirty="0" err="1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Iyy</a:t>
                </a:r>
                <a:r>
                  <a:rPr lang="en-US" altLang="ko-KR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(m, n) = </a:t>
                </a:r>
                <a:r>
                  <a:rPr lang="en-US" altLang="ko-KR" dirty="0" err="1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Iy</a:t>
                </a:r>
                <a:r>
                  <a:rPr lang="en-US" altLang="ko-KR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(m, n) – </a:t>
                </a:r>
                <a:r>
                  <a:rPr lang="en-US" altLang="ko-KR" dirty="0" err="1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ly</a:t>
                </a:r>
                <a:r>
                  <a:rPr lang="en-US" altLang="ko-KR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(m, n-1) </a:t>
                </a:r>
              </a:p>
              <a:p>
                <a:r>
                  <a:rPr lang="en-US" altLang="ko-KR" dirty="0" err="1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ly</a:t>
                </a:r>
                <a:r>
                  <a:rPr lang="en-US" altLang="ko-KR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(m, n) =  l(m, n+1) – I(m, n)</a:t>
                </a:r>
              </a:p>
              <a:p>
                <a:endPara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I(x, y) = I(m+1, n) + I(m, n+1) + I(m-1, n) + I(m, n-1) -4I(m, n)</a:t>
                </a:r>
              </a:p>
              <a:p>
                <a:r>
                  <a:rPr lang="en-US" altLang="ko-KR" dirty="0"/>
                  <a:t>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1F5A8E-7A8F-4838-9C73-3BF721A97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06" y="4253893"/>
                <a:ext cx="9738336" cy="2954655"/>
              </a:xfrm>
              <a:prstGeom prst="rect">
                <a:avLst/>
              </a:prstGeom>
              <a:blipFill>
                <a:blip r:embed="rId2"/>
                <a:stretch>
                  <a:fillRect l="-501" t="-8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6E47DA8-056A-4A7D-9C98-C010A50DD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886"/>
              </p:ext>
            </p:extLst>
          </p:nvPr>
        </p:nvGraphicFramePr>
        <p:xfrm>
          <a:off x="3641561" y="1840996"/>
          <a:ext cx="2308860" cy="2213610"/>
        </p:xfrm>
        <a:graphic>
          <a:graphicData uri="http://schemas.openxmlformats.org/drawingml/2006/table">
            <a:tbl>
              <a:tblPr/>
              <a:tblGrid>
                <a:gridCol w="770509">
                  <a:extLst>
                    <a:ext uri="{9D8B030D-6E8A-4147-A177-3AD203B41FA5}">
                      <a16:colId xmlns:a16="http://schemas.microsoft.com/office/drawing/2014/main" val="1356472696"/>
                    </a:ext>
                  </a:extLst>
                </a:gridCol>
                <a:gridCol w="770509">
                  <a:extLst>
                    <a:ext uri="{9D8B030D-6E8A-4147-A177-3AD203B41FA5}">
                      <a16:colId xmlns:a16="http://schemas.microsoft.com/office/drawing/2014/main" val="2073059196"/>
                    </a:ext>
                  </a:extLst>
                </a:gridCol>
                <a:gridCol w="767842">
                  <a:extLst>
                    <a:ext uri="{9D8B030D-6E8A-4147-A177-3AD203B41FA5}">
                      <a16:colId xmlns:a16="http://schemas.microsoft.com/office/drawing/2014/main" val="2568222674"/>
                    </a:ext>
                  </a:extLst>
                </a:gridCol>
              </a:tblGrid>
              <a:tr h="7387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569552"/>
                  </a:ext>
                </a:extLst>
              </a:tr>
              <a:tr h="7387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-4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473670"/>
                  </a:ext>
                </a:extLst>
              </a:tr>
              <a:tr h="736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587089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BCEB243E-5C5C-4CA5-BBF9-EEA17BC8F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888" y="2894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389560-7C7E-4F23-8B0B-CAFE88C28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1749"/>
              </p:ext>
            </p:extLst>
          </p:nvPr>
        </p:nvGraphicFramePr>
        <p:xfrm>
          <a:off x="671197" y="1841473"/>
          <a:ext cx="2308860" cy="2213610"/>
        </p:xfrm>
        <a:graphic>
          <a:graphicData uri="http://schemas.openxmlformats.org/drawingml/2006/table">
            <a:tbl>
              <a:tblPr/>
              <a:tblGrid>
                <a:gridCol w="770509">
                  <a:extLst>
                    <a:ext uri="{9D8B030D-6E8A-4147-A177-3AD203B41FA5}">
                      <a16:colId xmlns:a16="http://schemas.microsoft.com/office/drawing/2014/main" val="1184787034"/>
                    </a:ext>
                  </a:extLst>
                </a:gridCol>
                <a:gridCol w="770509">
                  <a:extLst>
                    <a:ext uri="{9D8B030D-6E8A-4147-A177-3AD203B41FA5}">
                      <a16:colId xmlns:a16="http://schemas.microsoft.com/office/drawing/2014/main" val="2265334590"/>
                    </a:ext>
                  </a:extLst>
                </a:gridCol>
                <a:gridCol w="767842">
                  <a:extLst>
                    <a:ext uri="{9D8B030D-6E8A-4147-A177-3AD203B41FA5}">
                      <a16:colId xmlns:a16="http://schemas.microsoft.com/office/drawing/2014/main" val="203138971"/>
                    </a:ext>
                  </a:extLst>
                </a:gridCol>
              </a:tblGrid>
              <a:tr h="7387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(m-1, n-1)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(m, n-1)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&lt;m+1, n-1)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466450"/>
                  </a:ext>
                </a:extLst>
              </a:tr>
              <a:tr h="7387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(m-1, n)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(m, n)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(m+1 ,n)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503380"/>
                  </a:ext>
                </a:extLst>
              </a:tr>
              <a:tr h="736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(m-1, n+1)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(m, n+1)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(m+1, n+1)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557477"/>
                  </a:ext>
                </a:extLst>
              </a:tr>
            </a:tbl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F0D153D9-177C-419E-8B16-7B957FAD3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888" y="2894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778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2CCF67-0883-4ECD-B154-97CB636856FC}"/>
              </a:ext>
            </a:extLst>
          </p:cNvPr>
          <p:cNvSpPr txBox="1"/>
          <p:nvPr/>
        </p:nvSpPr>
        <p:spPr>
          <a:xfrm>
            <a:off x="838200" y="601527"/>
            <a:ext cx="6208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2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라플라시안</a:t>
            </a:r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마스크를 이용한 </a:t>
            </a:r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 미분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26ECB25B-ED0E-40BB-92C9-AA2D3AAB1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50" y="1128047"/>
            <a:ext cx="6173836" cy="5128426"/>
          </a:xfrm>
        </p:spPr>
      </p:pic>
    </p:spTree>
    <p:extLst>
      <p:ext uri="{BB962C8B-B14F-4D97-AF65-F5344CB8AC3E}">
        <p14:creationId xmlns:p14="http://schemas.microsoft.com/office/powerpoint/2010/main" val="130608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F2B36-A823-4AF6-8AC6-4A862934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539595-168E-4989-B7D4-AA5E2245AF76}"/>
              </a:ext>
            </a:extLst>
          </p:cNvPr>
          <p:cNvSpPr txBox="1"/>
          <p:nvPr/>
        </p:nvSpPr>
        <p:spPr>
          <a:xfrm>
            <a:off x="838200" y="4852823"/>
            <a:ext cx="9641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Edge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개의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픽셀크기라서 얇은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Edge</a:t>
            </a: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=&gt; Object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인식에 적합 하지만 잡음에는 민감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065B4D-5310-4DBF-81EB-3CBDC92E7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73" y="569973"/>
            <a:ext cx="3960000" cy="396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CF1AB8-660F-49E5-8AF4-E5F789404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35" y="569973"/>
            <a:ext cx="3901778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35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02A7B-B2A5-4DE8-8DE4-E9806EB1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Canny Edge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검출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2FED4-4935-4EFA-A435-36C7BC6ED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192"/>
            <a:ext cx="10515600" cy="4351338"/>
          </a:xfrm>
        </p:spPr>
        <p:txBody>
          <a:bodyPr/>
          <a:lstStyle/>
          <a:p>
            <a:pPr marL="0" indent="0" fontAlgn="base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1) </a:t>
            </a:r>
            <a:r>
              <a:rPr lang="ko-KR" altLang="en-US" sz="2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가우시안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필터를 이용한 노이즈 제거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0D59FC-71F9-4A91-9995-C68885C3C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77" y="2244897"/>
            <a:ext cx="7920000" cy="391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21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BE9781C-D51F-43A8-9A7E-FA05AB7E6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3376"/>
            <a:ext cx="10515600" cy="5383587"/>
          </a:xfrm>
        </p:spPr>
        <p:txBody>
          <a:bodyPr/>
          <a:lstStyle/>
          <a:p>
            <a:pPr marL="0" indent="0" fontAlgn="base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2) 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미분을 통한 </a:t>
            </a: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Edge 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검출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1F490E-EECC-474E-A9F8-155FC50BC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38" y="2167264"/>
            <a:ext cx="7920000" cy="41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1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BE9781C-D51F-43A8-9A7E-FA05AB7E6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3376"/>
            <a:ext cx="10515600" cy="5383587"/>
          </a:xfrm>
        </p:spPr>
        <p:txBody>
          <a:bodyPr/>
          <a:lstStyle/>
          <a:p>
            <a:pPr marL="0" indent="0" fontAlgn="base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3) 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비최대치 억제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DD2AD75-9F40-4E4E-A50B-FE82A5429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312934"/>
              </p:ext>
            </p:extLst>
          </p:nvPr>
        </p:nvGraphicFramePr>
        <p:xfrm>
          <a:off x="959223" y="1992315"/>
          <a:ext cx="2660396" cy="2647061"/>
        </p:xfrm>
        <a:graphic>
          <a:graphicData uri="http://schemas.openxmlformats.org/drawingml/2006/table">
            <a:tbl>
              <a:tblPr/>
              <a:tblGrid>
                <a:gridCol w="532130">
                  <a:extLst>
                    <a:ext uri="{9D8B030D-6E8A-4147-A177-3AD203B41FA5}">
                      <a16:colId xmlns:a16="http://schemas.microsoft.com/office/drawing/2014/main" val="1237052929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4110544218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1470677026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87096760"/>
                    </a:ext>
                  </a:extLst>
                </a:gridCol>
                <a:gridCol w="531876">
                  <a:extLst>
                    <a:ext uri="{9D8B030D-6E8A-4147-A177-3AD203B41FA5}">
                      <a16:colId xmlns:a16="http://schemas.microsoft.com/office/drawing/2014/main" val="853770002"/>
                    </a:ext>
                  </a:extLst>
                </a:gridCol>
              </a:tblGrid>
              <a:tr h="5294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997522"/>
                  </a:ext>
                </a:extLst>
              </a:tr>
              <a:tr h="5294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766724"/>
                  </a:ext>
                </a:extLst>
              </a:tr>
              <a:tr h="5294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846300"/>
                  </a:ext>
                </a:extLst>
              </a:tr>
              <a:tr h="5294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750546"/>
                  </a:ext>
                </a:extLst>
              </a:tr>
              <a:tr h="5292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15638"/>
                  </a:ext>
                </a:extLst>
              </a:tr>
            </a:tbl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72E320AC-202E-444E-9245-821E6E0CC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075" y="18443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26431D96-95C0-4BDA-B83B-56741A96A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086008"/>
              </p:ext>
            </p:extLst>
          </p:nvPr>
        </p:nvGraphicFramePr>
        <p:xfrm>
          <a:off x="4340947" y="1992315"/>
          <a:ext cx="1909484" cy="1731299"/>
        </p:xfrm>
        <a:graphic>
          <a:graphicData uri="http://schemas.openxmlformats.org/drawingml/2006/table">
            <a:tbl>
              <a:tblPr/>
              <a:tblGrid>
                <a:gridCol w="637230">
                  <a:extLst>
                    <a:ext uri="{9D8B030D-6E8A-4147-A177-3AD203B41FA5}">
                      <a16:colId xmlns:a16="http://schemas.microsoft.com/office/drawing/2014/main" val="139943780"/>
                    </a:ext>
                  </a:extLst>
                </a:gridCol>
                <a:gridCol w="637230">
                  <a:extLst>
                    <a:ext uri="{9D8B030D-6E8A-4147-A177-3AD203B41FA5}">
                      <a16:colId xmlns:a16="http://schemas.microsoft.com/office/drawing/2014/main" val="1039241076"/>
                    </a:ext>
                  </a:extLst>
                </a:gridCol>
                <a:gridCol w="635024">
                  <a:extLst>
                    <a:ext uri="{9D8B030D-6E8A-4147-A177-3AD203B41FA5}">
                      <a16:colId xmlns:a16="http://schemas.microsoft.com/office/drawing/2014/main" val="1801018763"/>
                    </a:ext>
                  </a:extLst>
                </a:gridCol>
              </a:tblGrid>
              <a:tr h="5777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235402"/>
                  </a:ext>
                </a:extLst>
              </a:tr>
              <a:tr h="5777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913824"/>
                  </a:ext>
                </a:extLst>
              </a:tr>
              <a:tr h="5757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066738"/>
                  </a:ext>
                </a:extLst>
              </a:tr>
            </a:tbl>
          </a:graphicData>
        </a:graphic>
      </p:graphicFrame>
      <p:sp>
        <p:nvSpPr>
          <p:cNvPr id="15" name="Rectangle 5">
            <a:extLst>
              <a:ext uri="{FF2B5EF4-FFF2-40B4-BE49-F238E27FC236}">
                <a16:creationId xmlns:a16="http://schemas.microsoft.com/office/drawing/2014/main" id="{0DF842B8-120C-48F0-93BB-E66009322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888" y="2894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8641EC6-1E3F-4BBA-A275-B4C7417D3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760593"/>
              </p:ext>
            </p:extLst>
          </p:nvPr>
        </p:nvGraphicFramePr>
        <p:xfrm>
          <a:off x="6971759" y="1992315"/>
          <a:ext cx="1909484" cy="1731299"/>
        </p:xfrm>
        <a:graphic>
          <a:graphicData uri="http://schemas.openxmlformats.org/drawingml/2006/table">
            <a:tbl>
              <a:tblPr/>
              <a:tblGrid>
                <a:gridCol w="637230">
                  <a:extLst>
                    <a:ext uri="{9D8B030D-6E8A-4147-A177-3AD203B41FA5}">
                      <a16:colId xmlns:a16="http://schemas.microsoft.com/office/drawing/2014/main" val="2760075321"/>
                    </a:ext>
                  </a:extLst>
                </a:gridCol>
                <a:gridCol w="637230">
                  <a:extLst>
                    <a:ext uri="{9D8B030D-6E8A-4147-A177-3AD203B41FA5}">
                      <a16:colId xmlns:a16="http://schemas.microsoft.com/office/drawing/2014/main" val="2888408244"/>
                    </a:ext>
                  </a:extLst>
                </a:gridCol>
                <a:gridCol w="635024">
                  <a:extLst>
                    <a:ext uri="{9D8B030D-6E8A-4147-A177-3AD203B41FA5}">
                      <a16:colId xmlns:a16="http://schemas.microsoft.com/office/drawing/2014/main" val="3182830283"/>
                    </a:ext>
                  </a:extLst>
                </a:gridCol>
              </a:tblGrid>
              <a:tr h="5777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863919"/>
                  </a:ext>
                </a:extLst>
              </a:tr>
              <a:tr h="5777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416636"/>
                  </a:ext>
                </a:extLst>
              </a:tr>
              <a:tr h="5757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697870"/>
                  </a:ext>
                </a:extLst>
              </a:tr>
            </a:tbl>
          </a:graphicData>
        </a:graphic>
      </p:graphicFrame>
      <p:sp>
        <p:nvSpPr>
          <p:cNvPr id="17" name="Rectangle 6">
            <a:extLst>
              <a:ext uri="{FF2B5EF4-FFF2-40B4-BE49-F238E27FC236}">
                <a16:creationId xmlns:a16="http://schemas.microsoft.com/office/drawing/2014/main" id="{A233C01C-4338-4309-84B7-94859AE2D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1371" y="2697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705978-38AB-432E-8764-4E57C7936CEF}"/>
              </a:ext>
            </a:extLst>
          </p:cNvPr>
          <p:cNvSpPr txBox="1"/>
          <p:nvPr/>
        </p:nvSpPr>
        <p:spPr>
          <a:xfrm>
            <a:off x="918766" y="4998247"/>
            <a:ext cx="100585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r>
              <a:rPr lang="ko-KR" altLang="en-US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방향의 원소들보다 크면 자신이 </a:t>
            </a:r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Edge </a:t>
            </a:r>
            <a:r>
              <a:rPr lang="ko-KR" altLang="en-US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그렇지 않으면 </a:t>
            </a:r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Edge</a:t>
            </a:r>
            <a:r>
              <a:rPr lang="ko-KR" altLang="en-US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아닌 것으로 간주</a:t>
            </a:r>
            <a:endParaRPr lang="en-US" altLang="ko-KR" sz="2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=&gt; </a:t>
            </a:r>
            <a:r>
              <a:rPr lang="ko-KR" altLang="en-US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얇은 </a:t>
            </a:r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Edge</a:t>
            </a:r>
            <a:r>
              <a:rPr lang="ko-KR" altLang="en-US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얻음</a:t>
            </a:r>
          </a:p>
        </p:txBody>
      </p:sp>
    </p:spTree>
    <p:extLst>
      <p:ext uri="{BB962C8B-B14F-4D97-AF65-F5344CB8AC3E}">
        <p14:creationId xmlns:p14="http://schemas.microsoft.com/office/powerpoint/2010/main" val="491742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B85A599-A1D2-4F7D-98EE-461CA8DEA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99" y="2004005"/>
            <a:ext cx="8004510" cy="396000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2090A9C-FC56-4948-AEC6-3CBF046FE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3376"/>
            <a:ext cx="10515600" cy="5383587"/>
          </a:xfrm>
        </p:spPr>
        <p:txBody>
          <a:bodyPr/>
          <a:lstStyle/>
          <a:p>
            <a:pPr marL="0" indent="0" fontAlgn="base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3) 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비최대치 억제 결과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6833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FA70357-55D8-4340-BD76-B7AD1F36FC4B}"/>
              </a:ext>
            </a:extLst>
          </p:cNvPr>
          <p:cNvSpPr txBox="1">
            <a:spLocks/>
          </p:cNvSpPr>
          <p:nvPr/>
        </p:nvSpPr>
        <p:spPr>
          <a:xfrm>
            <a:off x="838200" y="457201"/>
            <a:ext cx="10515600" cy="53835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4-1) </a:t>
            </a:r>
            <a:r>
              <a:rPr lang="ko-KR" altLang="en-US" sz="2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임계값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사용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96B886E-78C1-4DD3-A878-B0D12479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비최대치 억제 후에도 실제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Edge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약간의 노이즈는 검출됨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이를 구별하기위해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개의 임계 값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Low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High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사용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Low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High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기준으로 파란색 영역은 제거하고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주황색 영역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약한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Edge)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 빨간색 영역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강한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Edge)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구분함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3FE737-3BF9-4ED8-B8F3-ADAC522AA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73" y="1980094"/>
            <a:ext cx="4190568" cy="114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0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A421F-339B-42BF-974E-E2EAE034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색 정보 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076FA-1E4E-4EF3-8B2F-39D93A023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7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RGB 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색 좌표계를 이용한 흰색 추출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60DA8A-7A60-425B-A9F0-22E8BFFDB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3560"/>
            <a:ext cx="6893859" cy="467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36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4A04DB6-C2DD-46B6-ABB4-A75B5D9B4462}"/>
              </a:ext>
            </a:extLst>
          </p:cNvPr>
          <p:cNvSpPr txBox="1">
            <a:spLocks/>
          </p:cNvSpPr>
          <p:nvPr/>
        </p:nvSpPr>
        <p:spPr>
          <a:xfrm>
            <a:off x="838200" y="242049"/>
            <a:ext cx="10515600" cy="53835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4-2) 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약한 </a:t>
            </a: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Edge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연관성 판별</a:t>
            </a: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강한 </a:t>
            </a: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Edge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최종 </a:t>
            </a: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Edge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추가</a:t>
            </a: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주황색 영역의 </a:t>
            </a: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Edge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강한 </a:t>
            </a: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Edge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연결된 경우에만 추가</a:t>
            </a: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>
              <a:buFont typeface="Symbol" panose="05050102010706020507" pitchFamily="18" charset="2"/>
              <a:buChar char="Þ"/>
            </a:pP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노이즈나 작은 변화량은 강한 </a:t>
            </a: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Edge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연관성이 떨어지므로</a:t>
            </a: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>
              <a:buFont typeface="Symbol" panose="05050102010706020507" pitchFamily="18" charset="2"/>
              <a:buChar char="Þ"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>
              <a:buFont typeface="Symbol" panose="05050102010706020507" pitchFamily="18" charset="2"/>
              <a:buChar char="Þ"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B15C9B2-4ED9-409F-B326-652AC74C5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20205"/>
              </p:ext>
            </p:extLst>
          </p:nvPr>
        </p:nvGraphicFramePr>
        <p:xfrm>
          <a:off x="1647042" y="2443219"/>
          <a:ext cx="2308860" cy="2213610"/>
        </p:xfrm>
        <a:graphic>
          <a:graphicData uri="http://schemas.openxmlformats.org/drawingml/2006/table">
            <a:tbl>
              <a:tblPr/>
              <a:tblGrid>
                <a:gridCol w="770509">
                  <a:extLst>
                    <a:ext uri="{9D8B030D-6E8A-4147-A177-3AD203B41FA5}">
                      <a16:colId xmlns:a16="http://schemas.microsoft.com/office/drawing/2014/main" val="494367255"/>
                    </a:ext>
                  </a:extLst>
                </a:gridCol>
                <a:gridCol w="770509">
                  <a:extLst>
                    <a:ext uri="{9D8B030D-6E8A-4147-A177-3AD203B41FA5}">
                      <a16:colId xmlns:a16="http://schemas.microsoft.com/office/drawing/2014/main" val="3381044371"/>
                    </a:ext>
                  </a:extLst>
                </a:gridCol>
                <a:gridCol w="767842">
                  <a:extLst>
                    <a:ext uri="{9D8B030D-6E8A-4147-A177-3AD203B41FA5}">
                      <a16:colId xmlns:a16="http://schemas.microsoft.com/office/drawing/2014/main" val="2814773771"/>
                    </a:ext>
                  </a:extLst>
                </a:gridCol>
              </a:tblGrid>
              <a:tr h="7387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795663"/>
                  </a:ext>
                </a:extLst>
              </a:tr>
              <a:tr h="7387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(m, n)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714289"/>
                  </a:ext>
                </a:extLst>
              </a:tr>
              <a:tr h="736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F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G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H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511014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4782EE7A-924A-4BB0-8B7F-66422B38A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135" y="168377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514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E464F9-8D30-4B6C-9015-C0DB6CFA6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43" y="1931588"/>
            <a:ext cx="10710157" cy="3459562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95880C8-53BA-4773-9421-0D72B6D31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3376"/>
            <a:ext cx="10515600" cy="5383587"/>
          </a:xfrm>
        </p:spPr>
        <p:txBody>
          <a:bodyPr/>
          <a:lstStyle/>
          <a:p>
            <a:pPr marL="0" indent="0" fontAlgn="base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3) Edge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연관 판별 및 </a:t>
            </a: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Canny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Edge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검출 결과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2144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0C8A9-EBDD-4C9F-8DBC-E9EF733F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검출된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Edge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통한 직선 검출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8B454B-24B3-4DA2-BD6E-C4BA12CC1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수식으로 표현할 수 있는 도형이라면 검출할 수 있다</a:t>
            </a:r>
            <a:endParaRPr lang="en-US" altLang="ko-KR" b="1" dirty="0"/>
          </a:p>
          <a:p>
            <a:pPr marL="0" indent="0">
              <a:buNone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=&gt; Hough 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Trasnform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함수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buFontTx/>
              <a:buChar char="-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0481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A6456-37CF-4C79-92E6-06CC5DAA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288E8-C07C-4650-944A-BBC20C1C5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67903"/>
            <a:ext cx="11115674" cy="4351338"/>
          </a:xfrm>
        </p:spPr>
        <p:txBody>
          <a:bodyPr/>
          <a:lstStyle/>
          <a:p>
            <a:pPr marL="0" indent="0">
              <a:buNone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1]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  <a:hlinkClick r:id="rId2"/>
              </a:rPr>
              <a:t>https://blog.naver.com/windowsub0406/220892704332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</a:t>
            </a:r>
            <a:b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(</a:t>
            </a: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UDACITY Self-Driving Car nanodegree 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강의 해설</a:t>
            </a: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 marL="0" indent="0">
              <a:buNone/>
            </a:pPr>
            <a:b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2] http://carstart.tistory.com/188</a:t>
            </a:r>
            <a:b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(Canny Edge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검출 설명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 marL="0" indent="0">
              <a:buNone/>
            </a:pPr>
            <a:b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3]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임베디드 소프트웨어 경진대회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Team </a:t>
            </a:r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금호우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개발계획서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4] OpenCV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배우는 영상 처리 및 응용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610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076FA-1E4E-4EF3-8B2F-39D93A023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60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HSI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색 좌표계를 이용한 흰색 추출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022C2FD-43D1-41EA-B4CF-1DAD8DFC9EA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anose="05050102010706020507" pitchFamily="18" charset="2"/>
              <a:buChar char="Þ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A15474D-B209-4D3C-B544-7A525954E882}"/>
              </a:ext>
            </a:extLst>
          </p:cNvPr>
          <p:cNvSpPr txBox="1">
            <a:spLocks/>
          </p:cNvSpPr>
          <p:nvPr/>
        </p:nvSpPr>
        <p:spPr>
          <a:xfrm>
            <a:off x="838200" y="999166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2DD29F0-89FE-40F6-9723-6A11C9AA9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90" y="2188558"/>
            <a:ext cx="5487026" cy="269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5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4ED9F-CCB1-4E2F-A578-FC8DF9B79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641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색 정보 이용 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AADB66-DFF7-460F-B0AE-D6E2F5504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색 정보만으로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차선 추출은 불가능하다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색정보로 흰색을 추출하면 흰색 중 차선을 뽑아낼 수 없다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27D467-0883-4E0E-B1F1-3C909CC55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118" y="1836383"/>
            <a:ext cx="3350124" cy="18847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6F1C71-A991-4B3E-860C-F37A44470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147" y="1836383"/>
            <a:ext cx="3340495" cy="18847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B432847-6551-4D5B-BBE8-570746D8D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47" y="1825625"/>
            <a:ext cx="3350124" cy="189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5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C47D7-1582-4ACF-B86D-1D9A8A42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직선 특징 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E98A0-733D-47B2-A182-B2909E520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Symbol" panose="05050102010706020507" pitchFamily="18" charset="2"/>
              <a:buChar char="Þ"/>
            </a:pP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Edge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추출을 통한 차선을 검출</a:t>
            </a: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buFont typeface="Symbol" panose="05050102010706020507" pitchFamily="18" charset="2"/>
              <a:buChar char="Þ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buFont typeface="Symbol" panose="05050102010706020507" pitchFamily="18" charset="2"/>
              <a:buChar char="Þ"/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buFont typeface="Symbol" panose="05050102010706020507" pitchFamily="18" charset="2"/>
              <a:buChar char="Þ"/>
            </a:pP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248A05-9912-45B1-B28D-E1FF8752D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75" y="2610941"/>
            <a:ext cx="7907168" cy="300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2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08327-9870-4DBF-8C77-66E9DB73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Edge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검출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E1C20-1380-42FC-943E-D81AD8FD8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791"/>
            <a:ext cx="10515600" cy="4351338"/>
          </a:xfrm>
        </p:spPr>
        <p:txBody>
          <a:bodyPr/>
          <a:lstStyle/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1. 1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 미분 </a:t>
            </a: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Sobel </a:t>
            </a:r>
            <a:r>
              <a:rPr lang="ko-KR" altLang="en-US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마스크</a:t>
            </a:r>
            <a:endParaRPr lang="en-US" altLang="ko-KR" sz="2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2. 2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 미분</a:t>
            </a: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</a:t>
            </a:r>
            <a:r>
              <a:rPr lang="ko-KR" altLang="en-US" sz="2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라플라시안</a:t>
            </a:r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마스크</a:t>
            </a:r>
            <a:endParaRPr lang="en-US" altLang="ko-KR" sz="2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</a:t>
            </a:r>
            <a:r>
              <a:rPr lang="en-US" altLang="ko-KR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Canny Edge </a:t>
            </a:r>
            <a:r>
              <a:rPr lang="ko-KR" altLang="en-US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검출</a:t>
            </a:r>
          </a:p>
          <a:p>
            <a:pPr marL="514350" indent="-514350">
              <a:buAutoNum type="arabicPeriod"/>
            </a:pP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58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BBC3CAFC-DD38-4938-A38E-B70E6D853853}"/>
              </a:ext>
            </a:extLst>
          </p:cNvPr>
          <p:cNvGrpSpPr/>
          <p:nvPr/>
        </p:nvGrpSpPr>
        <p:grpSpPr>
          <a:xfrm>
            <a:off x="1387496" y="1331355"/>
            <a:ext cx="3889443" cy="3156493"/>
            <a:chOff x="1564684" y="1783175"/>
            <a:chExt cx="3889443" cy="3156493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A7D93BA-27FD-46A2-AB30-2B871A73271E}"/>
                </a:ext>
              </a:extLst>
            </p:cNvPr>
            <p:cNvCxnSpPr>
              <a:cxnSpLocks/>
            </p:cNvCxnSpPr>
            <p:nvPr/>
          </p:nvCxnSpPr>
          <p:spPr>
            <a:xfrm>
              <a:off x="1564684" y="4070489"/>
              <a:ext cx="38894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D10E4E9-0D67-4CD3-8968-2CC2DB8D954E}"/>
                </a:ext>
              </a:extLst>
            </p:cNvPr>
            <p:cNvCxnSpPr>
              <a:cxnSpLocks/>
            </p:cNvCxnSpPr>
            <p:nvPr/>
          </p:nvCxnSpPr>
          <p:spPr>
            <a:xfrm>
              <a:off x="2365833" y="2897309"/>
              <a:ext cx="0" cy="1172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2BEE312-AF97-4D1C-B032-AD189057170E}"/>
                </a:ext>
              </a:extLst>
            </p:cNvPr>
            <p:cNvCxnSpPr>
              <a:cxnSpLocks/>
            </p:cNvCxnSpPr>
            <p:nvPr/>
          </p:nvCxnSpPr>
          <p:spPr>
            <a:xfrm>
              <a:off x="3242015" y="2328890"/>
              <a:ext cx="0" cy="17338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9730E0-D28D-4784-9D3A-0CD9D5C75F98}"/>
                </a:ext>
              </a:extLst>
            </p:cNvPr>
            <p:cNvSpPr txBox="1"/>
            <p:nvPr/>
          </p:nvSpPr>
          <p:spPr>
            <a:xfrm>
              <a:off x="2007618" y="2544045"/>
              <a:ext cx="1161779" cy="508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f[n]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B31B66-E2EF-4501-B784-3C4EB1C01E52}"/>
                </a:ext>
              </a:extLst>
            </p:cNvPr>
            <p:cNvSpPr txBox="1"/>
            <p:nvPr/>
          </p:nvSpPr>
          <p:spPr>
            <a:xfrm>
              <a:off x="2835383" y="1783175"/>
              <a:ext cx="1591137" cy="508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f[n+1]</a:t>
              </a:r>
              <a:endParaRPr lang="ko-KR" altLang="en-US" dirty="0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F116D439-C385-4EB3-BD0E-C1534B933310}"/>
                </a:ext>
              </a:extLst>
            </p:cNvPr>
            <p:cNvSpPr/>
            <p:nvPr/>
          </p:nvSpPr>
          <p:spPr>
            <a:xfrm>
              <a:off x="2374437" y="4036943"/>
              <a:ext cx="867577" cy="316744"/>
            </a:xfrm>
            <a:custGeom>
              <a:avLst/>
              <a:gdLst>
                <a:gd name="connsiteX0" fmla="*/ 0 w 591671"/>
                <a:gd name="connsiteY0" fmla="*/ 0 h 150682"/>
                <a:gd name="connsiteX1" fmla="*/ 322730 w 591671"/>
                <a:gd name="connsiteY1" fmla="*/ 150607 h 150682"/>
                <a:gd name="connsiteX2" fmla="*/ 591671 w 591671"/>
                <a:gd name="connsiteY2" fmla="*/ 21515 h 1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1671" h="150682">
                  <a:moveTo>
                    <a:pt x="0" y="0"/>
                  </a:moveTo>
                  <a:cubicBezTo>
                    <a:pt x="112059" y="73510"/>
                    <a:pt x="224118" y="147021"/>
                    <a:pt x="322730" y="150607"/>
                  </a:cubicBezTo>
                  <a:cubicBezTo>
                    <a:pt x="421342" y="154193"/>
                    <a:pt x="496645" y="28687"/>
                    <a:pt x="591671" y="2151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47AB9A-F515-4C98-9E37-E27AE11C9791}"/>
                </a:ext>
              </a:extLst>
            </p:cNvPr>
            <p:cNvSpPr txBox="1"/>
            <p:nvPr/>
          </p:nvSpPr>
          <p:spPr>
            <a:xfrm>
              <a:off x="2365833" y="4218876"/>
              <a:ext cx="1689344" cy="720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△</a:t>
              </a:r>
              <a:r>
                <a:rPr lang="en-US" altLang="ko-KR" dirty="0"/>
                <a:t>x</a:t>
              </a:r>
            </a:p>
            <a:p>
              <a:r>
                <a:rPr lang="en-US" altLang="ko-KR" sz="1000" dirty="0"/>
                <a:t>(</a:t>
              </a:r>
              <a:r>
                <a:rPr lang="ko-KR" altLang="en-US" sz="1000" dirty="0"/>
                <a:t>픽셀에선 </a:t>
              </a:r>
              <a:r>
                <a:rPr lang="en-US" altLang="ko-KR" sz="1000" dirty="0"/>
                <a:t>1)</a:t>
              </a:r>
              <a:endParaRPr lang="ko-KR" altLang="en-US" sz="1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65AEC9-FBEA-4197-863D-46AC4BE179E6}"/>
                  </a:ext>
                </a:extLst>
              </p:cNvPr>
              <p:cNvSpPr txBox="1"/>
              <p:nvPr/>
            </p:nvSpPr>
            <p:spPr>
              <a:xfrm>
                <a:off x="1673372" y="4883062"/>
                <a:ext cx="3560782" cy="503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+mj-ea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𝑛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+1</m:t>
                            </m:r>
                          </m:e>
                        </m:d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+mj-ea"/>
                          </a:rPr>
                          <m:t>−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+mj-ea"/>
                          </a:rPr>
                          <m:t>𝑓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+mj-ea"/>
                          </a:rPr>
                          <m:t>[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+mj-ea"/>
                          </a:rPr>
                          <m:t>]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den>
                    </m:f>
                  </m:oMath>
                </a14:m>
                <a:r>
                  <a:rPr lang="ko-KR" altLang="en-US" sz="2200" dirty="0">
                    <a:latin typeface="+mj-ea"/>
                    <a:ea typeface="+mj-ea"/>
                  </a:rPr>
                  <a:t> </a:t>
                </a:r>
                <a:r>
                  <a:rPr lang="en-US" altLang="ko-KR" sz="2200" dirty="0"/>
                  <a:t>= f[n+1] – f[n]]</a:t>
                </a:r>
                <a:endParaRPr lang="ko-KR" altLang="en-US" sz="2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65AEC9-FBEA-4197-863D-46AC4BE17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372" y="4883062"/>
                <a:ext cx="3560782" cy="503215"/>
              </a:xfrm>
              <a:prstGeom prst="rect">
                <a:avLst/>
              </a:prstGeom>
              <a:blipFill>
                <a:blip r:embed="rId2"/>
                <a:stretch>
                  <a:fillRect l="-171" b="-168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DDE019A8-AE92-4194-8FEE-BA48002F1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82" y="361171"/>
            <a:ext cx="10515600" cy="508795"/>
          </a:xfrm>
        </p:spPr>
        <p:txBody>
          <a:bodyPr/>
          <a:lstStyle/>
          <a:p>
            <a:pPr fontAlgn="base" latinLnBrk="0">
              <a:buFontTx/>
              <a:buChar char="-"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 미분 </a:t>
            </a: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</a:t>
            </a: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                                      </a:t>
            </a:r>
          </a:p>
          <a:p>
            <a:pPr marL="0" indent="0" fontAlgn="base" latinLnBrk="0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				    </a:t>
            </a: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 latinLnBrk="0">
              <a:buFontTx/>
              <a:buChar char="-"/>
            </a:pPr>
            <a:endParaRPr lang="en-US" altLang="ko-KR" sz="2600" u="sng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339D7E-1C90-453F-8105-DFCAB5D16963}"/>
                  </a:ext>
                </a:extLst>
              </p:cNvPr>
              <p:cNvSpPr txBox="1"/>
              <p:nvPr/>
            </p:nvSpPr>
            <p:spPr>
              <a:xfrm>
                <a:off x="5673520" y="2179048"/>
                <a:ext cx="5785590" cy="2812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2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픽셀 </a:t>
                </a:r>
                <a:r>
                  <a:rPr lang="en-US" altLang="ko-KR" sz="22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I </a:t>
                </a:r>
                <a:r>
                  <a:rPr lang="ko-KR" altLang="en-US" sz="22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의 변화량은</a:t>
                </a:r>
                <a:endParaRPr lang="en-US" altLang="ko-KR" sz="2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endParaRPr lang="en-US" altLang="ko-KR" sz="2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r>
                  <a:rPr lang="en-US" altLang="ko-KR" sz="22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∇I(m, n) </a:t>
                </a:r>
                <a:r>
                  <a:rPr lang="en-US" altLang="ko-KR" sz="2200" b="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ko-KR" sz="2200" dirty="0">
                                <a:latin typeface="배달의민족 도현" panose="020B0600000101010101" pitchFamily="50" charset="-127"/>
                                <a:ea typeface="배달의민족 도현" panose="020B0600000101010101" pitchFamily="50" charset="-127"/>
                              </a:rPr>
                              <m:t>∇x</m:t>
                            </m:r>
                            <m:r>
                              <m:rPr>
                                <m:nor/>
                              </m:rPr>
                              <a:rPr lang="en-US" altLang="ko-KR" sz="2200" dirty="0">
                                <a:latin typeface="배달의민족 도현" panose="020B0600000101010101" pitchFamily="50" charset="-127"/>
                                <a:ea typeface="배달의민족 도현" panose="020B0600000101010101" pitchFamily="50" charset="-127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ko-KR" sz="2200" dirty="0">
                                <a:latin typeface="배달의민족 도현" panose="020B0600000101010101" pitchFamily="50" charset="-127"/>
                                <a:ea typeface="배달의민족 도현" panose="020B0600000101010101" pitchFamily="50" charset="-127"/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altLang="ko-KR" sz="2200" dirty="0">
                                <a:latin typeface="배달의민족 도현" panose="020B0600000101010101" pitchFamily="50" charset="-127"/>
                                <a:ea typeface="배달의민족 도현" panose="020B0600000101010101" pitchFamily="50" charset="-127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ko-KR" sz="2200" dirty="0">
                                <a:latin typeface="배달의민족 도현" panose="020B0600000101010101" pitchFamily="50" charset="-127"/>
                                <a:ea typeface="배달의민족 도현" panose="020B0600000101010101" pitchFamily="50" charset="-127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ko-KR" sz="2200" dirty="0">
                                <a:latin typeface="배달의민족 도현" panose="020B0600000101010101" pitchFamily="50" charset="-127"/>
                                <a:ea typeface="배달의민족 도현" panose="020B0600000101010101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ko-KR" sz="2200" dirty="0">
                                <a:latin typeface="배달의민족 도현" panose="020B0600000101010101" pitchFamily="50" charset="-127"/>
                                <a:ea typeface="배달의민족 도현" panose="020B0600000101010101" pitchFamily="50" charset="-127"/>
                              </a:rPr>
                              <m:t>∇y</m:t>
                            </m:r>
                            <m:r>
                              <m:rPr>
                                <m:nor/>
                              </m:rPr>
                              <a:rPr lang="en-US" altLang="ko-KR" sz="2200" dirty="0">
                                <a:latin typeface="배달의민족 도현" panose="020B0600000101010101" pitchFamily="50" charset="-127"/>
                                <a:ea typeface="배달의민족 도현" panose="020B0600000101010101" pitchFamily="50" charset="-127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ko-KR" sz="2200" dirty="0">
                                <a:latin typeface="배달의민족 도현" panose="020B0600000101010101" pitchFamily="50" charset="-127"/>
                                <a:ea typeface="배달의민족 도현" panose="020B0600000101010101" pitchFamily="50" charset="-127"/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altLang="ko-KR" sz="2200" dirty="0">
                                <a:latin typeface="배달의민족 도현" panose="020B0600000101010101" pitchFamily="50" charset="-127"/>
                                <a:ea typeface="배달의민족 도현" panose="020B0600000101010101" pitchFamily="50" charset="-127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ko-KR" sz="2200" dirty="0">
                                <a:latin typeface="배달의민족 도현" panose="020B0600000101010101" pitchFamily="50" charset="-127"/>
                                <a:ea typeface="배달의민족 도현" panose="020B0600000101010101" pitchFamily="50" charset="-127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ko-KR" sz="2200" dirty="0">
                                <a:latin typeface="배달의민족 도현" panose="020B0600000101010101" pitchFamily="50" charset="-127"/>
                                <a:ea typeface="배달의민족 도현" panose="020B0600000101010101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배달의민족 도현" panose="020B0600000101010101" pitchFamily="50" charset="-127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ko-KR" sz="2200" b="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 </a:t>
                </a:r>
              </a:p>
              <a:p>
                <a:r>
                  <a:rPr lang="en-US" altLang="ko-KR" sz="22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	   = I ∇x(m, n) I </a:t>
                </a:r>
                <a:r>
                  <a:rPr lang="en-US" altLang="ko-KR" sz="2200" b="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+ </a:t>
                </a:r>
                <a:r>
                  <a:rPr lang="en-US" altLang="ko-KR" sz="22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I ∇y(m, n) I</a:t>
                </a:r>
                <a:r>
                  <a:rPr lang="en-US" altLang="ko-KR" sz="2200" b="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</a:t>
                </a:r>
              </a:p>
              <a:p>
                <a:endParaRPr lang="en-US" altLang="ko-KR" sz="2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r>
                  <a:rPr lang="en-US" altLang="ko-KR" sz="22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∇x(m, n) = I I(m+1, n) – I(m, n) I</a:t>
                </a:r>
              </a:p>
              <a:p>
                <a:r>
                  <a:rPr lang="en-US" altLang="ko-KR" sz="22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∇y(m, n) = I I(m, n+1) – I(m, n) I</a:t>
                </a:r>
                <a:endParaRPr lang="ko-KR" altLang="en-US" sz="22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339D7E-1C90-453F-8105-DFCAB5D16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520" y="2179048"/>
                <a:ext cx="5785590" cy="2812629"/>
              </a:xfrm>
              <a:prstGeom prst="rect">
                <a:avLst/>
              </a:prstGeom>
              <a:blipFill>
                <a:blip r:embed="rId3"/>
                <a:stretch>
                  <a:fillRect l="-1370" t="-1299" b="-3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556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8AD1436-7AF1-44C3-A0FB-0CA3498F0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206" y="361171"/>
            <a:ext cx="10515600" cy="508795"/>
          </a:xfrm>
        </p:spPr>
        <p:txBody>
          <a:bodyPr/>
          <a:lstStyle/>
          <a:p>
            <a:pPr marL="0" indent="0" fontAlgn="base" latinLnBrk="0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1. 1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 미분 </a:t>
            </a: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</a:t>
            </a:r>
          </a:p>
          <a:p>
            <a:pPr fontAlgn="base" latinLnBrk="0">
              <a:buFontTx/>
              <a:buChar char="-"/>
            </a:pPr>
            <a:r>
              <a:rPr lang="ko-KR" altLang="en-US" sz="2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소벨</a:t>
            </a:r>
            <a:r>
              <a:rPr lang="ko-KR" altLang="en-US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연산</a:t>
            </a: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                                      </a:t>
            </a:r>
          </a:p>
          <a:p>
            <a:pPr marL="0" indent="0" fontAlgn="base" latinLnBrk="0">
              <a:buNone/>
            </a:pP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				    </a:t>
            </a: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 latinLnBrk="0">
              <a:buFontTx/>
              <a:buChar char="-"/>
            </a:pPr>
            <a:endParaRPr lang="en-US" altLang="ko-KR" sz="2600" u="sng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endParaRPr lang="en-US" altLang="ko-KR" sz="2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 fontAlgn="base" latinLnBrk="0">
              <a:buNone/>
            </a:pPr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899740D-05C8-4934-A842-9A0758A75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817886"/>
              </p:ext>
            </p:extLst>
          </p:nvPr>
        </p:nvGraphicFramePr>
        <p:xfrm>
          <a:off x="854670" y="2053255"/>
          <a:ext cx="2308860" cy="2213610"/>
        </p:xfrm>
        <a:graphic>
          <a:graphicData uri="http://schemas.openxmlformats.org/drawingml/2006/table">
            <a:tbl>
              <a:tblPr/>
              <a:tblGrid>
                <a:gridCol w="770509">
                  <a:extLst>
                    <a:ext uri="{9D8B030D-6E8A-4147-A177-3AD203B41FA5}">
                      <a16:colId xmlns:a16="http://schemas.microsoft.com/office/drawing/2014/main" val="1412481535"/>
                    </a:ext>
                  </a:extLst>
                </a:gridCol>
                <a:gridCol w="770509">
                  <a:extLst>
                    <a:ext uri="{9D8B030D-6E8A-4147-A177-3AD203B41FA5}">
                      <a16:colId xmlns:a16="http://schemas.microsoft.com/office/drawing/2014/main" val="3803094081"/>
                    </a:ext>
                  </a:extLst>
                </a:gridCol>
                <a:gridCol w="767842">
                  <a:extLst>
                    <a:ext uri="{9D8B030D-6E8A-4147-A177-3AD203B41FA5}">
                      <a16:colId xmlns:a16="http://schemas.microsoft.com/office/drawing/2014/main" val="2789005368"/>
                    </a:ext>
                  </a:extLst>
                </a:gridCol>
              </a:tblGrid>
              <a:tr h="7387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(m-1, n-1)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(m, n-1)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&lt;m+1, n-1)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411782"/>
                  </a:ext>
                </a:extLst>
              </a:tr>
              <a:tr h="7387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(m-1, n)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(m, n)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(m+1 ,n)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209669"/>
                  </a:ext>
                </a:extLst>
              </a:tr>
              <a:tr h="736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(m-1, n+1)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(m, n+1)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(m+1, n+1)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932568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D73B6392-8AAB-4C3D-A787-C9B1F3A5B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888" y="2894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FCA5D08-8482-4A13-8CA2-B0ADF5852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137159"/>
              </p:ext>
            </p:extLst>
          </p:nvPr>
        </p:nvGraphicFramePr>
        <p:xfrm>
          <a:off x="6732786" y="2053255"/>
          <a:ext cx="2308860" cy="2213610"/>
        </p:xfrm>
        <a:graphic>
          <a:graphicData uri="http://schemas.openxmlformats.org/drawingml/2006/table">
            <a:tbl>
              <a:tblPr/>
              <a:tblGrid>
                <a:gridCol w="770509">
                  <a:extLst>
                    <a:ext uri="{9D8B030D-6E8A-4147-A177-3AD203B41FA5}">
                      <a16:colId xmlns:a16="http://schemas.microsoft.com/office/drawing/2014/main" val="1916240795"/>
                    </a:ext>
                  </a:extLst>
                </a:gridCol>
                <a:gridCol w="770509">
                  <a:extLst>
                    <a:ext uri="{9D8B030D-6E8A-4147-A177-3AD203B41FA5}">
                      <a16:colId xmlns:a16="http://schemas.microsoft.com/office/drawing/2014/main" val="1691480986"/>
                    </a:ext>
                  </a:extLst>
                </a:gridCol>
                <a:gridCol w="767842">
                  <a:extLst>
                    <a:ext uri="{9D8B030D-6E8A-4147-A177-3AD203B41FA5}">
                      <a16:colId xmlns:a16="http://schemas.microsoft.com/office/drawing/2014/main" val="1542700808"/>
                    </a:ext>
                  </a:extLst>
                </a:gridCol>
              </a:tblGrid>
              <a:tr h="7387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623897"/>
                  </a:ext>
                </a:extLst>
              </a:tr>
              <a:tr h="7387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-2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769651"/>
                  </a:ext>
                </a:extLst>
              </a:tr>
              <a:tr h="736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816366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7B682185-5348-44A2-9DF8-E9287E9FF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888" y="2894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C38E97B-CA68-4214-AEDB-30926EC20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323378"/>
              </p:ext>
            </p:extLst>
          </p:nvPr>
        </p:nvGraphicFramePr>
        <p:xfrm>
          <a:off x="3793728" y="2053255"/>
          <a:ext cx="2308860" cy="2213610"/>
        </p:xfrm>
        <a:graphic>
          <a:graphicData uri="http://schemas.openxmlformats.org/drawingml/2006/table">
            <a:tbl>
              <a:tblPr/>
              <a:tblGrid>
                <a:gridCol w="770509">
                  <a:extLst>
                    <a:ext uri="{9D8B030D-6E8A-4147-A177-3AD203B41FA5}">
                      <a16:colId xmlns:a16="http://schemas.microsoft.com/office/drawing/2014/main" val="1076105777"/>
                    </a:ext>
                  </a:extLst>
                </a:gridCol>
                <a:gridCol w="770509">
                  <a:extLst>
                    <a:ext uri="{9D8B030D-6E8A-4147-A177-3AD203B41FA5}">
                      <a16:colId xmlns:a16="http://schemas.microsoft.com/office/drawing/2014/main" val="994426883"/>
                    </a:ext>
                  </a:extLst>
                </a:gridCol>
                <a:gridCol w="767842">
                  <a:extLst>
                    <a:ext uri="{9D8B030D-6E8A-4147-A177-3AD203B41FA5}">
                      <a16:colId xmlns:a16="http://schemas.microsoft.com/office/drawing/2014/main" val="720040069"/>
                    </a:ext>
                  </a:extLst>
                </a:gridCol>
              </a:tblGrid>
              <a:tr h="7387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-2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053440"/>
                  </a:ext>
                </a:extLst>
              </a:tr>
              <a:tr h="7387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136824"/>
                  </a:ext>
                </a:extLst>
              </a:tr>
              <a:tr h="736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103363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4FAF42B9-C247-40A9-B5D7-0365437AF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688" y="23217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068DBC-34FF-4124-8721-84BEF81510DC}"/>
              </a:ext>
            </a:extLst>
          </p:cNvPr>
          <p:cNvSpPr txBox="1"/>
          <p:nvPr/>
        </p:nvSpPr>
        <p:spPr>
          <a:xfrm>
            <a:off x="564483" y="4535329"/>
            <a:ext cx="10771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∇x(m, n)  =  [I(m+1, n+1)) + 2 * I(m+1, n) + I(m+1, n-1)] – [I(m-1, n+1)] + 2I(m-1, n) + I(m-1, n-1)]</a:t>
            </a:r>
          </a:p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∇y(m, n)  =  [I(m+1, n+1)) + 2 * I(m, n+1) + I(m-1, n+1)] – [I(m+1, n-1)] + 2I(m, n-1) + I(m-1, n-1)]    </a:t>
            </a:r>
          </a:p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</a:t>
            </a:r>
          </a:p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I(m, n)  =  ∇x(m, n)  + ∇y(m, n)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77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5C099D1-61E0-47C5-B148-19AED55B1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74297"/>
            <a:ext cx="4935293" cy="52609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2CCF67-0883-4ECD-B154-97CB636856FC}"/>
              </a:ext>
            </a:extLst>
          </p:cNvPr>
          <p:cNvSpPr txBox="1"/>
          <p:nvPr/>
        </p:nvSpPr>
        <p:spPr>
          <a:xfrm>
            <a:off x="838200" y="493951"/>
            <a:ext cx="48947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Sobel </a:t>
            </a:r>
            <a:r>
              <a:rPr lang="ko-KR" altLang="en-US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마스크를 이용한 </a:t>
            </a:r>
            <a:r>
              <a:rPr lang="en-US" altLang="ko-KR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2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 미분</a:t>
            </a:r>
          </a:p>
        </p:txBody>
      </p:sp>
    </p:spTree>
    <p:extLst>
      <p:ext uri="{BB962C8B-B14F-4D97-AF65-F5344CB8AC3E}">
        <p14:creationId xmlns:p14="http://schemas.microsoft.com/office/powerpoint/2010/main" val="2885520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3054</TotalTime>
  <Words>893</Words>
  <Application>Microsoft Office PowerPoint</Application>
  <PresentationFormat>와이드스크린</PresentationFormat>
  <Paragraphs>305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Cambria Math</vt:lpstr>
      <vt:lpstr>배달의민족 도현</vt:lpstr>
      <vt:lpstr>Arial</vt:lpstr>
      <vt:lpstr>맑은 고딕</vt:lpstr>
      <vt:lpstr>Symbol</vt:lpstr>
      <vt:lpstr>Office 테마</vt:lpstr>
      <vt:lpstr>차선 검출</vt:lpstr>
      <vt:lpstr>색 정보 이용</vt:lpstr>
      <vt:lpstr>PowerPoint 프레젠테이션</vt:lpstr>
      <vt:lpstr>색 정보 이용 결론</vt:lpstr>
      <vt:lpstr>직선 특징 이용</vt:lpstr>
      <vt:lpstr>Edge 검출 방법</vt:lpstr>
      <vt:lpstr>PowerPoint 프레젠테이션</vt:lpstr>
      <vt:lpstr>PowerPoint 프레젠테이션</vt:lpstr>
      <vt:lpstr>PowerPoint 프레젠테이션</vt:lpstr>
      <vt:lpstr>  </vt:lpstr>
      <vt:lpstr>PowerPoint 프레젠테이션</vt:lpstr>
      <vt:lpstr>PowerPoint 프레젠테이션</vt:lpstr>
      <vt:lpstr>PowerPoint 프레젠테이션</vt:lpstr>
      <vt:lpstr>  </vt:lpstr>
      <vt:lpstr>Canny Edge 검출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검출된 Edge를 통한 직선 검출</vt:lpstr>
      <vt:lpstr>참고문헌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김정호</dc:creator>
  <cp:lastModifiedBy>김정호</cp:lastModifiedBy>
  <cp:revision>107</cp:revision>
  <cp:lastPrinted>2018-04-17T04:35:38Z</cp:lastPrinted>
  <dcterms:created xsi:type="dcterms:W3CDTF">2018-04-08T02:50:18Z</dcterms:created>
  <dcterms:modified xsi:type="dcterms:W3CDTF">2018-05-06T09:18:03Z</dcterms:modified>
</cp:coreProperties>
</file>