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66" r:id="rId3"/>
    <p:sldId id="267" r:id="rId4"/>
    <p:sldId id="264" r:id="rId5"/>
    <p:sldId id="269" r:id="rId6"/>
    <p:sldId id="274" r:id="rId7"/>
    <p:sldId id="276" r:id="rId8"/>
    <p:sldId id="275" r:id="rId9"/>
    <p:sldId id="271" r:id="rId10"/>
    <p:sldId id="268" r:id="rId11"/>
    <p:sldId id="270" r:id="rId12"/>
    <p:sldId id="272" r:id="rId13"/>
    <p:sldId id="277" r:id="rId14"/>
    <p:sldId id="278" r:id="rId15"/>
    <p:sldId id="279" r:id="rId16"/>
    <p:sldId id="281" r:id="rId17"/>
    <p:sldId id="282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4" r:id="rId28"/>
    <p:sldId id="292" r:id="rId29"/>
    <p:sldId id="295" r:id="rId30"/>
    <p:sldId id="297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9" autoAdjust="0"/>
    <p:restoredTop sz="77580" autoAdjust="0"/>
  </p:normalViewPr>
  <p:slideViewPr>
    <p:cSldViewPr snapToGrid="0">
      <p:cViewPr varScale="1">
        <p:scale>
          <a:sx n="70" d="100"/>
          <a:sy n="70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C4F2F-4605-4468-8E7D-D490886E825B}" type="doc">
      <dgm:prSet loTypeId="urn:microsoft.com/office/officeart/2008/layout/PictureGrid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BE0F05-27D4-4CDC-925B-579427238A53}">
      <dgm:prSet/>
      <dgm:spPr/>
      <dgm:t>
        <a:bodyPr/>
        <a:lstStyle/>
        <a:p>
          <a:pPr latinLnBrk="1"/>
          <a:endParaRPr lang="ko-KR" altLang="en-US"/>
        </a:p>
      </dgm:t>
    </dgm:pt>
    <dgm:pt modelId="{C872AFE3-3AAB-47DE-9516-823CF9013EAE}" type="sib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4F033F95-9112-4AD1-92C5-697677224F25}" type="par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9F9BAD0E-C021-4C10-B0F0-7BFCBD2EB368}" type="pres">
      <dgm:prSet presAssocID="{130C4F2F-4605-4468-8E7D-D490886E825B}" presName="Name0" presStyleCnt="0">
        <dgm:presLayoutVars>
          <dgm:dir/>
        </dgm:presLayoutVars>
      </dgm:prSet>
      <dgm:spPr/>
    </dgm:pt>
    <dgm:pt modelId="{E8B88412-2FB6-4F50-B2A6-93563F987EB1}" type="pres">
      <dgm:prSet presAssocID="{90BE0F05-27D4-4CDC-925B-579427238A53}" presName="composite" presStyleCnt="0"/>
      <dgm:spPr/>
    </dgm:pt>
    <dgm:pt modelId="{EF112A36-50C0-4685-82A2-E1F29911D540}" type="pres">
      <dgm:prSet presAssocID="{90BE0F05-27D4-4CDC-925B-579427238A53}" presName="rect2" presStyleLbl="revTx" presStyleIdx="0" presStyleCnt="1">
        <dgm:presLayoutVars>
          <dgm:bulletEnabled val="1"/>
        </dgm:presLayoutVars>
      </dgm:prSet>
      <dgm:spPr/>
    </dgm:pt>
    <dgm:pt modelId="{2D99DBFC-F8E4-443A-A16B-CD45F41DC2D9}" type="pres">
      <dgm:prSet presAssocID="{90BE0F05-27D4-4CDC-925B-579427238A53}" presName="rect1" presStyleLbl="alignImgPlace1" presStyleIdx="0" presStyleCnt="1" custScaleX="489235" custScaleY="159184" custLinFactNeighborY="248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</dgm:ptLst>
  <dgm:cxnLst>
    <dgm:cxn modelId="{51AE596D-E55B-4B56-80DA-DDFA0C90C9CB}" type="presOf" srcId="{130C4F2F-4605-4468-8E7D-D490886E825B}" destId="{9F9BAD0E-C021-4C10-B0F0-7BFCBD2EB368}" srcOrd="0" destOrd="0" presId="urn:microsoft.com/office/officeart/2008/layout/PictureGrid"/>
    <dgm:cxn modelId="{83A2B779-CDA5-4495-BD31-7052E0144C2E}" type="presOf" srcId="{90BE0F05-27D4-4CDC-925B-579427238A53}" destId="{EF112A36-50C0-4685-82A2-E1F29911D540}" srcOrd="0" destOrd="0" presId="urn:microsoft.com/office/officeart/2008/layout/PictureGrid"/>
    <dgm:cxn modelId="{D73655CF-E438-491C-9CE9-827814D6E137}" srcId="{130C4F2F-4605-4468-8E7D-D490886E825B}" destId="{90BE0F05-27D4-4CDC-925B-579427238A53}" srcOrd="0" destOrd="0" parTransId="{4F033F95-9112-4AD1-92C5-697677224F25}" sibTransId="{C872AFE3-3AAB-47DE-9516-823CF9013EAE}"/>
    <dgm:cxn modelId="{A330F394-3729-4E70-9BB6-2D9C3EE83481}" type="presParOf" srcId="{9F9BAD0E-C021-4C10-B0F0-7BFCBD2EB368}" destId="{E8B88412-2FB6-4F50-B2A6-93563F987EB1}" srcOrd="0" destOrd="0" presId="urn:microsoft.com/office/officeart/2008/layout/PictureGrid"/>
    <dgm:cxn modelId="{22C96951-AD0F-4BD4-A777-D12ADBC05982}" type="presParOf" srcId="{E8B88412-2FB6-4F50-B2A6-93563F987EB1}" destId="{EF112A36-50C0-4685-82A2-E1F29911D540}" srcOrd="0" destOrd="0" presId="urn:microsoft.com/office/officeart/2008/layout/PictureGrid"/>
    <dgm:cxn modelId="{26DC6BD9-DBF2-4E01-B8D3-863C66FE250D}" type="presParOf" srcId="{E8B88412-2FB6-4F50-B2A6-93563F987EB1}" destId="{2D99DBFC-F8E4-443A-A16B-CD45F41DC2D9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2A36-50C0-4685-82A2-E1F29911D540}">
      <dsp:nvSpPr>
        <dsp:cNvPr id="0" name=""/>
        <dsp:cNvSpPr/>
      </dsp:nvSpPr>
      <dsp:spPr>
        <a:xfrm>
          <a:off x="4850963" y="289322"/>
          <a:ext cx="2490073" cy="373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850963" y="289322"/>
        <a:ext cx="2490073" cy="373511"/>
      </dsp:txXfrm>
    </dsp:sp>
    <dsp:sp modelId="{2D99DBFC-F8E4-443A-A16B-CD45F41DC2D9}">
      <dsp:nvSpPr>
        <dsp:cNvPr id="0" name=""/>
        <dsp:cNvSpPr/>
      </dsp:nvSpPr>
      <dsp:spPr>
        <a:xfrm>
          <a:off x="4845" y="4"/>
          <a:ext cx="12182310" cy="3963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95F0-2F79-4D6A-A1A6-8F070703BFF1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A560A-7ECD-4433-970F-6C031FE1C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분석의 </a:t>
            </a:r>
            <a:r>
              <a:rPr lang="en-US" altLang="ko-KR" dirty="0"/>
              <a:t>3</a:t>
            </a:r>
            <a:r>
              <a:rPr lang="ko-KR" altLang="en-US" dirty="0"/>
              <a:t>대장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560A-7ECD-4433-970F-6C031FE1C6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3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Numpy</a:t>
            </a:r>
            <a:r>
              <a:rPr lang="ko-KR" altLang="en-US" dirty="0"/>
              <a:t>는 </a:t>
            </a:r>
            <a:r>
              <a:rPr lang="ko-KR" altLang="en-US" dirty="0" err="1"/>
              <a:t>요소끼리의</a:t>
            </a:r>
            <a:r>
              <a:rPr lang="ko-KR" altLang="en-US" dirty="0"/>
              <a:t> 곱도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는 </a:t>
            </a:r>
            <a:r>
              <a:rPr lang="ko-KR" altLang="en-US" dirty="0" err="1"/>
              <a:t>이것말고도</a:t>
            </a:r>
            <a:r>
              <a:rPr lang="ko-KR" altLang="en-US" dirty="0"/>
              <a:t> 큰 특징이 있는데</a:t>
            </a:r>
            <a:r>
              <a:rPr lang="en-US" altLang="ko-KR" dirty="0"/>
              <a:t> </a:t>
            </a:r>
            <a:r>
              <a:rPr lang="ko-KR" altLang="en-US" dirty="0"/>
              <a:t>바로 대용량 연산에서 아주 빠른 속도를 보인다는 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7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넘파이</a:t>
            </a:r>
            <a:r>
              <a:rPr lang="ko-KR" altLang="en-US" dirty="0"/>
              <a:t> 연산과 리스트 연산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 크기는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10000</a:t>
            </a:r>
            <a:r>
              <a:rPr lang="ko-KR" altLang="en-US" dirty="0"/>
              <a:t>번 수행 연산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ko-KR" altLang="en-US" dirty="0"/>
              <a:t>보다 </a:t>
            </a:r>
            <a:r>
              <a:rPr lang="en-US" altLang="ko-KR" dirty="0"/>
              <a:t>List </a:t>
            </a:r>
            <a:r>
              <a:rPr lang="ko-KR" altLang="en-US" dirty="0"/>
              <a:t>연산이 더 빠르게 나옴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30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넘파이</a:t>
            </a:r>
            <a:r>
              <a:rPr lang="ko-KR" altLang="en-US" dirty="0"/>
              <a:t> 연산과 리스트 연산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 크기는 </a:t>
            </a:r>
            <a:r>
              <a:rPr lang="en-US" altLang="ko-KR" dirty="0"/>
              <a:t>10</a:t>
            </a:r>
          </a:p>
          <a:p>
            <a:pPr marL="0" indent="0">
              <a:buNone/>
            </a:pPr>
            <a:r>
              <a:rPr lang="en-US" altLang="ko-KR" dirty="0"/>
              <a:t>10000</a:t>
            </a:r>
            <a:r>
              <a:rPr lang="ko-KR" altLang="en-US" dirty="0"/>
              <a:t>번 수행 연산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ko-KR" altLang="en-US" dirty="0"/>
              <a:t>는 차이가 거의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는 약 </a:t>
            </a:r>
            <a:r>
              <a:rPr lang="en-US" altLang="ko-KR" dirty="0"/>
              <a:t>5</a:t>
            </a:r>
            <a:r>
              <a:rPr lang="ko-KR" altLang="en-US" dirty="0"/>
              <a:t>배 </a:t>
            </a:r>
            <a:r>
              <a:rPr lang="ko-KR" altLang="en-US" dirty="0" err="1"/>
              <a:t>느려짐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9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넘파이</a:t>
            </a:r>
            <a:r>
              <a:rPr lang="ko-KR" altLang="en-US" dirty="0"/>
              <a:t> 연산과 리스트 연산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 크기는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altLang="ko-KR" dirty="0"/>
              <a:t>10000</a:t>
            </a:r>
            <a:r>
              <a:rPr lang="ko-KR" altLang="en-US" dirty="0"/>
              <a:t>번 수행 연산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ko-KR" altLang="en-US" dirty="0"/>
              <a:t>는 차이가 </a:t>
            </a:r>
            <a:r>
              <a:rPr lang="en-US" altLang="ko-KR" dirty="0"/>
              <a:t>20% </a:t>
            </a:r>
            <a:r>
              <a:rPr lang="ko-KR" altLang="en-US" dirty="0"/>
              <a:t>정도 </a:t>
            </a:r>
            <a:r>
              <a:rPr lang="ko-KR" altLang="en-US" dirty="0" err="1"/>
              <a:t>느려짐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는 약 </a:t>
            </a:r>
            <a:r>
              <a:rPr lang="en-US" altLang="ko-KR" dirty="0"/>
              <a:t>9</a:t>
            </a:r>
            <a:r>
              <a:rPr lang="ko-KR" altLang="en-US" dirty="0"/>
              <a:t>배 </a:t>
            </a:r>
            <a:r>
              <a:rPr lang="ko-KR" altLang="en-US" dirty="0" err="1"/>
              <a:t>느려짐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0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넘파이</a:t>
            </a:r>
            <a:r>
              <a:rPr lang="ko-KR" altLang="en-US" dirty="0"/>
              <a:t> 연산과 리스트 연산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 크기는 </a:t>
            </a:r>
            <a:r>
              <a:rPr lang="en-US" altLang="ko-KR" dirty="0"/>
              <a:t>1000</a:t>
            </a:r>
          </a:p>
          <a:p>
            <a:pPr marL="0" indent="0">
              <a:buNone/>
            </a:pPr>
            <a:r>
              <a:rPr lang="en-US" altLang="ko-KR" dirty="0"/>
              <a:t>10000</a:t>
            </a:r>
            <a:r>
              <a:rPr lang="ko-KR" altLang="en-US" dirty="0"/>
              <a:t>번 수행 연산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ko-KR" altLang="en-US" dirty="0"/>
              <a:t>는 차이가 </a:t>
            </a:r>
            <a:r>
              <a:rPr lang="en-US" altLang="ko-KR" dirty="0"/>
              <a:t>3</a:t>
            </a:r>
            <a:r>
              <a:rPr lang="ko-KR" altLang="en-US" dirty="0"/>
              <a:t>배</a:t>
            </a:r>
            <a:r>
              <a:rPr lang="en-US" altLang="ko-KR" dirty="0"/>
              <a:t> </a:t>
            </a:r>
            <a:r>
              <a:rPr lang="ko-KR" altLang="en-US" dirty="0"/>
              <a:t>정도 </a:t>
            </a:r>
            <a:r>
              <a:rPr lang="ko-KR" altLang="en-US" dirty="0" err="1"/>
              <a:t>느려짐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는 약 </a:t>
            </a:r>
            <a:r>
              <a:rPr lang="en-US" altLang="ko-KR" dirty="0"/>
              <a:t>10</a:t>
            </a:r>
            <a:r>
              <a:rPr lang="ko-KR" altLang="en-US" dirty="0"/>
              <a:t>배 </a:t>
            </a:r>
            <a:r>
              <a:rPr lang="ko-KR" altLang="en-US" dirty="0" err="1"/>
              <a:t>느려짐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6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또한 편리한 함수제공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51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93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이외에도 사칙연산</a:t>
            </a:r>
            <a:r>
              <a:rPr lang="en-US" altLang="ko-KR" dirty="0"/>
              <a:t>, </a:t>
            </a:r>
            <a:r>
              <a:rPr lang="ko-KR" altLang="en-US" dirty="0" err="1"/>
              <a:t>행열곱</a:t>
            </a:r>
            <a:r>
              <a:rPr lang="ko-KR" altLang="en-US" dirty="0"/>
              <a:t> 내부원소 관련</a:t>
            </a:r>
            <a:r>
              <a:rPr lang="en-US" altLang="ko-KR" dirty="0"/>
              <a:t>, </a:t>
            </a:r>
            <a:r>
              <a:rPr lang="ko-KR" altLang="en-US" dirty="0"/>
              <a:t>랜덤 난수 생성 등 다양한 함수가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51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Matplotlib </a:t>
            </a:r>
            <a:r>
              <a:rPr lang="ko-KR" altLang="en-US" dirty="0"/>
              <a:t>무엇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Matlab</a:t>
            </a:r>
            <a:r>
              <a:rPr lang="en-US" altLang="ko-KR" dirty="0"/>
              <a:t> </a:t>
            </a:r>
            <a:r>
              <a:rPr lang="ko-KR" altLang="en-US" dirty="0"/>
              <a:t>암</a:t>
            </a:r>
            <a:r>
              <a:rPr lang="en-US" altLang="ko-KR" dirty="0"/>
              <a:t>? </a:t>
            </a:r>
            <a:r>
              <a:rPr lang="ko-KR" altLang="en-US" dirty="0" err="1"/>
              <a:t>ㅇㅇ</a:t>
            </a:r>
            <a:r>
              <a:rPr lang="ko-KR" altLang="en-US" dirty="0"/>
              <a:t> 난 암</a:t>
            </a:r>
            <a:r>
              <a:rPr lang="en-US" altLang="ko-KR" dirty="0"/>
              <a:t>. </a:t>
            </a:r>
            <a:r>
              <a:rPr lang="ko-KR" altLang="en-US" dirty="0"/>
              <a:t>공수 배웠으면 </a:t>
            </a:r>
            <a:r>
              <a:rPr lang="ko-KR" altLang="en-US" dirty="0" err="1"/>
              <a:t>알거임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Matlab</a:t>
            </a:r>
            <a:r>
              <a:rPr lang="en-US" altLang="ko-KR" dirty="0"/>
              <a:t> </a:t>
            </a:r>
            <a:r>
              <a:rPr lang="ko-KR" altLang="en-US" dirty="0"/>
              <a:t>사용자들이 쉽게 사용할 수 있도록 만든 라이브러리임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1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3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그림으로 보면 이럼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다음은 그리는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61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Plot</a:t>
            </a:r>
            <a:r>
              <a:rPr lang="ko-KR" altLang="en-US" dirty="0"/>
              <a:t>을 이용하면 이렇게 그릴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깔끔해 보이지만 뭔가 부족함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82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en-US" altLang="ko-KR" dirty="0" err="1"/>
              <a:t>x,y</a:t>
            </a:r>
            <a:r>
              <a:rPr lang="en-US" altLang="ko-KR" dirty="0"/>
              <a:t> label </a:t>
            </a:r>
            <a:r>
              <a:rPr lang="ko-KR" altLang="en-US" dirty="0"/>
              <a:t>과 </a:t>
            </a:r>
            <a:r>
              <a:rPr lang="en-US" altLang="ko-KR" dirty="0"/>
              <a:t>text</a:t>
            </a:r>
            <a:r>
              <a:rPr lang="ko-KR" altLang="en-US" dirty="0"/>
              <a:t>를 추가하여 더 보기 좋은 그래프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그런데 하나의 </a:t>
            </a:r>
            <a:r>
              <a:rPr lang="en-US" altLang="ko-KR" dirty="0"/>
              <a:t>figure</a:t>
            </a:r>
            <a:r>
              <a:rPr lang="ko-KR" altLang="en-US" dirty="0"/>
              <a:t>에 그래프 하나 밖에 못하나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노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2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Subplot</a:t>
            </a:r>
            <a:r>
              <a:rPr lang="ko-KR" altLang="en-US" dirty="0"/>
              <a:t>을 이용하면 됨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행 개수</a:t>
            </a:r>
            <a:r>
              <a:rPr lang="en-US" altLang="ko-KR" dirty="0"/>
              <a:t>, </a:t>
            </a:r>
            <a:r>
              <a:rPr lang="ko-KR" altLang="en-US" dirty="0"/>
              <a:t>열 개수</a:t>
            </a:r>
            <a:r>
              <a:rPr lang="en-US" altLang="ko-KR" dirty="0"/>
              <a:t>, </a:t>
            </a:r>
            <a:r>
              <a:rPr lang="ko-KR" altLang="en-US" dirty="0"/>
              <a:t>인덱스 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그런데 이상태로 두면 축 이름 넣으면 겹쳐서 보기 싫고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인덱스를 알아서 계산해야 하므로 귀찮음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Subplots</a:t>
            </a:r>
            <a:r>
              <a:rPr lang="ko-KR" altLang="en-US" dirty="0"/>
              <a:t>을 이용하면 됨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행 개수</a:t>
            </a:r>
            <a:r>
              <a:rPr lang="en-US" altLang="ko-KR" dirty="0"/>
              <a:t>, </a:t>
            </a:r>
            <a:r>
              <a:rPr lang="ko-KR" altLang="en-US" dirty="0"/>
              <a:t>열 개수</a:t>
            </a:r>
            <a:r>
              <a:rPr lang="en-US" altLang="ko-KR" dirty="0"/>
              <a:t>, </a:t>
            </a:r>
            <a:r>
              <a:rPr lang="ko-KR" altLang="en-US" dirty="0"/>
              <a:t>정렬 방식</a:t>
            </a:r>
            <a:r>
              <a:rPr lang="en-US" altLang="ko-KR" dirty="0"/>
              <a:t>, </a:t>
            </a:r>
            <a:r>
              <a:rPr lang="ko-KR" altLang="en-US" dirty="0"/>
              <a:t>축 공유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깰꼼해짐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지금은 </a:t>
            </a:r>
            <a:r>
              <a:rPr lang="en-US" altLang="ko-KR" dirty="0"/>
              <a:t>1, 2 </a:t>
            </a:r>
            <a:r>
              <a:rPr lang="ko-KR" altLang="en-US" dirty="0"/>
              <a:t>이지만 만약 행 열을 </a:t>
            </a:r>
            <a:r>
              <a:rPr lang="en-US" altLang="ko-KR" dirty="0"/>
              <a:t>2 2 </a:t>
            </a:r>
            <a:r>
              <a:rPr lang="ko-KR" altLang="en-US" dirty="0"/>
              <a:t>로 준다면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4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리스트처럼 접근가능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05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아까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계산 시간에 대해서 한번 그래프를 만들고 데이터를 분석해보자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ㅗㅜㅑ</a:t>
            </a:r>
            <a:r>
              <a:rPr lang="en-US" altLang="ko-KR" dirty="0"/>
              <a:t>;;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88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따로따로 보고싶음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Subplots</a:t>
            </a:r>
            <a:r>
              <a:rPr lang="ko-KR" altLang="en-US" dirty="0"/>
              <a:t> 이용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2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데이터 분석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정리 </a:t>
            </a:r>
            <a:r>
              <a:rPr lang="en-US" altLang="ko-KR" dirty="0"/>
              <a:t>-&gt; </a:t>
            </a:r>
            <a:r>
              <a:rPr lang="ko-KR" altLang="en-US" dirty="0" err="1"/>
              <a:t>필요없는</a:t>
            </a:r>
            <a:r>
              <a:rPr lang="ko-KR" altLang="en-US" dirty="0"/>
              <a:t> 것을 지우는</a:t>
            </a:r>
            <a:endParaRPr lang="en-US" altLang="ko-KR" dirty="0"/>
          </a:p>
          <a:p>
            <a:r>
              <a:rPr lang="ko-KR" altLang="en-US" dirty="0"/>
              <a:t>변환 </a:t>
            </a:r>
            <a:r>
              <a:rPr lang="en-US" altLang="ko-KR" dirty="0"/>
              <a:t>-&gt; </a:t>
            </a:r>
            <a:r>
              <a:rPr lang="ko-KR" altLang="en-US" dirty="0"/>
              <a:t>내가 원하는 형태로 변환</a:t>
            </a:r>
            <a:endParaRPr lang="en-US" altLang="ko-KR" dirty="0"/>
          </a:p>
          <a:p>
            <a:r>
              <a:rPr lang="ko-KR" altLang="en-US" dirty="0"/>
              <a:t>모델링 </a:t>
            </a:r>
            <a:r>
              <a:rPr lang="en-US" altLang="ko-KR" dirty="0"/>
              <a:t>- &gt; </a:t>
            </a:r>
            <a:r>
              <a:rPr lang="ko-KR" altLang="en-US" dirty="0"/>
              <a:t>복잡한 데이터를 일정한 표기법으로 표현하는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11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그래프 더 </a:t>
            </a:r>
            <a:r>
              <a:rPr lang="ko-KR" altLang="en-US" dirty="0" err="1"/>
              <a:t>늘려줭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??? </a:t>
            </a:r>
            <a:r>
              <a:rPr lang="ko-KR" altLang="en-US" dirty="0"/>
              <a:t>왜 계단 그래프일까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단위가 너무 작아</a:t>
            </a:r>
            <a:r>
              <a:rPr lang="en-US" altLang="ko-KR" dirty="0"/>
              <a:t>! -&gt; count</a:t>
            </a:r>
            <a:r>
              <a:rPr lang="ko-KR" altLang="en-US" dirty="0"/>
              <a:t>가 작아서 생긴 문제</a:t>
            </a:r>
            <a:r>
              <a:rPr lang="en-US" altLang="ko-KR" dirty="0"/>
              <a:t>! </a:t>
            </a:r>
            <a:r>
              <a:rPr lang="ko-KR" altLang="en-US" dirty="0"/>
              <a:t>소수점 누락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3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Count </a:t>
            </a:r>
            <a:r>
              <a:rPr lang="ko-KR" altLang="en-US" dirty="0"/>
              <a:t>늘리니까 그래프가 잘 보이기 시작함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어찌됬건</a:t>
            </a:r>
            <a:r>
              <a:rPr lang="ko-KR" altLang="en-US" dirty="0"/>
              <a:t> 대용량 연산에서 </a:t>
            </a:r>
            <a:r>
              <a:rPr lang="en-US" altLang="ko-KR" dirty="0" err="1"/>
              <a:t>Numpy</a:t>
            </a:r>
            <a:r>
              <a:rPr lang="ko-KR" altLang="en-US" dirty="0"/>
              <a:t>가 일반 파이썬 리스트 연산보다 </a:t>
            </a:r>
            <a:r>
              <a:rPr lang="ko-KR" altLang="en-US" dirty="0" err="1"/>
              <a:t>훠어어얼씬</a:t>
            </a:r>
            <a:r>
              <a:rPr lang="ko-KR" altLang="en-US" dirty="0"/>
              <a:t> 빠르다는 것을 알았습니다 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오늘은 여기까지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3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보고 학습에 변화를 줌</a:t>
            </a:r>
            <a:endParaRPr lang="en-US" altLang="ko-KR" dirty="0"/>
          </a:p>
          <a:p>
            <a:r>
              <a:rPr lang="en-US" altLang="ko-KR" dirty="0"/>
              <a:t>Small car</a:t>
            </a:r>
            <a:r>
              <a:rPr lang="ko-KR" altLang="en-US" dirty="0"/>
              <a:t>가 압도적으로 많고 </a:t>
            </a:r>
            <a:r>
              <a:rPr lang="en-US" altLang="ko-KR" dirty="0"/>
              <a:t>dam</a:t>
            </a:r>
            <a:r>
              <a:rPr lang="ko-KR" altLang="en-US" dirty="0"/>
              <a:t>은 거의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학습할 경우</a:t>
            </a:r>
            <a:r>
              <a:rPr lang="en-US" altLang="ko-KR" dirty="0"/>
              <a:t>, dam</a:t>
            </a:r>
            <a:r>
              <a:rPr lang="ko-KR" altLang="en-US" dirty="0"/>
              <a:t>을 잘 인식하지 못하는 경우가 발생할 가능성이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dam</a:t>
            </a:r>
            <a:r>
              <a:rPr lang="ko-KR" altLang="en-US" dirty="0"/>
              <a:t>과 같이 양이 적은 데이터를 회전</a:t>
            </a:r>
            <a:r>
              <a:rPr lang="en-US" altLang="ko-KR" dirty="0"/>
              <a:t>, </a:t>
            </a:r>
            <a:r>
              <a:rPr lang="ko-KR" altLang="en-US" dirty="0"/>
              <a:t>반전 등 여러가지 기법을 통해 양을 늘려서 학습하면 성능이 꽤나 상승한다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이렇듯</a:t>
            </a:r>
            <a:r>
              <a:rPr lang="en-US" altLang="ko-KR" dirty="0"/>
              <a:t>, </a:t>
            </a:r>
            <a:r>
              <a:rPr lang="ko-KR" altLang="en-US" dirty="0"/>
              <a:t>인공지능 분야에서도 데이터를 분석하여 학습을 변화시키는 것이 매우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데이터를 쉽게 다룰 수 있게 도와주는 라이브러리들을 알아봅시다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무엇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대부분의 인공지능 프레임워크에서 사용됩니다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라고하는 객체를 사용함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리스트와 비슷하지만 행렬연산에 필요한 기능 위주로 제공</a:t>
            </a:r>
            <a:r>
              <a:rPr lang="en-US" altLang="ko-KR" dirty="0"/>
              <a:t>(pop </a:t>
            </a:r>
            <a:r>
              <a:rPr lang="ko-KR" altLang="en-US" dirty="0"/>
              <a:t>같은 건 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다차원 배열 그냥 리스트로 쓰면 되지 않나</a:t>
            </a:r>
            <a:r>
              <a:rPr lang="en-US" altLang="ko-KR" dirty="0"/>
              <a:t>? </a:t>
            </a:r>
            <a:r>
              <a:rPr lang="ko-KR" altLang="en-US" dirty="0"/>
              <a:t>싶음</a:t>
            </a:r>
            <a:r>
              <a:rPr lang="en-US" altLang="ko-KR" dirty="0"/>
              <a:t>! 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아니다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브로드캐스팅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+ b </a:t>
            </a:r>
            <a:r>
              <a:rPr lang="ko-KR" altLang="en-US" dirty="0"/>
              <a:t>는 행렬의 형태가 다르기 때문에 동작할 수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4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를 이용하면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0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다차원 배열에도 적용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en-US" altLang="ko-KR" dirty="0"/>
              <a:t>1 1 </a:t>
            </a:r>
            <a:r>
              <a:rPr lang="ko-KR" altLang="en-US" dirty="0"/>
              <a:t>곱하고 </a:t>
            </a:r>
            <a:r>
              <a:rPr lang="en-US" altLang="ko-KR" dirty="0"/>
              <a:t>2 2 </a:t>
            </a:r>
            <a:r>
              <a:rPr lang="ko-KR" altLang="en-US" dirty="0"/>
              <a:t>곱하고 </a:t>
            </a:r>
            <a:r>
              <a:rPr lang="en-US" altLang="ko-KR" dirty="0"/>
              <a:t>3 3 </a:t>
            </a:r>
            <a:r>
              <a:rPr lang="ko-KR" altLang="en-US" dirty="0"/>
              <a:t>곱해서</a:t>
            </a:r>
            <a:endParaRPr lang="en-US" altLang="ko-KR" dirty="0"/>
          </a:p>
          <a:p>
            <a:r>
              <a:rPr lang="en-US" altLang="ko-KR" dirty="0"/>
              <a:t>1 4 9 </a:t>
            </a:r>
            <a:r>
              <a:rPr lang="ko-KR" altLang="en-US" dirty="0"/>
              <a:t>하는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6BF0-D182-4012-8C5C-B73C343EE9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09972578"/>
              </p:ext>
            </p:extLst>
          </p:nvPr>
        </p:nvGraphicFramePr>
        <p:xfrm>
          <a:off x="0" y="0"/>
          <a:ext cx="12192001" cy="396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자유형 9"/>
          <p:cNvSpPr/>
          <p:nvPr/>
        </p:nvSpPr>
        <p:spPr>
          <a:xfrm>
            <a:off x="2705100" y="0"/>
            <a:ext cx="9486900" cy="3980805"/>
          </a:xfrm>
          <a:custGeom>
            <a:avLst/>
            <a:gdLst>
              <a:gd name="connsiteX0" fmla="*/ 3783303 w 9486900"/>
              <a:gd name="connsiteY0" fmla="*/ 0 h 3465514"/>
              <a:gd name="connsiteX1" fmla="*/ 9486900 w 9486900"/>
              <a:gd name="connsiteY1" fmla="*/ 0 h 3465514"/>
              <a:gd name="connsiteX2" fmla="*/ 9486900 w 9486900"/>
              <a:gd name="connsiteY2" fmla="*/ 2477878 h 3465514"/>
              <a:gd name="connsiteX3" fmla="*/ 8408698 w 9486900"/>
              <a:gd name="connsiteY3" fmla="*/ 3465514 h 3465514"/>
              <a:gd name="connsiteX4" fmla="*/ 0 w 9486900"/>
              <a:gd name="connsiteY4" fmla="*/ 3465514 h 34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6900" h="3465514">
                <a:moveTo>
                  <a:pt x="3783303" y="0"/>
                </a:moveTo>
                <a:lnTo>
                  <a:pt x="9486900" y="0"/>
                </a:lnTo>
                <a:lnTo>
                  <a:pt x="9486900" y="2477878"/>
                </a:lnTo>
                <a:lnTo>
                  <a:pt x="8408698" y="3465514"/>
                </a:lnTo>
                <a:lnTo>
                  <a:pt x="0" y="3465514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평행 사변형 148"/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평행 사변형 149"/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평행 사변형 150"/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68A786-300B-4AF6-A72A-F20677F37B6D}"/>
              </a:ext>
            </a:extLst>
          </p:cNvPr>
          <p:cNvSpPr/>
          <p:nvPr/>
        </p:nvSpPr>
        <p:spPr>
          <a:xfrm>
            <a:off x="0" y="3971715"/>
            <a:ext cx="12192000" cy="2886285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1">
                    <a:lumMod val="50000"/>
                  </a:schemeClr>
                </a:solidFill>
              </a:rPr>
              <a:t>SSL</a:t>
            </a:r>
            <a:r>
              <a:rPr lang="ko-KR" altLang="en-US" sz="3600" b="1" kern="0" dirty="0">
                <a:solidFill>
                  <a:schemeClr val="accent1">
                    <a:lumMod val="50000"/>
                  </a:schemeClr>
                </a:solidFill>
              </a:rPr>
              <a:t> 세미나</a:t>
            </a:r>
            <a:endParaRPr lang="en-US" altLang="ko-KR" sz="36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4CBBF892-F222-4AB0-B06D-4476C231BFBF}"/>
              </a:ext>
            </a:extLst>
          </p:cNvPr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6E970352-4483-41F7-AAB6-FBEB6231A7B8}"/>
              </a:ext>
            </a:extLst>
          </p:cNvPr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454843B4-3E50-4074-AAE6-17D42CD9A8A6}"/>
              </a:ext>
            </a:extLst>
          </p:cNvPr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E158B-54BA-4AF5-B265-441C832DED05}"/>
              </a:ext>
            </a:extLst>
          </p:cNvPr>
          <p:cNvSpPr txBox="1"/>
          <p:nvPr/>
        </p:nvSpPr>
        <p:spPr>
          <a:xfrm>
            <a:off x="8858775" y="5746460"/>
            <a:ext cx="311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이정철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발표일시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2021. 02. 02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C5578-3583-401C-84C4-CCED72B1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17" y="1707522"/>
            <a:ext cx="10463165" cy="34429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94B15-60CE-4BBC-B578-3E1ACC041629}"/>
              </a:ext>
            </a:extLst>
          </p:cNvPr>
          <p:cNvSpPr/>
          <p:nvPr/>
        </p:nvSpPr>
        <p:spPr>
          <a:xfrm>
            <a:off x="1967023" y="2922201"/>
            <a:ext cx="9360559" cy="24348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D4BF0-28B8-4241-8FFB-FA7F56D5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9" y="1531088"/>
            <a:ext cx="8296275" cy="21431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94B15-60CE-4BBC-B578-3E1ACC041629}"/>
              </a:ext>
            </a:extLst>
          </p:cNvPr>
          <p:cNvSpPr/>
          <p:nvPr/>
        </p:nvSpPr>
        <p:spPr>
          <a:xfrm>
            <a:off x="1437499" y="2892056"/>
            <a:ext cx="9360559" cy="24348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8085CF-3CAC-4A87-B27E-41895D03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79" y="1679880"/>
            <a:ext cx="3049747" cy="3498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95A6B6-2868-4F11-864F-BB759319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9880"/>
            <a:ext cx="5172493" cy="34982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72255-0760-413C-86FD-DB9FC8582295}"/>
              </a:ext>
            </a:extLst>
          </p:cNvPr>
          <p:cNvSpPr/>
          <p:nvPr/>
        </p:nvSpPr>
        <p:spPr>
          <a:xfrm>
            <a:off x="2476806" y="92763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Numpy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70CE-8D03-4FA4-B203-D95B635731B8}"/>
              </a:ext>
            </a:extLst>
          </p:cNvPr>
          <p:cNvSpPr/>
          <p:nvPr/>
        </p:nvSpPr>
        <p:spPr>
          <a:xfrm>
            <a:off x="8447201" y="95631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9946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72255-0760-413C-86FD-DB9FC8582295}"/>
              </a:ext>
            </a:extLst>
          </p:cNvPr>
          <p:cNvSpPr/>
          <p:nvPr/>
        </p:nvSpPr>
        <p:spPr>
          <a:xfrm>
            <a:off x="2476806" y="92763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Numpy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70CE-8D03-4FA4-B203-D95B635731B8}"/>
              </a:ext>
            </a:extLst>
          </p:cNvPr>
          <p:cNvSpPr/>
          <p:nvPr/>
        </p:nvSpPr>
        <p:spPr>
          <a:xfrm>
            <a:off x="8447201" y="95631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67054-16F0-4F67-981B-5F4F0FED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0315"/>
            <a:ext cx="5335835" cy="34982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36F015-71C5-4500-8F63-D7A6E9A7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0" y="1850702"/>
            <a:ext cx="4139351" cy="34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72255-0760-413C-86FD-DB9FC8582295}"/>
              </a:ext>
            </a:extLst>
          </p:cNvPr>
          <p:cNvSpPr/>
          <p:nvPr/>
        </p:nvSpPr>
        <p:spPr>
          <a:xfrm>
            <a:off x="2476806" y="92763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Numpy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70CE-8D03-4FA4-B203-D95B635731B8}"/>
              </a:ext>
            </a:extLst>
          </p:cNvPr>
          <p:cNvSpPr/>
          <p:nvPr/>
        </p:nvSpPr>
        <p:spPr>
          <a:xfrm>
            <a:off x="8447201" y="95631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3E13C-BBEF-4229-9AAE-D88CD372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28" y="1850702"/>
            <a:ext cx="5329347" cy="3498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51F88F-C08E-4312-8F1E-D34837F7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0" y="1927923"/>
            <a:ext cx="4421001" cy="34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72255-0760-413C-86FD-DB9FC8582295}"/>
              </a:ext>
            </a:extLst>
          </p:cNvPr>
          <p:cNvSpPr/>
          <p:nvPr/>
        </p:nvSpPr>
        <p:spPr>
          <a:xfrm>
            <a:off x="2476806" y="92763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Numpy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70CE-8D03-4FA4-B203-D95B635731B8}"/>
              </a:ext>
            </a:extLst>
          </p:cNvPr>
          <p:cNvSpPr/>
          <p:nvPr/>
        </p:nvSpPr>
        <p:spPr>
          <a:xfrm>
            <a:off x="8447201" y="956310"/>
            <a:ext cx="1442051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6AD91-441B-4169-AB23-6495807A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923"/>
            <a:ext cx="5560944" cy="3498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0FC94A-7694-4D51-92F0-AF40DAC1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01" y="1927923"/>
            <a:ext cx="3780788" cy="3498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DE97C-D24F-41C8-9205-9271402278FD}"/>
              </a:ext>
            </a:extLst>
          </p:cNvPr>
          <p:cNvSpPr txBox="1"/>
          <p:nvPr/>
        </p:nvSpPr>
        <p:spPr>
          <a:xfrm>
            <a:off x="2292952" y="5939417"/>
            <a:ext cx="801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대용량 연산으로 갈수록 </a:t>
            </a:r>
            <a:r>
              <a:rPr lang="en-US" altLang="ko-KR" sz="2400" b="1" dirty="0" err="1"/>
              <a:t>Numpy</a:t>
            </a:r>
            <a:r>
              <a:rPr lang="ko-KR" altLang="en-US" sz="2400" b="1" dirty="0"/>
              <a:t> 연산이 매우 유리하다</a:t>
            </a:r>
          </a:p>
        </p:txBody>
      </p:sp>
    </p:spTree>
    <p:extLst>
      <p:ext uri="{BB962C8B-B14F-4D97-AF65-F5344CB8AC3E}">
        <p14:creationId xmlns:p14="http://schemas.microsoft.com/office/powerpoint/2010/main" val="64306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자주쓰는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함수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62FAA-9E2E-4273-AA4B-C0AD2546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90" y="2442898"/>
            <a:ext cx="3354480" cy="1805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ECF7D6-7291-4471-BC8B-A2A64109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18" y="2325940"/>
            <a:ext cx="4527402" cy="18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자주쓰는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함수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73A12-C05F-4BE6-95A9-B26FFB50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86" y="2325941"/>
            <a:ext cx="3587344" cy="1805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31F4D-9963-4E75-BF06-2DE030A5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86" y="2325940"/>
            <a:ext cx="3439247" cy="1805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A5FC0C-9BF6-4525-8DE7-03E4CADB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90" y="2325940"/>
            <a:ext cx="3818676" cy="23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12594-6DDE-4AD1-8CF7-76D092D6DF14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자주쓰는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함수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8898C-C452-40C6-9D06-B1D0ABF236CB}"/>
              </a:ext>
            </a:extLst>
          </p:cNvPr>
          <p:cNvSpPr txBox="1"/>
          <p:nvPr/>
        </p:nvSpPr>
        <p:spPr>
          <a:xfrm>
            <a:off x="1258501" y="2105959"/>
            <a:ext cx="808535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사칙연산 관련 </a:t>
            </a:r>
            <a:r>
              <a:rPr lang="en-US" altLang="ko-KR" sz="2800" dirty="0"/>
              <a:t>(add, subtract, multiply, divide)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행렬곱</a:t>
            </a:r>
            <a:r>
              <a:rPr lang="ko-KR" altLang="en-US" sz="2800" dirty="0"/>
              <a:t> </a:t>
            </a:r>
            <a:r>
              <a:rPr lang="en-US" altLang="ko-KR" sz="2800" dirty="0"/>
              <a:t>(dot)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내부 원소 연산 </a:t>
            </a:r>
            <a:r>
              <a:rPr lang="en-US" altLang="ko-KR" sz="2800" dirty="0"/>
              <a:t>(sum, prod)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내부 원소 최대</a:t>
            </a:r>
            <a:r>
              <a:rPr lang="en-US" altLang="ko-KR" sz="2800" dirty="0"/>
              <a:t>,</a:t>
            </a:r>
            <a:r>
              <a:rPr lang="ko-KR" altLang="en-US" sz="2800" dirty="0"/>
              <a:t> 최소 </a:t>
            </a:r>
            <a:r>
              <a:rPr lang="en-US" altLang="ko-KR" sz="2800" dirty="0"/>
              <a:t>(max, argmax, min, </a:t>
            </a:r>
            <a:r>
              <a:rPr lang="en-US" altLang="ko-KR" sz="2800" dirty="0" err="1"/>
              <a:t>argmin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랜덤 난수 생성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random.randn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random.randint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…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E22C48-A14B-4AE0-9D2C-76EAAB9230FE}"/>
              </a:ext>
            </a:extLst>
          </p:cNvPr>
          <p:cNvSpPr/>
          <p:nvPr/>
        </p:nvSpPr>
        <p:spPr>
          <a:xfrm>
            <a:off x="962085" y="229706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BD3760-4BC2-4CE6-9399-B141761B0A32}"/>
              </a:ext>
            </a:extLst>
          </p:cNvPr>
          <p:cNvSpPr/>
          <p:nvPr/>
        </p:nvSpPr>
        <p:spPr>
          <a:xfrm>
            <a:off x="962085" y="312186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9F389E5-EBA4-41EA-8FB3-45C3AA7FF4DF}"/>
              </a:ext>
            </a:extLst>
          </p:cNvPr>
          <p:cNvSpPr/>
          <p:nvPr/>
        </p:nvSpPr>
        <p:spPr>
          <a:xfrm>
            <a:off x="962085" y="3966681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6EA209-8F3D-488E-975B-C320A273B347}"/>
              </a:ext>
            </a:extLst>
          </p:cNvPr>
          <p:cNvSpPr/>
          <p:nvPr/>
        </p:nvSpPr>
        <p:spPr>
          <a:xfrm>
            <a:off x="962085" y="4816330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C32AD9-8BE5-41E3-BABF-9432972216E1}"/>
              </a:ext>
            </a:extLst>
          </p:cNvPr>
          <p:cNvSpPr/>
          <p:nvPr/>
        </p:nvSpPr>
        <p:spPr>
          <a:xfrm>
            <a:off x="962085" y="5665979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6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8" name="그래픽 7" descr="{0} 단색으로 채워진">
            <a:extLst>
              <a:ext uri="{FF2B5EF4-FFF2-40B4-BE49-F238E27FC236}">
                <a16:creationId xmlns:a16="http://schemas.microsoft.com/office/drawing/2014/main" id="{275F19F3-CBF6-4835-BC4A-A2FB829E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923" y="2963894"/>
            <a:ext cx="1423092" cy="1423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1AEEDA-C602-4893-B71E-518166DAA405}"/>
              </a:ext>
            </a:extLst>
          </p:cNvPr>
          <p:cNvSpPr txBox="1"/>
          <p:nvPr/>
        </p:nvSpPr>
        <p:spPr>
          <a:xfrm>
            <a:off x="3219314" y="3259941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매트랩과 유사한 </a:t>
            </a:r>
            <a:r>
              <a:rPr lang="ko-KR" altLang="en-US" sz="2400" b="1" dirty="0">
                <a:solidFill>
                  <a:srgbClr val="FF0000"/>
                </a:solidFill>
              </a:rPr>
              <a:t>그래프</a:t>
            </a:r>
            <a:r>
              <a:rPr lang="ko-KR" altLang="en-US" sz="2400" dirty="0"/>
              <a:t> 표시를 하는 </a:t>
            </a:r>
            <a:endParaRPr lang="en-US" altLang="ko-KR" sz="2400" dirty="0"/>
          </a:p>
          <a:p>
            <a:r>
              <a:rPr lang="ko-KR" altLang="en-US" sz="2400" dirty="0"/>
              <a:t>파이썬 라이브러리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583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목차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0A625A-EAE6-4765-9F9E-D9F879703103}"/>
              </a:ext>
            </a:extLst>
          </p:cNvPr>
          <p:cNvSpPr/>
          <p:nvPr/>
        </p:nvSpPr>
        <p:spPr>
          <a:xfrm>
            <a:off x="2089537" y="4675266"/>
            <a:ext cx="2519837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개요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및 활용</a:t>
            </a:r>
          </a:p>
        </p:txBody>
      </p: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2759245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 err="1">
                <a:solidFill>
                  <a:prstClr val="white"/>
                </a:solidFill>
              </a:rPr>
              <a:t>Numpy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E0D8D3-E3AB-4188-9E77-90D182E1FD26}"/>
              </a:ext>
            </a:extLst>
          </p:cNvPr>
          <p:cNvSpPr/>
          <p:nvPr/>
        </p:nvSpPr>
        <p:spPr>
          <a:xfrm>
            <a:off x="4947073" y="467526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Matplotlib </a:t>
            </a:r>
            <a:r>
              <a:rPr lang="ko-KR" altLang="en-US" sz="1400" dirty="0">
                <a:solidFill>
                  <a:schemeClr val="tx1"/>
                </a:solidFill>
              </a:rPr>
              <a:t>개요 및 활용</a:t>
            </a: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1758E7F8-9C6C-4E9C-83C5-3173AFF3F998}"/>
              </a:ext>
            </a:extLst>
          </p:cNvPr>
          <p:cNvSpPr/>
          <p:nvPr/>
        </p:nvSpPr>
        <p:spPr>
          <a:xfrm>
            <a:off x="55387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0E671A-641B-43E6-828D-F8445E4EEF93}"/>
              </a:ext>
            </a:extLst>
          </p:cNvPr>
          <p:cNvSpPr/>
          <p:nvPr/>
        </p:nvSpPr>
        <p:spPr>
          <a:xfrm>
            <a:off x="7497197" y="4675266"/>
            <a:ext cx="269069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Pandas </a:t>
            </a:r>
            <a:r>
              <a:rPr lang="ko-KR" altLang="en-US" sz="1400" dirty="0">
                <a:solidFill>
                  <a:schemeClr val="tx1"/>
                </a:solidFill>
              </a:rPr>
              <a:t>개요 및 활용</a:t>
            </a:r>
          </a:p>
        </p:txBody>
      </p:sp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8252331" y="424017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200" b="1" dirty="0">
                <a:solidFill>
                  <a:srgbClr val="53585B"/>
                </a:solidFill>
              </a:rPr>
              <a:t>Pandas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540C7A-4CA8-4633-BA24-BD28B9F25913}"/>
              </a:ext>
            </a:extLst>
          </p:cNvPr>
          <p:cNvCxnSpPr>
            <a:cxnSpLocks/>
          </p:cNvCxnSpPr>
          <p:nvPr/>
        </p:nvCxnSpPr>
        <p:spPr>
          <a:xfrm flipH="1">
            <a:off x="4209448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397949-9DCB-46B1-AE58-B3082A424C4C}"/>
              </a:ext>
            </a:extLst>
          </p:cNvPr>
          <p:cNvCxnSpPr>
            <a:cxnSpLocks/>
          </p:cNvCxnSpPr>
          <p:nvPr/>
        </p:nvCxnSpPr>
        <p:spPr>
          <a:xfrm flipH="1">
            <a:off x="6971366" y="437822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363167" y="1705920"/>
            <a:ext cx="1972580" cy="19725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19544" y="1705920"/>
            <a:ext cx="1972580" cy="19725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56252" y="1690451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8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구성요소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007448-1045-4E94-A570-B0BAC7073053}"/>
              </a:ext>
            </a:extLst>
          </p:cNvPr>
          <p:cNvSpPr/>
          <p:nvPr/>
        </p:nvSpPr>
        <p:spPr>
          <a:xfrm>
            <a:off x="1440550" y="2435288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CC758-F8E6-4070-9103-742900BA3B44}"/>
              </a:ext>
            </a:extLst>
          </p:cNvPr>
          <p:cNvSpPr txBox="1"/>
          <p:nvPr/>
        </p:nvSpPr>
        <p:spPr>
          <a:xfrm>
            <a:off x="1704432" y="2255678"/>
            <a:ext cx="845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Figure – </a:t>
            </a:r>
            <a:r>
              <a:rPr lang="ko-KR" altLang="en-US" sz="2800" dirty="0"/>
              <a:t>그림전체를 가리키는 용어</a:t>
            </a:r>
            <a:r>
              <a:rPr lang="en-US" altLang="ko-KR" sz="2800" dirty="0"/>
              <a:t>. Canvas</a:t>
            </a:r>
            <a:r>
              <a:rPr lang="ko-KR" altLang="en-US" sz="2800" dirty="0"/>
              <a:t>로 생각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68DA66-FCE2-4D93-BFC9-5CF5B76C782C}"/>
              </a:ext>
            </a:extLst>
          </p:cNvPr>
          <p:cNvSpPr/>
          <p:nvPr/>
        </p:nvSpPr>
        <p:spPr>
          <a:xfrm>
            <a:off x="1440550" y="3260085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711EE-9124-4D3D-B1AC-22B0487F2719}"/>
              </a:ext>
            </a:extLst>
          </p:cNvPr>
          <p:cNvSpPr txBox="1"/>
          <p:nvPr/>
        </p:nvSpPr>
        <p:spPr>
          <a:xfrm>
            <a:off x="1704432" y="3080475"/>
            <a:ext cx="767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Axes – </a:t>
            </a:r>
            <a:r>
              <a:rPr lang="ko-KR" altLang="en-US" sz="2800" dirty="0"/>
              <a:t>보통 </a:t>
            </a:r>
            <a:r>
              <a:rPr lang="en-US" altLang="ko-KR" sz="2800" dirty="0"/>
              <a:t>plot</a:t>
            </a:r>
            <a:r>
              <a:rPr lang="ko-KR" altLang="en-US" sz="2800" dirty="0"/>
              <a:t>으로 생각하는 하나의 그래프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6151BE-1D07-432B-8FD2-98D65AE56AD5}"/>
              </a:ext>
            </a:extLst>
          </p:cNvPr>
          <p:cNvSpPr/>
          <p:nvPr/>
        </p:nvSpPr>
        <p:spPr>
          <a:xfrm>
            <a:off x="1440550" y="4084882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93BBE-06AF-4948-A95E-D08A60A31F7A}"/>
              </a:ext>
            </a:extLst>
          </p:cNvPr>
          <p:cNvSpPr txBox="1"/>
          <p:nvPr/>
        </p:nvSpPr>
        <p:spPr>
          <a:xfrm>
            <a:off x="1704432" y="3905272"/>
            <a:ext cx="827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Axis – </a:t>
            </a:r>
            <a:r>
              <a:rPr lang="ko-KR" altLang="en-US" sz="2800" dirty="0"/>
              <a:t>축이라 해석하나</a:t>
            </a:r>
            <a:r>
              <a:rPr lang="en-US" altLang="ko-KR" sz="2800" dirty="0"/>
              <a:t>, </a:t>
            </a:r>
            <a:r>
              <a:rPr lang="ko-KR" altLang="en-US" sz="2800" dirty="0"/>
              <a:t>정확히는 </a:t>
            </a:r>
            <a:r>
              <a:rPr lang="en-US" altLang="ko-KR" sz="2800" dirty="0"/>
              <a:t>x, y</a:t>
            </a:r>
            <a:r>
              <a:rPr lang="ko-KR" altLang="en-US" sz="2800" dirty="0"/>
              <a:t>의 제한 범위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245762-948E-4EB7-B8D8-8EC3B34E96B5}"/>
              </a:ext>
            </a:extLst>
          </p:cNvPr>
          <p:cNvSpPr/>
          <p:nvPr/>
        </p:nvSpPr>
        <p:spPr>
          <a:xfrm>
            <a:off x="1440550" y="4909679"/>
            <a:ext cx="180000" cy="180000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66560-2F96-46D7-AEDE-2A156AB0CF8F}"/>
              </a:ext>
            </a:extLst>
          </p:cNvPr>
          <p:cNvSpPr txBox="1"/>
          <p:nvPr/>
        </p:nvSpPr>
        <p:spPr>
          <a:xfrm>
            <a:off x="1704432" y="4730069"/>
            <a:ext cx="860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Artist – Figure </a:t>
            </a:r>
            <a:r>
              <a:rPr lang="ko-KR" altLang="en-US" sz="2800" dirty="0"/>
              <a:t>위에 그려지는 모든 것</a:t>
            </a:r>
            <a:r>
              <a:rPr lang="en-US" altLang="ko-KR" sz="2800" dirty="0"/>
              <a:t>. Text, line </a:t>
            </a:r>
            <a:r>
              <a:rPr lang="ko-KR" altLang="en-US" sz="2800" dirty="0"/>
              <a:t>등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821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구성요소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F889030-B0A8-42D4-BAF8-685D7A7CE311}"/>
              </a:ext>
            </a:extLst>
          </p:cNvPr>
          <p:cNvGrpSpPr/>
          <p:nvPr/>
        </p:nvGrpSpPr>
        <p:grpSpPr>
          <a:xfrm>
            <a:off x="794798" y="1438203"/>
            <a:ext cx="10195368" cy="5419797"/>
            <a:chOff x="1030025" y="1438203"/>
            <a:chExt cx="10195368" cy="541979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CB43A31-E866-4A53-B4AC-B1FDF7B53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477" y="2087355"/>
              <a:ext cx="5816009" cy="446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7129B60-B513-4D68-858A-597CDD61F41D}"/>
                </a:ext>
              </a:extLst>
            </p:cNvPr>
            <p:cNvCxnSpPr/>
            <p:nvPr/>
          </p:nvCxnSpPr>
          <p:spPr>
            <a:xfrm flipV="1">
              <a:off x="8013088" y="1606592"/>
              <a:ext cx="2381693" cy="202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227FE9-7DF2-4332-B378-39F821821E87}"/>
                </a:ext>
              </a:extLst>
            </p:cNvPr>
            <p:cNvSpPr/>
            <p:nvPr/>
          </p:nvSpPr>
          <p:spPr>
            <a:xfrm>
              <a:off x="2456120" y="1807535"/>
              <a:ext cx="7517219" cy="50504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393549-2E15-40EE-A4C4-7D9CCBB7CD3F}"/>
                </a:ext>
              </a:extLst>
            </p:cNvPr>
            <p:cNvSpPr txBox="1"/>
            <p:nvPr/>
          </p:nvSpPr>
          <p:spPr>
            <a:xfrm>
              <a:off x="10394781" y="1438203"/>
              <a:ext cx="830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Figure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B7DB66-9F33-4AF6-B362-D11C37972305}"/>
                </a:ext>
              </a:extLst>
            </p:cNvPr>
            <p:cNvSpPr/>
            <p:nvPr/>
          </p:nvSpPr>
          <p:spPr>
            <a:xfrm>
              <a:off x="2984476" y="2087354"/>
              <a:ext cx="6053197" cy="44680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69EA87B-9D08-437F-8293-9897905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037673" y="2352989"/>
              <a:ext cx="1357108" cy="817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22BC90-8871-47CE-97ED-74A31085CD59}"/>
                </a:ext>
              </a:extLst>
            </p:cNvPr>
            <p:cNvSpPr txBox="1"/>
            <p:nvPr/>
          </p:nvSpPr>
          <p:spPr>
            <a:xfrm>
              <a:off x="10394781" y="2250033"/>
              <a:ext cx="66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Axes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5B7000-86DB-4EA4-8242-B07BF380360E}"/>
                </a:ext>
              </a:extLst>
            </p:cNvPr>
            <p:cNvSpPr/>
            <p:nvPr/>
          </p:nvSpPr>
          <p:spPr>
            <a:xfrm>
              <a:off x="3264195" y="2325940"/>
              <a:ext cx="382772" cy="108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BF33DC-A2AA-4A48-AC02-99B6793FF57E}"/>
                </a:ext>
              </a:extLst>
            </p:cNvPr>
            <p:cNvSpPr/>
            <p:nvPr/>
          </p:nvSpPr>
          <p:spPr>
            <a:xfrm>
              <a:off x="3646967" y="2520641"/>
              <a:ext cx="1169582" cy="2445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A4D75A7-DD7A-4CA1-9013-3DE569CF4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623" y="2379315"/>
              <a:ext cx="1452571" cy="1658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44D4EAD-CB02-457F-8392-B896ED93D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4524" y="2635366"/>
              <a:ext cx="1812442" cy="1183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6D5A21-35B9-470A-AC96-5CEFC7BDBC97}"/>
                </a:ext>
              </a:extLst>
            </p:cNvPr>
            <p:cNvSpPr txBox="1"/>
            <p:nvPr/>
          </p:nvSpPr>
          <p:spPr>
            <a:xfrm>
              <a:off x="1030025" y="2450700"/>
              <a:ext cx="741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Artist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177126-5B53-4237-ADB2-203D25C72EAE}"/>
                </a:ext>
              </a:extLst>
            </p:cNvPr>
            <p:cNvSpPr/>
            <p:nvPr/>
          </p:nvSpPr>
          <p:spPr>
            <a:xfrm>
              <a:off x="3434315" y="6310832"/>
              <a:ext cx="5366171" cy="2445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811447B-28B0-44A6-9852-E88762284A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6079" y="6251680"/>
              <a:ext cx="1713000" cy="1853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321032-3B9B-4052-B03A-A022FEF71062}"/>
                </a:ext>
              </a:extLst>
            </p:cNvPr>
            <p:cNvSpPr txBox="1"/>
            <p:nvPr/>
          </p:nvSpPr>
          <p:spPr>
            <a:xfrm>
              <a:off x="1126121" y="606377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Axis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16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주요함수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14EB4A-83AE-4C7C-B424-D69AB8A1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5" y="2087355"/>
            <a:ext cx="4404555" cy="223838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B7F5D3D-7E85-4903-B37A-951A58EC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93" y="2087355"/>
            <a:ext cx="6819163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5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주요함수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BAF9D-5CC3-4A99-90C4-ABD78911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926597"/>
            <a:ext cx="5915025" cy="2047875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B3C6EE4-C5B2-486D-8906-53FBA90B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30" y="1926597"/>
            <a:ext cx="6946570" cy="452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5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C5E54-0BAC-48E3-A09E-A3B21B40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6"/>
          <a:stretch/>
        </p:blipFill>
        <p:spPr>
          <a:xfrm>
            <a:off x="-758507" y="704850"/>
            <a:ext cx="7058025" cy="33886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3D48BC-10B2-4C1D-9D7B-741DC12D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82" y="2673193"/>
            <a:ext cx="6299518" cy="41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9465D3-E100-4CEC-AE68-E7A9173A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9" y="1083740"/>
            <a:ext cx="5953125" cy="42291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5E6630-0947-4E48-84FA-68A713FE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39" y="2179230"/>
            <a:ext cx="7046728" cy="47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4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Matplotlib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72B10-1F17-4BC6-B494-EF69A760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4" y="1314450"/>
            <a:ext cx="4857750" cy="42291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7C0095-C02B-4D8B-910B-F9737FB8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46" y="1314450"/>
            <a:ext cx="62865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실제 적용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D3A11-9F0C-4360-AA64-AE74304D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2" y="1441375"/>
            <a:ext cx="2857500" cy="74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C8123-D847-468A-A52B-92EBDED20A9D}"/>
              </a:ext>
            </a:extLst>
          </p:cNvPr>
          <p:cNvSpPr txBox="1"/>
          <p:nvPr/>
        </p:nvSpPr>
        <p:spPr>
          <a:xfrm>
            <a:off x="478022" y="956310"/>
            <a:ext cx="32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라이브러리 </a:t>
            </a:r>
            <a:r>
              <a:rPr lang="en-US" altLang="ko-KR" sz="2400" b="1" dirty="0"/>
              <a:t>import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C50DF2-8401-4998-80BC-A9927E810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2" y="2935363"/>
            <a:ext cx="2781300" cy="3476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BFBE81-B1DC-44DB-8655-1DB84754B5EF}"/>
              </a:ext>
            </a:extLst>
          </p:cNvPr>
          <p:cNvSpPr txBox="1"/>
          <p:nvPr/>
        </p:nvSpPr>
        <p:spPr>
          <a:xfrm>
            <a:off x="7295264" y="2329011"/>
            <a:ext cx="25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List </a:t>
            </a:r>
            <a:r>
              <a:rPr lang="ko-KR" altLang="en-US" sz="2400" b="1" dirty="0"/>
              <a:t>계산 함수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BF3DF2-E8AC-4583-B3A5-5DEA51881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264" y="2973463"/>
            <a:ext cx="4533900" cy="3438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6DF22C-D500-43F5-AA8D-C46A7FFDFDE4}"/>
              </a:ext>
            </a:extLst>
          </p:cNvPr>
          <p:cNvSpPr txBox="1"/>
          <p:nvPr/>
        </p:nvSpPr>
        <p:spPr>
          <a:xfrm>
            <a:off x="478022" y="2329011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계산 함수</a:t>
            </a:r>
          </a:p>
        </p:txBody>
      </p:sp>
    </p:spTree>
    <p:extLst>
      <p:ext uri="{BB962C8B-B14F-4D97-AF65-F5344CB8AC3E}">
        <p14:creationId xmlns:p14="http://schemas.microsoft.com/office/powerpoint/2010/main" val="236453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실제 적용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CA04F-6E9C-40E5-8F94-17488E3236E2}"/>
              </a:ext>
            </a:extLst>
          </p:cNvPr>
          <p:cNvSpPr txBox="1"/>
          <p:nvPr/>
        </p:nvSpPr>
        <p:spPr>
          <a:xfrm>
            <a:off x="404259" y="1467773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그래프 출력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1D2968-0325-42CB-9145-44DCD613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9" y="2112226"/>
            <a:ext cx="3600450" cy="367665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0971515F-71D1-46E6-9CD7-2693B58D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3" y="1467773"/>
            <a:ext cx="7177327" cy="479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72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실제 적용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CA04F-6E9C-40E5-8F94-17488E3236E2}"/>
              </a:ext>
            </a:extLst>
          </p:cNvPr>
          <p:cNvSpPr txBox="1"/>
          <p:nvPr/>
        </p:nvSpPr>
        <p:spPr>
          <a:xfrm>
            <a:off x="404259" y="858049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따로따로 지정하기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A328A-7901-40AD-97CA-CF9859A8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9" y="1472913"/>
            <a:ext cx="4905375" cy="53625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1BF2141-F3C5-4A49-8F1C-7DB05711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47" y="1472913"/>
            <a:ext cx="7067853" cy="47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데이터 분석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75FC8-B4F8-4DA2-8404-A1D656A99B2B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분석이란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12" name="그래픽 11" descr="{0} 단색으로 채워진">
            <a:extLst>
              <a:ext uri="{FF2B5EF4-FFF2-40B4-BE49-F238E27FC236}">
                <a16:creationId xmlns:a16="http://schemas.microsoft.com/office/drawing/2014/main" id="{8851652A-4B51-4CA2-ACBA-34B202E6F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331" y="3205717"/>
            <a:ext cx="1423092" cy="1423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F4738-910F-42E5-881B-20F4AA5EFCC3}"/>
              </a:ext>
            </a:extLst>
          </p:cNvPr>
          <p:cNvSpPr txBox="1"/>
          <p:nvPr/>
        </p:nvSpPr>
        <p:spPr>
          <a:xfrm>
            <a:off x="3250611" y="3611931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데이터를 정리</a:t>
            </a:r>
            <a:r>
              <a:rPr lang="en-US" altLang="ko-KR" sz="3200" dirty="0"/>
              <a:t>, </a:t>
            </a:r>
            <a:r>
              <a:rPr lang="ko-KR" altLang="en-US" sz="3200" dirty="0"/>
              <a:t>변환</a:t>
            </a:r>
            <a:r>
              <a:rPr lang="en-US" altLang="ko-KR" sz="3200" dirty="0"/>
              <a:t>, </a:t>
            </a:r>
            <a:r>
              <a:rPr lang="ko-KR" altLang="en-US" sz="3200" dirty="0"/>
              <a:t>모델링하는 과정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81540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실제 적용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PAGE.29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CA04F-6E9C-40E5-8F94-17488E3236E2}"/>
              </a:ext>
            </a:extLst>
          </p:cNvPr>
          <p:cNvSpPr txBox="1"/>
          <p:nvPr/>
        </p:nvSpPr>
        <p:spPr>
          <a:xfrm>
            <a:off x="404259" y="858049"/>
            <a:ext cx="396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6.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Frequency </a:t>
            </a:r>
            <a:r>
              <a:rPr lang="ko-KR" altLang="en-US" sz="2400" b="1" dirty="0"/>
              <a:t>증가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A84F0-6525-4CEA-97D1-9E71F2C2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9" y="1472913"/>
            <a:ext cx="5453098" cy="1807979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DE1DB82-B85E-4C76-84A8-FE879BE9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82" y="1472913"/>
            <a:ext cx="6148770" cy="39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7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실제 적용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PAGE.30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CA04F-6E9C-40E5-8F94-17488E3236E2}"/>
              </a:ext>
            </a:extLst>
          </p:cNvPr>
          <p:cNvSpPr txBox="1"/>
          <p:nvPr/>
        </p:nvSpPr>
        <p:spPr>
          <a:xfrm>
            <a:off x="404259" y="858049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7.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 Count </a:t>
            </a:r>
            <a:r>
              <a:rPr lang="ko-KR" altLang="en-US" sz="2400" b="1" dirty="0"/>
              <a:t>증가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1EE65-A484-4EF8-A04C-608E973C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9" y="1472913"/>
            <a:ext cx="4448150" cy="179128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47A49C6-ACD6-46D6-85BF-D4D8E046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18" y="956310"/>
            <a:ext cx="6626339" cy="434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데이터 분석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PAGE.3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8AD019-AE94-4E5C-94DD-E0397EA9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1" y="986790"/>
            <a:ext cx="73152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B6BFF5-F3EB-4B4C-82C6-C6F8F706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34666"/>
              </p:ext>
            </p:extLst>
          </p:nvPr>
        </p:nvGraphicFramePr>
        <p:xfrm>
          <a:off x="7818474" y="827566"/>
          <a:ext cx="3802911" cy="593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03">
                  <a:extLst>
                    <a:ext uri="{9D8B030D-6E8A-4147-A177-3AD203B41FA5}">
                      <a16:colId xmlns:a16="http://schemas.microsoft.com/office/drawing/2014/main" val="1922284410"/>
                    </a:ext>
                  </a:extLst>
                </a:gridCol>
                <a:gridCol w="1244008">
                  <a:extLst>
                    <a:ext uri="{9D8B030D-6E8A-4147-A177-3AD203B41FA5}">
                      <a16:colId xmlns:a16="http://schemas.microsoft.com/office/drawing/2014/main" val="3183720214"/>
                    </a:ext>
                  </a:extLst>
                </a:gridCol>
              </a:tblGrid>
              <a:tr h="35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Object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Count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219312289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Dam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08326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Athletic field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0479087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Bridge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944982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Roundabout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5679265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Helipad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4796533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Crane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4124433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Large ship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3086263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Civilian aircraft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035995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 err="1"/>
                        <a:t>Etc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6318038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Oil tank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408719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Military aircraft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2904046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Bus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3,840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7295956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Train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5,123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680817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Small ship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13,107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668259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Truck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19,011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7802341"/>
                  </a:ext>
                </a:extLst>
              </a:tr>
              <a:tr h="304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Small car</a:t>
                      </a:r>
                      <a:endParaRPr lang="ko-KR" altLang="en-US" i="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86,305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297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PAGE.4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Numpy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8" name="그래픽 7" descr="{0} 단색으로 채워진">
            <a:extLst>
              <a:ext uri="{FF2B5EF4-FFF2-40B4-BE49-F238E27FC236}">
                <a16:creationId xmlns:a16="http://schemas.microsoft.com/office/drawing/2014/main" id="{275F19F3-CBF6-4835-BC4A-A2FB829E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801" y="2325940"/>
            <a:ext cx="1423092" cy="1423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1AEEDA-C602-4893-B71E-518166DAA405}"/>
              </a:ext>
            </a:extLst>
          </p:cNvPr>
          <p:cNvSpPr txBox="1"/>
          <p:nvPr/>
        </p:nvSpPr>
        <p:spPr>
          <a:xfrm>
            <a:off x="3153192" y="2621987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행렬</a:t>
            </a:r>
            <a:r>
              <a:rPr lang="ko-KR" altLang="en-US" sz="2400" dirty="0"/>
              <a:t>이나</a:t>
            </a:r>
            <a:r>
              <a:rPr lang="en-US" altLang="ko-KR" sz="2400" dirty="0"/>
              <a:t> </a:t>
            </a:r>
            <a:r>
              <a:rPr lang="ko-KR" altLang="en-US" sz="2400" dirty="0"/>
              <a:t>대규모 </a:t>
            </a:r>
            <a:r>
              <a:rPr lang="ko-KR" altLang="en-US" sz="2400" b="1" dirty="0">
                <a:solidFill>
                  <a:srgbClr val="FF0000"/>
                </a:solidFill>
              </a:rPr>
              <a:t>다차원 배열</a:t>
            </a:r>
            <a:r>
              <a:rPr lang="ko-KR" altLang="en-US" sz="2400" dirty="0"/>
              <a:t>을 쉽게 처리할 수 있는 </a:t>
            </a:r>
            <a:endParaRPr lang="en-US" altLang="ko-KR" sz="2400" dirty="0"/>
          </a:p>
          <a:p>
            <a:r>
              <a:rPr lang="ko-KR" altLang="en-US" sz="2400" dirty="0"/>
              <a:t>파이썬 라이브러리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7D87F-193B-41B0-B063-8E4DB8EA54B2}"/>
              </a:ext>
            </a:extLst>
          </p:cNvPr>
          <p:cNvSpPr txBox="1"/>
          <p:nvPr/>
        </p:nvSpPr>
        <p:spPr>
          <a:xfrm>
            <a:off x="3153192" y="3591239"/>
            <a:ext cx="83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ndarray</a:t>
            </a:r>
            <a:r>
              <a:rPr lang="en-US" altLang="ko-KR" sz="2400" b="1" dirty="0"/>
              <a:t>(n-dimension array)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AFA3C-FFA5-4DC9-8ED6-5168D7EF4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23" y="4202384"/>
            <a:ext cx="2893648" cy="2058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D37405-D9DD-4DF7-9954-FC5F6FA6C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437" y="4213609"/>
            <a:ext cx="3654894" cy="20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PAGE.5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Broadcasting</a:t>
            </a:r>
          </a:p>
        </p:txBody>
      </p:sp>
      <p:pic>
        <p:nvPicPr>
          <p:cNvPr id="8" name="그래픽 7" descr="{0} 단색으로 채워진">
            <a:extLst>
              <a:ext uri="{FF2B5EF4-FFF2-40B4-BE49-F238E27FC236}">
                <a16:creationId xmlns:a16="http://schemas.microsoft.com/office/drawing/2014/main" id="{275F19F3-CBF6-4835-BC4A-A2FB829E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801" y="2087355"/>
            <a:ext cx="1423092" cy="1423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1AEEDA-C602-4893-B71E-518166DAA405}"/>
              </a:ext>
            </a:extLst>
          </p:cNvPr>
          <p:cNvSpPr txBox="1"/>
          <p:nvPr/>
        </p:nvSpPr>
        <p:spPr>
          <a:xfrm>
            <a:off x="3193385" y="25680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전파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8E8A98-1C22-49E3-83F4-4EFF961B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256" y="3653752"/>
            <a:ext cx="8997487" cy="29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PAGE.6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Broadcasting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5C580-6F52-45DD-BEB2-0F0439E7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7" y="2514181"/>
            <a:ext cx="3837358" cy="1997529"/>
          </a:xfrm>
          <a:prstGeom prst="rect">
            <a:avLst/>
          </a:prstGeom>
        </p:spPr>
      </p:pic>
      <p:pic>
        <p:nvPicPr>
          <p:cNvPr id="4098" name="Picture 2" descr="Image result for numpy broadcasting">
            <a:extLst>
              <a:ext uri="{FF2B5EF4-FFF2-40B4-BE49-F238E27FC236}">
                <a16:creationId xmlns:a16="http://schemas.microsoft.com/office/drawing/2014/main" id="{C841CF1D-DB0A-44F8-956A-688555F6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82" y="2514181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D7436-5FB6-45C9-8E9F-A0B3496EE5C1}"/>
              </a:ext>
            </a:extLst>
          </p:cNvPr>
          <p:cNvSpPr txBox="1"/>
          <p:nvPr/>
        </p:nvSpPr>
        <p:spPr>
          <a:xfrm>
            <a:off x="813916" y="5215095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저차원의 행렬을 고차원으로 확장하는 것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3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PAGE.7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FC5C9-2431-44FD-93E4-5B7EEA3B8DA1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Broadcasting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C6718E-FC89-44A4-9A34-23C7769D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13478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FCB999-624D-4A42-9ABE-3726763C8205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Numpy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88F7D9-F276-410F-A481-D844E517BF5B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PAGE.8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3F1F09-F861-40A1-97C5-A9FE25E5633C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b="1" kern="0" dirty="0">
                <a:solidFill>
                  <a:srgbClr val="9FA4A7"/>
                </a:solidFill>
              </a:rPr>
              <a:t>Data Analysis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D1077-DB4A-43CB-8F87-FD0EFADF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29" y="1405449"/>
            <a:ext cx="10655742" cy="32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2803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1011</Words>
  <Application>Microsoft Office PowerPoint</Application>
  <PresentationFormat>와이드스크린</PresentationFormat>
  <Paragraphs>325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JeongCheolLee</cp:lastModifiedBy>
  <cp:revision>62</cp:revision>
  <dcterms:created xsi:type="dcterms:W3CDTF">2021-01-14T02:21:48Z</dcterms:created>
  <dcterms:modified xsi:type="dcterms:W3CDTF">2021-02-02T08:50:57Z</dcterms:modified>
</cp:coreProperties>
</file>