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93" r:id="rId3"/>
    <p:sldId id="290" r:id="rId4"/>
    <p:sldId id="294" r:id="rId5"/>
    <p:sldId id="300" r:id="rId6"/>
    <p:sldId id="297" r:id="rId7"/>
    <p:sldId id="301" r:id="rId8"/>
    <p:sldId id="302" r:id="rId9"/>
    <p:sldId id="303" r:id="rId10"/>
    <p:sldId id="304" r:id="rId11"/>
    <p:sldId id="305" r:id="rId12"/>
    <p:sldId id="306" r:id="rId13"/>
    <p:sldId id="310" r:id="rId14"/>
    <p:sldId id="264" r:id="rId15"/>
  </p:sldIdLst>
  <p:sldSz cx="12192000" cy="6858000"/>
  <p:notesSz cx="6858000" cy="9144000"/>
  <p:embeddedFontLst>
    <p:embeddedFont>
      <p:font typeface="KoPubWorld돋움체 Bold" panose="020B0604020202020204" charset="-127"/>
      <p:bold r:id="rId17"/>
    </p:embeddedFont>
    <p:embeddedFont>
      <p:font typeface="KoPubWorld돋움체 Light" panose="020B0604020202020204" charset="-127"/>
      <p:regular r:id="rId18"/>
    </p:embeddedFont>
    <p:embeddedFont>
      <p:font typeface="나눔명조" panose="02020603020101020101" pitchFamily="18" charset="-127"/>
      <p:regular r:id="rId19"/>
      <p:bold r:id="rId20"/>
    </p:embeddedFont>
    <p:embeddedFont>
      <p:font typeface="나눔명조 ExtraBold" panose="02020603020101020101" pitchFamily="18" charset="-127"/>
      <p:bold r:id="rId21"/>
    </p:embeddedFont>
    <p:embeddedFont>
      <p:font typeface="나눔스퀘어" panose="020B0600000101010101" pitchFamily="34" charset="-127"/>
      <p:regular r:id="rId22"/>
    </p:embeddedFont>
    <p:embeddedFont>
      <p:font typeface="맑은 고딕" panose="020B0503020000020004" pitchFamily="34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D9D9D9"/>
    <a:srgbClr val="00589A"/>
    <a:srgbClr val="3D9799"/>
    <a:srgbClr val="448C53"/>
    <a:srgbClr val="99AF47"/>
    <a:srgbClr val="C0CF88"/>
    <a:srgbClr val="9A7012"/>
    <a:srgbClr val="E5A923"/>
    <a:srgbClr val="F0C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5702" autoAdjust="0"/>
  </p:normalViewPr>
  <p:slideViewPr>
    <p:cSldViewPr snapToGrid="0">
      <p:cViewPr varScale="1">
        <p:scale>
          <a:sx n="152" d="100"/>
          <a:sy n="152" d="100"/>
        </p:scale>
        <p:origin x="2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FF714-397C-4DA4-964F-C4089581E691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845B8-41D5-4BCC-A9A7-3023EACF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9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221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dirty="0"/>
              <a:t>원본 파일에 저장된 가치</a:t>
            </a:r>
            <a:r>
              <a:rPr lang="en-US" altLang="ko-KR" dirty="0"/>
              <a:t>(</a:t>
            </a:r>
            <a:r>
              <a:rPr lang="ko-KR" altLang="en-US" dirty="0"/>
              <a:t>통장에 있는 돈</a:t>
            </a:r>
            <a:r>
              <a:rPr lang="en-US" altLang="ko-KR" dirty="0"/>
              <a:t>)</a:t>
            </a:r>
            <a:r>
              <a:rPr lang="ko-KR" altLang="en-US" dirty="0"/>
              <a:t>를 지불하고</a:t>
            </a:r>
            <a:r>
              <a:rPr lang="en-US" altLang="ko-KR" dirty="0"/>
              <a:t>, </a:t>
            </a:r>
            <a:r>
              <a:rPr lang="ko-KR" altLang="en-US" dirty="0"/>
              <a:t>지불 전 원본 파일을 복사하여 다른 사람에게 또 지불하는 것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951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dirty="0"/>
              <a:t>원본 파일에 저장된 가치</a:t>
            </a:r>
            <a:r>
              <a:rPr lang="en-US" altLang="ko-KR" dirty="0"/>
              <a:t>(</a:t>
            </a:r>
            <a:r>
              <a:rPr lang="ko-KR" altLang="en-US" dirty="0"/>
              <a:t>통장에 있는 돈</a:t>
            </a:r>
            <a:r>
              <a:rPr lang="en-US" altLang="ko-KR" dirty="0"/>
              <a:t>)</a:t>
            </a:r>
            <a:r>
              <a:rPr lang="ko-KR" altLang="en-US" dirty="0"/>
              <a:t>를 지불하고</a:t>
            </a:r>
            <a:r>
              <a:rPr lang="en-US" altLang="ko-KR" dirty="0"/>
              <a:t>, </a:t>
            </a:r>
            <a:r>
              <a:rPr lang="ko-KR" altLang="en-US" dirty="0"/>
              <a:t>지불 전 원본 파일을 복사하여 다른 사람에게 또 지불하는 것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02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91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24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06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61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메모리 같은 경우 휘발성이기 때문에 전원이 꺼지면 데이터가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지워짐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이런일을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방지하기 위해 블록체인은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블록의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해시값을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해시함수를 통해 찾는다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임의의 값이 변경되면 다른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해시값이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나온다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어떤 블록이 존재한다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할때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그 블록은 정보들을 블록이라는 단위로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묶어두는데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이거를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해시했더니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해시 데이터가 나왔다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물론 그 정보가 바뀌면 데이터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(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해시값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도 바뀐다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앞의 데이터의 해시 값을 기억한다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정보를 기록할 때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100%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똑같은 정보가 나오기 힘들기 때문에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동일한 데이터가 반복되기 어렵다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같은 블록이 나오기 힘들다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정말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중요한것은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블록과 블록사이에 블록이 앞에 블록을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기억한다느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것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!!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즉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체인된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결과들만 중요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!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이때 해시를 이용해서 데이터를 포인팅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했다하여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해시 포인터라고 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블록을 헤더와 바디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(=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정보의 묶음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로 구분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데이터를 어떻게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검증해야해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검증하기 위해 무엇이 필요할까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이런 정보를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적어두는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곳이 헤더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헤더는 바디를 설명하고 둘을 묶으면 블록이고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헤더의 정보 중에 앞의 블록에 대한 정보가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해시값으로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기록되어있다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!!!!!!!!!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블록체인을 처음 구상할 때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번이 아래에 깔리는 이 형식으로 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차곡차곡 올리는 식으로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3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번째 블록은 블록 높이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3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번은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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그래서 자연스럽게 높이라고 표현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이 때 블록과 블록 사이 블록생성시간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블록생성주기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블록체인은 데이터베이스가 성격에 따라 주기적으로 블록을 만들기도 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,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데이터가 있을 때마다 그때그때 만드는 경우가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대부분 주기적으로 만들기 때문에 블록생성시간이 있으며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그 주기를 나타내는 말을 블록 생성 주기라고 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블록 생성 주기는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10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분이다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!(10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분에 수렴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)</a:t>
            </a:r>
          </a:p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이더리움은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 블록 주기가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15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(15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초에 수렴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)</a:t>
            </a:r>
          </a:p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클레이튼은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 블록생성주기가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!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블록생성주기는 중요하다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!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데이터가 블록에 들어갔다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=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체결했다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체결까지 걸리는 시간이 중요해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~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결제를 하는데 카드를 내고 긁는데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10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분 걸린다고 하면 뒤에 줄도 길어지고 등등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블록의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재요청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정보가 들어가기 까지 적어도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15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초가 걸린다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블록의 편입되기까지의 몇가지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과정잉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 있기 때문에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15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~5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분 정도 소요된다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.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클레이트는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 지극히 서비스 지향적이다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서비스에 적합한 블록체인이다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. 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초마다 블록이 찍힌다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초마다 블록이 찍히면 평균적으로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1~4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초안에 체결이 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624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클라이언트는 서버라는 큰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</a:rPr>
              <a:t>연산력이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 있는 컴퓨터에 요청을 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그 요청 결과를 서버가 준다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클라이언트는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연산력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혹은 컨텐츠가 충분한 곳에서 요청을 보내 요청결과를 받는다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.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P2P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는 이퀄들이 모인다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서로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연산력이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 있는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~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컴퓨터끼리 어떻게 통신하고자 하는 약속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프로토콜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이 프로토콜대로 통신을 하자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!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P2P: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노드들이 다 같은 데이터들을 가지고 있고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어느 상황에서도 다른 노드가 데이터를 줄 수 있다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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데이터들이 복제되어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.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모든 노드들은 같은 블록을 가지고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그래야 다음 블록을 기록할 준비가 되어있다는 뜻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!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 ex)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토렌츠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858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</a:rPr>
              <a:t>합의가 필요한 이유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</a:rPr>
              <a:t>!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누군가가 나 이다음 블록 이거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넣을래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!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라고 했을 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,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그 데이터가 틀린 데이터라면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어떡할래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?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은행이 원장을 관리하는데 그 은행을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못믿겠다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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비트코인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은행이라는 중앙화 되어있는 시스템이 모든 사람의 장부를 관리하고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원장을 관리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비트코인은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 다르게 생각했다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우리가 다 원장을 가지고 있으면 어때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?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모두가 모두의 잔고를 기억하고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, 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내가 생각하기에 이게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맞는거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 같아 웅성웅성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모두가 동의하면 그 블록이 블록에 포함될 수 있는 것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누군가가 이 데이터르 다음 블록이라고 외쳤을 때 그 액션에 동의해 라는 것이 합의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이때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PoW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개념을 블록체인이 썼다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쉽게 말하면 풀기 쉽지 않은 퍼즐을 먼저 푸는 사람이 블록을 제안할 수 있는 권리를 가진다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이렇게 하지 않으면 누구든지 제안을 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무엇이 신뢰할 수 있는 것인지 모르기 때문이다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다른 사람도 문제를 확인 할 수 있어야 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PoW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기반의 합의 구조를 만들었다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익명도 보장되고 데이터도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269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나머지의 기록을 보면 현재의 기록을 볼 수 있다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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탈중앙화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블록을 동일한 순서로 가지고 있기 때문에 다음 블록 검증 가능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자격이 있는 참여자 즉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PoW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를 푼 참여자가 블록을 제안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  <a:sym typeface="Wingdings" panose="05000000000000000000" pitchFamily="2" charset="2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10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개의 블록이 있는데 내가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7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번째 블록이 맘에 들지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않는다한다면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 따라오는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7,8,9,10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을 번복할 수 있는 근거를 대야 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sdgothicneo-ultralight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45B8-41D5-4BCC-A9A7-3023EACFBA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2D62-6991-4F97-8FB4-9FFA3AB97A02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841E-99DE-4249-ADF0-74676C946E85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3734-8DEE-4957-9BAE-BD874601D066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54FC-87C5-41C1-A7ED-E362E555CC2D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3240-151D-4851-99E3-060CAF021B27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CBA-B486-4E47-8364-DAEF9BC56EAD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B605-4BB1-4202-AE76-D7AD9E540984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E13D-36D7-42BB-8F78-176AA96B7316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CDF2-4F18-4677-BD6F-91CA32A0088F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13B8-42C3-4BEE-9303-C5BE91A71E12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054F-12F5-42C7-BFF2-4DD3D34DE14A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A02D-EEC9-4B88-AB7D-CC0546AEEFA3}" type="datetime1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634065"/>
            <a:ext cx="12213771" cy="2985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BBE7A-A3F4-4C20-AE3E-7803529A8460}"/>
              </a:ext>
            </a:extLst>
          </p:cNvPr>
          <p:cNvSpPr txBox="1"/>
          <p:nvPr/>
        </p:nvSpPr>
        <p:spPr>
          <a:xfrm>
            <a:off x="4705803" y="2721114"/>
            <a:ext cx="2797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Malgun Gothic Semilight" panose="020B0502040204020203" pitchFamily="34" charset="-128"/>
              </a:rPr>
              <a:t>BlockChain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Malgun Gothic Semilight" panose="020B0502040204020203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F41E0-B6DE-489D-A31F-F721F7E2B7B3}"/>
              </a:ext>
            </a:extLst>
          </p:cNvPr>
          <p:cNvSpPr txBox="1"/>
          <p:nvPr/>
        </p:nvSpPr>
        <p:spPr>
          <a:xfrm>
            <a:off x="5347703" y="5959263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rPr>
              <a:t>20180642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rPr>
              <a:t>신재영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77FC93-C9AC-449D-BA80-DCC4BB42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블록체인 네트워크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합의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5800" y="6310630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A0A5301-AED6-443F-BAC9-88E2A3CD6DBC}"/>
              </a:ext>
            </a:extLst>
          </p:cNvPr>
          <p:cNvGrpSpPr/>
          <p:nvPr/>
        </p:nvGrpSpPr>
        <p:grpSpPr>
          <a:xfrm>
            <a:off x="775797" y="2874107"/>
            <a:ext cx="2780947" cy="3374702"/>
            <a:chOff x="736772" y="1909358"/>
            <a:chExt cx="3478960" cy="3455493"/>
          </a:xfrm>
        </p:grpSpPr>
        <p:pic>
          <p:nvPicPr>
            <p:cNvPr id="15" name="Picture 2" descr="Peer-to-peer. The (past and) future of social. | Stephen Chukumba">
              <a:extLst>
                <a:ext uri="{FF2B5EF4-FFF2-40B4-BE49-F238E27FC236}">
                  <a16:creationId xmlns:a16="http://schemas.microsoft.com/office/drawing/2014/main" id="{DCD42760-1EDE-4209-BB81-772E7FBEB5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772" y="1909358"/>
              <a:ext cx="3478960" cy="3455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4A1DF89-CD76-4B07-850A-CBC6BB885331}"/>
                </a:ext>
              </a:extLst>
            </p:cNvPr>
            <p:cNvSpPr/>
            <p:nvPr/>
          </p:nvSpPr>
          <p:spPr>
            <a:xfrm>
              <a:off x="1738679" y="3342007"/>
              <a:ext cx="1368432" cy="59019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Peer-to-Peer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Network</a:t>
              </a: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A9E6D44-BBE8-49F3-A704-03F4163533F6}"/>
              </a:ext>
            </a:extLst>
          </p:cNvPr>
          <p:cNvCxnSpPr>
            <a:cxnSpLocks/>
            <a:stCxn id="18" idx="2"/>
            <a:endCxn id="7" idx="7"/>
          </p:cNvCxnSpPr>
          <p:nvPr/>
        </p:nvCxnSpPr>
        <p:spPr>
          <a:xfrm flipH="1">
            <a:off x="3405029" y="3022562"/>
            <a:ext cx="258471" cy="66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4247FF-FE05-473E-9E34-D3B5B805D94B}"/>
              </a:ext>
            </a:extLst>
          </p:cNvPr>
          <p:cNvSpPr txBox="1"/>
          <p:nvPr/>
        </p:nvSpPr>
        <p:spPr>
          <a:xfrm>
            <a:off x="2982352" y="2745563"/>
            <a:ext cx="1362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제안자</a:t>
            </a:r>
            <a:r>
              <a:rPr lang="en-US" altLang="ko-KR" sz="1200" dirty="0"/>
              <a:t>(Proposer)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AC90F1-EF74-45A1-94ED-7904A59DAE57}"/>
              </a:ext>
            </a:extLst>
          </p:cNvPr>
          <p:cNvSpPr/>
          <p:nvPr/>
        </p:nvSpPr>
        <p:spPr>
          <a:xfrm>
            <a:off x="2790567" y="3418569"/>
            <a:ext cx="5639866" cy="97437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A92EF59-162D-4BC3-AEB1-2EB7A972D4C0}"/>
              </a:ext>
            </a:extLst>
          </p:cNvPr>
          <p:cNvGrpSpPr/>
          <p:nvPr/>
        </p:nvGrpSpPr>
        <p:grpSpPr>
          <a:xfrm>
            <a:off x="3790890" y="3627943"/>
            <a:ext cx="4061814" cy="549002"/>
            <a:chOff x="4289222" y="5020304"/>
            <a:chExt cx="4061814" cy="54900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09D89A-5D80-48B4-92BB-BE3717BC8AAA}"/>
                </a:ext>
              </a:extLst>
            </p:cNvPr>
            <p:cNvSpPr/>
            <p:nvPr/>
          </p:nvSpPr>
          <p:spPr>
            <a:xfrm>
              <a:off x="4289222" y="5020304"/>
              <a:ext cx="572842" cy="549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B[0]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C74C945-7A8D-4787-BF18-A67047868F22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4862064" y="5294805"/>
              <a:ext cx="299401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6FFC2EC-3066-498D-BC33-B7059014CD47}"/>
                </a:ext>
              </a:extLst>
            </p:cNvPr>
            <p:cNvSpPr/>
            <p:nvPr/>
          </p:nvSpPr>
          <p:spPr>
            <a:xfrm>
              <a:off x="5161465" y="5020304"/>
              <a:ext cx="572842" cy="549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B[1]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85DFA50-C2E2-46B0-84EF-E151A61690FA}"/>
                </a:ext>
              </a:extLst>
            </p:cNvPr>
            <p:cNvSpPr/>
            <p:nvPr/>
          </p:nvSpPr>
          <p:spPr>
            <a:xfrm>
              <a:off x="6033708" y="5020304"/>
              <a:ext cx="572842" cy="549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B[2]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24886D3-953E-4BF4-BCC3-D65091CC3595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6606550" y="5294805"/>
              <a:ext cx="299401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891816D-9CB8-469F-BB42-3AC04EB23D6A}"/>
                </a:ext>
              </a:extLst>
            </p:cNvPr>
            <p:cNvSpPr/>
            <p:nvPr/>
          </p:nvSpPr>
          <p:spPr>
            <a:xfrm>
              <a:off x="6905951" y="5020304"/>
              <a:ext cx="572842" cy="549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B[3]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B6B6098-809C-44F6-9D82-B7C108162694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5734307" y="5294805"/>
              <a:ext cx="299401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193C5EF-DF54-40EE-AC1C-F0CF6C408E49}"/>
                </a:ext>
              </a:extLst>
            </p:cNvPr>
            <p:cNvCxnSpPr>
              <a:cxnSpLocks/>
              <a:stCxn id="28" idx="3"/>
              <a:endCxn id="31" idx="1"/>
            </p:cNvCxnSpPr>
            <p:nvPr/>
          </p:nvCxnSpPr>
          <p:spPr>
            <a:xfrm>
              <a:off x="7478793" y="5294805"/>
              <a:ext cx="299401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EEB60B9-CE68-4BE9-9CB4-3F748FB7112F}"/>
                </a:ext>
              </a:extLst>
            </p:cNvPr>
            <p:cNvSpPr/>
            <p:nvPr/>
          </p:nvSpPr>
          <p:spPr>
            <a:xfrm>
              <a:off x="7778194" y="5020304"/>
              <a:ext cx="572842" cy="5490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B[4]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926FD0-9438-4C7A-B0CC-BEF7A2285517}"/>
              </a:ext>
            </a:extLst>
          </p:cNvPr>
          <p:cNvSpPr/>
          <p:nvPr/>
        </p:nvSpPr>
        <p:spPr>
          <a:xfrm>
            <a:off x="2790567" y="4864790"/>
            <a:ext cx="5639866" cy="97437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B4C68D1-85BC-4958-B530-4C1600D5C492}"/>
              </a:ext>
            </a:extLst>
          </p:cNvPr>
          <p:cNvGrpSpPr/>
          <p:nvPr/>
        </p:nvGrpSpPr>
        <p:grpSpPr>
          <a:xfrm>
            <a:off x="3790890" y="5074164"/>
            <a:ext cx="4061814" cy="549002"/>
            <a:chOff x="4289222" y="5020304"/>
            <a:chExt cx="4061814" cy="54900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ECAED74-0247-489D-AD56-4DC6337681CD}"/>
                </a:ext>
              </a:extLst>
            </p:cNvPr>
            <p:cNvSpPr/>
            <p:nvPr/>
          </p:nvSpPr>
          <p:spPr>
            <a:xfrm>
              <a:off x="4289222" y="5020304"/>
              <a:ext cx="572842" cy="549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B[0]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363C653-3C52-4114-B55B-DA9453BDCF8F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>
              <a:off x="4862064" y="5294805"/>
              <a:ext cx="299401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573CEEC-BC74-481F-A2D5-C3D9FB648C2A}"/>
                </a:ext>
              </a:extLst>
            </p:cNvPr>
            <p:cNvSpPr/>
            <p:nvPr/>
          </p:nvSpPr>
          <p:spPr>
            <a:xfrm>
              <a:off x="5161465" y="5020304"/>
              <a:ext cx="572842" cy="549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B[1]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4CBDBD5-53FE-45CF-9EB0-263E51D70250}"/>
                </a:ext>
              </a:extLst>
            </p:cNvPr>
            <p:cNvSpPr/>
            <p:nvPr/>
          </p:nvSpPr>
          <p:spPr>
            <a:xfrm>
              <a:off x="6033708" y="5020304"/>
              <a:ext cx="572842" cy="549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B[2]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5CED949-8FA6-451F-ADFB-F771E587E0DD}"/>
                </a:ext>
              </a:extLst>
            </p:cNvPr>
            <p:cNvCxnSpPr>
              <a:cxnSpLocks/>
              <a:stCxn id="37" idx="3"/>
              <a:endCxn id="39" idx="1"/>
            </p:cNvCxnSpPr>
            <p:nvPr/>
          </p:nvCxnSpPr>
          <p:spPr>
            <a:xfrm>
              <a:off x="6606550" y="5294805"/>
              <a:ext cx="299401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4963BA7-1B7C-445E-A271-7999B6939A8D}"/>
                </a:ext>
              </a:extLst>
            </p:cNvPr>
            <p:cNvSpPr/>
            <p:nvPr/>
          </p:nvSpPr>
          <p:spPr>
            <a:xfrm>
              <a:off x="6905951" y="5020304"/>
              <a:ext cx="572842" cy="549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B[3]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C75EB86-4FB9-41EC-AC32-85E2FBDC7185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5734307" y="5294805"/>
              <a:ext cx="299401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D91E3307-D1E2-4D78-AF7F-5BA2F38AE6FB}"/>
                </a:ext>
              </a:extLst>
            </p:cNvPr>
            <p:cNvCxnSpPr>
              <a:cxnSpLocks/>
              <a:stCxn id="39" idx="3"/>
              <a:endCxn id="42" idx="1"/>
            </p:cNvCxnSpPr>
            <p:nvPr/>
          </p:nvCxnSpPr>
          <p:spPr>
            <a:xfrm>
              <a:off x="7478793" y="5294805"/>
              <a:ext cx="299401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A721A58-6F42-4CC0-B142-AEBEB0698C2F}"/>
                </a:ext>
              </a:extLst>
            </p:cNvPr>
            <p:cNvSpPr/>
            <p:nvPr/>
          </p:nvSpPr>
          <p:spPr>
            <a:xfrm>
              <a:off x="7778194" y="5020304"/>
              <a:ext cx="572842" cy="5490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?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E940A22-F058-41FE-A525-C5105D42B486}"/>
              </a:ext>
            </a:extLst>
          </p:cNvPr>
          <p:cNvCxnSpPr>
            <a:cxnSpLocks/>
            <a:stCxn id="44" idx="0"/>
            <a:endCxn id="32" idx="2"/>
          </p:cNvCxnSpPr>
          <p:nvPr/>
        </p:nvCxnSpPr>
        <p:spPr>
          <a:xfrm flipH="1" flipV="1">
            <a:off x="5610500" y="5839167"/>
            <a:ext cx="487068" cy="47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677E720-9DE1-42B5-BC48-98098C45A498}"/>
              </a:ext>
            </a:extLst>
          </p:cNvPr>
          <p:cNvSpPr txBox="1"/>
          <p:nvPr/>
        </p:nvSpPr>
        <p:spPr>
          <a:xfrm>
            <a:off x="5181291" y="6311011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노드가</a:t>
            </a:r>
            <a:r>
              <a:rPr lang="en-US" altLang="ko-KR" sz="1200" dirty="0"/>
              <a:t> </a:t>
            </a:r>
            <a:r>
              <a:rPr lang="ko-KR" altLang="en-US" sz="1200" dirty="0"/>
              <a:t>저장한 블록체인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6026055-CCBF-4625-9A9A-5B227641BC40}"/>
              </a:ext>
            </a:extLst>
          </p:cNvPr>
          <p:cNvSpPr/>
          <p:nvPr/>
        </p:nvSpPr>
        <p:spPr>
          <a:xfrm>
            <a:off x="2936451" y="3584830"/>
            <a:ext cx="548973" cy="6884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C2939-AFEF-4FD2-9C9E-99D47BAC54F9}"/>
              </a:ext>
            </a:extLst>
          </p:cNvPr>
          <p:cNvSpPr txBox="1"/>
          <p:nvPr/>
        </p:nvSpPr>
        <p:spPr>
          <a:xfrm>
            <a:off x="311445" y="1064833"/>
            <a:ext cx="91896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자격이 있는 참여자는 블록을 제안</a:t>
            </a:r>
            <a:r>
              <a:rPr lang="en-US" altLang="ko-KR" sz="1400" dirty="0"/>
              <a:t>(propose) </a:t>
            </a:r>
            <a:r>
              <a:rPr lang="ko-KR" altLang="en-US" sz="1400" dirty="0"/>
              <a:t>할 수 있음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블록 제안 자격은 네트워크마다 상이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e.g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PoW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노드들은 제안자가 올바른 자격을 취득했는지</a:t>
            </a:r>
            <a:r>
              <a:rPr lang="en-US" altLang="ko-KR" sz="1400" dirty="0"/>
              <a:t>, </a:t>
            </a:r>
            <a:r>
              <a:rPr lang="ko-KR" altLang="en-US" sz="1400" dirty="0"/>
              <a:t>제안된 블록이 </a:t>
            </a:r>
            <a:r>
              <a:rPr lang="ko-KR" altLang="en-US" sz="1400" dirty="0" err="1"/>
              <a:t>올바른지</a:t>
            </a:r>
            <a:r>
              <a:rPr lang="ko-KR" altLang="en-US" sz="1400" dirty="0"/>
              <a:t> 검증 뒤 블록을 자신의 체인에 추가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정족수 또는 정해진 기준을 만족하는 수의 노드가 블록을 자신의 체인에 추가하면 합의가 이뤄졌다고 판단</a:t>
            </a:r>
          </a:p>
        </p:txBody>
      </p:sp>
    </p:spTree>
    <p:extLst>
      <p:ext uri="{BB962C8B-B14F-4D97-AF65-F5344CB8AC3E}">
        <p14:creationId xmlns:p14="http://schemas.microsoft.com/office/powerpoint/2010/main" val="404902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5800" y="6310630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1DA2FC-F016-4848-865D-9C733FD4119C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579A5D5-C9CC-4C96-81E3-F11C8B6C4622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정리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블록체인의 성질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B0E7E7-B04C-49C0-A9D8-2C9A47373487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8F902EE-7406-4881-BA85-E8B702D1436D}"/>
              </a:ext>
            </a:extLst>
          </p:cNvPr>
          <p:cNvSpPr txBox="1"/>
          <p:nvPr/>
        </p:nvSpPr>
        <p:spPr>
          <a:xfrm>
            <a:off x="311444" y="1064833"/>
            <a:ext cx="11309055" cy="390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블록체인은 한 명 이상의 참여자가 있는 네트워크에서 관리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네트워크 참여자 전원은 모든 블록을 동일한 순서로 저장하여 </a:t>
            </a:r>
            <a:r>
              <a:rPr lang="ko-KR" altLang="en-US" sz="1400" b="1" dirty="0"/>
              <a:t>모두 같은 블록체인을 유지</a:t>
            </a:r>
            <a:endParaRPr lang="en-US" altLang="ko-KR" sz="1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자격이 있는 참여자는 블록을 제어할 수 있음</a:t>
            </a:r>
            <a:r>
              <a:rPr lang="en-US" altLang="ko-KR" sz="1400" dirty="0"/>
              <a:t>; </a:t>
            </a:r>
            <a:r>
              <a:rPr lang="ko-KR" altLang="en-US" sz="1400" dirty="0"/>
              <a:t>블록 제안 자격은 네트워크마다 상이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블록이 체인에 추가됨 </a:t>
            </a:r>
            <a:r>
              <a:rPr lang="en-US" altLang="ko-KR" sz="1400" dirty="0"/>
              <a:t>= </a:t>
            </a:r>
            <a:r>
              <a:rPr lang="ko-KR" altLang="en-US" sz="1400" dirty="0"/>
              <a:t>참여자들이 새 블록을 자신의 체인에 추가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따라서 새로운 블록이 체인에 추가되려면 네트워크의 합의가 필요</a:t>
            </a:r>
            <a:r>
              <a:rPr lang="en-US" altLang="ko-KR" sz="1400" dirty="0"/>
              <a:t>; </a:t>
            </a:r>
            <a:r>
              <a:rPr lang="ko-KR" altLang="en-US" sz="1400" dirty="0"/>
              <a:t>합의방법은 네트워크마다 상이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어느 한 주체가 단독으로 결정하는 구조가 아닌</a:t>
            </a:r>
            <a:r>
              <a:rPr lang="en-US" altLang="ko-KR" sz="1400" dirty="0"/>
              <a:t>, </a:t>
            </a:r>
            <a:r>
              <a:rPr lang="ko-KR" altLang="en-US" sz="1400" dirty="0"/>
              <a:t>여러 참여자가 합의를 통해 결정하기 때문에 블록체인은 </a:t>
            </a:r>
            <a:r>
              <a:rPr lang="ko-KR" altLang="en-US" sz="1400" b="1" dirty="0"/>
              <a:t>탈중앙화</a:t>
            </a:r>
            <a:r>
              <a:rPr lang="ko-KR" altLang="en-US" sz="1400" dirty="0"/>
              <a:t>가 되어있다고 표현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참여자 전원은 이전 블록들을 저장하고 있으므로 새로운 블록의 </a:t>
            </a:r>
            <a:r>
              <a:rPr lang="ko-KR" altLang="en-US" sz="1400" b="1" dirty="0"/>
              <a:t>무결성</a:t>
            </a:r>
            <a:r>
              <a:rPr lang="ko-KR" altLang="en-US" sz="1400" dirty="0"/>
              <a:t>을 확인가능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새롭게 제안되는 블록은 참여자들이 검증 및 합의할 수 있는 형태여야 함 </a:t>
            </a:r>
            <a:r>
              <a:rPr lang="en-US" altLang="ko-KR" sz="1400" dirty="0"/>
              <a:t>(</a:t>
            </a:r>
            <a:r>
              <a:rPr lang="ko-KR" altLang="en-US" sz="1400" b="1" dirty="0"/>
              <a:t>투명성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한번 쓰여진 블록은 이전의 합의를 번복할 수 있지 않는 한 변경될 수 없음</a:t>
            </a:r>
            <a:r>
              <a:rPr lang="en-US" altLang="ko-KR" sz="1400" dirty="0"/>
              <a:t>(</a:t>
            </a:r>
            <a:r>
              <a:rPr lang="ko-KR" altLang="en-US" sz="1400" b="1" dirty="0"/>
              <a:t>불변성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8559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569413B-3A44-48A4-A27E-5229D74DE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40714"/>
              </p:ext>
            </p:extLst>
          </p:nvPr>
        </p:nvGraphicFramePr>
        <p:xfrm>
          <a:off x="709613" y="2749006"/>
          <a:ext cx="10718799" cy="3550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2437">
                  <a:extLst>
                    <a:ext uri="{9D8B030D-6E8A-4147-A177-3AD203B41FA5}">
                      <a16:colId xmlns:a16="http://schemas.microsoft.com/office/drawing/2014/main" val="1937680123"/>
                    </a:ext>
                  </a:extLst>
                </a:gridCol>
                <a:gridCol w="4070350">
                  <a:extLst>
                    <a:ext uri="{9D8B030D-6E8A-4147-A177-3AD203B41FA5}">
                      <a16:colId xmlns:a16="http://schemas.microsoft.com/office/drawing/2014/main" val="3728255070"/>
                    </a:ext>
                  </a:extLst>
                </a:gridCol>
                <a:gridCol w="4926012">
                  <a:extLst>
                    <a:ext uri="{9D8B030D-6E8A-4147-A177-3AD203B41FA5}">
                      <a16:colId xmlns:a16="http://schemas.microsoft.com/office/drawing/2014/main" val="81162651"/>
                    </a:ext>
                  </a:extLst>
                </a:gridCol>
              </a:tblGrid>
              <a:tr h="13022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이중 지불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(Double Spending)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원본 파일에 저장된 가치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통장에 있는 돈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지불하고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지불 전 원본 파일을 복사하여 다른 사람에게 또 지불하는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943034"/>
                  </a:ext>
                </a:extLst>
              </a:tr>
              <a:tr h="22479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비잔티움 장군의 딜레마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1982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년 논문에서 처음 언급된 문제로 분산 처리 시스템에서 발생할 수 있는 오류와 관련된 내용으로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퍼블릭 블록체인은 참여자의 제한이 없는 대신 그만큼 악의적인 참여자도 존재할 수 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666279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5800" y="6310630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E4E6FB-54E1-4E52-AC13-E50B347DEC32}"/>
              </a:ext>
            </a:extLst>
          </p:cNvPr>
          <p:cNvSpPr txBox="1"/>
          <p:nvPr/>
        </p:nvSpPr>
        <p:spPr>
          <a:xfrm>
            <a:off x="312892" y="815562"/>
            <a:ext cx="1093641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블록체인의 참여자들이 합리적이고 효율적인 의사결정을 내릴 수 있게 하는 알고리즘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FF5050"/>
                </a:solidFill>
              </a:rPr>
              <a:t>합의 알고리즘이 필요한 이유</a:t>
            </a:r>
            <a:r>
              <a:rPr lang="en-US" altLang="ko-KR" sz="1600" b="1" dirty="0">
                <a:solidFill>
                  <a:srgbClr val="FF5050"/>
                </a:solidFill>
              </a:rPr>
              <a:t>?</a:t>
            </a:r>
            <a:br>
              <a:rPr lang="en-US" altLang="ko-KR" sz="1600" b="1" dirty="0"/>
            </a:br>
            <a:r>
              <a:rPr lang="en-US" altLang="ko-KR" sz="1600" dirty="0"/>
              <a:t>1) </a:t>
            </a:r>
            <a:r>
              <a:rPr lang="ko-KR" altLang="en-US" sz="1600" dirty="0"/>
              <a:t>중앙의 통제 없이 자생적인 화폐 거래로 무한 복사와 </a:t>
            </a:r>
            <a:r>
              <a:rPr lang="ko-KR" altLang="en-US" sz="1600" dirty="0" err="1"/>
              <a:t>위〮변조가</a:t>
            </a:r>
            <a:r>
              <a:rPr lang="ko-KR" altLang="en-US" sz="1600" dirty="0"/>
              <a:t> 자유로운 온라인 상의 화폐거래의 </a:t>
            </a:r>
            <a:r>
              <a:rPr lang="ko-KR" altLang="en-US" sz="1600" b="1" dirty="0"/>
              <a:t>신뢰성 확보</a:t>
            </a:r>
            <a:br>
              <a:rPr lang="en-US" altLang="ko-KR" sz="1600" b="1" dirty="0"/>
            </a:br>
            <a:r>
              <a:rPr lang="en-US" altLang="ko-KR" sz="1600" dirty="0"/>
              <a:t>2) </a:t>
            </a:r>
            <a:r>
              <a:rPr lang="ko-KR" altLang="en-US" sz="1600" dirty="0"/>
              <a:t>암호화폐 거래자들의 </a:t>
            </a:r>
            <a:r>
              <a:rPr lang="ko-KR" altLang="en-US" sz="1600" b="1" dirty="0"/>
              <a:t>내역</a:t>
            </a:r>
            <a:r>
              <a:rPr lang="ko-KR" altLang="en-US" sz="1600" dirty="0"/>
              <a:t>에 대한 </a:t>
            </a:r>
            <a:r>
              <a:rPr lang="ko-KR" altLang="en-US" sz="1600" b="1" dirty="0"/>
              <a:t>검증</a:t>
            </a:r>
            <a:br>
              <a:rPr lang="en-US" altLang="ko-KR" sz="1600" b="1" dirty="0"/>
            </a:br>
            <a:r>
              <a:rPr lang="en-US" altLang="ko-KR" sz="1600" dirty="0"/>
              <a:t>ex) </a:t>
            </a:r>
            <a:r>
              <a:rPr lang="ko-KR" altLang="en-US" sz="1600" dirty="0"/>
              <a:t>이중 지불</a:t>
            </a:r>
            <a:r>
              <a:rPr lang="en-US" altLang="ko-KR" sz="1600" dirty="0"/>
              <a:t>(Double Spending), </a:t>
            </a:r>
            <a:r>
              <a:rPr lang="ko-KR" altLang="en-US" sz="1600" dirty="0"/>
              <a:t>비잔티움 장군의 딜레마</a:t>
            </a:r>
            <a:endParaRPr lang="en-US" altLang="ko-KR" sz="16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1DA2FC-F016-4848-865D-9C733FD4119C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579A5D5-C9CC-4C96-81E3-F11C8B6C4622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합의 알고리즘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합의 알고리즘과 필요성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B0E7E7-B04C-49C0-A9D8-2C9A47373487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444CF9-34A1-49DA-A7FC-A9A8A0BB4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62" y="2791241"/>
            <a:ext cx="4694050" cy="121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71BECF-1CC3-4EB9-ADCA-B69F978AB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51" y="4037721"/>
            <a:ext cx="3861873" cy="225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EBBFBF-23AF-423D-A750-0F3A3F325932}"/>
              </a:ext>
            </a:extLst>
          </p:cNvPr>
          <p:cNvSpPr txBox="1"/>
          <p:nvPr/>
        </p:nvSpPr>
        <p:spPr>
          <a:xfrm>
            <a:off x="9455150" y="4410537"/>
            <a:ext cx="532518" cy="296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9AM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B1614-FFC5-4D9B-8028-9672BF4AA767}"/>
              </a:ext>
            </a:extLst>
          </p:cNvPr>
          <p:cNvSpPr txBox="1"/>
          <p:nvPr/>
        </p:nvSpPr>
        <p:spPr>
          <a:xfrm>
            <a:off x="10338459" y="5170325"/>
            <a:ext cx="532518" cy="296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9AM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20CCCF-799D-48D0-ABFD-53C41EEDC8C5}"/>
              </a:ext>
            </a:extLst>
          </p:cNvPr>
          <p:cNvSpPr txBox="1"/>
          <p:nvPr/>
        </p:nvSpPr>
        <p:spPr>
          <a:xfrm>
            <a:off x="8750959" y="5907344"/>
            <a:ext cx="532518" cy="296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8AM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FADF7C-810B-491A-B945-9E4D9A70D694}"/>
              </a:ext>
            </a:extLst>
          </p:cNvPr>
          <p:cNvSpPr txBox="1"/>
          <p:nvPr/>
        </p:nvSpPr>
        <p:spPr>
          <a:xfrm>
            <a:off x="7157736" y="5314309"/>
            <a:ext cx="532518" cy="296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8AM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B85F33-784B-4D92-A260-95329F13A67C}"/>
              </a:ext>
            </a:extLst>
          </p:cNvPr>
          <p:cNvSpPr txBox="1"/>
          <p:nvPr/>
        </p:nvSpPr>
        <p:spPr>
          <a:xfrm>
            <a:off x="7843536" y="4375409"/>
            <a:ext cx="532518" cy="296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8AM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68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5800" y="6310630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1DA2FC-F016-4848-865D-9C733FD4119C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579A5D5-C9CC-4C96-81E3-F11C8B6C4622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합의 알고리즘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en-US" altLang="ko-KR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PoW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(Proof of Work, 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작업 증명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)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와 </a:t>
              </a:r>
              <a:r>
                <a:rPr lang="en-US" altLang="ko-KR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PoS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(Proof of Stake, 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작업 지분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)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B0E7E7-B04C-49C0-A9D8-2C9A47373487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D065361C-C3CC-4ED9-9E54-43CC5368A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321693"/>
              </p:ext>
            </p:extLst>
          </p:nvPr>
        </p:nvGraphicFramePr>
        <p:xfrm>
          <a:off x="341935" y="937817"/>
          <a:ext cx="11444366" cy="5228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2183">
                  <a:extLst>
                    <a:ext uri="{9D8B030D-6E8A-4147-A177-3AD203B41FA5}">
                      <a16:colId xmlns:a16="http://schemas.microsoft.com/office/drawing/2014/main" val="1841761219"/>
                    </a:ext>
                  </a:extLst>
                </a:gridCol>
                <a:gridCol w="5722183">
                  <a:extLst>
                    <a:ext uri="{9D8B030D-6E8A-4147-A177-3AD203B41FA5}">
                      <a16:colId xmlns:a16="http://schemas.microsoft.com/office/drawing/2014/main" val="1717326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Proof-of-Work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Proof-of-Stake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99284"/>
                  </a:ext>
                </a:extLst>
              </a:tr>
              <a:tr h="175372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최초의 암호화폐인 </a:t>
                      </a:r>
                      <a:r>
                        <a:rPr lang="ko-KR" altLang="en-US" sz="1200" dirty="0" err="1"/>
                        <a:t>비트코인</a:t>
                      </a:r>
                      <a:r>
                        <a:rPr lang="ko-KR" altLang="en-US" sz="1200" dirty="0"/>
                        <a:t> 시스템에서 적용한 최초의 디지털 통화의 합의 알고리즘</a:t>
                      </a:r>
                      <a:endParaRPr lang="en-US" altLang="ko-KR" sz="12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/>
                        <a:t>풀기 어려운 문제를 빨리 해결한 사람에게 블록을 생성할 수 있는 권한을 주고 그 보상으로 코인을 제공</a:t>
                      </a:r>
                      <a:endParaRPr lang="en-US" altLang="ko-KR" sz="1200" b="1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비트코인의</a:t>
                      </a:r>
                      <a:r>
                        <a:rPr lang="ko-KR" altLang="en-US" sz="1200" dirty="0"/>
                        <a:t> 경우 약 </a:t>
                      </a: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분 정도 걸려 풀 수 있도록 난이도를 조절</a:t>
                      </a:r>
                      <a:endParaRPr lang="en-US" altLang="ko-KR" sz="12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채굴자들이 </a:t>
                      </a:r>
                      <a:r>
                        <a:rPr lang="en-US" altLang="ko-KR" sz="1200" dirty="0"/>
                        <a:t>CPU, GPU</a:t>
                      </a:r>
                      <a:r>
                        <a:rPr lang="ko-KR" altLang="en-US" sz="1200" dirty="0"/>
                        <a:t>와 같은 장비를 통해 결과값이 나올 때까지 </a:t>
                      </a:r>
                      <a:r>
                        <a:rPr lang="ko-KR" altLang="en-US" sz="1200" dirty="0" err="1"/>
                        <a:t>입력값을</a:t>
                      </a:r>
                      <a:r>
                        <a:rPr lang="ko-KR" altLang="en-US" sz="1200" dirty="0"/>
                        <a:t> 바꿔 지속적으로 실행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많은 작업 비용이 들며 이러한 행위에 대한 보상은 새로 발행되는 </a:t>
                      </a:r>
                      <a:r>
                        <a:rPr lang="ko-KR" altLang="en-US" sz="1200" b="1" dirty="0" err="1">
                          <a:sym typeface="Wingdings" panose="05000000000000000000" pitchFamily="2" charset="2"/>
                        </a:rPr>
                        <a:t>비트코인</a:t>
                      </a:r>
                      <a:r>
                        <a:rPr lang="ko-KR" altLang="en-US" sz="1200" dirty="0" err="1">
                          <a:sym typeface="Wingdings" panose="05000000000000000000" pitchFamily="2" charset="2"/>
                        </a:rPr>
                        <a:t>과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 해당 블록에 포함되는 </a:t>
                      </a:r>
                      <a:r>
                        <a:rPr lang="ko-KR" altLang="en-US" sz="1200" b="1" dirty="0">
                          <a:sym typeface="Wingdings" panose="05000000000000000000" pitchFamily="2" charset="2"/>
                        </a:rPr>
                        <a:t>거래 수수료의 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/>
                        <a:t>PoW</a:t>
                      </a:r>
                      <a:r>
                        <a:rPr lang="ko-KR" altLang="en-US" sz="1200" dirty="0"/>
                        <a:t>로 인한 과도한 에너지 소비 및 채굴의 독점화 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dirty="0" err="1">
                          <a:sym typeface="Wingdings" panose="05000000000000000000" pitchFamily="2" charset="2"/>
                        </a:rPr>
                        <a:t>PoS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탄생</a:t>
                      </a:r>
                      <a:endParaRPr lang="en-US" altLang="ko-KR" sz="120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참여자의 소유 지분</a:t>
                      </a:r>
                      <a:r>
                        <a:rPr lang="en-US" altLang="ko-KR" sz="1200" dirty="0">
                          <a:sym typeface="Wingdings" panose="05000000000000000000" pitchFamily="2" charset="2"/>
                        </a:rPr>
                        <a:t>(Stake)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이 블록 생성 권한에 반영되는 알고리즘</a:t>
                      </a:r>
                      <a:endParaRPr lang="en-US" altLang="ko-KR" sz="120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sym typeface="Wingdings" panose="05000000000000000000" pitchFamily="2" charset="2"/>
                        </a:rPr>
                        <a:t>화폐량을</a:t>
                      </a:r>
                      <a:r>
                        <a:rPr lang="ko-KR" altLang="en-US" sz="1200" dirty="0">
                          <a:sym typeface="Wingdings" panose="05000000000000000000" pitchFamily="2" charset="2"/>
                        </a:rPr>
                        <a:t> 더 많이 소유하고 있는 승인자가 우선하여 블록을 생성할 수 있음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623872"/>
                  </a:ext>
                </a:extLst>
              </a:tr>
              <a:tr h="239891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263135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5F63083C-ACF2-41FB-9DDD-77D3FF1A4E3D}"/>
              </a:ext>
            </a:extLst>
          </p:cNvPr>
          <p:cNvGrpSpPr/>
          <p:nvPr/>
        </p:nvGrpSpPr>
        <p:grpSpPr>
          <a:xfrm>
            <a:off x="1425203" y="3886892"/>
            <a:ext cx="3802642" cy="2211212"/>
            <a:chOff x="452592" y="1193022"/>
            <a:chExt cx="3790874" cy="3557389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47918127-3E07-40A8-99C7-CE323A4F61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592" y="1193022"/>
              <a:ext cx="3790874" cy="3557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373D8A5-C9FE-4FB5-861B-6533CFEF539D}"/>
                </a:ext>
              </a:extLst>
            </p:cNvPr>
            <p:cNvSpPr/>
            <p:nvPr/>
          </p:nvSpPr>
          <p:spPr>
            <a:xfrm>
              <a:off x="1311691" y="2131498"/>
              <a:ext cx="1229710" cy="15261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0A3975F-AA6B-4F86-8A61-1E1B9E8EDCB6}"/>
                </a:ext>
              </a:extLst>
            </p:cNvPr>
            <p:cNvCxnSpPr>
              <a:cxnSpLocks/>
              <a:stCxn id="25" idx="2"/>
              <a:endCxn id="22" idx="7"/>
            </p:cNvCxnSpPr>
            <p:nvPr/>
          </p:nvCxnSpPr>
          <p:spPr>
            <a:xfrm flipH="1">
              <a:off x="2361314" y="2182225"/>
              <a:ext cx="301212" cy="172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29265B-DD19-4A9B-BB13-FE3B1560FD0F}"/>
                </a:ext>
              </a:extLst>
            </p:cNvPr>
            <p:cNvSpPr txBox="1"/>
            <p:nvPr/>
          </p:nvSpPr>
          <p:spPr>
            <a:xfrm>
              <a:off x="2163030" y="1936004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네트워크 노드</a:t>
              </a:r>
            </a:p>
          </p:txBody>
        </p:sp>
      </p:grpSp>
      <p:pic>
        <p:nvPicPr>
          <p:cNvPr id="15" name="Picture 2">
            <a:extLst>
              <a:ext uri="{FF2B5EF4-FFF2-40B4-BE49-F238E27FC236}">
                <a16:creationId xmlns:a16="http://schemas.microsoft.com/office/drawing/2014/main" id="{E618782F-91EC-40E4-B2F4-9DC6BE79D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897" y="3833145"/>
            <a:ext cx="2888867" cy="226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0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5414227" y="3102132"/>
            <a:ext cx="1385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Q&amp;A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감사합니다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</a:t>
            </a:r>
            <a:endParaRPr lang="ko-KR" altLang="en-US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2B42E3-FBE5-44D0-91B1-980BF254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-21771" y="0"/>
            <a:ext cx="12213771" cy="8609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>
                    <a:lumMod val="75000"/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chemeClr val="bg1">
                  <a:lumMod val="75000"/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93B6E9-C890-4D5A-A71D-291AA2FC09FB}"/>
              </a:ext>
            </a:extLst>
          </p:cNvPr>
          <p:cNvGrpSpPr/>
          <p:nvPr/>
        </p:nvGrpSpPr>
        <p:grpSpPr>
          <a:xfrm>
            <a:off x="3307329" y="1495076"/>
            <a:ext cx="3181256" cy="646331"/>
            <a:chOff x="3403338" y="2598003"/>
            <a:chExt cx="3181256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4F941-B1A5-42ED-AD78-B0F57A275C9B}"/>
                </a:ext>
              </a:extLst>
            </p:cNvPr>
            <p:cNvSpPr txBox="1"/>
            <p:nvPr/>
          </p:nvSpPr>
          <p:spPr>
            <a:xfrm>
              <a:off x="3403338" y="2598003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E13764-1EF0-4A6F-8554-79E11A74BCAB}"/>
                </a:ext>
              </a:extLst>
            </p:cNvPr>
            <p:cNvSpPr txBox="1"/>
            <p:nvPr/>
          </p:nvSpPr>
          <p:spPr>
            <a:xfrm>
              <a:off x="4005042" y="2667984"/>
              <a:ext cx="2579552" cy="41646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블록체인 등장배경 및 개념 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C83884-94AC-4FA3-896D-F8170CB5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E886D1-DB9C-4D73-A92A-B00E1881F58A}"/>
              </a:ext>
            </a:extLst>
          </p:cNvPr>
          <p:cNvGrpSpPr/>
          <p:nvPr/>
        </p:nvGrpSpPr>
        <p:grpSpPr>
          <a:xfrm>
            <a:off x="3291725" y="2183334"/>
            <a:ext cx="2714783" cy="646331"/>
            <a:chOff x="3403338" y="2598003"/>
            <a:chExt cx="2714783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187A44-AF39-47FC-8DF8-6D86D107F81A}"/>
                </a:ext>
              </a:extLst>
            </p:cNvPr>
            <p:cNvSpPr txBox="1"/>
            <p:nvPr/>
          </p:nvSpPr>
          <p:spPr>
            <a:xfrm>
              <a:off x="3403338" y="2598003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E74154-FB7E-4834-8EFD-5667D4511966}"/>
                </a:ext>
              </a:extLst>
            </p:cNvPr>
            <p:cNvSpPr txBox="1"/>
            <p:nvPr/>
          </p:nvSpPr>
          <p:spPr>
            <a:xfrm>
              <a:off x="4005042" y="2667984"/>
              <a:ext cx="2113079" cy="41646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해시함수란 무엇인가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?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2F79168-DDCA-45E6-A59A-F9737924FDAC}"/>
              </a:ext>
            </a:extLst>
          </p:cNvPr>
          <p:cNvGrpSpPr/>
          <p:nvPr/>
        </p:nvGrpSpPr>
        <p:grpSpPr>
          <a:xfrm>
            <a:off x="3291725" y="2892117"/>
            <a:ext cx="2216249" cy="646331"/>
            <a:chOff x="3403338" y="2598003"/>
            <a:chExt cx="2216249" cy="6463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CED1EC-5353-4520-9986-A5BEFB8696F5}"/>
                </a:ext>
              </a:extLst>
            </p:cNvPr>
            <p:cNvSpPr txBox="1"/>
            <p:nvPr/>
          </p:nvSpPr>
          <p:spPr>
            <a:xfrm>
              <a:off x="3403338" y="2598003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06D17C-DB22-498A-960B-76326D9FF8DC}"/>
                </a:ext>
              </a:extLst>
            </p:cNvPr>
            <p:cNvSpPr txBox="1"/>
            <p:nvPr/>
          </p:nvSpPr>
          <p:spPr>
            <a:xfrm>
              <a:off x="4005042" y="2667984"/>
              <a:ext cx="1614545" cy="41646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블록체인의 구조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28CEB6-89AA-40F0-8C54-A552123B7BBB}"/>
              </a:ext>
            </a:extLst>
          </p:cNvPr>
          <p:cNvGrpSpPr/>
          <p:nvPr/>
        </p:nvGrpSpPr>
        <p:grpSpPr>
          <a:xfrm>
            <a:off x="3291725" y="3622423"/>
            <a:ext cx="2411815" cy="646331"/>
            <a:chOff x="3403338" y="2598003"/>
            <a:chExt cx="2411815" cy="6463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8F9EC9-C98C-4870-B2CE-364F06B2977D}"/>
                </a:ext>
              </a:extLst>
            </p:cNvPr>
            <p:cNvSpPr txBox="1"/>
            <p:nvPr/>
          </p:nvSpPr>
          <p:spPr>
            <a:xfrm>
              <a:off x="3403338" y="2598003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848CFE-8691-4DDC-8707-350F5BAAD756}"/>
                </a:ext>
              </a:extLst>
            </p:cNvPr>
            <p:cNvSpPr txBox="1"/>
            <p:nvPr/>
          </p:nvSpPr>
          <p:spPr>
            <a:xfrm>
              <a:off x="4005042" y="2667984"/>
              <a:ext cx="1810111" cy="41646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블록체인 네트워크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5C944D6-DE52-4C07-A017-5FB13AAC67C4}"/>
              </a:ext>
            </a:extLst>
          </p:cNvPr>
          <p:cNvGrpSpPr/>
          <p:nvPr/>
        </p:nvGrpSpPr>
        <p:grpSpPr>
          <a:xfrm>
            <a:off x="3291725" y="4314928"/>
            <a:ext cx="1177503" cy="646331"/>
            <a:chOff x="3403338" y="2598003"/>
            <a:chExt cx="1177503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BA9653-B956-42E6-9DAA-3B2724656B23}"/>
                </a:ext>
              </a:extLst>
            </p:cNvPr>
            <p:cNvSpPr txBox="1"/>
            <p:nvPr/>
          </p:nvSpPr>
          <p:spPr>
            <a:xfrm>
              <a:off x="3403338" y="2598003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885CC3-EBA7-45E0-B9E7-C2C30596B358}"/>
                </a:ext>
              </a:extLst>
            </p:cNvPr>
            <p:cNvSpPr txBox="1"/>
            <p:nvPr/>
          </p:nvSpPr>
          <p:spPr>
            <a:xfrm>
              <a:off x="4005042" y="2667984"/>
              <a:ext cx="575799" cy="41646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정리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2FC59E4-FC14-45DC-8F07-ED0E78A5C666}"/>
              </a:ext>
            </a:extLst>
          </p:cNvPr>
          <p:cNvGrpSpPr/>
          <p:nvPr/>
        </p:nvGrpSpPr>
        <p:grpSpPr>
          <a:xfrm>
            <a:off x="3291725" y="5059568"/>
            <a:ext cx="2020682" cy="646331"/>
            <a:chOff x="3403338" y="2598003"/>
            <a:chExt cx="2020682" cy="6463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2CB091-0DAF-4F1B-9A1B-B744ED661FDE}"/>
                </a:ext>
              </a:extLst>
            </p:cNvPr>
            <p:cNvSpPr txBox="1"/>
            <p:nvPr/>
          </p:nvSpPr>
          <p:spPr>
            <a:xfrm>
              <a:off x="3403338" y="2598003"/>
              <a:ext cx="70403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0331AF-54A4-40AE-95AC-74A349DB4160}"/>
                </a:ext>
              </a:extLst>
            </p:cNvPr>
            <p:cNvSpPr txBox="1"/>
            <p:nvPr/>
          </p:nvSpPr>
          <p:spPr>
            <a:xfrm>
              <a:off x="4005042" y="2667984"/>
              <a:ext cx="1418978" cy="41646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명조" panose="02020603020101020101" pitchFamily="18" charset="-127"/>
                  <a:ea typeface="나눔명조" panose="02020603020101020101" pitchFamily="18" charset="-127"/>
                  <a:cs typeface="KoPubWorld돋움체 Bold" panose="00000800000000000000" pitchFamily="2" charset="-127"/>
                </a:rPr>
                <a:t>합의 알고리즘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53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블록체인 등장배경 및 개념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역사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E3E04-5127-4313-8718-45A95BF41B01}"/>
              </a:ext>
            </a:extLst>
          </p:cNvPr>
          <p:cNvSpPr txBox="1"/>
          <p:nvPr/>
        </p:nvSpPr>
        <p:spPr>
          <a:xfrm>
            <a:off x="289560" y="967359"/>
            <a:ext cx="9260805" cy="5129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사이버 펑크</a:t>
            </a:r>
            <a:r>
              <a:rPr lang="en-US" altLang="ko-KR" sz="1600" dirty="0"/>
              <a:t>(Cyberpunk) </a:t>
            </a:r>
            <a:r>
              <a:rPr lang="ko-KR" altLang="en-US" sz="1600" dirty="0"/>
              <a:t>운동과 맥을 같이 함</a:t>
            </a:r>
            <a:endParaRPr lang="en-US" altLang="ko-KR" sz="1600" dirty="0"/>
          </a:p>
          <a:p>
            <a:pPr marL="541338" lvl="1" indent="-276225">
              <a:lnSpc>
                <a:spcPct val="150000"/>
              </a:lnSpc>
              <a:buClr>
                <a:srgbClr val="FF3F3F"/>
              </a:buClr>
              <a:buFont typeface="Arial" panose="020B0604020202020204" pitchFamily="34" charset="0"/>
              <a:buChar char="•"/>
            </a:pPr>
            <a:r>
              <a:rPr lang="ko-KR" altLang="en-US" sz="1400" dirty="0"/>
              <a:t>사이버 펑크 운동</a:t>
            </a:r>
            <a:r>
              <a:rPr lang="en-US" altLang="ko-KR" sz="1400" dirty="0"/>
              <a:t>: </a:t>
            </a:r>
            <a:r>
              <a:rPr lang="ko-KR" altLang="en-US" sz="1400" dirty="0"/>
              <a:t>암호화 보안 기술을 활용하여 정부기관 등에 의한 사생활 침해를 막고자 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인터넷에서 안전하게 익명으로 결제하는 방법을 고민한 흐름</a:t>
            </a:r>
            <a:endParaRPr lang="en-US" altLang="ko-KR" sz="1600" dirty="0"/>
          </a:p>
          <a:p>
            <a:pPr marL="541338" lvl="1" indent="-276225">
              <a:lnSpc>
                <a:spcPct val="150000"/>
              </a:lnSpc>
              <a:buClr>
                <a:srgbClr val="FF3F3F"/>
              </a:buClr>
              <a:buFont typeface="Arial" panose="020B0604020202020204" pitchFamily="34" charset="0"/>
              <a:buChar char="•"/>
            </a:pPr>
            <a:r>
              <a:rPr lang="en-US" altLang="ko-KR" sz="1400" dirty="0"/>
              <a:t>1993 David</a:t>
            </a:r>
            <a:r>
              <a:rPr lang="ko-KR" altLang="en-US" sz="1400" dirty="0"/>
              <a:t> </a:t>
            </a:r>
            <a:r>
              <a:rPr lang="en-US" altLang="ko-KR" sz="1400" dirty="0" err="1"/>
              <a:t>Chaum</a:t>
            </a:r>
            <a:r>
              <a:rPr lang="ko-KR" altLang="en-US" sz="1400" dirty="0"/>
              <a:t>이 </a:t>
            </a:r>
            <a:r>
              <a:rPr lang="en-US" altLang="ko-KR" sz="1400" dirty="0"/>
              <a:t>E-cash </a:t>
            </a:r>
            <a:r>
              <a:rPr lang="ko-KR" altLang="en-US" sz="1400" dirty="0"/>
              <a:t>고안</a:t>
            </a:r>
            <a:endParaRPr lang="en-US" altLang="ko-KR" sz="1400" dirty="0"/>
          </a:p>
          <a:p>
            <a:pPr marL="809625" lvl="2" indent="-265113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기존 화폐를 전자화폐 형식으로 인터넷으로 전송하는 방식</a:t>
            </a:r>
            <a:endParaRPr lang="en-US" altLang="ko-KR" sz="1400" dirty="0"/>
          </a:p>
          <a:p>
            <a:pPr marL="809625" lvl="2" indent="-265113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온라인 고객들이 프라이버시와 보안에 무관심</a:t>
            </a:r>
            <a:r>
              <a:rPr lang="en-US" altLang="ko-KR" sz="1400" dirty="0"/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dirty="0" err="1">
                <a:sym typeface="Wingdings" panose="05000000000000000000" pitchFamily="2" charset="2"/>
              </a:rPr>
              <a:t>d</a:t>
            </a:r>
            <a:r>
              <a:rPr lang="en-US" altLang="ko-KR" sz="1400" dirty="0" err="1"/>
              <a:t>igicash</a:t>
            </a:r>
            <a:r>
              <a:rPr lang="ko-KR" altLang="en-US" sz="1400" dirty="0"/>
              <a:t>사 </a:t>
            </a:r>
            <a:r>
              <a:rPr lang="en-US" altLang="ko-KR" sz="1400" dirty="0"/>
              <a:t>1996</a:t>
            </a:r>
            <a:r>
              <a:rPr lang="ko-KR" altLang="en-US" sz="1400" dirty="0"/>
              <a:t>년에 파산</a:t>
            </a:r>
            <a:endParaRPr lang="en-US" altLang="ko-KR" sz="1400" dirty="0"/>
          </a:p>
          <a:p>
            <a:pPr marL="541338" lvl="1" indent="-276225">
              <a:lnSpc>
                <a:spcPct val="150000"/>
              </a:lnSpc>
              <a:buClr>
                <a:srgbClr val="FF3F3F"/>
              </a:buClr>
              <a:buFont typeface="Arial" panose="020B0604020202020204" pitchFamily="34" charset="0"/>
              <a:buChar char="•"/>
            </a:pPr>
            <a:r>
              <a:rPr lang="en-US" altLang="ko-KR" sz="1400" dirty="0"/>
              <a:t>1995 Wei-Cao</a:t>
            </a:r>
            <a:r>
              <a:rPr lang="ko-KR" altLang="en-US" sz="1400" dirty="0"/>
              <a:t>는 탈중앙화 합의를</a:t>
            </a:r>
            <a:r>
              <a:rPr lang="en-US" altLang="ko-KR" sz="1400" dirty="0"/>
              <a:t>, 2005 Hal finny</a:t>
            </a:r>
            <a:r>
              <a:rPr lang="ko-KR" altLang="en-US" sz="1400" dirty="0"/>
              <a:t>는 계산 퍼즐에 의한 </a:t>
            </a:r>
            <a:r>
              <a:rPr lang="en-US" altLang="ko-KR" sz="1400" dirty="0"/>
              <a:t>Proof-of-Work(</a:t>
            </a:r>
            <a:r>
              <a:rPr lang="en-US" altLang="ko-KR" sz="1400" dirty="0" err="1"/>
              <a:t>PoW</a:t>
            </a:r>
            <a:r>
              <a:rPr lang="en-US" altLang="ko-KR" sz="1400" dirty="0"/>
              <a:t>) </a:t>
            </a:r>
            <a:r>
              <a:rPr lang="ko-KR" altLang="en-US" sz="1400" dirty="0"/>
              <a:t>개념을 제안함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285750" indent="-28575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r>
              <a:rPr lang="en-US" altLang="ko-KR" sz="1600" b="1" dirty="0"/>
              <a:t>2008</a:t>
            </a:r>
            <a:r>
              <a:rPr lang="ko-KR" altLang="en-US" sz="1600" b="1" dirty="0"/>
              <a:t>년 </a:t>
            </a:r>
            <a:r>
              <a:rPr lang="en-US" altLang="ko-KR" sz="1600" b="1" dirty="0"/>
              <a:t>Nakamoto Satoshi(</a:t>
            </a:r>
            <a:r>
              <a:rPr lang="ko-KR" altLang="en-US" sz="1600" b="1" dirty="0"/>
              <a:t>익명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가</a:t>
            </a:r>
            <a:r>
              <a:rPr lang="en-US" altLang="ko-KR" sz="1600" b="1" dirty="0"/>
              <a:t> P2P </a:t>
            </a:r>
            <a:r>
              <a:rPr lang="ko-KR" altLang="en-US" sz="1600" b="1" dirty="0"/>
              <a:t>방식의 전자결제시스템을 위한 새로운 프로토콜 구상</a:t>
            </a:r>
            <a:endParaRPr lang="en-US" altLang="ko-KR" sz="1600" b="1" dirty="0"/>
          </a:p>
          <a:p>
            <a:pPr marL="541338" lvl="1" indent="-276225">
              <a:lnSpc>
                <a:spcPct val="150000"/>
              </a:lnSpc>
              <a:buClr>
                <a:srgbClr val="FF3F3F"/>
              </a:buClr>
              <a:buFont typeface="Arial" panose="020B0604020202020204" pitchFamily="34" charset="0"/>
              <a:buChar char="•"/>
            </a:pPr>
            <a:r>
              <a:rPr lang="en-US" altLang="ko-KR" sz="1400" dirty="0"/>
              <a:t>2008</a:t>
            </a:r>
            <a:r>
              <a:rPr lang="ko-KR" altLang="en-US" sz="1400" dirty="0"/>
              <a:t>년 </a:t>
            </a:r>
            <a:r>
              <a:rPr lang="en-US" altLang="ko-KR" sz="1400" dirty="0"/>
              <a:t>“Bitcoin A Peer-to-Peer Electronic Cash System” </a:t>
            </a:r>
            <a:r>
              <a:rPr lang="ko-KR" altLang="en-US" sz="1400" dirty="0"/>
              <a:t>논문 발표</a:t>
            </a:r>
            <a:endParaRPr lang="en-US" altLang="ko-KR" sz="1400" dirty="0"/>
          </a:p>
          <a:p>
            <a:pPr marL="809625" lvl="2" indent="-265113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중개자를 없앰으로써 익명성 극대화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개인정보 보호가 가능한 기술 개발 목적</a:t>
            </a:r>
            <a:endParaRPr lang="en-US" altLang="ko-KR" sz="1400" dirty="0"/>
          </a:p>
          <a:p>
            <a:pPr marL="541338" lvl="1" indent="-276225">
              <a:lnSpc>
                <a:spcPct val="150000"/>
              </a:lnSpc>
              <a:buClr>
                <a:srgbClr val="FF3F3F"/>
              </a:buClr>
              <a:buFont typeface="Arial" panose="020B0604020202020204" pitchFamily="34" charset="0"/>
              <a:buChar char="•"/>
            </a:pPr>
            <a:r>
              <a:rPr lang="en-US" altLang="ko-KR" sz="1400" dirty="0"/>
              <a:t>“an ongoing chain of hash-based proof-of-work”</a:t>
            </a:r>
          </a:p>
          <a:p>
            <a:pPr marL="809625" lvl="2" indent="-265113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블록체인이라는 용어는 아직 사용되지 않음</a:t>
            </a:r>
            <a:endParaRPr lang="en-US" altLang="ko-KR" sz="1400" dirty="0"/>
          </a:p>
          <a:p>
            <a:pPr marL="541338" lvl="1" indent="-276225">
              <a:lnSpc>
                <a:spcPct val="150000"/>
              </a:lnSpc>
              <a:buClr>
                <a:srgbClr val="FF3F3F"/>
              </a:buClr>
              <a:buFont typeface="Arial" panose="020B0604020202020204" pitchFamily="34" charset="0"/>
              <a:buChar char="•"/>
            </a:pPr>
            <a:r>
              <a:rPr lang="en-US" altLang="ko-KR" sz="1400" dirty="0"/>
              <a:t>2009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3</a:t>
            </a:r>
            <a:r>
              <a:rPr lang="ko-KR" altLang="en-US" sz="1400" dirty="0"/>
              <a:t>일 첫번째 블록인 </a:t>
            </a:r>
            <a:r>
              <a:rPr lang="en-US" altLang="ko-KR" sz="1400" dirty="0"/>
              <a:t>Genesis Block </a:t>
            </a:r>
            <a:r>
              <a:rPr lang="ko-KR" altLang="en-US" sz="1400" dirty="0"/>
              <a:t>생산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1138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블록체인 등장배경 및 개념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중앙집중식 애플리케이션의 한계 직면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E3E04-5127-4313-8718-45A95BF41B01}"/>
              </a:ext>
            </a:extLst>
          </p:cNvPr>
          <p:cNvSpPr txBox="1"/>
          <p:nvPr/>
        </p:nvSpPr>
        <p:spPr>
          <a:xfrm>
            <a:off x="289560" y="967359"/>
            <a:ext cx="9740167" cy="406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블록체인 이전</a:t>
            </a:r>
            <a:r>
              <a:rPr lang="en-US" altLang="ko-KR" sz="1600" dirty="0"/>
              <a:t>: </a:t>
            </a:r>
            <a:r>
              <a:rPr lang="ko-KR" altLang="en-US" sz="1600" dirty="0"/>
              <a:t>중앙 집중된 기관이 컴퓨터 자산을 독점</a:t>
            </a:r>
            <a:endParaRPr lang="en-US" altLang="ko-KR" sz="1600" dirty="0"/>
          </a:p>
          <a:p>
            <a:pPr marL="541338" lvl="1" indent="-276225">
              <a:lnSpc>
                <a:spcPct val="150000"/>
              </a:lnSpc>
              <a:buClr>
                <a:srgbClr val="FF3F3F"/>
              </a:buClr>
              <a:buFont typeface="Arial" panose="020B0604020202020204" pitchFamily="34" charset="0"/>
              <a:buChar char="•"/>
            </a:pPr>
            <a:r>
              <a:rPr lang="ko-KR" altLang="en-US" sz="1400" dirty="0"/>
              <a:t>기업의 전산화가 시작된 후 수십년간 모든 소프트웨어 애플리케이션은 각각의 컴퓨터에서 작동됨</a:t>
            </a:r>
            <a:endParaRPr lang="en-US" altLang="ko-KR" sz="1400" dirty="0"/>
          </a:p>
          <a:p>
            <a:pPr marL="541338" lvl="1" indent="-276225">
              <a:lnSpc>
                <a:spcPct val="150000"/>
              </a:lnSpc>
              <a:buClr>
                <a:srgbClr val="FF3F3F"/>
              </a:buClr>
              <a:buFont typeface="Arial" panose="020B0604020202020204" pitchFamily="34" charset="0"/>
              <a:buChar char="•"/>
            </a:pPr>
            <a:r>
              <a:rPr lang="ko-KR" altLang="en-US" sz="1400" dirty="0"/>
              <a:t>인터넷과 </a:t>
            </a:r>
            <a:r>
              <a:rPr lang="en-US" altLang="ko-KR" sz="1400" dirty="0"/>
              <a:t>WWW</a:t>
            </a:r>
            <a:r>
              <a:rPr lang="ko-KR" altLang="en-US" sz="1400" dirty="0"/>
              <a:t>이 퍼지면서 회사와 개인 모두 컴퓨터를 통해 정보 공유 가능</a:t>
            </a:r>
            <a:endParaRPr lang="en-US" altLang="ko-KR" sz="1400" dirty="0"/>
          </a:p>
          <a:p>
            <a:pPr marL="541338" lvl="1" indent="-276225">
              <a:lnSpc>
                <a:spcPct val="150000"/>
              </a:lnSpc>
              <a:buClr>
                <a:srgbClr val="FF3F3F"/>
              </a:buClr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가상사설망</a:t>
            </a:r>
            <a:r>
              <a:rPr lang="en-US" altLang="ko-KR" sz="1400" dirty="0"/>
              <a:t>(VPN)</a:t>
            </a:r>
            <a:r>
              <a:rPr lang="ko-KR" altLang="en-US" sz="1400" dirty="0"/>
              <a:t>과 클라우드 컴퓨팅 등장</a:t>
            </a:r>
            <a:endParaRPr lang="en-US" altLang="ko-KR" sz="1400" dirty="0"/>
          </a:p>
          <a:p>
            <a:pPr marL="809625" lvl="2" indent="-265113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개인들과 기업들은 제 </a:t>
            </a:r>
            <a:r>
              <a:rPr lang="en-US" altLang="ko-KR" sz="1400" dirty="0"/>
              <a:t>3</a:t>
            </a:r>
            <a:r>
              <a:rPr lang="ko-KR" altLang="en-US" sz="1400" dirty="0"/>
              <a:t>의 데이터 센터에 </a:t>
            </a:r>
            <a:r>
              <a:rPr lang="en-US" altLang="ko-KR" sz="1400" dirty="0"/>
              <a:t>SW</a:t>
            </a:r>
            <a:r>
              <a:rPr lang="ko-KR" altLang="en-US" sz="1400" dirty="0"/>
              <a:t>와 데이터 저장 및 처리 가능</a:t>
            </a:r>
            <a:endParaRPr lang="en-US" altLang="ko-KR" sz="1400" dirty="0"/>
          </a:p>
          <a:p>
            <a:pPr marL="809625" lvl="2" indent="-265113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애플 스토어와 같은 자산 플랫폼을 통해 고객들이 폐쇄된 환경에서 등록된 앱을 다운 받게 함 </a:t>
            </a:r>
            <a:endParaRPr lang="en-US" altLang="ko-KR" sz="1400" dirty="0"/>
          </a:p>
          <a:p>
            <a:pPr marL="541338" lvl="1" indent="-276225">
              <a:lnSpc>
                <a:spcPct val="150000"/>
              </a:lnSpc>
              <a:buClr>
                <a:srgbClr val="FF3F3F"/>
              </a:buClr>
              <a:buFont typeface="Arial" panose="020B0604020202020204" pitchFamily="34" charset="0"/>
              <a:buChar char="•"/>
            </a:pPr>
            <a:r>
              <a:rPr lang="ko-KR" altLang="en-US" sz="1400" dirty="0"/>
              <a:t>중앙집중식 회사들은 중앙집중식 컴퓨팅 아키텍처 구축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중앙집중식 기술과 경제적 힘 확보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285750" indent="-28575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중앙집중식 컴퓨팅 자산 관리의 한계</a:t>
            </a:r>
            <a:endParaRPr lang="en-US" altLang="ko-KR" sz="1600" b="1" dirty="0"/>
          </a:p>
          <a:p>
            <a:pPr marL="541338" lvl="1" indent="-276225">
              <a:lnSpc>
                <a:spcPct val="150000"/>
              </a:lnSpc>
              <a:buClr>
                <a:srgbClr val="FF3F3F"/>
              </a:buClr>
              <a:buFont typeface="Arial" panose="020B0604020202020204" pitchFamily="34" charset="0"/>
              <a:buChar char="•"/>
            </a:pPr>
            <a:r>
              <a:rPr lang="ko-KR" altLang="en-US" sz="1400" dirty="0"/>
              <a:t>통제 지점 또한 하나로 압축되면서 시스템 고장</a:t>
            </a:r>
            <a:r>
              <a:rPr lang="en-US" altLang="ko-KR" sz="1400" dirty="0"/>
              <a:t>, </a:t>
            </a:r>
            <a:r>
              <a:rPr lang="ko-KR" altLang="en-US" sz="1400" dirty="0"/>
              <a:t>사기</a:t>
            </a:r>
            <a:r>
              <a:rPr lang="en-US" altLang="ko-KR" sz="1400" dirty="0"/>
              <a:t>, </a:t>
            </a:r>
            <a:r>
              <a:rPr lang="ko-KR" altLang="en-US" sz="1400" dirty="0"/>
              <a:t>정보유출에 취약해짐</a:t>
            </a:r>
            <a:endParaRPr lang="en-US" altLang="ko-KR" sz="1400" dirty="0"/>
          </a:p>
          <a:p>
            <a:pPr marL="809625" lvl="2" indent="-265113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부서 간 소통</a:t>
            </a:r>
            <a:r>
              <a:rPr lang="en-US" altLang="ko-KR" sz="1400" dirty="0"/>
              <a:t>, </a:t>
            </a:r>
            <a:r>
              <a:rPr lang="ko-KR" altLang="en-US" sz="1400" dirty="0"/>
              <a:t>회사 외부 시스템과의 소통의 어려움</a:t>
            </a:r>
            <a:endParaRPr lang="en-US" altLang="ko-KR" sz="1400" dirty="0"/>
          </a:p>
          <a:p>
            <a:pPr marL="809625" lvl="2" indent="-265113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§"/>
            </a:pPr>
            <a:r>
              <a:rPr lang="ko-KR" altLang="en-US" sz="1400" dirty="0"/>
              <a:t>중앙 권력이 사용자의 데이터 활용하여 복제된 이미지 창출</a:t>
            </a:r>
            <a:r>
              <a:rPr lang="en-US" altLang="ko-KR" sz="1400" dirty="0"/>
              <a:t>, </a:t>
            </a:r>
            <a:r>
              <a:rPr lang="ko-KR" altLang="en-US" sz="1400" dirty="0"/>
              <a:t>제품 판매</a:t>
            </a:r>
            <a:r>
              <a:rPr lang="en-US" altLang="ko-KR" sz="1400" dirty="0"/>
              <a:t>, </a:t>
            </a:r>
            <a:r>
              <a:rPr lang="ko-KR" altLang="en-US" sz="1400" dirty="0"/>
              <a:t>고객 감시 수단으로 활용할 가능성 有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4972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블록체인 등장배경 및 개념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블록체인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E3E04-5127-4313-8718-45A95BF41B01}"/>
              </a:ext>
            </a:extLst>
          </p:cNvPr>
          <p:cNvSpPr txBox="1"/>
          <p:nvPr/>
        </p:nvSpPr>
        <p:spPr>
          <a:xfrm>
            <a:off x="289560" y="967359"/>
            <a:ext cx="9313768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블록체인</a:t>
            </a:r>
            <a:r>
              <a:rPr lang="en-US" altLang="ko-KR" sz="1600" dirty="0"/>
              <a:t>: </a:t>
            </a:r>
            <a:r>
              <a:rPr lang="ko-KR" altLang="en-US" sz="1600" dirty="0"/>
              <a:t>정보를 </a:t>
            </a:r>
            <a:r>
              <a:rPr lang="ko-KR" altLang="en-US" sz="1600" b="1" dirty="0"/>
              <a:t>블록</a:t>
            </a:r>
            <a:r>
              <a:rPr lang="ko-KR" altLang="en-US" sz="1600" dirty="0"/>
              <a:t>이라고 하는 단위로 저장하여 저장된 블록들을 </a:t>
            </a:r>
            <a:r>
              <a:rPr lang="ko-KR" altLang="en-US" sz="1600" b="1" dirty="0"/>
              <a:t>체인 </a:t>
            </a:r>
            <a:r>
              <a:rPr lang="ko-KR" altLang="en-US" sz="1600" dirty="0"/>
              <a:t>형태로 묶은 저장기술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5CD9B-1B45-4095-95A1-46409A2796AF}"/>
              </a:ext>
            </a:extLst>
          </p:cNvPr>
          <p:cNvSpPr/>
          <p:nvPr/>
        </p:nvSpPr>
        <p:spPr>
          <a:xfrm>
            <a:off x="930974" y="3120222"/>
            <a:ext cx="1295359" cy="1123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Block_0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8BCA67B-F772-42B3-A6B8-6C7294EB82A3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226333" y="3682155"/>
            <a:ext cx="625566" cy="0"/>
          </a:xfrm>
          <a:prstGeom prst="straightConnector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DCD8BC-F687-46CB-AAC5-220E0B6A36E2}"/>
              </a:ext>
            </a:extLst>
          </p:cNvPr>
          <p:cNvSpPr/>
          <p:nvPr/>
        </p:nvSpPr>
        <p:spPr>
          <a:xfrm>
            <a:off x="2851899" y="3120222"/>
            <a:ext cx="1295359" cy="1123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Block_1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049D-F565-47E1-A4F7-6240741F3C8E}"/>
              </a:ext>
            </a:extLst>
          </p:cNvPr>
          <p:cNvSpPr txBox="1"/>
          <p:nvPr/>
        </p:nvSpPr>
        <p:spPr>
          <a:xfrm>
            <a:off x="4238235" y="3427148"/>
            <a:ext cx="109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600" dirty="0"/>
              <a:t>. . .</a:t>
            </a:r>
            <a:endParaRPr lang="ko-KR" altLang="en-US" b="1" spc="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D4A07E-F2EF-4097-9862-ED2D778DF291}"/>
              </a:ext>
            </a:extLst>
          </p:cNvPr>
          <p:cNvSpPr/>
          <p:nvPr/>
        </p:nvSpPr>
        <p:spPr>
          <a:xfrm>
            <a:off x="5167799" y="3120222"/>
            <a:ext cx="1295359" cy="1123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Block_i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B92C4F7-0EBE-411D-A6B2-3FDF507373A9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6463158" y="3682155"/>
            <a:ext cx="625566" cy="0"/>
          </a:xfrm>
          <a:prstGeom prst="straightConnector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E0E862-1990-4BB6-9EEC-F6C7906870CB}"/>
              </a:ext>
            </a:extLst>
          </p:cNvPr>
          <p:cNvSpPr/>
          <p:nvPr/>
        </p:nvSpPr>
        <p:spPr>
          <a:xfrm>
            <a:off x="7088724" y="3120222"/>
            <a:ext cx="1295359" cy="1123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Block_i+1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95A171AD-9C04-4E88-8690-4EB9DAD94E5C}"/>
              </a:ext>
            </a:extLst>
          </p:cNvPr>
          <p:cNvSpPr/>
          <p:nvPr/>
        </p:nvSpPr>
        <p:spPr>
          <a:xfrm rot="16200000">
            <a:off x="8202567" y="2929692"/>
            <a:ext cx="1887458" cy="1506692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813D9A-167D-402F-9350-C7491EF2A66C}"/>
              </a:ext>
            </a:extLst>
          </p:cNvPr>
          <p:cNvSpPr/>
          <p:nvPr/>
        </p:nvSpPr>
        <p:spPr>
          <a:xfrm>
            <a:off x="9002486" y="2434010"/>
            <a:ext cx="1138183" cy="419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Data_1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72CC71-8ECE-49DE-9205-25A4D7586CF5}"/>
              </a:ext>
            </a:extLst>
          </p:cNvPr>
          <p:cNvSpPr/>
          <p:nvPr/>
        </p:nvSpPr>
        <p:spPr>
          <a:xfrm>
            <a:off x="9002486" y="2874593"/>
            <a:ext cx="1138183" cy="419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Data_2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4EEA4C-4CA8-45BC-B63D-4B1FB1160354}"/>
              </a:ext>
            </a:extLst>
          </p:cNvPr>
          <p:cNvSpPr/>
          <p:nvPr/>
        </p:nvSpPr>
        <p:spPr>
          <a:xfrm>
            <a:off x="9002486" y="3315176"/>
            <a:ext cx="1138183" cy="419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Data_3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4004BB-AD1D-4797-9F4D-6CBA8E43AE6F}"/>
              </a:ext>
            </a:extLst>
          </p:cNvPr>
          <p:cNvSpPr txBox="1"/>
          <p:nvPr/>
        </p:nvSpPr>
        <p:spPr>
          <a:xfrm rot="5400000">
            <a:off x="9069785" y="4139787"/>
            <a:ext cx="109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. . .</a:t>
            </a:r>
            <a:endParaRPr lang="ko-KR" altLang="en-US" sz="14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CD691E-154F-4D50-8569-F8F693797E2C}"/>
              </a:ext>
            </a:extLst>
          </p:cNvPr>
          <p:cNvSpPr/>
          <p:nvPr/>
        </p:nvSpPr>
        <p:spPr>
          <a:xfrm>
            <a:off x="9002486" y="4170794"/>
            <a:ext cx="1138183" cy="419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Data_N-1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13C7FE-7DA2-4B78-87BB-443EB9805982}"/>
              </a:ext>
            </a:extLst>
          </p:cNvPr>
          <p:cNvSpPr/>
          <p:nvPr/>
        </p:nvSpPr>
        <p:spPr>
          <a:xfrm>
            <a:off x="9002486" y="4611377"/>
            <a:ext cx="1138183" cy="419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Data_N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D87AE4C-ACB6-4A89-B306-FD7F1F67942E}"/>
              </a:ext>
            </a:extLst>
          </p:cNvPr>
          <p:cNvCxnSpPr>
            <a:cxnSpLocks/>
          </p:cNvCxnSpPr>
          <p:nvPr/>
        </p:nvCxnSpPr>
        <p:spPr>
          <a:xfrm flipH="1">
            <a:off x="2497015" y="2612087"/>
            <a:ext cx="354621" cy="84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97E6E80-E220-4F22-85AB-DDE1AC149051}"/>
              </a:ext>
            </a:extLst>
          </p:cNvPr>
          <p:cNvSpPr txBox="1"/>
          <p:nvPr/>
        </p:nvSpPr>
        <p:spPr>
          <a:xfrm>
            <a:off x="1711581" y="2191973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블록들은</a:t>
            </a:r>
            <a:r>
              <a:rPr lang="en-US" altLang="ko-KR" sz="1400" dirty="0"/>
              <a:t> </a:t>
            </a:r>
            <a:r>
              <a:rPr lang="ko-KR" altLang="en-US" sz="1400" dirty="0"/>
              <a:t>서로 체인으로 연결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66A599E-A16B-4DDA-BD3C-110730FF2DA5}"/>
              </a:ext>
            </a:extLst>
          </p:cNvPr>
          <p:cNvCxnSpPr>
            <a:cxnSpLocks/>
            <a:stCxn id="31" idx="0"/>
            <a:endCxn id="9" idx="2"/>
          </p:cNvCxnSpPr>
          <p:nvPr/>
        </p:nvCxnSpPr>
        <p:spPr>
          <a:xfrm flipH="1" flipV="1">
            <a:off x="1578654" y="4244087"/>
            <a:ext cx="842218" cy="9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A9C902-CCB3-4058-93E2-AEBA8B139AD9}"/>
              </a:ext>
            </a:extLst>
          </p:cNvPr>
          <p:cNvSpPr txBox="1"/>
          <p:nvPr/>
        </p:nvSpPr>
        <p:spPr>
          <a:xfrm>
            <a:off x="1233688" y="5167838"/>
            <a:ext cx="237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첫번째 블록</a:t>
            </a:r>
            <a:r>
              <a:rPr lang="en-US" altLang="ko-KR" sz="1400" dirty="0"/>
              <a:t>(Genesis Block)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E1DA56-F8D6-47CC-A14D-88A88732D110}"/>
              </a:ext>
            </a:extLst>
          </p:cNvPr>
          <p:cNvSpPr txBox="1"/>
          <p:nvPr/>
        </p:nvSpPr>
        <p:spPr>
          <a:xfrm>
            <a:off x="8347505" y="1805204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데이터들은</a:t>
            </a:r>
            <a:r>
              <a:rPr lang="en-US" altLang="ko-KR" sz="1400" dirty="0"/>
              <a:t> </a:t>
            </a:r>
            <a:r>
              <a:rPr lang="ko-KR" altLang="en-US" sz="1400" dirty="0"/>
              <a:t>일정한 순서로</a:t>
            </a:r>
            <a:endParaRPr lang="en-US" altLang="ko-KR" sz="1400" dirty="0"/>
          </a:p>
          <a:p>
            <a:pPr algn="ctr"/>
            <a:r>
              <a:rPr lang="ko-KR" altLang="en-US" sz="1400" dirty="0"/>
              <a:t>정렬되어 묶음으로 저장</a:t>
            </a:r>
          </a:p>
        </p:txBody>
      </p:sp>
    </p:spTree>
    <p:extLst>
      <p:ext uri="{BB962C8B-B14F-4D97-AF65-F5344CB8AC3E}">
        <p14:creationId xmlns:p14="http://schemas.microsoft.com/office/powerpoint/2010/main" val="233806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해시함수란 무엇인가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?</a:t>
              </a: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해시함수의 정의 및 특징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E3E04-5127-4313-8718-45A95BF41B01}"/>
              </a:ext>
            </a:extLst>
          </p:cNvPr>
          <p:cNvSpPr txBox="1"/>
          <p:nvPr/>
        </p:nvSpPr>
        <p:spPr>
          <a:xfrm>
            <a:off x="289560" y="967359"/>
            <a:ext cx="10665035" cy="4561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해시함수</a:t>
            </a:r>
            <a:r>
              <a:rPr lang="en-US" altLang="ko-KR" sz="1600" dirty="0"/>
              <a:t>: </a:t>
            </a:r>
            <a:r>
              <a:rPr lang="ko-KR" altLang="en-US" sz="1600" dirty="0"/>
              <a:t>임의의 길이를 갖는 메시지를 입력 받아 </a:t>
            </a:r>
            <a:r>
              <a:rPr lang="ko-KR" altLang="en-US" sz="1600" b="1" dirty="0"/>
              <a:t>고정된 길이의 해시 값</a:t>
            </a:r>
            <a:r>
              <a:rPr lang="ko-KR" altLang="en-US" sz="1600" dirty="0"/>
              <a:t>을 출력하는 함수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Clr>
                <a:srgbClr val="FF3F3F"/>
              </a:buClr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633413" lvl="1" indent="-280988">
              <a:lnSpc>
                <a:spcPts val="2500"/>
              </a:lnSpc>
              <a:buClr>
                <a:srgbClr val="FF3F3F"/>
              </a:buClr>
              <a:buFont typeface="+mj-lt"/>
              <a:buAutoNum type="arabicPeriod"/>
            </a:pPr>
            <a:r>
              <a:rPr lang="en-US" altLang="ko-KR" sz="1400" b="1" dirty="0"/>
              <a:t>reimage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resistance(one-way</a:t>
            </a:r>
            <a:r>
              <a:rPr lang="en-US" altLang="ko-KR" sz="1400" dirty="0"/>
              <a:t>):</a:t>
            </a:r>
            <a:r>
              <a:rPr lang="ko-KR" altLang="en-US" sz="1400" dirty="0"/>
              <a:t> 주어진 </a:t>
            </a:r>
            <a:r>
              <a:rPr lang="en-US" altLang="ko-KR" sz="1400" dirty="0"/>
              <a:t>y</a:t>
            </a:r>
            <a:r>
              <a:rPr lang="ko-KR" altLang="en-US" sz="1400" dirty="0"/>
              <a:t>에 대하여 </a:t>
            </a:r>
            <a:r>
              <a:rPr lang="en-US" altLang="ko-KR" sz="1400" dirty="0"/>
              <a:t>h(x) = y</a:t>
            </a:r>
            <a:r>
              <a:rPr lang="ko-KR" altLang="en-US" sz="1400" dirty="0"/>
              <a:t>가 되는 </a:t>
            </a:r>
            <a:r>
              <a:rPr lang="en-US" altLang="ko-KR" sz="1400" dirty="0"/>
              <a:t>x</a:t>
            </a:r>
            <a:r>
              <a:rPr lang="ko-KR" altLang="en-US" sz="1400" dirty="0"/>
              <a:t>를 찾는 것이 어려움</a:t>
            </a:r>
            <a:br>
              <a:rPr lang="en-US" altLang="ko-KR" sz="1400" dirty="0"/>
            </a:b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해시 값이 주어져 있을 때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그 해시 값을 출력하는 입력 값 찾기</a:t>
            </a:r>
            <a:endParaRPr lang="en-US" altLang="ko-KR" sz="1400" dirty="0"/>
          </a:p>
          <a:p>
            <a:pPr marL="633413" lvl="1" indent="-280988">
              <a:lnSpc>
                <a:spcPts val="2500"/>
              </a:lnSpc>
              <a:buClr>
                <a:srgbClr val="FF3F3F"/>
              </a:buClr>
              <a:buFont typeface="+mj-lt"/>
              <a:buAutoNum type="arabicPeriod"/>
            </a:pPr>
            <a:r>
              <a:rPr lang="en-US" altLang="ko-KR" sz="1400" b="1" dirty="0"/>
              <a:t>Second preimage resistance(weak collision resistance)</a:t>
            </a:r>
            <a:r>
              <a:rPr lang="en-US" altLang="ko-KR" sz="1400" dirty="0"/>
              <a:t>: </a:t>
            </a:r>
            <a:r>
              <a:rPr lang="ko-KR" altLang="en-US" sz="1400" dirty="0"/>
              <a:t>주어진 </a:t>
            </a:r>
            <a:r>
              <a:rPr lang="en-US" altLang="ko-KR" sz="1400" dirty="0"/>
              <a:t>x</a:t>
            </a:r>
            <a:r>
              <a:rPr lang="ko-KR" altLang="en-US" sz="1400" dirty="0"/>
              <a:t>에 대하여 </a:t>
            </a:r>
            <a:r>
              <a:rPr lang="en-US" altLang="ko-KR" sz="1400" dirty="0"/>
              <a:t>h(x) = h(x’)</a:t>
            </a:r>
            <a:r>
              <a:rPr lang="ko-KR" altLang="en-US" sz="1400" dirty="0"/>
              <a:t>가 되는 </a:t>
            </a:r>
            <a:r>
              <a:rPr lang="en-US" altLang="ko-KR" sz="1400" dirty="0" err="1"/>
              <a:t>x‘≠x</a:t>
            </a:r>
            <a:r>
              <a:rPr lang="en-US" altLang="ko-KR" sz="1400" dirty="0"/>
              <a:t> </a:t>
            </a:r>
            <a:r>
              <a:rPr lang="ko-KR" altLang="en-US" sz="1400" dirty="0"/>
              <a:t>를 찾는 것이 어려움</a:t>
            </a:r>
            <a:br>
              <a:rPr lang="en-US" altLang="ko-KR" sz="1400" dirty="0"/>
            </a:b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입력 값이 주어져 있을 때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그 입력과 같은 해시 값을 출력하는 다른 입력 값 찾기</a:t>
            </a:r>
            <a:endParaRPr lang="en-US" altLang="ko-KR" sz="1400" dirty="0"/>
          </a:p>
          <a:p>
            <a:pPr marL="633413" lvl="1" indent="-280988">
              <a:lnSpc>
                <a:spcPts val="2500"/>
              </a:lnSpc>
              <a:buClr>
                <a:srgbClr val="FF3F3F"/>
              </a:buClr>
              <a:buFont typeface="+mj-lt"/>
              <a:buAutoNum type="arabicPeriod"/>
            </a:pPr>
            <a:r>
              <a:rPr lang="en-US" altLang="ko-KR" sz="1400" b="1" dirty="0"/>
              <a:t>Collision resistance(strong collision resistance)</a:t>
            </a:r>
            <a:r>
              <a:rPr lang="en-US" altLang="ko-KR" sz="1400" dirty="0"/>
              <a:t>: h(x) = h(x')</a:t>
            </a:r>
            <a:r>
              <a:rPr lang="ko-KR" altLang="en-US" sz="1400" dirty="0"/>
              <a:t>이 되는 </a:t>
            </a:r>
            <a:r>
              <a:rPr lang="en-US" altLang="ko-KR" sz="1400" dirty="0" err="1"/>
              <a:t>x≠x</a:t>
            </a:r>
            <a:r>
              <a:rPr lang="en-US" altLang="ko-KR" sz="1400" dirty="0"/>
              <a:t>'</a:t>
            </a:r>
            <a:r>
              <a:rPr lang="ko-KR" altLang="en-US" sz="1400" dirty="0"/>
              <a:t>의 쌍을 찾는 것이 어려움</a:t>
            </a:r>
            <a:br>
              <a:rPr lang="en-US" altLang="ko-KR" sz="1400" dirty="0"/>
            </a:b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서로 다른 두개의 입력 값에 대해 동일한 해시 값을 내는 상황</a:t>
            </a:r>
            <a:endParaRPr lang="en-US" altLang="ko-KR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A71AA3-EED4-485B-BBCB-DBF7FB700090}"/>
              </a:ext>
            </a:extLst>
          </p:cNvPr>
          <p:cNvSpPr/>
          <p:nvPr/>
        </p:nvSpPr>
        <p:spPr>
          <a:xfrm>
            <a:off x="1354257" y="2088923"/>
            <a:ext cx="1503872" cy="61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Hello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world!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CB6BC-14ED-434C-9CAD-9A917CFCE57B}"/>
              </a:ext>
            </a:extLst>
          </p:cNvPr>
          <p:cNvSpPr txBox="1"/>
          <p:nvPr/>
        </p:nvSpPr>
        <p:spPr>
          <a:xfrm>
            <a:off x="1724517" y="273584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input</a:t>
            </a:r>
            <a:endParaRPr lang="ko-KR" altLang="en-US" b="1" dirty="0"/>
          </a:p>
        </p:txBody>
      </p:sp>
      <p:sp>
        <p:nvSpPr>
          <p:cNvPr id="4" name="사다리꼴 3">
            <a:extLst>
              <a:ext uri="{FF2B5EF4-FFF2-40B4-BE49-F238E27FC236}">
                <a16:creationId xmlns:a16="http://schemas.microsoft.com/office/drawing/2014/main" id="{C6FFEDA8-6B13-4FC3-BD7B-16644A8E885F}"/>
              </a:ext>
            </a:extLst>
          </p:cNvPr>
          <p:cNvSpPr/>
          <p:nvPr/>
        </p:nvSpPr>
        <p:spPr>
          <a:xfrm rot="5400000">
            <a:off x="3354423" y="2068529"/>
            <a:ext cx="1399194" cy="645782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SHA256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BBC8A22-0740-4287-ACFD-1D6BA8BEEDD5}"/>
              </a:ext>
            </a:extLst>
          </p:cNvPr>
          <p:cNvCxnSpPr>
            <a:stCxn id="2" idx="3"/>
            <a:endCxn id="4" idx="2"/>
          </p:cNvCxnSpPr>
          <p:nvPr/>
        </p:nvCxnSpPr>
        <p:spPr>
          <a:xfrm flipV="1">
            <a:off x="2858129" y="2391420"/>
            <a:ext cx="873000" cy="3603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0F3E52-6286-42EC-BA47-E6421BC653F4}"/>
              </a:ext>
            </a:extLst>
          </p:cNvPr>
          <p:cNvSpPr/>
          <p:nvPr/>
        </p:nvSpPr>
        <p:spPr>
          <a:xfrm>
            <a:off x="5235001" y="2088923"/>
            <a:ext cx="4098870" cy="61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7509E5BDA0C762D2BAC7F90D758B5B2263FA01CCBC542AB5E3DF163BE08E6CA9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7E13C0-001E-4286-B120-6C8B17600C23}"/>
              </a:ext>
            </a:extLst>
          </p:cNvPr>
          <p:cNvSpPr txBox="1"/>
          <p:nvPr/>
        </p:nvSpPr>
        <p:spPr>
          <a:xfrm>
            <a:off x="6824461" y="273584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output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B431969-9D9A-4299-8A98-D91F0C244D40}"/>
              </a:ext>
            </a:extLst>
          </p:cNvPr>
          <p:cNvCxnSpPr>
            <a:cxnSpLocks/>
            <a:stCxn id="4" idx="0"/>
            <a:endCxn id="14" idx="1"/>
          </p:cNvCxnSpPr>
          <p:nvPr/>
        </p:nvCxnSpPr>
        <p:spPr>
          <a:xfrm>
            <a:off x="4376911" y="2391420"/>
            <a:ext cx="858090" cy="3603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2252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블록체인의 구조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블록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블록헤더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200" b="1" dirty="0" err="1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해시포인터</a:t>
              </a:r>
              <a:endParaRPr lang="ko-KR" altLang="en-US" sz="1200" b="1" dirty="0">
                <a:solidFill>
                  <a:srgbClr val="FF505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959218F-A94F-41C6-BA09-E0B9033F120C}"/>
              </a:ext>
            </a:extLst>
          </p:cNvPr>
          <p:cNvGrpSpPr/>
          <p:nvPr/>
        </p:nvGrpSpPr>
        <p:grpSpPr>
          <a:xfrm>
            <a:off x="958559" y="1775442"/>
            <a:ext cx="2751795" cy="3816050"/>
            <a:chOff x="958559" y="1775442"/>
            <a:chExt cx="2751795" cy="381605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57DF47-DE18-488D-B5C2-2DBA7B636201}"/>
                </a:ext>
              </a:extLst>
            </p:cNvPr>
            <p:cNvSpPr/>
            <p:nvPr/>
          </p:nvSpPr>
          <p:spPr>
            <a:xfrm>
              <a:off x="959230" y="1780279"/>
              <a:ext cx="2751124" cy="3811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A1A73FE-93FB-4F8E-9D90-21009474CFB9}"/>
                </a:ext>
              </a:extLst>
            </p:cNvPr>
            <p:cNvSpPr/>
            <p:nvPr/>
          </p:nvSpPr>
          <p:spPr>
            <a:xfrm>
              <a:off x="1349984" y="2279979"/>
              <a:ext cx="195202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ysClr val="windowText" lastClr="000000"/>
                  </a:solidFill>
                </a:rPr>
                <a:t>Header</a:t>
              </a:r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99A9F05-3DBA-4689-812B-8ACA41967C2C}"/>
                </a:ext>
              </a:extLst>
            </p:cNvPr>
            <p:cNvSpPr/>
            <p:nvPr/>
          </p:nvSpPr>
          <p:spPr>
            <a:xfrm>
              <a:off x="1349984" y="3315416"/>
              <a:ext cx="1952024" cy="19599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ysClr val="windowText" lastClr="000000"/>
                  </a:solidFill>
                </a:rPr>
                <a:t>Body</a:t>
              </a:r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3BFE6F2-7F01-40BB-9F74-CF83773C8A93}"/>
                </a:ext>
              </a:extLst>
            </p:cNvPr>
            <p:cNvSpPr/>
            <p:nvPr/>
          </p:nvSpPr>
          <p:spPr>
            <a:xfrm>
              <a:off x="958559" y="1775442"/>
              <a:ext cx="1121399" cy="313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ysClr val="windowText" lastClr="000000"/>
                  </a:solidFill>
                </a:rPr>
                <a:t>Block</a:t>
              </a:r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342CAC6-057E-4737-AA2F-B71A808F76EB}"/>
              </a:ext>
            </a:extLst>
          </p:cNvPr>
          <p:cNvGrpSpPr/>
          <p:nvPr/>
        </p:nvGrpSpPr>
        <p:grpSpPr>
          <a:xfrm>
            <a:off x="4364167" y="1775442"/>
            <a:ext cx="2751795" cy="3816050"/>
            <a:chOff x="4364167" y="1775442"/>
            <a:chExt cx="2751795" cy="381605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1FAC651-2382-41FE-A1EE-EB86E914FF7F}"/>
                </a:ext>
              </a:extLst>
            </p:cNvPr>
            <p:cNvGrpSpPr/>
            <p:nvPr/>
          </p:nvGrpSpPr>
          <p:grpSpPr>
            <a:xfrm>
              <a:off x="4364167" y="1775442"/>
              <a:ext cx="2751795" cy="3816050"/>
              <a:chOff x="958559" y="1775442"/>
              <a:chExt cx="2751795" cy="381605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083CEA7-EADF-479E-B590-64F2EE17F912}"/>
                  </a:ext>
                </a:extLst>
              </p:cNvPr>
              <p:cNvSpPr/>
              <p:nvPr/>
            </p:nvSpPr>
            <p:spPr>
              <a:xfrm>
                <a:off x="959230" y="1780279"/>
                <a:ext cx="2751124" cy="38112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17629CF-CAF7-441E-9F2A-81B0E52AE84F}"/>
                  </a:ext>
                </a:extLst>
              </p:cNvPr>
              <p:cNvSpPr/>
              <p:nvPr/>
            </p:nvSpPr>
            <p:spPr>
              <a:xfrm>
                <a:off x="1349984" y="2279979"/>
                <a:ext cx="1952024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600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altLang="ko-KR" sz="16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Header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3197D05-83B4-4167-A23C-23E418EE4BC9}"/>
                  </a:ext>
                </a:extLst>
              </p:cNvPr>
              <p:cNvSpPr/>
              <p:nvPr/>
            </p:nvSpPr>
            <p:spPr>
              <a:xfrm>
                <a:off x="1349984" y="3315416"/>
                <a:ext cx="1952024" cy="19599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Body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F54DF4B-304D-471F-84A0-D1F909CF50C1}"/>
                  </a:ext>
                </a:extLst>
              </p:cNvPr>
              <p:cNvSpPr/>
              <p:nvPr/>
            </p:nvSpPr>
            <p:spPr>
              <a:xfrm>
                <a:off x="958559" y="1775442"/>
                <a:ext cx="1121399" cy="3136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Block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95B1523-538D-4A8E-B4AF-D6F9D120B287}"/>
                </a:ext>
              </a:extLst>
            </p:cNvPr>
            <p:cNvSpPr/>
            <p:nvPr/>
          </p:nvSpPr>
          <p:spPr>
            <a:xfrm>
              <a:off x="4905056" y="2431702"/>
              <a:ext cx="1664727" cy="3165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ysClr val="windowText" lastClr="000000"/>
                  </a:solidFill>
                </a:rPr>
                <a:t>H(           )</a:t>
              </a:r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A3E905E-D213-4225-B64D-1BF11B46207E}"/>
              </a:ext>
            </a:extLst>
          </p:cNvPr>
          <p:cNvCxnSpPr>
            <a:cxnSpLocks/>
            <a:stCxn id="28" idx="0"/>
            <a:endCxn id="17" idx="0"/>
          </p:cNvCxnSpPr>
          <p:nvPr/>
        </p:nvCxnSpPr>
        <p:spPr>
          <a:xfrm rot="16200000" flipV="1">
            <a:off x="3710395" y="404677"/>
            <a:ext cx="651423" cy="3402628"/>
          </a:xfrm>
          <a:prstGeom prst="bentConnector3">
            <a:avLst>
              <a:gd name="adj1" fmla="val 1917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7AE5959-83CA-478B-8775-6634C69B7C0A}"/>
              </a:ext>
            </a:extLst>
          </p:cNvPr>
          <p:cNvCxnSpPr>
            <a:stCxn id="28" idx="1"/>
            <a:endCxn id="17" idx="3"/>
          </p:cNvCxnSpPr>
          <p:nvPr/>
        </p:nvCxnSpPr>
        <p:spPr>
          <a:xfrm flipH="1">
            <a:off x="3710354" y="2589971"/>
            <a:ext cx="1194702" cy="10959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D6EB378-F7AA-43E8-AC60-21A6D211C132}"/>
              </a:ext>
            </a:extLst>
          </p:cNvPr>
          <p:cNvCxnSpPr>
            <a:cxnSpLocks/>
            <a:stCxn id="35" idx="0"/>
            <a:endCxn id="17" idx="2"/>
          </p:cNvCxnSpPr>
          <p:nvPr/>
        </p:nvCxnSpPr>
        <p:spPr>
          <a:xfrm flipV="1">
            <a:off x="1703863" y="5591492"/>
            <a:ext cx="630929" cy="49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6062358-225F-4DF1-B0F0-D5DCDBB72E3E}"/>
              </a:ext>
            </a:extLst>
          </p:cNvPr>
          <p:cNvSpPr txBox="1"/>
          <p:nvPr/>
        </p:nvSpPr>
        <p:spPr>
          <a:xfrm>
            <a:off x="530304" y="6082241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블록은 헤더와 바디로 구분</a:t>
            </a:r>
            <a:endParaRPr lang="ko-KR" altLang="en-US" sz="14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637A599-85C8-48E1-9688-818CDE1C5873}"/>
              </a:ext>
            </a:extLst>
          </p:cNvPr>
          <p:cNvCxnSpPr>
            <a:cxnSpLocks/>
            <a:stCxn id="38" idx="1"/>
            <a:endCxn id="25" idx="3"/>
          </p:cNvCxnSpPr>
          <p:nvPr/>
        </p:nvCxnSpPr>
        <p:spPr>
          <a:xfrm flipH="1" flipV="1">
            <a:off x="6707616" y="2695478"/>
            <a:ext cx="1259387" cy="261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212F8D2-B28F-4B26-8407-AE0E998256F6}"/>
              </a:ext>
            </a:extLst>
          </p:cNvPr>
          <p:cNvSpPr txBox="1"/>
          <p:nvPr/>
        </p:nvSpPr>
        <p:spPr>
          <a:xfrm>
            <a:off x="7967003" y="1725460"/>
            <a:ext cx="35733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400" dirty="0"/>
              <a:t>헤더는 블록을 설명하는 정보와 </a:t>
            </a:r>
            <a:r>
              <a:rPr lang="ko-KR" altLang="en-US" sz="1400" b="1" dirty="0"/>
              <a:t>이전 블록의 해시</a:t>
            </a:r>
            <a:r>
              <a:rPr lang="ko-KR" altLang="en-US" sz="1400" dirty="0"/>
              <a:t>를 포함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이전 블록의 해시</a:t>
            </a:r>
            <a:r>
              <a:rPr lang="en-US" altLang="ko-KR" sz="1400" dirty="0"/>
              <a:t>(hash pointer)</a:t>
            </a:r>
            <a:r>
              <a:rPr lang="ko-KR" altLang="en-US" sz="1400" dirty="0"/>
              <a:t>를 가지기 때문에</a:t>
            </a:r>
            <a:endParaRPr lang="en-US" altLang="ko-KR" sz="1400" dirty="0"/>
          </a:p>
          <a:p>
            <a:pPr marL="266700" indent="-266700">
              <a:buAutoNum type="arabicParenBoth"/>
            </a:pPr>
            <a:r>
              <a:rPr lang="ko-KR" altLang="en-US" sz="1400" dirty="0"/>
              <a:t>어떤 블록이 앞에 와야 하는지 결정적으로 알 수 있고</a:t>
            </a:r>
            <a:endParaRPr lang="en-US" altLang="ko-KR" sz="1400" dirty="0"/>
          </a:p>
          <a:p>
            <a:pPr marL="266700" indent="-266700">
              <a:buAutoNum type="arabicParenBoth"/>
            </a:pPr>
            <a:r>
              <a:rPr lang="ko-KR" altLang="en-US" sz="1400" dirty="0"/>
              <a:t>이를 바탕으로 블록의 순서를 결정할 수 있음</a:t>
            </a:r>
            <a:endParaRPr lang="en-US" altLang="ko-KR" sz="1400" dirty="0"/>
          </a:p>
          <a:p>
            <a:pPr marL="342900" indent="-342900">
              <a:buAutoNum type="arabicParenBoth"/>
            </a:pPr>
            <a:endParaRPr lang="en-US" altLang="ko-KR" sz="1400" dirty="0"/>
          </a:p>
          <a:p>
            <a:pPr marL="177800" indent="-177800"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lang="ko-KR" altLang="en-US" sz="1400" dirty="0"/>
              <a:t>바디는 거래정보들의 묶음</a:t>
            </a:r>
          </a:p>
        </p:txBody>
      </p:sp>
    </p:spTree>
    <p:extLst>
      <p:ext uri="{BB962C8B-B14F-4D97-AF65-F5344CB8AC3E}">
        <p14:creationId xmlns:p14="http://schemas.microsoft.com/office/powerpoint/2010/main" val="193538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블록체인의 구조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블록 높이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블록 생성주기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5800" y="6310630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06A3396-C9A5-48DB-AE05-AC05142C54CE}"/>
              </a:ext>
            </a:extLst>
          </p:cNvPr>
          <p:cNvGrpSpPr/>
          <p:nvPr/>
        </p:nvGrpSpPr>
        <p:grpSpPr>
          <a:xfrm>
            <a:off x="415246" y="1197307"/>
            <a:ext cx="1169154" cy="2038262"/>
            <a:chOff x="1695449" y="2579458"/>
            <a:chExt cx="1278687" cy="203826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51F194C-08B5-41DF-8953-CF61F255D442}"/>
                </a:ext>
              </a:extLst>
            </p:cNvPr>
            <p:cNvSpPr/>
            <p:nvPr/>
          </p:nvSpPr>
          <p:spPr>
            <a:xfrm>
              <a:off x="1695449" y="2890181"/>
              <a:ext cx="1278687" cy="1727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508E96-2A0A-4D75-8F07-2B6177450658}"/>
                </a:ext>
              </a:extLst>
            </p:cNvPr>
            <p:cNvSpPr/>
            <p:nvPr/>
          </p:nvSpPr>
          <p:spPr>
            <a:xfrm>
              <a:off x="1794070" y="2992736"/>
              <a:ext cx="1063852" cy="563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Header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AAE2968-132F-4EC8-B404-CAA893496DD9}"/>
                </a:ext>
              </a:extLst>
            </p:cNvPr>
            <p:cNvSpPr/>
            <p:nvPr/>
          </p:nvSpPr>
          <p:spPr>
            <a:xfrm>
              <a:off x="1794070" y="3630608"/>
              <a:ext cx="1063852" cy="865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Body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9B1E153-DEE2-4B77-8A6E-37DCFC0A4E11}"/>
                </a:ext>
              </a:extLst>
            </p:cNvPr>
            <p:cNvSpPr/>
            <p:nvPr/>
          </p:nvSpPr>
          <p:spPr>
            <a:xfrm>
              <a:off x="1695449" y="2579458"/>
              <a:ext cx="1278687" cy="31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Block 0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3539E65-A10C-415A-BA2C-BFC05B7FC8C1}"/>
              </a:ext>
            </a:extLst>
          </p:cNvPr>
          <p:cNvGrpSpPr/>
          <p:nvPr/>
        </p:nvGrpSpPr>
        <p:grpSpPr>
          <a:xfrm>
            <a:off x="1967815" y="1197307"/>
            <a:ext cx="1169154" cy="2038262"/>
            <a:chOff x="1695449" y="2579458"/>
            <a:chExt cx="1278687" cy="203826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3DDCD02-1766-4C3A-B74C-9A81E9D661DD}"/>
                </a:ext>
              </a:extLst>
            </p:cNvPr>
            <p:cNvSpPr/>
            <p:nvPr/>
          </p:nvSpPr>
          <p:spPr>
            <a:xfrm>
              <a:off x="1695449" y="2890181"/>
              <a:ext cx="1278687" cy="1727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5D22ACB-B99E-4C6B-B8ED-FB148431EAF6}"/>
                </a:ext>
              </a:extLst>
            </p:cNvPr>
            <p:cNvSpPr/>
            <p:nvPr/>
          </p:nvSpPr>
          <p:spPr>
            <a:xfrm>
              <a:off x="1794070" y="2992736"/>
              <a:ext cx="1063852" cy="563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Header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6FBB732-2530-4686-9A5B-8020D82F6590}"/>
                </a:ext>
              </a:extLst>
            </p:cNvPr>
            <p:cNvSpPr/>
            <p:nvPr/>
          </p:nvSpPr>
          <p:spPr>
            <a:xfrm>
              <a:off x="1794070" y="3630608"/>
              <a:ext cx="1063852" cy="865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Body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3854438-A6EE-419A-B99B-2221148F7475}"/>
                </a:ext>
              </a:extLst>
            </p:cNvPr>
            <p:cNvSpPr/>
            <p:nvPr/>
          </p:nvSpPr>
          <p:spPr>
            <a:xfrm>
              <a:off x="1695449" y="2579458"/>
              <a:ext cx="1278687" cy="31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Block 0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1D0E76C-D003-43A8-A99A-64A1413EFCDB}"/>
              </a:ext>
            </a:extLst>
          </p:cNvPr>
          <p:cNvGrpSpPr/>
          <p:nvPr/>
        </p:nvGrpSpPr>
        <p:grpSpPr>
          <a:xfrm>
            <a:off x="3524410" y="1197307"/>
            <a:ext cx="1169154" cy="2038262"/>
            <a:chOff x="1695449" y="2579458"/>
            <a:chExt cx="1278687" cy="203826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D46266D-5EC8-49CD-B11B-5493F3FE68FE}"/>
                </a:ext>
              </a:extLst>
            </p:cNvPr>
            <p:cNvSpPr/>
            <p:nvPr/>
          </p:nvSpPr>
          <p:spPr>
            <a:xfrm>
              <a:off x="1695449" y="2890181"/>
              <a:ext cx="1278687" cy="1727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7EE8A4A-1644-4A31-8227-B52F04AA83F2}"/>
                </a:ext>
              </a:extLst>
            </p:cNvPr>
            <p:cNvSpPr/>
            <p:nvPr/>
          </p:nvSpPr>
          <p:spPr>
            <a:xfrm>
              <a:off x="1794070" y="2992736"/>
              <a:ext cx="1063852" cy="563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Header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20A9EE4-FC37-4E41-B530-B34B801DE090}"/>
                </a:ext>
              </a:extLst>
            </p:cNvPr>
            <p:cNvSpPr/>
            <p:nvPr/>
          </p:nvSpPr>
          <p:spPr>
            <a:xfrm>
              <a:off x="1794070" y="3630608"/>
              <a:ext cx="1063852" cy="865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Body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7FBBD62-21A5-47E5-A097-78ABC9D487F2}"/>
                </a:ext>
              </a:extLst>
            </p:cNvPr>
            <p:cNvSpPr/>
            <p:nvPr/>
          </p:nvSpPr>
          <p:spPr>
            <a:xfrm>
              <a:off x="1695449" y="2579458"/>
              <a:ext cx="1278687" cy="31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Block 0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7BF9091-C388-4595-BADB-2B466DC83282}"/>
              </a:ext>
            </a:extLst>
          </p:cNvPr>
          <p:cNvGrpSpPr/>
          <p:nvPr/>
        </p:nvGrpSpPr>
        <p:grpSpPr>
          <a:xfrm>
            <a:off x="5140479" y="1197307"/>
            <a:ext cx="1169154" cy="2038262"/>
            <a:chOff x="1695449" y="2579458"/>
            <a:chExt cx="1278687" cy="203826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20E9141-D4C1-4236-B672-DA456D8C6A7D}"/>
                </a:ext>
              </a:extLst>
            </p:cNvPr>
            <p:cNvSpPr/>
            <p:nvPr/>
          </p:nvSpPr>
          <p:spPr>
            <a:xfrm>
              <a:off x="1695449" y="2890181"/>
              <a:ext cx="1278687" cy="1727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C6F53CA-79D5-44AC-BC83-CF97984EBDEC}"/>
                </a:ext>
              </a:extLst>
            </p:cNvPr>
            <p:cNvSpPr/>
            <p:nvPr/>
          </p:nvSpPr>
          <p:spPr>
            <a:xfrm>
              <a:off x="1794070" y="2992736"/>
              <a:ext cx="1063852" cy="563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Header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99627D0-B76D-4C54-8140-276A83848CDF}"/>
                </a:ext>
              </a:extLst>
            </p:cNvPr>
            <p:cNvSpPr/>
            <p:nvPr/>
          </p:nvSpPr>
          <p:spPr>
            <a:xfrm>
              <a:off x="1794070" y="3630608"/>
              <a:ext cx="1063852" cy="865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Body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4DD2193-BC31-4102-A96B-50FF3E0B92B8}"/>
                </a:ext>
              </a:extLst>
            </p:cNvPr>
            <p:cNvSpPr/>
            <p:nvPr/>
          </p:nvSpPr>
          <p:spPr>
            <a:xfrm>
              <a:off x="1695449" y="2579458"/>
              <a:ext cx="1278687" cy="31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Block 0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45B9AE3-6669-46D9-8C83-1D95DBC6ED26}"/>
              </a:ext>
            </a:extLst>
          </p:cNvPr>
          <p:cNvCxnSpPr>
            <a:cxnSpLocks/>
            <a:stCxn id="43" idx="1"/>
            <a:endCxn id="31" idx="3"/>
          </p:cNvCxnSpPr>
          <p:nvPr/>
        </p:nvCxnSpPr>
        <p:spPr>
          <a:xfrm flipH="1">
            <a:off x="1584400" y="1892447"/>
            <a:ext cx="473588" cy="47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83D13C6-0A8F-43E3-B7B8-4EB76879ACB9}"/>
              </a:ext>
            </a:extLst>
          </p:cNvPr>
          <p:cNvCxnSpPr>
            <a:cxnSpLocks/>
            <a:stCxn id="48" idx="1"/>
            <a:endCxn id="42" idx="3"/>
          </p:cNvCxnSpPr>
          <p:nvPr/>
        </p:nvCxnSpPr>
        <p:spPr>
          <a:xfrm flipH="1">
            <a:off x="3136969" y="1892447"/>
            <a:ext cx="477614" cy="47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3A7CA92-9A96-4449-9050-E0DA5FD03BD8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>
            <a:off x="4693564" y="1892447"/>
            <a:ext cx="537088" cy="47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BE4E6FB-54E1-4E52-AC13-E50B347DEC32}"/>
              </a:ext>
            </a:extLst>
          </p:cNvPr>
          <p:cNvSpPr txBox="1"/>
          <p:nvPr/>
        </p:nvSpPr>
        <p:spPr>
          <a:xfrm>
            <a:off x="6399806" y="1268662"/>
            <a:ext cx="534896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블록들이</a:t>
            </a:r>
            <a:r>
              <a:rPr lang="en-US" altLang="ko-KR" sz="1400" dirty="0"/>
              <a:t> </a:t>
            </a:r>
            <a:r>
              <a:rPr lang="ko-KR" altLang="en-US" sz="1400" dirty="0"/>
              <a:t>이전 블록이 아래에 최근 블록이 위로 오도록 정렬하면 블록이 생성됨에 따라 체인의 높이가 늘어난다</a:t>
            </a:r>
            <a:r>
              <a:rPr lang="en-US" altLang="ko-KR" sz="1400" dirty="0"/>
              <a:t>.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블록의 순서를 그 블록이 위치한 </a:t>
            </a:r>
            <a:r>
              <a:rPr lang="en-US" altLang="ko-KR" sz="1400" dirty="0"/>
              <a:t>‘</a:t>
            </a:r>
            <a:r>
              <a:rPr lang="ko-KR" altLang="en-US" sz="1400" dirty="0"/>
              <a:t>높이</a:t>
            </a:r>
            <a:r>
              <a:rPr lang="en-US" altLang="ko-KR" sz="1400" dirty="0"/>
              <a:t>‘(block height)</a:t>
            </a:r>
            <a:r>
              <a:rPr lang="ko-KR" altLang="en-US" sz="1400" dirty="0"/>
              <a:t>라 부른다</a:t>
            </a:r>
            <a:r>
              <a:rPr lang="en-US" altLang="ko-KR" sz="1400" dirty="0"/>
              <a:t>.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첫 번째 블록은 편의상 높이를 </a:t>
            </a:r>
            <a:r>
              <a:rPr lang="en-US" altLang="ko-KR" sz="1400" dirty="0"/>
              <a:t>0</a:t>
            </a:r>
            <a:r>
              <a:rPr lang="ko-KR" altLang="en-US" sz="1400" dirty="0"/>
              <a:t>이라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BD97143-0ED2-40D7-A035-D552A2AB73A7}"/>
              </a:ext>
            </a:extLst>
          </p:cNvPr>
          <p:cNvSpPr/>
          <p:nvPr/>
        </p:nvSpPr>
        <p:spPr>
          <a:xfrm>
            <a:off x="7381232" y="3268609"/>
            <a:ext cx="896591" cy="485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3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EF50CE1-A3CF-4F5C-9873-705BEDA1570C}"/>
              </a:ext>
            </a:extLst>
          </p:cNvPr>
          <p:cNvSpPr/>
          <p:nvPr/>
        </p:nvSpPr>
        <p:spPr>
          <a:xfrm>
            <a:off x="7381232" y="4130255"/>
            <a:ext cx="896591" cy="485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2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30E1AB4-6F9A-4773-B4FC-A36C33437525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7829528" y="3753656"/>
            <a:ext cx="0" cy="37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3E948DD-CF21-4ABE-AF27-AFEE0FDB2F2B}"/>
              </a:ext>
            </a:extLst>
          </p:cNvPr>
          <p:cNvSpPr/>
          <p:nvPr/>
        </p:nvSpPr>
        <p:spPr>
          <a:xfrm>
            <a:off x="7381232" y="4991901"/>
            <a:ext cx="896591" cy="485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1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FE9580F-8F90-4EFD-971D-729120024820}"/>
              </a:ext>
            </a:extLst>
          </p:cNvPr>
          <p:cNvSpPr/>
          <p:nvPr/>
        </p:nvSpPr>
        <p:spPr>
          <a:xfrm>
            <a:off x="7381232" y="5853547"/>
            <a:ext cx="896591" cy="485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367B17C-8BB6-41CF-9F61-1A49B74CE3C8}"/>
              </a:ext>
            </a:extLst>
          </p:cNvPr>
          <p:cNvCxnSpPr>
            <a:cxnSpLocks/>
            <a:stCxn id="72" idx="2"/>
            <a:endCxn id="78" idx="0"/>
          </p:cNvCxnSpPr>
          <p:nvPr/>
        </p:nvCxnSpPr>
        <p:spPr>
          <a:xfrm>
            <a:off x="7829528" y="4615302"/>
            <a:ext cx="0" cy="37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CAEA05B-D8D8-4FF5-825D-B0B12EBFDF31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829528" y="5476948"/>
            <a:ext cx="0" cy="37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DF15E31-5D45-4FBD-8FDD-8302C376A53F}"/>
              </a:ext>
            </a:extLst>
          </p:cNvPr>
          <p:cNvCxnSpPr>
            <a:cxnSpLocks/>
          </p:cNvCxnSpPr>
          <p:nvPr/>
        </p:nvCxnSpPr>
        <p:spPr>
          <a:xfrm flipH="1" flipV="1">
            <a:off x="8721969" y="3382663"/>
            <a:ext cx="1" cy="295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B41B55D-6098-4262-9213-F6239AED3F51}"/>
              </a:ext>
            </a:extLst>
          </p:cNvPr>
          <p:cNvSpPr txBox="1"/>
          <p:nvPr/>
        </p:nvSpPr>
        <p:spPr>
          <a:xfrm>
            <a:off x="8861113" y="3823235"/>
            <a:ext cx="169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블록 </a:t>
            </a:r>
            <a:r>
              <a:rPr lang="ko-KR" altLang="en-US" sz="1400" b="1"/>
              <a:t>생성 방향</a:t>
            </a:r>
            <a:endParaRPr lang="ko-KR" altLang="en-US" sz="1400" b="1" dirty="0"/>
          </a:p>
        </p:txBody>
      </p: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18E30327-7D57-43E7-BDB7-0559C8F8A496}"/>
              </a:ext>
            </a:extLst>
          </p:cNvPr>
          <p:cNvCxnSpPr>
            <a:cxnSpLocks/>
            <a:stCxn id="79" idx="1"/>
            <a:endCxn id="78" idx="1"/>
          </p:cNvCxnSpPr>
          <p:nvPr/>
        </p:nvCxnSpPr>
        <p:spPr>
          <a:xfrm rot="10800000">
            <a:off x="7381232" y="5234425"/>
            <a:ext cx="12700" cy="861646"/>
          </a:xfrm>
          <a:prstGeom prst="curvedConnector3">
            <a:avLst>
              <a:gd name="adj1" fmla="val 366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A2B181D-5B2D-41C0-8FF9-A86E1F7480BF}"/>
              </a:ext>
            </a:extLst>
          </p:cNvPr>
          <p:cNvSpPr txBox="1"/>
          <p:nvPr/>
        </p:nvSpPr>
        <p:spPr>
          <a:xfrm>
            <a:off x="2883191" y="5476948"/>
            <a:ext cx="3957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다음 블록을 생성하기까지 걸리는 시간을 블록 생성시간이라 하고 블록 생성시간이 비교적 일정한 경우 블록 생성 </a:t>
            </a:r>
            <a:r>
              <a:rPr lang="ko-KR" altLang="en-US" sz="1400" dirty="0" err="1"/>
              <a:t>주기란</a:t>
            </a:r>
            <a:r>
              <a:rPr lang="ko-KR" altLang="en-US" sz="1400" dirty="0"/>
              <a:t> 표현을 사용</a:t>
            </a:r>
          </a:p>
        </p:txBody>
      </p:sp>
    </p:spTree>
    <p:extLst>
      <p:ext uri="{BB962C8B-B14F-4D97-AF65-F5344CB8AC3E}">
        <p14:creationId xmlns:p14="http://schemas.microsoft.com/office/powerpoint/2010/main" val="287496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201800" y="726842"/>
            <a:ext cx="11077200" cy="1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82067" y="86565"/>
            <a:ext cx="6013933" cy="830997"/>
            <a:chOff x="3819245" y="188165"/>
            <a:chExt cx="60139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08421"/>
              <a:ext cx="5230076" cy="606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Malgun Gothic Semilight" panose="020B0502040204020203" pitchFamily="34" charset="-128"/>
                </a:rPr>
                <a:t>블록체인 네트워크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cs typeface="Malgun Gothic Semilight" panose="020B0502040204020203" pitchFamily="34" charset="-128"/>
              </a:endParaRPr>
            </a:p>
            <a:p>
              <a:pPr>
                <a:lnSpc>
                  <a:spcPts val="2100"/>
                </a:lnSpc>
              </a:pP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블록체인 네트워크</a:t>
              </a:r>
              <a:r>
                <a:rPr lang="en-US" altLang="ko-KR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sz="1200" b="1" dirty="0">
                  <a:solidFill>
                    <a:srgbClr val="FF505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  <a:cs typeface="KoPubWorld돋움체 Light" panose="00000300000000000000" pitchFamily="2" charset="-127"/>
                </a:rPr>
                <a:t>노드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79A695B-682D-4506-9FF5-AD686A6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5800" y="6310630"/>
            <a:ext cx="2743200" cy="365125"/>
          </a:xfrm>
        </p:spPr>
        <p:txBody>
          <a:bodyPr/>
          <a:lstStyle/>
          <a:p>
            <a:fld id="{C50B6F26-7B99-433C-A969-9457AF99F1D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E4E6FB-54E1-4E52-AC13-E50B347DEC32}"/>
              </a:ext>
            </a:extLst>
          </p:cNvPr>
          <p:cNvSpPr txBox="1"/>
          <p:nvPr/>
        </p:nvSpPr>
        <p:spPr>
          <a:xfrm>
            <a:off x="311445" y="1064833"/>
            <a:ext cx="9189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블록체인은 한 명 이상의 참여자가 있는 네트워크에서 관리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네트워크 참여자 전원은 모든 블록을 동일한 순서로 저장하여 모두 같은 블록체인을 유지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F2BF4BE-A797-4903-BFEE-DD545C992345}"/>
              </a:ext>
            </a:extLst>
          </p:cNvPr>
          <p:cNvGrpSpPr/>
          <p:nvPr/>
        </p:nvGrpSpPr>
        <p:grpSpPr>
          <a:xfrm>
            <a:off x="756747" y="2367097"/>
            <a:ext cx="2780947" cy="3374702"/>
            <a:chOff x="736772" y="1909358"/>
            <a:chExt cx="3478960" cy="3455493"/>
          </a:xfrm>
        </p:grpSpPr>
        <p:pic>
          <p:nvPicPr>
            <p:cNvPr id="3074" name="Picture 2" descr="Peer-to-peer. The (past and) future of social. | Stephen Chukumba">
              <a:extLst>
                <a:ext uri="{FF2B5EF4-FFF2-40B4-BE49-F238E27FC236}">
                  <a16:creationId xmlns:a16="http://schemas.microsoft.com/office/drawing/2014/main" id="{E1A63663-87D3-402C-A181-7162609FB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772" y="1909358"/>
              <a:ext cx="3478960" cy="3455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C3A0CB-CF7A-4E4C-A8C3-A20434233B2D}"/>
                </a:ext>
              </a:extLst>
            </p:cNvPr>
            <p:cNvSpPr/>
            <p:nvPr/>
          </p:nvSpPr>
          <p:spPr>
            <a:xfrm>
              <a:off x="1738679" y="3342007"/>
              <a:ext cx="1368432" cy="59019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Peer-to-Peer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Network</a:t>
              </a:r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B9BE1D4-AEA6-49B1-929B-AF65C09291B9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3380131" y="2439715"/>
            <a:ext cx="263517" cy="72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362EDAA-10C0-4A06-9857-20E8F7CCC2ED}"/>
              </a:ext>
            </a:extLst>
          </p:cNvPr>
          <p:cNvSpPr txBox="1"/>
          <p:nvPr/>
        </p:nvSpPr>
        <p:spPr>
          <a:xfrm>
            <a:off x="3062399" y="216271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블록체인 노드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493A41-36B2-4EDE-81D0-9A4192405DEA}"/>
              </a:ext>
            </a:extLst>
          </p:cNvPr>
          <p:cNvSpPr/>
          <p:nvPr/>
        </p:nvSpPr>
        <p:spPr>
          <a:xfrm>
            <a:off x="2771517" y="2911559"/>
            <a:ext cx="5639866" cy="97437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9F4B71B-5DBD-4AF6-BBAE-D12E44564623}"/>
              </a:ext>
            </a:extLst>
          </p:cNvPr>
          <p:cNvGrpSpPr/>
          <p:nvPr/>
        </p:nvGrpSpPr>
        <p:grpSpPr>
          <a:xfrm>
            <a:off x="3771840" y="3120933"/>
            <a:ext cx="4061814" cy="549002"/>
            <a:chOff x="4289222" y="5020304"/>
            <a:chExt cx="4061814" cy="54900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C07E901-17E2-4E89-A4A8-BF3C44CD4D4D}"/>
                </a:ext>
              </a:extLst>
            </p:cNvPr>
            <p:cNvSpPr/>
            <p:nvPr/>
          </p:nvSpPr>
          <p:spPr>
            <a:xfrm>
              <a:off x="4289222" y="5020304"/>
              <a:ext cx="572842" cy="549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B[0]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C171F64D-32F6-4FF1-90A3-A70BAAEA7F70}"/>
                </a:ext>
              </a:extLst>
            </p:cNvPr>
            <p:cNvCxnSpPr>
              <a:cxnSpLocks/>
              <a:stCxn id="59" idx="3"/>
              <a:endCxn id="61" idx="1"/>
            </p:cNvCxnSpPr>
            <p:nvPr/>
          </p:nvCxnSpPr>
          <p:spPr>
            <a:xfrm>
              <a:off x="4862064" y="5294805"/>
              <a:ext cx="299401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8001B9F-D07F-4815-90B2-3BC0A08CA523}"/>
                </a:ext>
              </a:extLst>
            </p:cNvPr>
            <p:cNvSpPr/>
            <p:nvPr/>
          </p:nvSpPr>
          <p:spPr>
            <a:xfrm>
              <a:off x="5161465" y="5020304"/>
              <a:ext cx="572842" cy="549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B[1]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6DFF0CD-B575-49E0-B1E6-9AA91689959C}"/>
                </a:ext>
              </a:extLst>
            </p:cNvPr>
            <p:cNvSpPr/>
            <p:nvPr/>
          </p:nvSpPr>
          <p:spPr>
            <a:xfrm>
              <a:off x="6033708" y="5020304"/>
              <a:ext cx="572842" cy="549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B[2]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0D6542E-5437-4597-83D0-4DC746C4166B}"/>
                </a:ext>
              </a:extLst>
            </p:cNvPr>
            <p:cNvCxnSpPr>
              <a:cxnSpLocks/>
              <a:stCxn id="62" idx="3"/>
              <a:endCxn id="64" idx="1"/>
            </p:cNvCxnSpPr>
            <p:nvPr/>
          </p:nvCxnSpPr>
          <p:spPr>
            <a:xfrm>
              <a:off x="6606550" y="5294805"/>
              <a:ext cx="299401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426966B-5EDD-4E83-A409-C69BF3B7B656}"/>
                </a:ext>
              </a:extLst>
            </p:cNvPr>
            <p:cNvSpPr/>
            <p:nvPr/>
          </p:nvSpPr>
          <p:spPr>
            <a:xfrm>
              <a:off x="6905951" y="5020304"/>
              <a:ext cx="572842" cy="549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B[3]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52B70710-9395-46FF-BBFF-E5DA310DDC5D}"/>
                </a:ext>
              </a:extLst>
            </p:cNvPr>
            <p:cNvCxnSpPr>
              <a:cxnSpLocks/>
              <a:stCxn id="61" idx="3"/>
              <a:endCxn id="62" idx="1"/>
            </p:cNvCxnSpPr>
            <p:nvPr/>
          </p:nvCxnSpPr>
          <p:spPr>
            <a:xfrm>
              <a:off x="5734307" y="5294805"/>
              <a:ext cx="299401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AD976E2A-5C35-4708-8951-C8B498D7B3A3}"/>
                </a:ext>
              </a:extLst>
            </p:cNvPr>
            <p:cNvCxnSpPr>
              <a:cxnSpLocks/>
              <a:stCxn id="64" idx="3"/>
              <a:endCxn id="67" idx="1"/>
            </p:cNvCxnSpPr>
            <p:nvPr/>
          </p:nvCxnSpPr>
          <p:spPr>
            <a:xfrm>
              <a:off x="7478793" y="5294805"/>
              <a:ext cx="299401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DEE24F7-8220-4D8C-9C51-940EF55CC0B4}"/>
                </a:ext>
              </a:extLst>
            </p:cNvPr>
            <p:cNvSpPr/>
            <p:nvPr/>
          </p:nvSpPr>
          <p:spPr>
            <a:xfrm>
              <a:off x="7778194" y="5020304"/>
              <a:ext cx="572842" cy="549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?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999F087-328E-4EB2-98E9-8547F6B52DBB}"/>
              </a:ext>
            </a:extLst>
          </p:cNvPr>
          <p:cNvSpPr/>
          <p:nvPr/>
        </p:nvSpPr>
        <p:spPr>
          <a:xfrm>
            <a:off x="2771517" y="4357780"/>
            <a:ext cx="5639866" cy="97437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1E6CD93-A21C-472C-AE3D-DC3C9876EDE1}"/>
              </a:ext>
            </a:extLst>
          </p:cNvPr>
          <p:cNvGrpSpPr/>
          <p:nvPr/>
        </p:nvGrpSpPr>
        <p:grpSpPr>
          <a:xfrm>
            <a:off x="3771840" y="4567154"/>
            <a:ext cx="4061814" cy="549002"/>
            <a:chOff x="4289222" y="5020304"/>
            <a:chExt cx="4061814" cy="54900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5CE2C09-D8CA-4269-8F52-849B2FE237EF}"/>
                </a:ext>
              </a:extLst>
            </p:cNvPr>
            <p:cNvSpPr/>
            <p:nvPr/>
          </p:nvSpPr>
          <p:spPr>
            <a:xfrm>
              <a:off x="4289222" y="5020304"/>
              <a:ext cx="572842" cy="549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B[0]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49EA8C27-2A95-4782-836E-8845E7DFD0DB}"/>
                </a:ext>
              </a:extLst>
            </p:cNvPr>
            <p:cNvCxnSpPr>
              <a:cxnSpLocks/>
              <a:stCxn id="76" idx="3"/>
              <a:endCxn id="80" idx="1"/>
            </p:cNvCxnSpPr>
            <p:nvPr/>
          </p:nvCxnSpPr>
          <p:spPr>
            <a:xfrm>
              <a:off x="4862064" y="5294805"/>
              <a:ext cx="299401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2FB440-6CD3-473F-848A-3E5EEDBACBA7}"/>
                </a:ext>
              </a:extLst>
            </p:cNvPr>
            <p:cNvSpPr/>
            <p:nvPr/>
          </p:nvSpPr>
          <p:spPr>
            <a:xfrm>
              <a:off x="5161465" y="5020304"/>
              <a:ext cx="572842" cy="549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B[1]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7F62333-E53A-4DFE-87CD-237469039CCB}"/>
                </a:ext>
              </a:extLst>
            </p:cNvPr>
            <p:cNvSpPr/>
            <p:nvPr/>
          </p:nvSpPr>
          <p:spPr>
            <a:xfrm>
              <a:off x="6033708" y="5020304"/>
              <a:ext cx="572842" cy="549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B[2]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964D6FF7-1061-4A1C-8B00-07CFC4A3D1C8}"/>
                </a:ext>
              </a:extLst>
            </p:cNvPr>
            <p:cNvCxnSpPr>
              <a:cxnSpLocks/>
              <a:stCxn id="81" idx="3"/>
              <a:endCxn id="84" idx="1"/>
            </p:cNvCxnSpPr>
            <p:nvPr/>
          </p:nvCxnSpPr>
          <p:spPr>
            <a:xfrm>
              <a:off x="6606550" y="5294805"/>
              <a:ext cx="299401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124BAA6-2776-4BF4-84EC-A96933EADB25}"/>
                </a:ext>
              </a:extLst>
            </p:cNvPr>
            <p:cNvSpPr/>
            <p:nvPr/>
          </p:nvSpPr>
          <p:spPr>
            <a:xfrm>
              <a:off x="6905951" y="5020304"/>
              <a:ext cx="572842" cy="549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B[3]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58EA917-6901-4D30-8165-99A57228848F}"/>
                </a:ext>
              </a:extLst>
            </p:cNvPr>
            <p:cNvCxnSpPr>
              <a:cxnSpLocks/>
              <a:stCxn id="80" idx="3"/>
              <a:endCxn id="81" idx="1"/>
            </p:cNvCxnSpPr>
            <p:nvPr/>
          </p:nvCxnSpPr>
          <p:spPr>
            <a:xfrm>
              <a:off x="5734307" y="5294805"/>
              <a:ext cx="299401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BD6984AF-E6D8-45A1-A0E6-27763699E5CA}"/>
                </a:ext>
              </a:extLst>
            </p:cNvPr>
            <p:cNvCxnSpPr>
              <a:cxnSpLocks/>
              <a:stCxn id="84" idx="3"/>
              <a:endCxn id="89" idx="1"/>
            </p:cNvCxnSpPr>
            <p:nvPr/>
          </p:nvCxnSpPr>
          <p:spPr>
            <a:xfrm>
              <a:off x="7478793" y="5294805"/>
              <a:ext cx="299401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FD624EA2-89E3-4881-A1B1-07E26063ECEC}"/>
                </a:ext>
              </a:extLst>
            </p:cNvPr>
            <p:cNvSpPr/>
            <p:nvPr/>
          </p:nvSpPr>
          <p:spPr>
            <a:xfrm>
              <a:off x="7778194" y="5020304"/>
              <a:ext cx="572842" cy="549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?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0C7E636-3480-4D74-8005-A07ED6FE72DA}"/>
              </a:ext>
            </a:extLst>
          </p:cNvPr>
          <p:cNvCxnSpPr>
            <a:cxnSpLocks/>
            <a:stCxn id="92" idx="0"/>
            <a:endCxn id="73" idx="2"/>
          </p:cNvCxnSpPr>
          <p:nvPr/>
        </p:nvCxnSpPr>
        <p:spPr>
          <a:xfrm flipH="1" flipV="1">
            <a:off x="5591450" y="5332157"/>
            <a:ext cx="487068" cy="47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7209A68-E09E-4825-A4F4-0BD0370CFB83}"/>
              </a:ext>
            </a:extLst>
          </p:cNvPr>
          <p:cNvSpPr txBox="1"/>
          <p:nvPr/>
        </p:nvSpPr>
        <p:spPr>
          <a:xfrm>
            <a:off x="5162241" y="5804001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노드가</a:t>
            </a:r>
            <a:r>
              <a:rPr lang="en-US" altLang="ko-KR" sz="1200" dirty="0"/>
              <a:t> </a:t>
            </a:r>
            <a:r>
              <a:rPr lang="ko-KR" altLang="en-US" sz="1200" dirty="0"/>
              <a:t>저장한 블록체인</a:t>
            </a:r>
          </a:p>
        </p:txBody>
      </p:sp>
    </p:spTree>
    <p:extLst>
      <p:ext uri="{BB962C8B-B14F-4D97-AF65-F5344CB8AC3E}">
        <p14:creationId xmlns:p14="http://schemas.microsoft.com/office/powerpoint/2010/main" val="71931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7155</TotalTime>
  <Words>1892</Words>
  <Application>Microsoft Office PowerPoint</Application>
  <PresentationFormat>와이드스크린</PresentationFormat>
  <Paragraphs>328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나눔명조 ExtraBold</vt:lpstr>
      <vt:lpstr>Wingdings</vt:lpstr>
      <vt:lpstr>KoPubWorld돋움체 Light</vt:lpstr>
      <vt:lpstr>applesdgothicneo-ultralight</vt:lpstr>
      <vt:lpstr>나눔명조</vt:lpstr>
      <vt:lpstr>맑은 고딕</vt:lpstr>
      <vt:lpstr>KoPubWorld돋움체 Bold</vt:lpstr>
      <vt:lpstr>Arial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Shin JaeYoung</cp:lastModifiedBy>
  <cp:revision>137</cp:revision>
  <dcterms:created xsi:type="dcterms:W3CDTF">2020-01-03T14:16:53Z</dcterms:created>
  <dcterms:modified xsi:type="dcterms:W3CDTF">2021-09-23T01:46:04Z</dcterms:modified>
</cp:coreProperties>
</file>