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93" r:id="rId3"/>
    <p:sldId id="290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24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264" r:id="rId35"/>
  </p:sldIdLst>
  <p:sldSz cx="12192000" cy="6858000"/>
  <p:notesSz cx="6858000" cy="9144000"/>
  <p:embeddedFontLst>
    <p:embeddedFont>
      <p:font typeface="KoPubWorld돋움체 Bold" panose="020B0604020202020204" charset="-127"/>
      <p:bold r:id="rId37"/>
    </p:embeddedFont>
    <p:embeddedFont>
      <p:font typeface="KoPubWorld돋움체 Light" panose="020B0604020202020204" charset="-127"/>
      <p:regular r:id="rId38"/>
    </p:embeddedFont>
    <p:embeddedFont>
      <p:font typeface="나눔명조" panose="02020603020101020101" pitchFamily="18" charset="-127"/>
      <p:regular r:id="rId39"/>
      <p:bold r:id="rId40"/>
    </p:embeddedFont>
    <p:embeddedFont>
      <p:font typeface="나눔명조 ExtraBold" panose="02020603020101020101" pitchFamily="18" charset="-127"/>
      <p:bold r:id="rId41"/>
    </p:embeddedFont>
    <p:embeddedFont>
      <p:font typeface="나눔스퀘어" panose="020B0600000101010101" pitchFamily="34" charset="-127"/>
      <p:regular r:id="rId42"/>
    </p:embeddedFont>
    <p:embeddedFont>
      <p:font typeface="맑은 고딕" panose="020B0503020000020004" pitchFamily="34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3D9799"/>
    <a:srgbClr val="448C53"/>
    <a:srgbClr val="99AF47"/>
    <a:srgbClr val="C0CF88"/>
    <a:srgbClr val="9A7012"/>
    <a:srgbClr val="E5A923"/>
    <a:srgbClr val="F0CD7F"/>
    <a:srgbClr val="B6A7D5"/>
    <a:srgbClr val="674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87025" autoAdjust="0"/>
  </p:normalViewPr>
  <p:slideViewPr>
    <p:cSldViewPr snapToGrid="0">
      <p:cViewPr varScale="1">
        <p:scale>
          <a:sx n="137" d="100"/>
          <a:sy n="137" d="100"/>
        </p:scale>
        <p:origin x="15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FF714-397C-4DA4-964F-C4089581E691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845B8-41D5-4BCC-A9A7-3023EACF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9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2012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년부터 매년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2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번씩 릴리스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21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04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24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3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요청이 오면 해당 요청이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accoun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에 대한 요청인지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또는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Container,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objec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에 대한 요청인지를 확인하고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이에 대한 데이터가 어디에 있는지 확인하기 위해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Ring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이라는 일종의 주소록을 참조해서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주소값을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얻어와 데이터를 처리하게 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Proxy serve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의 증설은 요청 처리 용량의 증설을 의미하고 각각의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Zone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내에 있는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서비의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증설은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sotrage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용량 증설을 의미합니다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각가의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objec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들은 고유한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URL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을 갖고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API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로 제어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외부 애플리케이션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웹 등에서 동시에 접근 가능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)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01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Swift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의 구성을 보면 스토리지 공간 여러 개를 합쳐 하나의 커다란 공간으로 가상화하고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그 안에서 사용자만의 별도 스토리지 공간이 이는 것처럼 다시 가상화를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사용자는 특성에 따라 데이터를 분류해서 저장할 컨테이너를 생성하고 해당 컨테이너에 데이터를 저장합니다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23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Ring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은 데이터가 저장될 논리적 위치와 물리적 저장 위치 간의 매핑을 제공하는 정보로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전화번호부나 주소록과 비슷한 역할을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전화번호부가 시시각각 변하지 않듯이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Ring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도 동적으로 변하는 것이 아니라 스토리지를 구성할 때 미리 만들어 놓고 사용하는 정보입니다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Ring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Proxy Server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및 각각의 개체에 대한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Ring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 별도로 존재하여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Account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에 대한 처리는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Proxy Server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를 거쳐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Account Ring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 최종적인 처리를 담당하게 되며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0" indent="0" algn="l">
              <a:buNone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각ㄱ각의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Ring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은 관리자가 직접 생성 작업을 수행해 두어야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Ring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Account, Container, object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별로 존재하지만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Ring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의 데이터 구조는 똑같습니다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Account,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Container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Database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로 정보를 관리하지만 일종의 파일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구죄기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때문에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object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와 별도의 구성을 할 필요가 없습니다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Ring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은 크게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Device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목록과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Patitin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목록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그리고 모듈로 연산을 위한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Partition Shift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값으로 이루어져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00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Swift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는 사용자 계정을 관리하는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Account,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디렉터리 개념의 컨테이너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실제 파일을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표현한느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오브젝트로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구성되어있습니다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신재영이라는 사용자가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swift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를 사용한다고 가정했을 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Account DB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에서는 신재영이 생성한 컨테이너 정보가 관리되고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각 컨테이너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DB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에서는 컨테이너에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저장딘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오브젝트들이 관리됩니다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오브젝트는 실제 파일로 스토리지 노드의 저장공간에 저장됩니다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71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8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Keysotne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에는 프로젝트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사용자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롤이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다음과 같이 연동됩니다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656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오픈스택은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노바를 사용해서 가상머신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인스턴스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를 생성합니다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그리고 노바는 다양한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하이퍼바이저를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지원하고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</a:p>
          <a:p>
            <a:pPr marL="0" indent="0" algn="l">
              <a:buNone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하이퍼바이저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위에 생성될 가상머신에는 반드시 운영체제가 필요합니다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 때 다양한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하이퍼바이저에서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사용할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있는 가상머신 이미지를 관리하고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가상머신에 설치된 운영체제를 보관 및 관리하는 것이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Glance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1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하이퍼바이저와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연동해서 인스턴스를 생성하고 삭제하는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컴퓨트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서비스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 때 필요한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OS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이미지를 관리하는 이미지 서비스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이미지를 백업하는 오브젝트 스토리지 서비스 밖에 없었다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60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Glance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사용자들은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glance-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api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통해 이미지를 등록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삭제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관리 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glance-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api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glance-registry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glance database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에서 이미지가 관리됩니다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이미지를 등록할 때는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glance-registry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를 통해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glance database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가 저장됩니다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등록된 이미지를 사용할 때는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glance database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에 바로 사용요청을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Glance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의 기능구조를 쉽게 표현하면 이와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가틉니다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관리자는 운영하려는 운영체제 이미지를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reigstry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database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에 등록합니다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오픈스택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컴퓨트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서비스에서 인스턴스를 생성할 때는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glance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db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에 이미 저장된 이미지만으로도 인스턴스를 생성할 수 있기 때문에 항상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nova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옆에 따라 붙습니다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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다운로드 받은 이미지를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glance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에 등록시켜 놓고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등록된 이미지로 인스턴스를 생성함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89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자원들을 사용하려면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오픈스택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안으로 들어가야만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다른 집을 함부로 들어갈 수 없듯이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오픈스택이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제공하는 서비스도 아무나 사용할 수 없기 때문에 자원을 사용하려면 인증을 받아야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Keystone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은 사용자를 인증해 물리서버의 자원을 사용할 수 있도록 관리합니다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236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12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자원들을 사용하려면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오픈스택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안으로 들어가야만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다른 집을 함부로 들어갈 수 없듯이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오픈스택이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제공하는 서비스도 아무나 사용할 수 없기 때문에 자원을 사용하려면 인증을 받아야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Keystone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은 사용자를 인증해 물리서버의 자원을 사용할 수 있도록 관리합니다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24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키스톤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동작 절차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eriod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사용자가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키스톤으로부터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범위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비지정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토큰 획득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1)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사용자가 노바 서비스가 제공하는 가상머신을 사용하기 위해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키스톤에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저속한다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2)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키스톤은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사용자에게 신분 증명을 요구한다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3)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사용자는 아이디와 패스워드를 제출하여 신분을 증명한다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4)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키스톤은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인증에 성공한 사용자에게 토큰을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ㅏㄹ급한다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 때 토큰에는 사용자가 사용가능한 서비스들에 대한 범위가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포함되어있지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않다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eriod"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키스톤이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사용자가 접속 가능한 프로젝트 찾기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1)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신분증명을 완료하여 범위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미지정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토큰을 받은 사용자는 이 토큰을 통해 자신이 접속 가능한 프로젝트를 요청한다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2)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키스톤은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이 사용자에게 할당된 역할에 따라 프로젝트의 종류와 수행가능한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endpoint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목록을 작성한다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eriod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사용자가 키스콘으로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ㅜ터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범위 지정 토큰 획득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1)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키스콘은 사용자가 접속 가능한 프로젝트 목록과 사용자가 사용을 원하는 프로젝트를 결정한다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2)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위의 정보가 포함된 토큰을 사용자에게 보낸다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eriod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사용자가 서비스에게 서비스 요청하기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1)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범위가 지정된 토큰을 받은 사용자는 토큰 내부의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endpoint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를 확인하고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서비스에게 서비스를 요청한다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eriod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요청을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받으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서비스가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키스톤에게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토큰 검증 의뢰하기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1)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서비스는 사용자가 요청과 함께 제출한 토큰의 메타데이터 정보가 유효한지 검증하기 위해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키스톤에게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의뢰한다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2)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키스톤은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서비스로부터 받은 메타데이터와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poliecy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 backend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에 저장된 메타 데이터와 비교한다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eriod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검증이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완ㄹ된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토큰을 서비스에게 제공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1)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사용자가 요청한 서비스에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접근익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ㅏ능한지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토큰의 메타데이터의 검증을 마친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키스톤은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그 결과를 서비스에게 제공한다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eriod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서비스가 사용자의 요청 실행하기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1)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ㅓ비스는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키스톤으로부터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토큰검증을 완료한 후 인스턴스를 실행하라 또는 볼륨을 생성하라 등의 요청을 수행한다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eriod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결과 보고하기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1)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서비스는 사용자의 요청에 대해서 실행에 대한 결과를 사용자에게 보고한다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41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도메인은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서로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분리되어있다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각 도메인에는 프로젝트와 사용자가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프로젝트는 사용자를 가질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사용자에게는 롤이 있으며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여러 프로젝트의 구성원이 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관리자 롤을 가진 사용자끼리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일반 사용자 롤을 가진 사용자끼리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그룹핑을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35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8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사용자는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neutron-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api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를 이용해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neutron-server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IP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할당 요청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arenR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Neutron-serve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queue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로 다시 요청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arenR"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95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기존 네트워크 방법은 하나의 라우터가 인접한 서버들의 네트워크 통신을 모두 서비스하는데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라이터에 문제가 생기면 네트워크를 더 이상 사용할 수 없습니다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VRRP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를 사용해 두개 이상의 라우터를 마스터 라우터와 백업 라우터로 설정하면 문제가 생겼을 때도 계속 네트워크를 사용할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VRRP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기술은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오픈스택의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네트워크 품질을 향상시켜주고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DVR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기능을 사용할 수 있게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DVR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기능을 사용하면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VRP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기능을 향상시켜주고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분산 라우팅 기능과 하이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어베일머빌리티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로드밸런싱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기능을 사용할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11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7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서비스 개념으로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오픈스택을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릴리스하기 시작하면서 프로젝트를 만들면 여기에 이름을 붙였습니다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그래서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벡사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버전부터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컴퓨트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서비스에는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nova,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오브젝트 스토리지에는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swift,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이미지 관리 서비스에는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glance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라는 이름을 붙였고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디아블로 버전까지 기능을 계속 업그레이드 했다고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9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sz="1200" dirty="0"/>
              <a:t>iSCSI(</a:t>
            </a:r>
            <a:r>
              <a:rPr lang="ko-KR" altLang="en-US" sz="1200" dirty="0" err="1"/>
              <a:t>아이스카시</a:t>
            </a:r>
            <a:r>
              <a:rPr lang="en-US" altLang="ko-KR" sz="1200" dirty="0"/>
              <a:t>): internet</a:t>
            </a:r>
            <a:r>
              <a:rPr lang="ko-KR" altLang="en-US" sz="1200" dirty="0"/>
              <a:t> </a:t>
            </a:r>
            <a:r>
              <a:rPr lang="en-US" altLang="ko-KR" sz="1200" dirty="0"/>
              <a:t>Small Computer System Interface : </a:t>
            </a:r>
            <a:r>
              <a:rPr lang="ko-KR" altLang="en-US" sz="1200" dirty="0"/>
              <a:t>컴퓨팅 환경에서 데이터 스토리지 시설을 이어주는 </a:t>
            </a:r>
            <a:r>
              <a:rPr lang="en-US" altLang="ko-KR" sz="1200" dirty="0"/>
              <a:t>IP</a:t>
            </a:r>
            <a:r>
              <a:rPr lang="ko-KR" altLang="en-US" sz="1200" dirty="0"/>
              <a:t>기반의 스토리지 네트워킹 표준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sym typeface="Wingdings" panose="05000000000000000000" pitchFamily="2" charset="2"/>
              </a:rPr>
              <a:t>인터넷을 통해 데이터를 전송하고 보관</a:t>
            </a:r>
            <a:endParaRPr lang="en-US" altLang="ko-KR" sz="1200" b="1" dirty="0">
              <a:sym typeface="Wingdings" panose="05000000000000000000" pitchFamily="2" charset="2"/>
            </a:endParaRPr>
          </a:p>
          <a:p>
            <a:pPr marL="0" indent="0" algn="l">
              <a:buNone/>
            </a:pPr>
            <a:endParaRPr lang="en-US" altLang="ko-KR" sz="1200" b="1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marL="228600" indent="-228600" algn="l">
              <a:buAutoNum type="arabicParenR"/>
            </a:pPr>
            <a:r>
              <a:rPr lang="ko-KR" altLang="en-US" sz="1200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물리 볼륨으로 초기화</a:t>
            </a:r>
            <a:endParaRPr lang="en-US" altLang="ko-KR" sz="1200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marL="228600" indent="-228600" algn="l">
              <a:buAutoNum type="arabicParenR"/>
            </a:pPr>
            <a:r>
              <a:rPr lang="ko-KR" altLang="en-US" sz="1200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논리 볼륨을 생성하려면 물리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볼퓸을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 볼륨 그룹으로 통합</a:t>
            </a:r>
            <a:endParaRPr lang="en-US" altLang="ko-KR" sz="1200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marL="228600" indent="-228600" algn="l">
              <a:buAutoNum type="arabicParenR"/>
            </a:pPr>
            <a:r>
              <a:rPr lang="ko-KR" altLang="en-US" sz="1200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논리 볼륨을 할당할 수 있는 디스크 공간 생성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604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8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오픈스택은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Essex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버전을 릴리스 하면서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Keystone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Horizon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과 같은 새로운 기능을 추가했는데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Keystone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Nova, Glance, Swift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와 같은 서비스들의 인증을 담당하는 프로젝트 이며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Horizon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은 서비스들을 좀 더 쉽게 사용하기 위해 사용자들에게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Dashboard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를 제공하는 프로젝트입니다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0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Folsom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버전을 오면서 또 다른 새로운 프로젝트들이 나타났는데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SDN(Software Defined Network)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을 사용하기 위한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Quantum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프로젝트와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블록 스토리지를 별도로 관리하기 위한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Cinder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프로젝트 였습니다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그리고 이 기능들은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Grizzly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때까지 계속 업그레이드가 되었습니다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기존에는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Nova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네트워크가 네트워크 서비스와 블록 스토리지 서비스를 모두 담당했으나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폴섬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버전부터는 네트워크 서비스와 블록 스토리지를 분리한 것을 확인할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Quantum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은 기존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nova-network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와 다르게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오픈플로를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사용해서 여러 네트워크 컨트롤러를 지원할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0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오픈스택은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기존 프로젝트의 안정화를 하면서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다양한 프로젝트로 새로운 기능들을 계속해서 추가하고 있었습니다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Haverna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버전부터는 이 그림과 같은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Conceptual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아키텍처가 나오기 시작했습니다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.’</a:t>
            </a:r>
          </a:p>
          <a:p>
            <a:pPr algn="l"/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Haverna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버전에서 정식으로 추가된 프로젝트는 인스턴스 생성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네트워크 설정 등 일련의 과정을 자동화해주는 오케스트레이션 서비스인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Heat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와 모니터링 및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미터링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서비스인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Celometer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가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40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Kilo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버전 이후부터 많은 프로젝트를 추가했고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해당 아키텍처가 그 이후로 사용되는 것입니다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킬로이후 버전의 개념 아키텍처에는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빅데이터 프로세싱 프레임워크를 서비스는 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Sahara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와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데이터베이스 서비스는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Trove,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PXE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IPMI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를 사용해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베어메탈을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프로비저닝하는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Ironic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 추가 되었습니다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47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 이후로도 많은 서비스를 계속 추가됨에 따라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코어 서비스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6ro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이를 지원하는 많은 서비스를 표현한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빅텐트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(Big-tent)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개념이 생겼습니다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가운데에 코어서비스인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~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가 있고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그 주변에서 코어 서비스를 지원하는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~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등의 서비스를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빅텐트라고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하니다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7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노바는 대시보드나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CL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에서 호출하는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nova-apo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로부터 시작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Nova-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api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Queue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를 통해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nova-compute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에 인스턴스를 생성하라는 명령을 전달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nova=-compute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하이퍼바이저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lib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를 통해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eriod"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하이퍼바이저에게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인스턴스를 생성하라는 명령어를 다시 전달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eriod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그때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하이퍼바이저가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인스턴스를 생성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28600" indent="-228600" algn="l">
              <a:buAutoNum type="arabicPeriod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생성된 인스턴스는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n0va-api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로 접근할 수 있으며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nova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의 모든 기능은 메시지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queue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로 처리 할 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있당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eek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7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2D62-6991-4F97-8FB4-9FFA3AB97A02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841E-99DE-4249-ADF0-74676C946E85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3734-8DEE-4957-9BAE-BD874601D066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54FC-87C5-41C1-A7ED-E362E555CC2D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3240-151D-4851-99E3-060CAF021B27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CBA-B486-4E47-8364-DAEF9BC56EAD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B605-4BB1-4202-AE76-D7AD9E540984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E13D-36D7-42BB-8F78-176AA96B7316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CDF2-4F18-4677-BD6F-91CA32A0088F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13B8-42C3-4BEE-9303-C5BE91A71E12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054F-12F5-42C7-BFF2-4DD3D34DE14A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A02D-EEC9-4B88-AB7D-CC0546AEEFA3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4.wdp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microsoft.com/office/2007/relationships/hdphoto" Target="../media/hdphoto6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634065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847566" y="5561463"/>
            <a:ext cx="2518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SSL 2021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하계방학 세미나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BBE7A-A3F4-4C20-AE3E-7803529A8460}"/>
              </a:ext>
            </a:extLst>
          </p:cNvPr>
          <p:cNvSpPr txBox="1"/>
          <p:nvPr/>
        </p:nvSpPr>
        <p:spPr>
          <a:xfrm>
            <a:off x="4407076" y="2854858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오픈스택이란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?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 Semilight" panose="020B0502040204020203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F41E0-B6DE-489D-A31F-F721F7E2B7B3}"/>
              </a:ext>
            </a:extLst>
          </p:cNvPr>
          <p:cNvSpPr txBox="1"/>
          <p:nvPr/>
        </p:nvSpPr>
        <p:spPr>
          <a:xfrm>
            <a:off x="5347703" y="5959263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20180642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신재영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77FC93-C9AC-449D-BA80-DCC4BB42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>
            <a:extLst>
              <a:ext uri="{FF2B5EF4-FFF2-40B4-BE49-F238E27FC236}">
                <a16:creationId xmlns:a16="http://schemas.microsoft.com/office/drawing/2014/main" id="{6C843D2B-7378-429A-B5E2-904A2313CE15}"/>
              </a:ext>
            </a:extLst>
          </p:cNvPr>
          <p:cNvSpPr/>
          <p:nvPr/>
        </p:nvSpPr>
        <p:spPr>
          <a:xfrm>
            <a:off x="5581678" y="843538"/>
            <a:ext cx="487680" cy="495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DB30D7-F71F-46D1-B668-C9C5B0DDE6E3}"/>
              </a:ext>
            </a:extLst>
          </p:cNvPr>
          <p:cNvSpPr txBox="1"/>
          <p:nvPr/>
        </p:nvSpPr>
        <p:spPr>
          <a:xfrm>
            <a:off x="5271519" y="1299194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Trove</a:t>
            </a:r>
          </a:p>
          <a:p>
            <a:pPr algn="ctr"/>
            <a:r>
              <a:rPr lang="ko-KR" altLang="en-US" sz="1200" dirty="0"/>
              <a:t>데이터베이스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25E497A-AE26-47E7-9D79-9932800ACCE2}"/>
              </a:ext>
            </a:extLst>
          </p:cNvPr>
          <p:cNvSpPr/>
          <p:nvPr/>
        </p:nvSpPr>
        <p:spPr>
          <a:xfrm>
            <a:off x="5581678" y="5759422"/>
            <a:ext cx="487680" cy="495742"/>
          </a:xfrm>
          <a:prstGeom prst="ellipse">
            <a:avLst/>
          </a:prstGeom>
          <a:solidFill>
            <a:srgbClr val="B6A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29A221-FB4C-4127-8F1B-9F8A8AA11DCA}"/>
              </a:ext>
            </a:extLst>
          </p:cNvPr>
          <p:cNvSpPr txBox="1"/>
          <p:nvPr/>
        </p:nvSpPr>
        <p:spPr>
          <a:xfrm>
            <a:off x="5336794" y="6215078"/>
            <a:ext cx="977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Ceilometer</a:t>
            </a:r>
          </a:p>
          <a:p>
            <a:pPr algn="ctr"/>
            <a:r>
              <a:rPr lang="ko-KR" altLang="en-US" sz="1200" dirty="0"/>
              <a:t>텔레미터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8B25625-D1F5-4C84-8D53-6532404373FD}"/>
              </a:ext>
            </a:extLst>
          </p:cNvPr>
          <p:cNvSpPr/>
          <p:nvPr/>
        </p:nvSpPr>
        <p:spPr>
          <a:xfrm>
            <a:off x="7062728" y="1337196"/>
            <a:ext cx="487680" cy="495742"/>
          </a:xfrm>
          <a:prstGeom prst="ellipse">
            <a:avLst/>
          </a:prstGeom>
          <a:solidFill>
            <a:srgbClr val="FFB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6B2BF8-FA0F-4CCF-B2B9-89FC6ECABAE8}"/>
              </a:ext>
            </a:extLst>
          </p:cNvPr>
          <p:cNvSpPr txBox="1"/>
          <p:nvPr/>
        </p:nvSpPr>
        <p:spPr>
          <a:xfrm>
            <a:off x="6906458" y="17928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Mistral</a:t>
            </a:r>
          </a:p>
          <a:p>
            <a:pPr algn="ctr"/>
            <a:r>
              <a:rPr lang="ko-KR" altLang="en-US" sz="1200" dirty="0"/>
              <a:t>워크플로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C72E707-EE5F-4902-961A-771C7E74A035}"/>
              </a:ext>
            </a:extLst>
          </p:cNvPr>
          <p:cNvSpPr/>
          <p:nvPr/>
        </p:nvSpPr>
        <p:spPr>
          <a:xfrm>
            <a:off x="7919256" y="2602038"/>
            <a:ext cx="487680" cy="49574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F3EE0C-7422-4586-B2A8-FCC5056FA08B}"/>
              </a:ext>
            </a:extLst>
          </p:cNvPr>
          <p:cNvSpPr txBox="1"/>
          <p:nvPr/>
        </p:nvSpPr>
        <p:spPr>
          <a:xfrm>
            <a:off x="7762986" y="30576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Horizon</a:t>
            </a:r>
          </a:p>
          <a:p>
            <a:pPr algn="ctr"/>
            <a:r>
              <a:rPr lang="ko-KR" altLang="en-US" sz="1200" dirty="0"/>
              <a:t>대시보드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3D3D475-C5B1-431F-8EA9-2BE928AB320D}"/>
              </a:ext>
            </a:extLst>
          </p:cNvPr>
          <p:cNvSpPr/>
          <p:nvPr/>
        </p:nvSpPr>
        <p:spPr>
          <a:xfrm>
            <a:off x="7811963" y="4012043"/>
            <a:ext cx="487680" cy="4957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B67D90-5E54-4AAD-B25F-684288152426}"/>
              </a:ext>
            </a:extLst>
          </p:cNvPr>
          <p:cNvSpPr txBox="1"/>
          <p:nvPr/>
        </p:nvSpPr>
        <p:spPr>
          <a:xfrm>
            <a:off x="7540276" y="4467699"/>
            <a:ext cx="10310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Murano</a:t>
            </a:r>
          </a:p>
          <a:p>
            <a:pPr algn="ctr"/>
            <a:r>
              <a:rPr lang="ko-KR" altLang="en-US" sz="1100" dirty="0"/>
              <a:t>애플리케이션</a:t>
            </a:r>
            <a:endParaRPr lang="en-US" altLang="ko-KR" sz="1100" dirty="0"/>
          </a:p>
          <a:p>
            <a:pPr algn="ctr"/>
            <a:r>
              <a:rPr lang="ko-KR" altLang="en-US" sz="1100" dirty="0"/>
              <a:t>카탈로그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281B76A-4657-4EA1-8486-ED895CE43CF3}"/>
              </a:ext>
            </a:extLst>
          </p:cNvPr>
          <p:cNvSpPr/>
          <p:nvPr/>
        </p:nvSpPr>
        <p:spPr>
          <a:xfrm>
            <a:off x="6991845" y="5291617"/>
            <a:ext cx="487680" cy="495742"/>
          </a:xfrm>
          <a:prstGeom prst="ellipse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DE568D-408A-4561-A5B2-FEE21A8F6C4D}"/>
              </a:ext>
            </a:extLst>
          </p:cNvPr>
          <p:cNvSpPr txBox="1"/>
          <p:nvPr/>
        </p:nvSpPr>
        <p:spPr>
          <a:xfrm>
            <a:off x="6861223" y="5747273"/>
            <a:ext cx="7489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Ironic</a:t>
            </a:r>
          </a:p>
          <a:p>
            <a:pPr algn="ctr"/>
            <a:r>
              <a:rPr lang="ko-KR" altLang="en-US" sz="1100" dirty="0" err="1"/>
              <a:t>베어메탈</a:t>
            </a:r>
            <a:endParaRPr lang="ko-KR" altLang="en-US" sz="11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3AF2D05-534B-4F2E-94C3-3CB8D8BE7374}"/>
              </a:ext>
            </a:extLst>
          </p:cNvPr>
          <p:cNvSpPr/>
          <p:nvPr/>
        </p:nvSpPr>
        <p:spPr>
          <a:xfrm>
            <a:off x="4056824" y="1315952"/>
            <a:ext cx="487680" cy="495742"/>
          </a:xfrm>
          <a:prstGeom prst="ellipse">
            <a:avLst/>
          </a:prstGeom>
          <a:solidFill>
            <a:srgbClr val="D4C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1C300B-6E91-4A49-9045-DBAA4CD9B7C0}"/>
              </a:ext>
            </a:extLst>
          </p:cNvPr>
          <p:cNvSpPr txBox="1"/>
          <p:nvPr/>
        </p:nvSpPr>
        <p:spPr>
          <a:xfrm>
            <a:off x="3694343" y="1757410"/>
            <a:ext cx="11721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Heat</a:t>
            </a:r>
          </a:p>
          <a:p>
            <a:pPr algn="ctr"/>
            <a:r>
              <a:rPr lang="ko-KR" altLang="en-US" sz="1050" dirty="0"/>
              <a:t>오케스트레이션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6EEF261-FA62-4371-A7ED-AD13A239807A}"/>
              </a:ext>
            </a:extLst>
          </p:cNvPr>
          <p:cNvSpPr/>
          <p:nvPr/>
        </p:nvSpPr>
        <p:spPr>
          <a:xfrm>
            <a:off x="3234405" y="2602038"/>
            <a:ext cx="487680" cy="4957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86CF26D-5687-4CE4-8489-75F392F5851D}"/>
              </a:ext>
            </a:extLst>
          </p:cNvPr>
          <p:cNvSpPr txBox="1"/>
          <p:nvPr/>
        </p:nvSpPr>
        <p:spPr>
          <a:xfrm>
            <a:off x="3140653" y="305769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Sahara</a:t>
            </a:r>
          </a:p>
          <a:p>
            <a:pPr algn="ctr"/>
            <a:r>
              <a:rPr lang="ko-KR" altLang="en-US" sz="1200" dirty="0"/>
              <a:t>데이터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837AD2F-F009-47F6-86FB-52E451761453}"/>
              </a:ext>
            </a:extLst>
          </p:cNvPr>
          <p:cNvSpPr/>
          <p:nvPr/>
        </p:nvSpPr>
        <p:spPr>
          <a:xfrm>
            <a:off x="3226348" y="4012043"/>
            <a:ext cx="487680" cy="49574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C3E6F6-F40F-4E15-B246-97A4FACFB89E}"/>
              </a:ext>
            </a:extLst>
          </p:cNvPr>
          <p:cNvSpPr txBox="1"/>
          <p:nvPr/>
        </p:nvSpPr>
        <p:spPr>
          <a:xfrm>
            <a:off x="3044012" y="4467699"/>
            <a:ext cx="85234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Congress</a:t>
            </a:r>
            <a:endParaRPr lang="en-US" altLang="ko-KR" sz="1100" dirty="0"/>
          </a:p>
          <a:p>
            <a:pPr algn="ctr"/>
            <a:r>
              <a:rPr lang="ko-KR" altLang="en-US" sz="1100" dirty="0"/>
              <a:t>거버넌스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C3DE65C-8502-4C90-9253-28496D2099F3}"/>
              </a:ext>
            </a:extLst>
          </p:cNvPr>
          <p:cNvSpPr/>
          <p:nvPr/>
        </p:nvSpPr>
        <p:spPr>
          <a:xfrm>
            <a:off x="4157055" y="5291617"/>
            <a:ext cx="487680" cy="495742"/>
          </a:xfrm>
          <a:prstGeom prst="ellipse">
            <a:avLst/>
          </a:prstGeom>
          <a:solidFill>
            <a:srgbClr val="FF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2429A4-D883-4F9C-A3AF-D1F22C1F6154}"/>
              </a:ext>
            </a:extLst>
          </p:cNvPr>
          <p:cNvSpPr txBox="1"/>
          <p:nvPr/>
        </p:nvSpPr>
        <p:spPr>
          <a:xfrm>
            <a:off x="3979946" y="5747273"/>
            <a:ext cx="84189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Magnum</a:t>
            </a:r>
          </a:p>
          <a:p>
            <a:pPr algn="ctr"/>
            <a:r>
              <a:rPr lang="ko-KR" altLang="en-US" sz="1100" dirty="0"/>
              <a:t>컨테이너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E15987D-9071-43BF-88D4-A078FD39A0B3}"/>
              </a:ext>
            </a:extLst>
          </p:cNvPr>
          <p:cNvSpPr/>
          <p:nvPr/>
        </p:nvSpPr>
        <p:spPr>
          <a:xfrm>
            <a:off x="2945518" y="769393"/>
            <a:ext cx="5760000" cy="5952082"/>
          </a:xfrm>
          <a:prstGeom prst="ellipse">
            <a:avLst/>
          </a:prstGeom>
          <a:solidFill>
            <a:srgbClr val="A6A6A6">
              <a:alpha val="40000"/>
            </a:srgbClr>
          </a:solidFill>
          <a:ln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5530" y="6356350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2E5FDF-138B-4D5E-AE88-145EE43CD27B}"/>
              </a:ext>
            </a:extLst>
          </p:cNvPr>
          <p:cNvSpPr/>
          <p:nvPr/>
        </p:nvSpPr>
        <p:spPr>
          <a:xfrm>
            <a:off x="3845518" y="1789891"/>
            <a:ext cx="3960000" cy="3960000"/>
          </a:xfrm>
          <a:prstGeom prst="ellipse">
            <a:avLst/>
          </a:prstGeom>
          <a:solidFill>
            <a:srgbClr val="FF0000">
              <a:alpha val="10196"/>
            </a:srgbClr>
          </a:solidFill>
          <a:ln>
            <a:solidFill>
              <a:srgbClr val="FF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BF64C28-282D-4D10-B561-4F12E82FFF43}"/>
              </a:ext>
            </a:extLst>
          </p:cNvPr>
          <p:cNvSpPr/>
          <p:nvPr/>
        </p:nvSpPr>
        <p:spPr>
          <a:xfrm>
            <a:off x="5581678" y="2013238"/>
            <a:ext cx="487680" cy="495742"/>
          </a:xfrm>
          <a:prstGeom prst="ellipse">
            <a:avLst/>
          </a:prstGeom>
          <a:solidFill>
            <a:srgbClr val="F4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3492FF2-868D-4523-9693-E4CF3A755C76}"/>
              </a:ext>
            </a:extLst>
          </p:cNvPr>
          <p:cNvSpPr/>
          <p:nvPr/>
        </p:nvSpPr>
        <p:spPr>
          <a:xfrm>
            <a:off x="5581678" y="4531491"/>
            <a:ext cx="487680" cy="495742"/>
          </a:xfrm>
          <a:prstGeom prst="ellipse">
            <a:avLst/>
          </a:prstGeom>
          <a:solidFill>
            <a:srgbClr val="C0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0306D28-449D-47CD-A185-1F4BDBDB0DCC}"/>
              </a:ext>
            </a:extLst>
          </p:cNvPr>
          <p:cNvSpPr/>
          <p:nvPr/>
        </p:nvSpPr>
        <p:spPr>
          <a:xfrm>
            <a:off x="4315824" y="2699414"/>
            <a:ext cx="487680" cy="495742"/>
          </a:xfrm>
          <a:prstGeom prst="ellipse">
            <a:avLst/>
          </a:prstGeom>
          <a:solidFill>
            <a:srgbClr val="ACD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D66E5ED-81EE-4D1E-8096-AD3C7E4C926B}"/>
              </a:ext>
            </a:extLst>
          </p:cNvPr>
          <p:cNvSpPr/>
          <p:nvPr/>
        </p:nvSpPr>
        <p:spPr>
          <a:xfrm>
            <a:off x="4315824" y="3951973"/>
            <a:ext cx="487680" cy="495742"/>
          </a:xfrm>
          <a:prstGeom prst="ellipse">
            <a:avLst/>
          </a:prstGeom>
          <a:solidFill>
            <a:srgbClr val="F0C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C764E-B508-42CD-AB3C-E75E99415B28}"/>
              </a:ext>
            </a:extLst>
          </p:cNvPr>
          <p:cNvSpPr txBox="1"/>
          <p:nvPr/>
        </p:nvSpPr>
        <p:spPr>
          <a:xfrm>
            <a:off x="5502352" y="251851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Nova</a:t>
            </a:r>
          </a:p>
          <a:p>
            <a:pPr algn="ctr"/>
            <a:r>
              <a:rPr lang="ko-KR" altLang="en-US" sz="1200" dirty="0" err="1"/>
              <a:t>컴퓨트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2B8B0B-0D68-454E-9D18-2C67942E5DE6}"/>
              </a:ext>
            </a:extLst>
          </p:cNvPr>
          <p:cNvSpPr txBox="1"/>
          <p:nvPr/>
        </p:nvSpPr>
        <p:spPr>
          <a:xfrm>
            <a:off x="5090383" y="5079955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Swift</a:t>
            </a:r>
          </a:p>
          <a:p>
            <a:pPr algn="ctr"/>
            <a:r>
              <a:rPr lang="ko-KR" altLang="en-US" sz="1200" dirty="0"/>
              <a:t>오브젝트 스토리지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CBDAE8-2A06-4B8B-8FDC-A215C4617146}"/>
              </a:ext>
            </a:extLst>
          </p:cNvPr>
          <p:cNvSpPr txBox="1"/>
          <p:nvPr/>
        </p:nvSpPr>
        <p:spPr>
          <a:xfrm>
            <a:off x="3978416" y="3143682"/>
            <a:ext cx="1162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Cinder</a:t>
            </a:r>
          </a:p>
          <a:p>
            <a:pPr algn="ctr"/>
            <a:r>
              <a:rPr lang="ko-KR" altLang="en-US" sz="1200" dirty="0"/>
              <a:t>블록 스토리지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AA3B04-84BC-4E11-A8C8-97C2B0BAAAC5}"/>
              </a:ext>
            </a:extLst>
          </p:cNvPr>
          <p:cNvSpPr txBox="1"/>
          <p:nvPr/>
        </p:nvSpPr>
        <p:spPr>
          <a:xfrm>
            <a:off x="4134357" y="4445459"/>
            <a:ext cx="85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Keystone</a:t>
            </a:r>
          </a:p>
          <a:p>
            <a:pPr algn="ctr"/>
            <a:r>
              <a:rPr lang="ko-KR" altLang="en-US" sz="1200" dirty="0"/>
              <a:t>인증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B94409B-5B4C-4AC1-8A96-F9FFA4EBF1A1}"/>
              </a:ext>
            </a:extLst>
          </p:cNvPr>
          <p:cNvSpPr/>
          <p:nvPr/>
        </p:nvSpPr>
        <p:spPr>
          <a:xfrm>
            <a:off x="6839279" y="2699414"/>
            <a:ext cx="487680" cy="495742"/>
          </a:xfrm>
          <a:prstGeom prst="ellipse">
            <a:avLst/>
          </a:prstGeom>
          <a:solidFill>
            <a:srgbClr val="A5B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F25A4ED-B229-4219-8E68-04DBEB61A444}"/>
              </a:ext>
            </a:extLst>
          </p:cNvPr>
          <p:cNvSpPr/>
          <p:nvPr/>
        </p:nvSpPr>
        <p:spPr>
          <a:xfrm>
            <a:off x="6839279" y="3951973"/>
            <a:ext cx="487680" cy="495742"/>
          </a:xfrm>
          <a:prstGeom prst="ellipse">
            <a:avLst/>
          </a:prstGeom>
          <a:solidFill>
            <a:srgbClr val="9E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2B0537-20C6-45FC-8F1A-BB6816792C27}"/>
              </a:ext>
            </a:extLst>
          </p:cNvPr>
          <p:cNvSpPr txBox="1"/>
          <p:nvPr/>
        </p:nvSpPr>
        <p:spPr>
          <a:xfrm>
            <a:off x="6686601" y="3143682"/>
            <a:ext cx="79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Neutron</a:t>
            </a:r>
          </a:p>
          <a:p>
            <a:pPr algn="ctr"/>
            <a:r>
              <a:rPr lang="ko-KR" altLang="en-US" sz="1200" dirty="0"/>
              <a:t>네트워크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6E2911-066B-4364-B0E4-A039F1484C3E}"/>
              </a:ext>
            </a:extLst>
          </p:cNvPr>
          <p:cNvSpPr txBox="1"/>
          <p:nvPr/>
        </p:nvSpPr>
        <p:spPr>
          <a:xfrm>
            <a:off x="6746331" y="4445459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Glance</a:t>
            </a:r>
          </a:p>
          <a:p>
            <a:pPr algn="ctr"/>
            <a:r>
              <a:rPr lang="ko-KR" altLang="en-US" sz="1200" dirty="0"/>
              <a:t>이미지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E098835-C33A-47D8-88C5-E078F2CA2FDF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79A50F8-4488-439C-B07B-6706E07756F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오픈스택과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아키텍처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개념 아키텍처로 살펴보는 </a:t>
              </a: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오픈스택의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변화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CD987B9-94F7-4B5D-A50B-F3CB9246F72C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AF9D29F-ADA1-49A4-8781-70F8154B43AA}"/>
              </a:ext>
            </a:extLst>
          </p:cNvPr>
          <p:cNvSpPr txBox="1"/>
          <p:nvPr/>
        </p:nvSpPr>
        <p:spPr>
          <a:xfrm>
            <a:off x="7919256" y="1093105"/>
            <a:ext cx="1719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Big-tent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빅텐트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DF29C2-2B6C-4D67-BDB3-3F3F72BA22F3}"/>
              </a:ext>
            </a:extLst>
          </p:cNvPr>
          <p:cNvSpPr txBox="1"/>
          <p:nvPr/>
        </p:nvSpPr>
        <p:spPr>
          <a:xfrm>
            <a:off x="5275013" y="3631391"/>
            <a:ext cx="1101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Core Service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1201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가상서버를 생성하는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컴퓨트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Nova</a:t>
              </a: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Logical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Architecture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로 알아보는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Nova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5530" y="6356350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0059B-C8A8-4863-A35D-A8C848222E22}"/>
              </a:ext>
            </a:extLst>
          </p:cNvPr>
          <p:cNvSpPr txBox="1"/>
          <p:nvPr/>
        </p:nvSpPr>
        <p:spPr>
          <a:xfrm>
            <a:off x="936921" y="808051"/>
            <a:ext cx="8149667" cy="1066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Nova</a:t>
            </a:r>
            <a:r>
              <a:rPr lang="ko-KR" altLang="en-US" sz="1600" b="1" dirty="0"/>
              <a:t>란</a:t>
            </a:r>
            <a:r>
              <a:rPr lang="en-US" altLang="ko-KR" sz="1600" b="1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Nova</a:t>
            </a:r>
            <a:r>
              <a:rPr lang="ko-KR" altLang="en-US" sz="1400" dirty="0"/>
              <a:t>는 </a:t>
            </a:r>
            <a:r>
              <a:rPr lang="en-US" altLang="ko-KR" sz="1400" dirty="0"/>
              <a:t>OpenStack </a:t>
            </a:r>
            <a:r>
              <a:rPr lang="ko-KR" altLang="en-US" sz="1400" dirty="0"/>
              <a:t>중 하나이며 </a:t>
            </a:r>
            <a:r>
              <a:rPr lang="en-US" altLang="ko-KR" sz="1400" dirty="0"/>
              <a:t>computer instance(virtual servers) provisioning service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제공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virtual machines </a:t>
            </a:r>
            <a:r>
              <a:rPr lang="ko-KR" altLang="en-US" sz="1400" dirty="0"/>
              <a:t>생성</a:t>
            </a:r>
            <a:r>
              <a:rPr lang="en-US" altLang="ko-KR" sz="1400" dirty="0"/>
              <a:t>, ironic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통해 </a:t>
            </a:r>
            <a:r>
              <a:rPr lang="en-US" altLang="ko-KR" sz="1400" dirty="0"/>
              <a:t>bare-metal sever </a:t>
            </a:r>
            <a:r>
              <a:rPr lang="ko-KR" altLang="en-US" sz="1400" dirty="0"/>
              <a:t>생성</a:t>
            </a:r>
            <a:r>
              <a:rPr lang="en-US" altLang="ko-KR" sz="1400" dirty="0"/>
              <a:t>, </a:t>
            </a:r>
            <a:r>
              <a:rPr lang="ko-KR" altLang="en-US" sz="1400" dirty="0"/>
              <a:t>제한적인 </a:t>
            </a:r>
            <a:r>
              <a:rPr lang="en-US" altLang="ko-KR" sz="1400" dirty="0"/>
              <a:t>container system </a:t>
            </a:r>
            <a:r>
              <a:rPr lang="ko-KR" altLang="en-US" sz="1400" dirty="0"/>
              <a:t>제공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02C061-6147-428B-86B4-DC2B4A7FD93F}"/>
              </a:ext>
            </a:extLst>
          </p:cNvPr>
          <p:cNvSpPr/>
          <p:nvPr/>
        </p:nvSpPr>
        <p:spPr>
          <a:xfrm>
            <a:off x="2062258" y="2365234"/>
            <a:ext cx="1542085" cy="375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nova-</a:t>
            </a:r>
            <a:r>
              <a:rPr lang="en-US" altLang="ko-KR" sz="1400" dirty="0" err="1">
                <a:solidFill>
                  <a:schemeClr val="tx1"/>
                </a:solidFill>
              </a:rPr>
              <a:t>api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B6E70566-3E31-4454-869E-27B3BE28187B}"/>
              </a:ext>
            </a:extLst>
          </p:cNvPr>
          <p:cNvSpPr/>
          <p:nvPr/>
        </p:nvSpPr>
        <p:spPr>
          <a:xfrm>
            <a:off x="2309411" y="3449259"/>
            <a:ext cx="1012876" cy="81313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Database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4CAE9E-5E06-4877-B369-5A081323046D}"/>
              </a:ext>
            </a:extLst>
          </p:cNvPr>
          <p:cNvSpPr/>
          <p:nvPr/>
        </p:nvSpPr>
        <p:spPr>
          <a:xfrm>
            <a:off x="5164611" y="2365234"/>
            <a:ext cx="1542085" cy="375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nova-scheduler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06CEE8-8C63-427C-B833-7979143178E6}"/>
              </a:ext>
            </a:extLst>
          </p:cNvPr>
          <p:cNvSpPr/>
          <p:nvPr/>
        </p:nvSpPr>
        <p:spPr>
          <a:xfrm>
            <a:off x="8079149" y="2365234"/>
            <a:ext cx="1542085" cy="375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nova-console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3D7842-64B6-4D8C-BF83-5978B8F2BD96}"/>
              </a:ext>
            </a:extLst>
          </p:cNvPr>
          <p:cNvSpPr/>
          <p:nvPr/>
        </p:nvSpPr>
        <p:spPr>
          <a:xfrm>
            <a:off x="8079149" y="3851952"/>
            <a:ext cx="1542085" cy="375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nova-cert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D2945F-FAD6-4E20-96D7-FDB9C4AD52BB}"/>
              </a:ext>
            </a:extLst>
          </p:cNvPr>
          <p:cNvSpPr/>
          <p:nvPr/>
        </p:nvSpPr>
        <p:spPr>
          <a:xfrm>
            <a:off x="8079149" y="4827075"/>
            <a:ext cx="1542085" cy="375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nova-compute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30B278-1CFA-4CA8-852A-954925453EC1}"/>
              </a:ext>
            </a:extLst>
          </p:cNvPr>
          <p:cNvSpPr/>
          <p:nvPr/>
        </p:nvSpPr>
        <p:spPr>
          <a:xfrm>
            <a:off x="8079149" y="5844832"/>
            <a:ext cx="1542085" cy="375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hypervisor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CBC275-2C7B-4544-BECE-04CE2EC69311}"/>
              </a:ext>
            </a:extLst>
          </p:cNvPr>
          <p:cNvGrpSpPr/>
          <p:nvPr/>
        </p:nvGrpSpPr>
        <p:grpSpPr>
          <a:xfrm>
            <a:off x="1868140" y="5729721"/>
            <a:ext cx="1871121" cy="627711"/>
            <a:chOff x="1089271" y="5109931"/>
            <a:chExt cx="1947095" cy="78131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C3AF5B5-C534-4113-8467-E21E0CE64FB9}"/>
                </a:ext>
              </a:extLst>
            </p:cNvPr>
            <p:cNvSpPr/>
            <p:nvPr/>
          </p:nvSpPr>
          <p:spPr>
            <a:xfrm>
              <a:off x="1089271" y="5109931"/>
              <a:ext cx="1947095" cy="7813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</a:rPr>
                <a:t>Instance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D625BA8-C125-4BD4-9F6C-F76BBC07308B}"/>
                </a:ext>
              </a:extLst>
            </p:cNvPr>
            <p:cNvSpPr/>
            <p:nvPr/>
          </p:nvSpPr>
          <p:spPr>
            <a:xfrm>
              <a:off x="1158338" y="5177224"/>
              <a:ext cx="738829" cy="6467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guest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agent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232477-BE29-4CA9-849B-1A67DCFE589F}"/>
              </a:ext>
            </a:extLst>
          </p:cNvPr>
          <p:cNvCxnSpPr>
            <a:cxnSpLocks/>
            <a:stCxn id="9" idx="2"/>
            <a:endCxn id="21" idx="5"/>
          </p:cNvCxnSpPr>
          <p:nvPr/>
        </p:nvCxnSpPr>
        <p:spPr>
          <a:xfrm>
            <a:off x="2833301" y="2740958"/>
            <a:ext cx="2539650" cy="91724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3E5C6A8-7BC7-44D4-AF95-E7FC5C30F7BC}"/>
              </a:ext>
            </a:extLst>
          </p:cNvPr>
          <p:cNvCxnSpPr>
            <a:cxnSpLocks/>
            <a:stCxn id="21" idx="1"/>
            <a:endCxn id="14" idx="1"/>
          </p:cNvCxnSpPr>
          <p:nvPr/>
        </p:nvCxnSpPr>
        <p:spPr>
          <a:xfrm>
            <a:off x="6463370" y="4299036"/>
            <a:ext cx="1615779" cy="715901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별: 꼭짓점 8개 20">
            <a:extLst>
              <a:ext uri="{FF2B5EF4-FFF2-40B4-BE49-F238E27FC236}">
                <a16:creationId xmlns:a16="http://schemas.microsoft.com/office/drawing/2014/main" id="{AEAF4B07-F5F1-4FEF-BDD5-C2E627522F8D}"/>
              </a:ext>
            </a:extLst>
          </p:cNvPr>
          <p:cNvSpPr/>
          <p:nvPr/>
        </p:nvSpPr>
        <p:spPr>
          <a:xfrm>
            <a:off x="5147118" y="3525476"/>
            <a:ext cx="1542085" cy="906282"/>
          </a:xfrm>
          <a:prstGeom prst="star8">
            <a:avLst>
              <a:gd name="adj" fmla="val 4622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5F2B466-8707-441A-8D49-115F35CE268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850192" y="5202799"/>
            <a:ext cx="0" cy="642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9EC4ED8-ECAA-4102-9BCD-19675BAA0EE6}"/>
              </a:ext>
            </a:extLst>
          </p:cNvPr>
          <p:cNvCxnSpPr>
            <a:cxnSpLocks/>
            <a:stCxn id="11" idx="2"/>
            <a:endCxn id="21" idx="6"/>
          </p:cNvCxnSpPr>
          <p:nvPr/>
        </p:nvCxnSpPr>
        <p:spPr>
          <a:xfrm flipH="1">
            <a:off x="5918161" y="2740958"/>
            <a:ext cx="17493" cy="784518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4FDAA11-7EB5-4270-8B23-0F6E3AC35433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 flipV="1">
            <a:off x="3322287" y="2553096"/>
            <a:ext cx="4756862" cy="1302730"/>
          </a:xfrm>
          <a:prstGeom prst="straightConnector1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5BDF689-5592-47E8-9FD0-0C8BBA5A5D1D}"/>
              </a:ext>
            </a:extLst>
          </p:cNvPr>
          <p:cNvCxnSpPr>
            <a:cxnSpLocks/>
            <a:stCxn id="27" idx="3"/>
            <a:endCxn id="21" idx="3"/>
          </p:cNvCxnSpPr>
          <p:nvPr/>
        </p:nvCxnSpPr>
        <p:spPr>
          <a:xfrm flipV="1">
            <a:off x="3576439" y="4299036"/>
            <a:ext cx="1796512" cy="781043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AD5F92-EEE2-4E86-83AE-BE80B0835D56}"/>
              </a:ext>
            </a:extLst>
          </p:cNvPr>
          <p:cNvSpPr/>
          <p:nvPr/>
        </p:nvSpPr>
        <p:spPr>
          <a:xfrm>
            <a:off x="2034354" y="4892217"/>
            <a:ext cx="1542085" cy="375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nova-conductor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1733E5-8208-4699-A526-3A87989E00A4}"/>
              </a:ext>
            </a:extLst>
          </p:cNvPr>
          <p:cNvSpPr/>
          <p:nvPr/>
        </p:nvSpPr>
        <p:spPr>
          <a:xfrm>
            <a:off x="5141175" y="4924271"/>
            <a:ext cx="1542085" cy="375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nova-</a:t>
            </a:r>
            <a:r>
              <a:rPr lang="en-US" altLang="ko-KR" sz="1400" dirty="0" err="1">
                <a:solidFill>
                  <a:schemeClr val="tx1"/>
                </a:solidFill>
              </a:rPr>
              <a:t>consoleath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AB29043-5598-4256-9262-5F7848A20498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5912218" y="4431758"/>
            <a:ext cx="5943" cy="492513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955501-7A99-48CD-B580-D83499A99F91}"/>
              </a:ext>
            </a:extLst>
          </p:cNvPr>
          <p:cNvCxnSpPr>
            <a:cxnSpLocks/>
            <a:stCxn id="13" idx="1"/>
            <a:endCxn id="21" idx="0"/>
          </p:cNvCxnSpPr>
          <p:nvPr/>
        </p:nvCxnSpPr>
        <p:spPr>
          <a:xfrm flipH="1" flipV="1">
            <a:off x="6689203" y="3978617"/>
            <a:ext cx="1389946" cy="61197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527508B-8EA0-48D7-A71B-3EA9C704307C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604343" y="2553096"/>
            <a:ext cx="5245849" cy="12988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5A7EAA-DE7E-41E5-8D44-1A766FDF849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685921" y="6032694"/>
            <a:ext cx="4393228" cy="3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022CBD6-FA5B-4F81-BB0F-FC9EB21DCDCB}"/>
              </a:ext>
            </a:extLst>
          </p:cNvPr>
          <p:cNvCxnSpPr>
            <a:cxnSpLocks/>
            <a:stCxn id="12" idx="2"/>
            <a:endCxn id="21" idx="7"/>
          </p:cNvCxnSpPr>
          <p:nvPr/>
        </p:nvCxnSpPr>
        <p:spPr>
          <a:xfrm flipH="1">
            <a:off x="6463370" y="2740958"/>
            <a:ext cx="2386822" cy="91724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77BD1A8-54F6-4522-8C2B-DD423476A9A6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flipH="1">
            <a:off x="2815849" y="2740958"/>
            <a:ext cx="17452" cy="7083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5D67D45-C2B5-4320-94EB-09953EADF600}"/>
              </a:ext>
            </a:extLst>
          </p:cNvPr>
          <p:cNvCxnSpPr>
            <a:cxnSpLocks/>
            <a:stCxn id="27" idx="0"/>
            <a:endCxn id="10" idx="3"/>
          </p:cNvCxnSpPr>
          <p:nvPr/>
        </p:nvCxnSpPr>
        <p:spPr>
          <a:xfrm flipV="1">
            <a:off x="2805397" y="4262392"/>
            <a:ext cx="10452" cy="6298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095B6B5-CA01-4DB6-B621-44BE3F5E39B6}"/>
              </a:ext>
            </a:extLst>
          </p:cNvPr>
          <p:cNvGrpSpPr/>
          <p:nvPr/>
        </p:nvGrpSpPr>
        <p:grpSpPr>
          <a:xfrm>
            <a:off x="2740240" y="2120067"/>
            <a:ext cx="186118" cy="238515"/>
            <a:chOff x="362210" y="2091526"/>
            <a:chExt cx="193675" cy="373233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570A4B5-BFC7-4EA9-8C25-C2C54180D9C0}"/>
                </a:ext>
              </a:extLst>
            </p:cNvPr>
            <p:cNvCxnSpPr>
              <a:cxnSpLocks/>
            </p:cNvCxnSpPr>
            <p:nvPr/>
          </p:nvCxnSpPr>
          <p:spPr>
            <a:xfrm>
              <a:off x="362210" y="2091526"/>
              <a:ext cx="0" cy="3732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04B7727-345B-4BEE-BB73-9269384F2484}"/>
                </a:ext>
              </a:extLst>
            </p:cNvPr>
            <p:cNvCxnSpPr>
              <a:cxnSpLocks/>
            </p:cNvCxnSpPr>
            <p:nvPr/>
          </p:nvCxnSpPr>
          <p:spPr>
            <a:xfrm>
              <a:off x="460635" y="2091526"/>
              <a:ext cx="0" cy="3732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2B203283-1DE5-4A8E-BCDD-527D17D92C8C}"/>
                </a:ext>
              </a:extLst>
            </p:cNvPr>
            <p:cNvCxnSpPr>
              <a:cxnSpLocks/>
            </p:cNvCxnSpPr>
            <p:nvPr/>
          </p:nvCxnSpPr>
          <p:spPr>
            <a:xfrm>
              <a:off x="555885" y="2091526"/>
              <a:ext cx="0" cy="3732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B757C7D-6321-4125-BA6B-BCE179F63033}"/>
              </a:ext>
            </a:extLst>
          </p:cNvPr>
          <p:cNvCxnSpPr>
            <a:stCxn id="9" idx="1"/>
            <a:endCxn id="17" idx="1"/>
          </p:cNvCxnSpPr>
          <p:nvPr/>
        </p:nvCxnSpPr>
        <p:spPr>
          <a:xfrm rot="10800000" flipV="1">
            <a:off x="1868140" y="2553095"/>
            <a:ext cx="194118" cy="3490481"/>
          </a:xfrm>
          <a:prstGeom prst="bentConnector3">
            <a:avLst>
              <a:gd name="adj1" fmla="val 284496"/>
            </a:avLst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CFC3106-6060-496A-88E2-B91BBF667612}"/>
              </a:ext>
            </a:extLst>
          </p:cNvPr>
          <p:cNvCxnSpPr>
            <a:cxnSpLocks/>
            <a:stCxn id="9" idx="2"/>
            <a:endCxn id="21" idx="5"/>
          </p:cNvCxnSpPr>
          <p:nvPr/>
        </p:nvCxnSpPr>
        <p:spPr>
          <a:xfrm>
            <a:off x="2833301" y="2740958"/>
            <a:ext cx="2539650" cy="91724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030830-C32B-4F15-B949-5852E74899E0}"/>
              </a:ext>
            </a:extLst>
          </p:cNvPr>
          <p:cNvCxnSpPr>
            <a:cxnSpLocks/>
            <a:stCxn id="21" idx="1"/>
            <a:endCxn id="14" idx="1"/>
          </p:cNvCxnSpPr>
          <p:nvPr/>
        </p:nvCxnSpPr>
        <p:spPr>
          <a:xfrm>
            <a:off x="6463370" y="4299036"/>
            <a:ext cx="1615779" cy="715901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98019F5-D691-4249-A196-5C227FB954E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850192" y="5202799"/>
            <a:ext cx="0" cy="64203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095607-1A9D-4EBD-A9D7-4D98AA557825}"/>
              </a:ext>
            </a:extLst>
          </p:cNvPr>
          <p:cNvSpPr txBox="1"/>
          <p:nvPr/>
        </p:nvSpPr>
        <p:spPr>
          <a:xfrm>
            <a:off x="8033810" y="5366047"/>
            <a:ext cx="1480121" cy="22759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err="1"/>
              <a:t>Libvirt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XenAPI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etc</a:t>
            </a:r>
            <a:endParaRPr lang="ko-KR" altLang="en-US" sz="1100" b="1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8F3504A-71DD-4F58-BDB2-7366319FD21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685921" y="6032694"/>
            <a:ext cx="4393228" cy="32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7957E38-BEF9-4F03-9C77-3AD32EF5BC7F}"/>
              </a:ext>
            </a:extLst>
          </p:cNvPr>
          <p:cNvCxnSpPr>
            <a:cxnSpLocks/>
            <a:stCxn id="9" idx="1"/>
            <a:endCxn id="17" idx="1"/>
          </p:cNvCxnSpPr>
          <p:nvPr/>
        </p:nvCxnSpPr>
        <p:spPr>
          <a:xfrm rot="10800000" flipV="1">
            <a:off x="1868140" y="2553095"/>
            <a:ext cx="194118" cy="3490481"/>
          </a:xfrm>
          <a:prstGeom prst="bentConnector3">
            <a:avLst>
              <a:gd name="adj1" fmla="val 288421"/>
            </a:avLst>
          </a:prstGeom>
          <a:ln w="127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2A67B65-FD23-4788-91EE-0623C3795086}"/>
              </a:ext>
            </a:extLst>
          </p:cNvPr>
          <p:cNvGrpSpPr/>
          <p:nvPr/>
        </p:nvGrpSpPr>
        <p:grpSpPr>
          <a:xfrm>
            <a:off x="2740240" y="2120066"/>
            <a:ext cx="186118" cy="238515"/>
            <a:chOff x="362210" y="2091526"/>
            <a:chExt cx="193675" cy="373233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C632738-4BE0-4EBB-AA94-F75FCDA11A4B}"/>
                </a:ext>
              </a:extLst>
            </p:cNvPr>
            <p:cNvCxnSpPr>
              <a:cxnSpLocks/>
            </p:cNvCxnSpPr>
            <p:nvPr/>
          </p:nvCxnSpPr>
          <p:spPr>
            <a:xfrm>
              <a:off x="362210" y="2091526"/>
              <a:ext cx="0" cy="37323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620E0A4-35C1-443C-9504-55CE682BFA67}"/>
                </a:ext>
              </a:extLst>
            </p:cNvPr>
            <p:cNvCxnSpPr>
              <a:cxnSpLocks/>
            </p:cNvCxnSpPr>
            <p:nvPr/>
          </p:nvCxnSpPr>
          <p:spPr>
            <a:xfrm>
              <a:off x="460635" y="2091526"/>
              <a:ext cx="0" cy="37323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689CD70-E4D2-48E6-A688-8B3042CA65CA}"/>
                </a:ext>
              </a:extLst>
            </p:cNvPr>
            <p:cNvCxnSpPr>
              <a:cxnSpLocks/>
            </p:cNvCxnSpPr>
            <p:nvPr/>
          </p:nvCxnSpPr>
          <p:spPr>
            <a:xfrm>
              <a:off x="555885" y="2091526"/>
              <a:ext cx="0" cy="37323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532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가상서버를 생성하는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컴퓨트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Nova</a:t>
              </a: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Nova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가 지원하는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Hypervisor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27B7749-AA22-41A3-90B7-62021D8B6A7F}"/>
              </a:ext>
            </a:extLst>
          </p:cNvPr>
          <p:cNvGrpSpPr/>
          <p:nvPr/>
        </p:nvGrpSpPr>
        <p:grpSpPr>
          <a:xfrm>
            <a:off x="959230" y="958483"/>
            <a:ext cx="4946270" cy="1342757"/>
            <a:chOff x="959230" y="958483"/>
            <a:chExt cx="4946270" cy="134275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98150FF-8499-4220-8B6E-39F928CE5F41}"/>
                </a:ext>
              </a:extLst>
            </p:cNvPr>
            <p:cNvSpPr/>
            <p:nvPr/>
          </p:nvSpPr>
          <p:spPr>
            <a:xfrm>
              <a:off x="959230" y="1127760"/>
              <a:ext cx="4946270" cy="1173480"/>
            </a:xfrm>
            <a:prstGeom prst="roundRect">
              <a:avLst>
                <a:gd name="adj" fmla="val 1082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14A908-B67C-490E-B856-48E604A329FE}"/>
                </a:ext>
              </a:extLst>
            </p:cNvPr>
            <p:cNvSpPr txBox="1"/>
            <p:nvPr/>
          </p:nvSpPr>
          <p:spPr>
            <a:xfrm>
              <a:off x="1177258" y="958483"/>
              <a:ext cx="97158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Group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</p:grpSp>
      <p:pic>
        <p:nvPicPr>
          <p:cNvPr id="8196" name="Picture 4" descr="아는 개발자 :: QEMU와 KVM - 2">
            <a:extLst>
              <a:ext uri="{FF2B5EF4-FFF2-40B4-BE49-F238E27FC236}">
                <a16:creationId xmlns:a16="http://schemas.microsoft.com/office/drawing/2014/main" id="{9B0BA59C-D740-4BED-9647-434AAE4D7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098" y="1425970"/>
            <a:ext cx="1957285" cy="69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ogo - QEMU">
            <a:extLst>
              <a:ext uri="{FF2B5EF4-FFF2-40B4-BE49-F238E27FC236}">
                <a16:creationId xmlns:a16="http://schemas.microsoft.com/office/drawing/2014/main" id="{7DAFDB65-5680-48AB-8438-40D826E3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65" y="1425970"/>
            <a:ext cx="179546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6ED8F05A-0A43-4B58-89CE-53BE335B3983}"/>
              </a:ext>
            </a:extLst>
          </p:cNvPr>
          <p:cNvGrpSpPr/>
          <p:nvPr/>
        </p:nvGrpSpPr>
        <p:grpSpPr>
          <a:xfrm>
            <a:off x="959230" y="2398663"/>
            <a:ext cx="7049390" cy="1645651"/>
            <a:chOff x="959230" y="958483"/>
            <a:chExt cx="7049390" cy="1645651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40E2E1A-E135-4E20-A775-B0D93D64A075}"/>
                </a:ext>
              </a:extLst>
            </p:cNvPr>
            <p:cNvSpPr/>
            <p:nvPr/>
          </p:nvSpPr>
          <p:spPr>
            <a:xfrm>
              <a:off x="959230" y="1127760"/>
              <a:ext cx="7049390" cy="1476374"/>
            </a:xfrm>
            <a:prstGeom prst="roundRect">
              <a:avLst>
                <a:gd name="adj" fmla="val 1082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70D04D-A53C-4F14-898F-9CE6FFD0B1BA}"/>
                </a:ext>
              </a:extLst>
            </p:cNvPr>
            <p:cNvSpPr txBox="1"/>
            <p:nvPr/>
          </p:nvSpPr>
          <p:spPr>
            <a:xfrm>
              <a:off x="1177258" y="958483"/>
              <a:ext cx="97158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Group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</p:grpSp>
      <p:pic>
        <p:nvPicPr>
          <p:cNvPr id="8200" name="Picture 8" descr="microsoft-hyper-v-logo - New Voice International">
            <a:extLst>
              <a:ext uri="{FF2B5EF4-FFF2-40B4-BE49-F238E27FC236}">
                <a16:creationId xmlns:a16="http://schemas.microsoft.com/office/drawing/2014/main" id="{832EE202-9820-4F7A-85A8-2ABFD1D13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30" y="2849811"/>
            <a:ext cx="1908998" cy="93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VMware-logo - The CloudStack Company">
            <a:extLst>
              <a:ext uri="{FF2B5EF4-FFF2-40B4-BE49-F238E27FC236}">
                <a16:creationId xmlns:a16="http://schemas.microsoft.com/office/drawing/2014/main" id="{99DE3857-EC70-4CE0-95D9-D41917DC9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351" y="2899455"/>
            <a:ext cx="2372166" cy="83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Upgrade to XenServer 7.1">
            <a:extLst>
              <a:ext uri="{FF2B5EF4-FFF2-40B4-BE49-F238E27FC236}">
                <a16:creationId xmlns:a16="http://schemas.microsoft.com/office/drawing/2014/main" id="{A235B157-BD04-434E-A9CA-B385F8CB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17" y="2730512"/>
            <a:ext cx="2421296" cy="115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D0D7ED21-F30F-43C2-B1BD-32F8EE32CA39}"/>
              </a:ext>
            </a:extLst>
          </p:cNvPr>
          <p:cNvGrpSpPr/>
          <p:nvPr/>
        </p:nvGrpSpPr>
        <p:grpSpPr>
          <a:xfrm>
            <a:off x="959230" y="4253526"/>
            <a:ext cx="7800862" cy="1712933"/>
            <a:chOff x="959230" y="958483"/>
            <a:chExt cx="7800862" cy="1712933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BD6B944-4D60-4519-BFEF-0C5CA02F3CFA}"/>
                </a:ext>
              </a:extLst>
            </p:cNvPr>
            <p:cNvSpPr/>
            <p:nvPr/>
          </p:nvSpPr>
          <p:spPr>
            <a:xfrm>
              <a:off x="959230" y="1127759"/>
              <a:ext cx="7800862" cy="1543657"/>
            </a:xfrm>
            <a:prstGeom prst="roundRect">
              <a:avLst>
                <a:gd name="adj" fmla="val 1082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018706-7C4C-438A-9354-F3051567D230}"/>
                </a:ext>
              </a:extLst>
            </p:cNvPr>
            <p:cNvSpPr txBox="1"/>
            <p:nvPr/>
          </p:nvSpPr>
          <p:spPr>
            <a:xfrm>
              <a:off x="1177258" y="958483"/>
              <a:ext cx="97158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Group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C</a:t>
              </a:r>
              <a:endParaRPr lang="ko-KR" altLang="en-US" sz="1600" dirty="0"/>
            </a:p>
          </p:txBody>
        </p:sp>
      </p:grpSp>
      <p:pic>
        <p:nvPicPr>
          <p:cNvPr id="8206" name="Picture 14" descr="Bare Metal | Dedicated Servers / VPS">
            <a:extLst>
              <a:ext uri="{FF2B5EF4-FFF2-40B4-BE49-F238E27FC236}">
                <a16:creationId xmlns:a16="http://schemas.microsoft.com/office/drawing/2014/main" id="{12AE2B5A-5B91-48BD-BC8D-07B3E9BAA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58" y="4755572"/>
            <a:ext cx="1686786" cy="99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초보를 위한 도커 안내서 - 도커란 무엇인가?">
            <a:extLst>
              <a:ext uri="{FF2B5EF4-FFF2-40B4-BE49-F238E27FC236}">
                <a16:creationId xmlns:a16="http://schemas.microsoft.com/office/drawing/2014/main" id="{822CA883-56D6-4446-B2E2-2E45B1665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1" t="13094" r="10515" b="7661"/>
          <a:stretch/>
        </p:blipFill>
        <p:spPr bwMode="auto">
          <a:xfrm>
            <a:off x="3117828" y="4592080"/>
            <a:ext cx="1767841" cy="130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083E7F-170B-4248-8605-4DE56C285813}"/>
              </a:ext>
            </a:extLst>
          </p:cNvPr>
          <p:cNvGrpSpPr/>
          <p:nvPr/>
        </p:nvGrpSpPr>
        <p:grpSpPr>
          <a:xfrm>
            <a:off x="5905500" y="4664900"/>
            <a:ext cx="2620328" cy="1223277"/>
            <a:chOff x="7597139" y="4592080"/>
            <a:chExt cx="2620328" cy="1223277"/>
          </a:xfrm>
        </p:grpSpPr>
        <p:pic>
          <p:nvPicPr>
            <p:cNvPr id="8212" name="Picture 20" descr="Setting up CUDA GPU passthrough in Linux containers (LXC)">
              <a:extLst>
                <a:ext uri="{FF2B5EF4-FFF2-40B4-BE49-F238E27FC236}">
                  <a16:creationId xmlns:a16="http://schemas.microsoft.com/office/drawing/2014/main" id="{E633DE8D-B567-4CDB-B139-FDD3C4C9D2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8795" r="18128" b="13370"/>
            <a:stretch/>
          </p:blipFill>
          <p:spPr bwMode="auto">
            <a:xfrm>
              <a:off x="7597139" y="4592080"/>
              <a:ext cx="2065021" cy="1223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4" name="Picture 22" descr="Linux Containers Forum">
              <a:extLst>
                <a:ext uri="{FF2B5EF4-FFF2-40B4-BE49-F238E27FC236}">
                  <a16:creationId xmlns:a16="http://schemas.microsoft.com/office/drawing/2014/main" id="{49BFEDD4-604A-4B45-8ACB-7BE3FE2BE8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7" t="16512" r="3254" b="20233"/>
            <a:stretch/>
          </p:blipFill>
          <p:spPr bwMode="auto">
            <a:xfrm>
              <a:off x="8984932" y="5446632"/>
              <a:ext cx="1232535" cy="148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69F5E3C-33BE-441C-9B3F-4BB6672BB3F4}"/>
              </a:ext>
            </a:extLst>
          </p:cNvPr>
          <p:cNvSpPr txBox="1"/>
          <p:nvPr/>
        </p:nvSpPr>
        <p:spPr>
          <a:xfrm>
            <a:off x="6096000" y="1567629"/>
            <a:ext cx="3831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: </a:t>
            </a:r>
            <a:r>
              <a:rPr lang="ko-KR" altLang="en-US" sz="1400" dirty="0"/>
              <a:t>자체 테스트를 완료해 안정적인 서비스 가능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AEBEF4-DE74-4459-B6B9-BC431B58CC26}"/>
              </a:ext>
            </a:extLst>
          </p:cNvPr>
          <p:cNvSpPr txBox="1"/>
          <p:nvPr/>
        </p:nvSpPr>
        <p:spPr>
          <a:xfrm>
            <a:off x="8080738" y="3121223"/>
            <a:ext cx="1740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: Provider</a:t>
            </a:r>
            <a:r>
              <a:rPr lang="ko-KR" altLang="en-US" sz="1400" dirty="0"/>
              <a:t>가 테스트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23A296-A3A1-4CFE-83B2-99A1B9708D22}"/>
              </a:ext>
            </a:extLst>
          </p:cNvPr>
          <p:cNvSpPr txBox="1"/>
          <p:nvPr/>
        </p:nvSpPr>
        <p:spPr>
          <a:xfrm>
            <a:off x="8783191" y="5122649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: </a:t>
            </a:r>
            <a:r>
              <a:rPr lang="ko-KR" altLang="en-US" sz="1400" dirty="0"/>
              <a:t>최소한의 테스트만 거침</a:t>
            </a:r>
          </a:p>
        </p:txBody>
      </p:sp>
      <p:pic>
        <p:nvPicPr>
          <p:cNvPr id="8210" name="Picture 18">
            <a:extLst>
              <a:ext uri="{FF2B5EF4-FFF2-40B4-BE49-F238E27FC236}">
                <a16:creationId xmlns:a16="http://schemas.microsoft.com/office/drawing/2014/main" id="{44885379-A69C-489A-9E19-4F112507E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000" b="96667" l="1786" r="99702">
                        <a14:foregroundMark x1="29167" y1="8000" x2="39286" y2="16000"/>
                        <a14:foregroundMark x1="7440" y1="30000" x2="11905" y2="64667"/>
                        <a14:foregroundMark x1="1786" y1="35333" x2="4762" y2="49333"/>
                        <a14:foregroundMark x1="4762" y1="51333" x2="4762" y2="51333"/>
                        <a14:foregroundMark x1="8036" y1="48000" x2="17560" y2="44000"/>
                        <a14:foregroundMark x1="12500" y1="88667" x2="25595" y2="84667"/>
                        <a14:foregroundMark x1="12202" y1="95333" x2="13095" y2="96667"/>
                        <a14:foregroundMark x1="60119" y1="40000" x2="75595" y2="43333"/>
                        <a14:foregroundMark x1="62500" y1="26667" x2="63095" y2="30000"/>
                        <a14:foregroundMark x1="51488" y1="58000" x2="97321" y2="60000"/>
                        <a14:foregroundMark x1="53869" y1="64000" x2="95833" y2="61333"/>
                        <a14:foregroundMark x1="95833" y1="61333" x2="97024" y2="62000"/>
                        <a14:foregroundMark x1="88988" y1="62667" x2="97619" y2="63333"/>
                        <a14:foregroundMark x1="66369" y1="67333" x2="66369" y2="67333"/>
                        <a14:foregroundMark x1="63988" y1="63333" x2="63988" y2="63333"/>
                        <a14:foregroundMark x1="70536" y1="62667" x2="70536" y2="62667"/>
                        <a14:foregroundMark x1="88393" y1="64667" x2="88393" y2="64667"/>
                        <a14:foregroundMark x1="85417" y1="65333" x2="99702" y2="65333"/>
                        <a14:foregroundMark x1="99405" y1="62667" x2="99405" y2="62667"/>
                        <a14:foregroundMark x1="84821" y1="64667" x2="84821" y2="64667"/>
                        <a14:foregroundMark x1="58929" y1="67333" x2="58929" y2="67333"/>
                        <a14:foregroundMark x1="54167" y1="67333" x2="54167" y2="67333"/>
                        <a14:foregroundMark x1="70238" y1="64667" x2="70238" y2="64667"/>
                        <a14:foregroundMark x1="35417" y1="46667" x2="35417" y2="46667"/>
                        <a14:foregroundMark x1="24405" y1="40667" x2="46726" y2="41333"/>
                        <a14:foregroundMark x1="14583" y1="68000" x2="29167" y2="6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349" y="4553571"/>
            <a:ext cx="1017302" cy="5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90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1128D897-24E8-4A22-97C4-B46E45CC24C2}"/>
              </a:ext>
            </a:extLst>
          </p:cNvPr>
          <p:cNvSpPr/>
          <p:nvPr/>
        </p:nvSpPr>
        <p:spPr>
          <a:xfrm>
            <a:off x="7736237" y="917562"/>
            <a:ext cx="2552507" cy="5639146"/>
          </a:xfrm>
          <a:prstGeom prst="roundRect">
            <a:avLst>
              <a:gd name="adj" fmla="val 3898"/>
            </a:avLst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515325F2-E559-4665-B4E0-57F708174D17}"/>
              </a:ext>
            </a:extLst>
          </p:cNvPr>
          <p:cNvSpPr/>
          <p:nvPr/>
        </p:nvSpPr>
        <p:spPr>
          <a:xfrm>
            <a:off x="865924" y="917562"/>
            <a:ext cx="6266628" cy="5639146"/>
          </a:xfrm>
          <a:prstGeom prst="roundRect">
            <a:avLst>
              <a:gd name="adj" fmla="val 3898"/>
            </a:avLst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ECBA8705-CAD6-47AD-886A-738FFD5EEAB4}"/>
              </a:ext>
            </a:extLst>
          </p:cNvPr>
          <p:cNvSpPr/>
          <p:nvPr/>
        </p:nvSpPr>
        <p:spPr>
          <a:xfrm>
            <a:off x="7865106" y="1434400"/>
            <a:ext cx="2268740" cy="4969908"/>
          </a:xfrm>
          <a:prstGeom prst="roundRect">
            <a:avLst>
              <a:gd name="adj" fmla="val 5383"/>
            </a:avLst>
          </a:prstGeom>
          <a:solidFill>
            <a:srgbClr val="F1F6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231" name="사각형: 둥근 모서리 8230">
            <a:extLst>
              <a:ext uri="{FF2B5EF4-FFF2-40B4-BE49-F238E27FC236}">
                <a16:creationId xmlns:a16="http://schemas.microsoft.com/office/drawing/2014/main" id="{70353269-E514-4494-9556-ACD06229D45E}"/>
              </a:ext>
            </a:extLst>
          </p:cNvPr>
          <p:cNvSpPr/>
          <p:nvPr/>
        </p:nvSpPr>
        <p:spPr>
          <a:xfrm>
            <a:off x="966210" y="1643186"/>
            <a:ext cx="6013942" cy="4761122"/>
          </a:xfrm>
          <a:prstGeom prst="roundRect">
            <a:avLst>
              <a:gd name="adj" fmla="val 5383"/>
            </a:avLst>
          </a:prstGeom>
          <a:solidFill>
            <a:srgbClr val="F1F6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가상서버를 생성하는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컴퓨트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Nova</a:t>
              </a:r>
            </a:p>
            <a:p>
              <a:pPr>
                <a:lnSpc>
                  <a:spcPts val="2100"/>
                </a:lnSpc>
              </a:pP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노드별로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설치되는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Nova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EF5A36-2AE1-4497-BD11-125BD0CB22C7}"/>
              </a:ext>
            </a:extLst>
          </p:cNvPr>
          <p:cNvSpPr/>
          <p:nvPr/>
        </p:nvSpPr>
        <p:spPr>
          <a:xfrm>
            <a:off x="1255804" y="1935946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nova-</a:t>
            </a:r>
            <a:r>
              <a:rPr lang="en-US" altLang="ko-KR" sz="1400" dirty="0" err="1">
                <a:solidFill>
                  <a:schemeClr val="tx1"/>
                </a:solidFill>
              </a:rPr>
              <a:t>novncporxy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E21AEB60-3469-41CF-8971-9AF8CE49DD47}"/>
              </a:ext>
            </a:extLst>
          </p:cNvPr>
          <p:cNvSpPr/>
          <p:nvPr/>
        </p:nvSpPr>
        <p:spPr>
          <a:xfrm>
            <a:off x="5656447" y="3599115"/>
            <a:ext cx="1054003" cy="101212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Database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EF6036-31C7-466E-896F-5605B66DB721}"/>
              </a:ext>
            </a:extLst>
          </p:cNvPr>
          <p:cNvSpPr/>
          <p:nvPr/>
        </p:nvSpPr>
        <p:spPr>
          <a:xfrm>
            <a:off x="2304112" y="5716293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nova-scheduler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B4EE4E-557D-45CF-B6F3-2F720FCB3ED7}"/>
              </a:ext>
            </a:extLst>
          </p:cNvPr>
          <p:cNvSpPr/>
          <p:nvPr/>
        </p:nvSpPr>
        <p:spPr>
          <a:xfrm>
            <a:off x="4501362" y="1993846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nova-</a:t>
            </a:r>
            <a:r>
              <a:rPr lang="en-US" altLang="ko-KR" sz="1400" dirty="0" err="1">
                <a:solidFill>
                  <a:schemeClr val="tx1"/>
                </a:solidFill>
              </a:rPr>
              <a:t>api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F87C7A-F6DD-4A09-B43A-C564592B1747}"/>
              </a:ext>
            </a:extLst>
          </p:cNvPr>
          <p:cNvSpPr/>
          <p:nvPr/>
        </p:nvSpPr>
        <p:spPr>
          <a:xfrm>
            <a:off x="1193594" y="3078532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nova-cert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1822F9-2126-41E4-BD97-F8B922EC10DE}"/>
              </a:ext>
            </a:extLst>
          </p:cNvPr>
          <p:cNvSpPr/>
          <p:nvPr/>
        </p:nvSpPr>
        <p:spPr>
          <a:xfrm>
            <a:off x="7984046" y="2000511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nova-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compute-</a:t>
            </a:r>
            <a:r>
              <a:rPr lang="en-US" altLang="ko-KR" sz="1400" dirty="0" err="1">
                <a:solidFill>
                  <a:schemeClr val="tx1"/>
                </a:solidFill>
              </a:rPr>
              <a:t>kvm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8A61A6-0A28-4E85-84BF-C912A4CE11BE}"/>
              </a:ext>
            </a:extLst>
          </p:cNvPr>
          <p:cNvSpPr/>
          <p:nvPr/>
        </p:nvSpPr>
        <p:spPr>
          <a:xfrm>
            <a:off x="8421021" y="3729553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Python-</a:t>
            </a:r>
            <a:r>
              <a:rPr lang="en-US" altLang="ko-KR" sz="1400" dirty="0" err="1">
                <a:solidFill>
                  <a:schemeClr val="tx1"/>
                </a:solidFill>
              </a:rPr>
              <a:t>guestfs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3A6444B-5021-48FC-979A-DA75F00FF411}"/>
              </a:ext>
            </a:extLst>
          </p:cNvPr>
          <p:cNvCxnSpPr>
            <a:cxnSpLocks/>
            <a:stCxn id="29" idx="2"/>
            <a:endCxn id="41" idx="5"/>
          </p:cNvCxnSpPr>
          <p:nvPr/>
        </p:nvCxnSpPr>
        <p:spPr>
          <a:xfrm>
            <a:off x="2058154" y="2403616"/>
            <a:ext cx="1567382" cy="916169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C19AB32-5B57-40C6-9188-DCDCBBDAEB13}"/>
              </a:ext>
            </a:extLst>
          </p:cNvPr>
          <p:cNvCxnSpPr>
            <a:cxnSpLocks/>
            <a:stCxn id="41" idx="0"/>
            <a:endCxn id="34" idx="1"/>
          </p:cNvCxnSpPr>
          <p:nvPr/>
        </p:nvCxnSpPr>
        <p:spPr>
          <a:xfrm flipV="1">
            <a:off x="4995233" y="2234346"/>
            <a:ext cx="2988813" cy="1484269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별: 꼭짓점 8개 40">
            <a:extLst>
              <a:ext uri="{FF2B5EF4-FFF2-40B4-BE49-F238E27FC236}">
                <a16:creationId xmlns:a16="http://schemas.microsoft.com/office/drawing/2014/main" id="{BFB4451F-2956-4CA2-9ADE-0E2DA2816767}"/>
              </a:ext>
            </a:extLst>
          </p:cNvPr>
          <p:cNvSpPr/>
          <p:nvPr/>
        </p:nvSpPr>
        <p:spPr>
          <a:xfrm>
            <a:off x="3390533" y="3154584"/>
            <a:ext cx="1604700" cy="1128062"/>
          </a:xfrm>
          <a:prstGeom prst="star8">
            <a:avLst>
              <a:gd name="adj" fmla="val 4622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8E38F4B-5407-4912-AAE6-69D0657C1D62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8786396" y="2468181"/>
            <a:ext cx="436975" cy="1261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E415F47-CFAF-4906-A653-587FF6CF32AE}"/>
              </a:ext>
            </a:extLst>
          </p:cNvPr>
          <p:cNvCxnSpPr>
            <a:cxnSpLocks/>
            <a:stCxn id="31" idx="0"/>
            <a:endCxn id="41" idx="2"/>
          </p:cNvCxnSpPr>
          <p:nvPr/>
        </p:nvCxnSpPr>
        <p:spPr>
          <a:xfrm flipV="1">
            <a:off x="3106462" y="4282646"/>
            <a:ext cx="1086421" cy="1433647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8B14D7-C5BD-4F23-818D-9E9DEAFA7DA6}"/>
              </a:ext>
            </a:extLst>
          </p:cNvPr>
          <p:cNvCxnSpPr>
            <a:cxnSpLocks/>
            <a:stCxn id="30" idx="1"/>
            <a:endCxn id="32" idx="2"/>
          </p:cNvCxnSpPr>
          <p:nvPr/>
        </p:nvCxnSpPr>
        <p:spPr>
          <a:xfrm flipH="1" flipV="1">
            <a:off x="5303712" y="2461516"/>
            <a:ext cx="879737" cy="1137599"/>
          </a:xfrm>
          <a:prstGeom prst="straightConnector1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FC02AF9-A29F-4854-8F9C-0123810C6E96}"/>
              </a:ext>
            </a:extLst>
          </p:cNvPr>
          <p:cNvCxnSpPr>
            <a:cxnSpLocks/>
            <a:stCxn id="46" idx="0"/>
            <a:endCxn id="41" idx="3"/>
          </p:cNvCxnSpPr>
          <p:nvPr/>
        </p:nvCxnSpPr>
        <p:spPr>
          <a:xfrm flipV="1">
            <a:off x="1984497" y="4117445"/>
            <a:ext cx="1641039" cy="880981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B92C2DC-485C-409C-B3CE-E2444875C7D8}"/>
              </a:ext>
            </a:extLst>
          </p:cNvPr>
          <p:cNvSpPr/>
          <p:nvPr/>
        </p:nvSpPr>
        <p:spPr>
          <a:xfrm>
            <a:off x="1182147" y="4998426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nova-conductor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C6D4F2-446B-4F6C-B329-2448CF6D1907}"/>
              </a:ext>
            </a:extLst>
          </p:cNvPr>
          <p:cNvSpPr/>
          <p:nvPr/>
        </p:nvSpPr>
        <p:spPr>
          <a:xfrm>
            <a:off x="4919659" y="5563893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nova-</a:t>
            </a:r>
            <a:r>
              <a:rPr lang="en-US" altLang="ko-KR" sz="1400" dirty="0" err="1">
                <a:solidFill>
                  <a:schemeClr val="tx1"/>
                </a:solidFill>
              </a:rPr>
              <a:t>consoleauth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4FBCB58-8C8A-497D-B024-C691649805D3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4192883" y="4282646"/>
            <a:ext cx="1529126" cy="1281247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40550C-3E7B-4D52-9473-5F5D2C091A39}"/>
              </a:ext>
            </a:extLst>
          </p:cNvPr>
          <p:cNvCxnSpPr>
            <a:cxnSpLocks/>
            <a:stCxn id="33" idx="3"/>
            <a:endCxn id="41" idx="4"/>
          </p:cNvCxnSpPr>
          <p:nvPr/>
        </p:nvCxnSpPr>
        <p:spPr>
          <a:xfrm>
            <a:off x="2798294" y="3312367"/>
            <a:ext cx="592239" cy="406248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C916A93-7BF1-4F58-9873-998E64A9077F}"/>
              </a:ext>
            </a:extLst>
          </p:cNvPr>
          <p:cNvCxnSpPr>
            <a:cxnSpLocks/>
            <a:stCxn id="32" idx="1"/>
            <a:endCxn id="33" idx="0"/>
          </p:cNvCxnSpPr>
          <p:nvPr/>
        </p:nvCxnSpPr>
        <p:spPr>
          <a:xfrm flipH="1">
            <a:off x="1995944" y="2227681"/>
            <a:ext cx="2505418" cy="8508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61C4138-BC36-465A-B091-AC26D4F29467}"/>
              </a:ext>
            </a:extLst>
          </p:cNvPr>
          <p:cNvCxnSpPr>
            <a:cxnSpLocks/>
            <a:stCxn id="32" idx="2"/>
            <a:endCxn id="41" idx="7"/>
          </p:cNvCxnSpPr>
          <p:nvPr/>
        </p:nvCxnSpPr>
        <p:spPr>
          <a:xfrm flipH="1">
            <a:off x="4760230" y="2461516"/>
            <a:ext cx="543482" cy="858269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7706B0B-33CD-45E4-968A-5EC3D5271C3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860504" y="2169781"/>
            <a:ext cx="3322945" cy="1429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CAA43F4-8006-4D68-BF7E-D9CCF001F00B}"/>
              </a:ext>
            </a:extLst>
          </p:cNvPr>
          <p:cNvCxnSpPr>
            <a:cxnSpLocks/>
            <a:stCxn id="46" idx="3"/>
            <a:endCxn id="30" idx="2"/>
          </p:cNvCxnSpPr>
          <p:nvPr/>
        </p:nvCxnSpPr>
        <p:spPr>
          <a:xfrm flipV="1">
            <a:off x="2786847" y="4105176"/>
            <a:ext cx="2869600" cy="11270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DA17F49-238D-46FD-BD5E-AD55772814B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3908812" y="4611237"/>
            <a:ext cx="2274637" cy="13388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A68D6AA-5E14-4F53-8E68-C9D0F9A5DAF3}"/>
              </a:ext>
            </a:extLst>
          </p:cNvPr>
          <p:cNvSpPr/>
          <p:nvPr/>
        </p:nvSpPr>
        <p:spPr>
          <a:xfrm>
            <a:off x="8421021" y="5213962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qunu-kvm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EECB16E-7BC7-402F-B3B9-839FA33B5BA0}"/>
              </a:ext>
            </a:extLst>
          </p:cNvPr>
          <p:cNvCxnSpPr>
            <a:cxnSpLocks/>
            <a:stCxn id="35" idx="2"/>
            <a:endCxn id="143" idx="0"/>
          </p:cNvCxnSpPr>
          <p:nvPr/>
        </p:nvCxnSpPr>
        <p:spPr>
          <a:xfrm>
            <a:off x="9223371" y="4197223"/>
            <a:ext cx="0" cy="10167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2" name="TextBox 8231">
            <a:extLst>
              <a:ext uri="{FF2B5EF4-FFF2-40B4-BE49-F238E27FC236}">
                <a16:creationId xmlns:a16="http://schemas.microsoft.com/office/drawing/2014/main" id="{FAB211EC-6166-4CAA-934F-29E70F493C1F}"/>
              </a:ext>
            </a:extLst>
          </p:cNvPr>
          <p:cNvSpPr txBox="1"/>
          <p:nvPr/>
        </p:nvSpPr>
        <p:spPr>
          <a:xfrm>
            <a:off x="946829" y="1032874"/>
            <a:ext cx="1539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컨트롤러 노드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A945FFE-16ED-4D3A-AB92-41C860E4D9C8}"/>
              </a:ext>
            </a:extLst>
          </p:cNvPr>
          <p:cNvSpPr/>
          <p:nvPr/>
        </p:nvSpPr>
        <p:spPr>
          <a:xfrm>
            <a:off x="4657589" y="1017149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nova-</a:t>
            </a:r>
            <a:r>
              <a:rPr lang="en-US" altLang="ko-KR" sz="1400" dirty="0" err="1">
                <a:solidFill>
                  <a:schemeClr val="tx1"/>
                </a:solidFill>
              </a:rPr>
              <a:t>novaclient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E94A0A48-C41D-4E35-B729-306A9DFC5CD0}"/>
              </a:ext>
            </a:extLst>
          </p:cNvPr>
          <p:cNvCxnSpPr>
            <a:cxnSpLocks/>
            <a:stCxn id="177" idx="2"/>
            <a:endCxn id="32" idx="0"/>
          </p:cNvCxnSpPr>
          <p:nvPr/>
        </p:nvCxnSpPr>
        <p:spPr>
          <a:xfrm flipH="1">
            <a:off x="5303712" y="1484819"/>
            <a:ext cx="156227" cy="509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D14E2689-4454-4AF4-89ED-2A314949444E}"/>
              </a:ext>
            </a:extLst>
          </p:cNvPr>
          <p:cNvCxnSpPr>
            <a:cxnSpLocks/>
            <a:stCxn id="177" idx="1"/>
            <a:endCxn id="29" idx="3"/>
          </p:cNvCxnSpPr>
          <p:nvPr/>
        </p:nvCxnSpPr>
        <p:spPr>
          <a:xfrm flipH="1">
            <a:off x="2860504" y="1250984"/>
            <a:ext cx="1797085" cy="9187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A49577C5-FD92-494C-9D25-D0E85A541700}"/>
              </a:ext>
            </a:extLst>
          </p:cNvPr>
          <p:cNvSpPr txBox="1"/>
          <p:nvPr/>
        </p:nvSpPr>
        <p:spPr>
          <a:xfrm>
            <a:off x="7787772" y="1032874"/>
            <a:ext cx="1539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컴퓨트</a:t>
            </a:r>
            <a:r>
              <a:rPr lang="ko-KR" altLang="en-US" sz="1400" dirty="0"/>
              <a:t> 노드</a:t>
            </a:r>
          </a:p>
        </p:txBody>
      </p:sp>
    </p:spTree>
    <p:extLst>
      <p:ext uri="{BB962C8B-B14F-4D97-AF65-F5344CB8AC3E}">
        <p14:creationId xmlns:p14="http://schemas.microsoft.com/office/powerpoint/2010/main" val="334055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오브젝트 스토리지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Swift</a:t>
              </a: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Logical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Architectured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의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Swift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2C1563-174A-4FBC-A266-5507EC0F5F81}"/>
              </a:ext>
            </a:extLst>
          </p:cNvPr>
          <p:cNvSpPr txBox="1"/>
          <p:nvPr/>
        </p:nvSpPr>
        <p:spPr>
          <a:xfrm>
            <a:off x="959230" y="937818"/>
            <a:ext cx="9274334" cy="2676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Swift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Swift</a:t>
            </a:r>
            <a:r>
              <a:rPr lang="ko-KR" altLang="en-US" sz="1600" dirty="0"/>
              <a:t>는 </a:t>
            </a:r>
            <a:r>
              <a:rPr lang="en-US" altLang="ko-KR" sz="1600" dirty="0"/>
              <a:t>Object Storage</a:t>
            </a:r>
            <a:r>
              <a:rPr lang="ko-KR" altLang="en-US" sz="1600" dirty="0"/>
              <a:t>중 하나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분산 구조의 </a:t>
            </a:r>
            <a:r>
              <a:rPr lang="en-US" altLang="ko-KR" sz="1600" dirty="0"/>
              <a:t>Object </a:t>
            </a:r>
            <a:r>
              <a:rPr lang="ko-KR" altLang="en-US" sz="1600" dirty="0"/>
              <a:t>데이터의 저장 스토리지 체계로서 가장 많이 사용되는 </a:t>
            </a:r>
            <a:r>
              <a:rPr lang="en-US" altLang="ko-KR" sz="1600" dirty="0"/>
              <a:t>Open Source Project</a:t>
            </a:r>
          </a:p>
          <a:p>
            <a:pPr marL="446088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동영상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디스크 이미지 등의 대용량</a:t>
            </a:r>
            <a:r>
              <a:rPr lang="en-US" altLang="ko-KR" sz="1600" dirty="0"/>
              <a:t>/</a:t>
            </a:r>
            <a:r>
              <a:rPr lang="ko-KR" altLang="en-US" sz="1600" dirty="0"/>
              <a:t>비정형 데이터를 저장하기에 적합</a:t>
            </a:r>
            <a:endParaRPr lang="en-US" altLang="ko-KR" sz="1600" dirty="0"/>
          </a:p>
          <a:p>
            <a:pPr marL="446088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데이터를 </a:t>
            </a:r>
            <a:r>
              <a:rPr lang="ko-KR" altLang="en-US" sz="1600" b="1" dirty="0"/>
              <a:t>파일</a:t>
            </a:r>
            <a:r>
              <a:rPr lang="ko-KR" altLang="en-US" sz="1600" dirty="0"/>
              <a:t>과 </a:t>
            </a:r>
            <a:r>
              <a:rPr lang="ko-KR" altLang="en-US" sz="1600" b="1" dirty="0"/>
              <a:t>메타데이터</a:t>
            </a:r>
            <a:r>
              <a:rPr lang="ko-KR" altLang="en-US" sz="1600" dirty="0"/>
              <a:t>로 저장</a:t>
            </a:r>
            <a:endParaRPr lang="en-US" altLang="ko-KR" sz="1600" dirty="0"/>
          </a:p>
          <a:p>
            <a:pPr marL="446088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각각의 파일을 </a:t>
            </a:r>
            <a:r>
              <a:rPr lang="ko-KR" altLang="en-US" sz="1600" b="1" dirty="0"/>
              <a:t>복제 방식</a:t>
            </a:r>
            <a:r>
              <a:rPr lang="ko-KR" altLang="en-US" sz="1600" dirty="0"/>
              <a:t>을 이용해 </a:t>
            </a:r>
            <a:r>
              <a:rPr lang="ko-KR" altLang="en-US" sz="1600" b="1" dirty="0"/>
              <a:t>분산 관리</a:t>
            </a:r>
            <a:endParaRPr lang="en-US" altLang="ko-KR" sz="1600" b="1" dirty="0"/>
          </a:p>
          <a:p>
            <a:pPr marL="446088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계정마다 저장공간을 분리하지 않고 </a:t>
            </a:r>
            <a:r>
              <a:rPr lang="ko-KR" altLang="en-US" sz="1600" b="1" dirty="0"/>
              <a:t>하나로 사용</a:t>
            </a:r>
            <a:r>
              <a:rPr lang="ko-KR" altLang="en-US" sz="1600" dirty="0"/>
              <a:t>하여 최대한으로 공간을 활용</a:t>
            </a:r>
          </a:p>
        </p:txBody>
      </p:sp>
    </p:spTree>
    <p:extLst>
      <p:ext uri="{BB962C8B-B14F-4D97-AF65-F5344CB8AC3E}">
        <p14:creationId xmlns:p14="http://schemas.microsoft.com/office/powerpoint/2010/main" val="200302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오브젝트 스토리지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Swift</a:t>
              </a: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Logical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Architecture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의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Swift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477C7C-55AE-4C7F-868B-06DE287670FF}"/>
              </a:ext>
            </a:extLst>
          </p:cNvPr>
          <p:cNvSpPr/>
          <p:nvPr/>
        </p:nvSpPr>
        <p:spPr>
          <a:xfrm>
            <a:off x="4703995" y="1129652"/>
            <a:ext cx="1604700" cy="5879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swift-proxy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-server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7062AE-619C-42F1-BB53-19B24087987D}"/>
              </a:ext>
            </a:extLst>
          </p:cNvPr>
          <p:cNvSpPr/>
          <p:nvPr/>
        </p:nvSpPr>
        <p:spPr>
          <a:xfrm>
            <a:off x="2198120" y="2659182"/>
            <a:ext cx="1604700" cy="5879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swift-account -server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11611360-456A-4C49-8F91-4AF84905F346}"/>
              </a:ext>
            </a:extLst>
          </p:cNvPr>
          <p:cNvSpPr/>
          <p:nvPr/>
        </p:nvSpPr>
        <p:spPr>
          <a:xfrm>
            <a:off x="2469979" y="5107722"/>
            <a:ext cx="1054003" cy="101212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account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7B8798-1FF6-401D-AFA0-51027CE9005D}"/>
              </a:ext>
            </a:extLst>
          </p:cNvPr>
          <p:cNvCxnSpPr>
            <a:cxnSpLocks/>
            <a:stCxn id="9" idx="2"/>
            <a:endCxn id="15" idx="1"/>
          </p:cNvCxnSpPr>
          <p:nvPr/>
        </p:nvCxnSpPr>
        <p:spPr>
          <a:xfrm flipH="1">
            <a:off x="2996981" y="3247121"/>
            <a:ext cx="3489" cy="18606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DF5B17-942A-41EC-B3EA-65EBF0384F58}"/>
              </a:ext>
            </a:extLst>
          </p:cNvPr>
          <p:cNvSpPr/>
          <p:nvPr/>
        </p:nvSpPr>
        <p:spPr>
          <a:xfrm>
            <a:off x="4703995" y="2659182"/>
            <a:ext cx="1604700" cy="5879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swift-container -server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79B668-1697-4BEC-B710-70E30768744E}"/>
              </a:ext>
            </a:extLst>
          </p:cNvPr>
          <p:cNvSpPr/>
          <p:nvPr/>
        </p:nvSpPr>
        <p:spPr>
          <a:xfrm>
            <a:off x="7209870" y="2659182"/>
            <a:ext cx="1604700" cy="5879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swift-object -server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70E595DE-9D93-4F35-8C42-BCE5574CDE90}"/>
              </a:ext>
            </a:extLst>
          </p:cNvPr>
          <p:cNvSpPr/>
          <p:nvPr/>
        </p:nvSpPr>
        <p:spPr>
          <a:xfrm>
            <a:off x="4970928" y="5107722"/>
            <a:ext cx="1054003" cy="101212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container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5AB000-1697-45B6-BB89-2B16CF8872E8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 flipH="1">
            <a:off x="5497930" y="3247121"/>
            <a:ext cx="8415" cy="18606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원통형 21">
            <a:extLst>
              <a:ext uri="{FF2B5EF4-FFF2-40B4-BE49-F238E27FC236}">
                <a16:creationId xmlns:a16="http://schemas.microsoft.com/office/drawing/2014/main" id="{321B5245-975C-4252-8E68-664C5C3B5128}"/>
              </a:ext>
            </a:extLst>
          </p:cNvPr>
          <p:cNvSpPr/>
          <p:nvPr/>
        </p:nvSpPr>
        <p:spPr>
          <a:xfrm>
            <a:off x="7483249" y="5107722"/>
            <a:ext cx="1054003" cy="101212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8DE6665-D8E3-4CE0-9100-FAD78FEE7C85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>
          <a:xfrm flipH="1">
            <a:off x="8010251" y="3247121"/>
            <a:ext cx="1969" cy="18606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78E3FE8-1393-4543-B69E-E0BF8F0D902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000470" y="1717591"/>
            <a:ext cx="2505875" cy="9415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998484-2FAD-4351-B5FB-A5E2983A360C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5506345" y="1717591"/>
            <a:ext cx="0" cy="9415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F88EA8-9F48-434F-B998-093E25DEA8B8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5506345" y="1717591"/>
            <a:ext cx="2505875" cy="9415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4A8072-9849-4388-B600-FABB549CF90A}"/>
              </a:ext>
            </a:extLst>
          </p:cNvPr>
          <p:cNvSpPr txBox="1"/>
          <p:nvPr/>
        </p:nvSpPr>
        <p:spPr>
          <a:xfrm>
            <a:off x="7271640" y="3961977"/>
            <a:ext cx="147722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저장공간에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직접 저장되는 방식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3EF110-8EF5-4656-9624-E0D920FB8371}"/>
              </a:ext>
            </a:extLst>
          </p:cNvPr>
          <p:cNvSpPr txBox="1"/>
          <p:nvPr/>
        </p:nvSpPr>
        <p:spPr>
          <a:xfrm>
            <a:off x="5248286" y="1831237"/>
            <a:ext cx="51612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63405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오브젝트 스토리지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Swift</a:t>
              </a: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Swift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의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논리적 구성 요소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9733ECE-319E-4EEE-9023-567165F6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00" y="789449"/>
            <a:ext cx="8993823" cy="54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830835-F3F0-4D41-890F-0E1DC03C658F}"/>
              </a:ext>
            </a:extLst>
          </p:cNvPr>
          <p:cNvSpPr txBox="1"/>
          <p:nvPr/>
        </p:nvSpPr>
        <p:spPr>
          <a:xfrm>
            <a:off x="5402066" y="845820"/>
            <a:ext cx="3680974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오픈스택</a:t>
            </a:r>
            <a:r>
              <a:rPr lang="ko-KR" altLang="en-US" sz="1400" b="1" dirty="0"/>
              <a:t> 오브젝트 스토리지</a:t>
            </a:r>
            <a:endParaRPr lang="en-US" altLang="ko-KR" sz="1400" b="1" dirty="0"/>
          </a:p>
          <a:p>
            <a:pPr algn="ctr"/>
            <a:r>
              <a:rPr lang="en-US" altLang="ko-KR" sz="1200" dirty="0"/>
              <a:t>Container DB, Account DB </a:t>
            </a:r>
            <a:r>
              <a:rPr lang="ko-KR" altLang="en-US" sz="1200" dirty="0"/>
              <a:t>및 </a:t>
            </a:r>
            <a:r>
              <a:rPr lang="en-US" altLang="ko-KR" sz="1200" dirty="0"/>
              <a:t>Object </a:t>
            </a:r>
            <a:r>
              <a:rPr lang="ko-KR" altLang="en-US" sz="12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394528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오브젝트 스토리지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Swift</a:t>
              </a: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Swift Ring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의 개념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E3431B4B-E2C2-42B5-B785-ADCDC216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0" y="1150234"/>
            <a:ext cx="9666895" cy="536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9F734FE-FF7E-4770-AFD5-53A2D14EAB7B}"/>
              </a:ext>
            </a:extLst>
          </p:cNvPr>
          <p:cNvGrpSpPr/>
          <p:nvPr/>
        </p:nvGrpSpPr>
        <p:grpSpPr>
          <a:xfrm>
            <a:off x="800141" y="967671"/>
            <a:ext cx="1723802" cy="960120"/>
            <a:chOff x="-1291085" y="2527031"/>
            <a:chExt cx="1811733" cy="96012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5A848C9-48B4-4DBF-BCFA-93305FA04DDA}"/>
                </a:ext>
              </a:extLst>
            </p:cNvPr>
            <p:cNvSpPr/>
            <p:nvPr/>
          </p:nvSpPr>
          <p:spPr>
            <a:xfrm>
              <a:off x="-793625" y="2527031"/>
              <a:ext cx="876182" cy="4800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swift-account -server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8702061-C3A3-4833-BA2D-4BFBE754F2AF}"/>
                </a:ext>
              </a:extLst>
            </p:cNvPr>
            <p:cNvSpPr/>
            <p:nvPr/>
          </p:nvSpPr>
          <p:spPr>
            <a:xfrm>
              <a:off x="-1291085" y="3007091"/>
              <a:ext cx="921907" cy="4800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swift-container -server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1525302-3D69-42EA-A631-83B791F45332}"/>
                </a:ext>
              </a:extLst>
            </p:cNvPr>
            <p:cNvSpPr/>
            <p:nvPr/>
          </p:nvSpPr>
          <p:spPr>
            <a:xfrm>
              <a:off x="-355534" y="3007091"/>
              <a:ext cx="876182" cy="4800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swift-object -server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9E19AE-E234-4C21-B725-0E29AEEEBB27}"/>
              </a:ext>
            </a:extLst>
          </p:cNvPr>
          <p:cNvGrpSpPr/>
          <p:nvPr/>
        </p:nvGrpSpPr>
        <p:grpSpPr>
          <a:xfrm>
            <a:off x="1986321" y="1630294"/>
            <a:ext cx="1723802" cy="960120"/>
            <a:chOff x="-1291085" y="2527031"/>
            <a:chExt cx="1811733" cy="96012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C34C100-934A-43CE-87DA-0ADBF98AEF84}"/>
                </a:ext>
              </a:extLst>
            </p:cNvPr>
            <p:cNvSpPr/>
            <p:nvPr/>
          </p:nvSpPr>
          <p:spPr>
            <a:xfrm>
              <a:off x="-793625" y="2527031"/>
              <a:ext cx="876182" cy="4800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swift-account -server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57D545C-376A-437D-AFFF-86DA4D354859}"/>
                </a:ext>
              </a:extLst>
            </p:cNvPr>
            <p:cNvSpPr/>
            <p:nvPr/>
          </p:nvSpPr>
          <p:spPr>
            <a:xfrm>
              <a:off x="-1291085" y="3007091"/>
              <a:ext cx="921907" cy="4800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swift-container -server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B83C31E-D929-443D-99A2-B5B7FE8BEEF5}"/>
                </a:ext>
              </a:extLst>
            </p:cNvPr>
            <p:cNvSpPr/>
            <p:nvPr/>
          </p:nvSpPr>
          <p:spPr>
            <a:xfrm>
              <a:off x="-355534" y="3007091"/>
              <a:ext cx="876182" cy="4800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swift-object -server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5BF80F9-480D-42B6-B675-D0D5F70AEC7A}"/>
              </a:ext>
            </a:extLst>
          </p:cNvPr>
          <p:cNvGrpSpPr/>
          <p:nvPr/>
        </p:nvGrpSpPr>
        <p:grpSpPr>
          <a:xfrm>
            <a:off x="3306276" y="1058953"/>
            <a:ext cx="1723802" cy="960120"/>
            <a:chOff x="-1291085" y="2527031"/>
            <a:chExt cx="1811733" cy="96012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267BCD5-0E09-47B2-BD6D-28631BFF0AE9}"/>
                </a:ext>
              </a:extLst>
            </p:cNvPr>
            <p:cNvSpPr/>
            <p:nvPr/>
          </p:nvSpPr>
          <p:spPr>
            <a:xfrm>
              <a:off x="-793625" y="2527031"/>
              <a:ext cx="876182" cy="4800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swift-account -server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B96846B-7827-4AF2-AC8B-2A3ED57564C2}"/>
                </a:ext>
              </a:extLst>
            </p:cNvPr>
            <p:cNvSpPr/>
            <p:nvPr/>
          </p:nvSpPr>
          <p:spPr>
            <a:xfrm>
              <a:off x="-1291085" y="3007091"/>
              <a:ext cx="921907" cy="4800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swift-container -server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D10B311-7997-432E-B17D-3295063FD79E}"/>
                </a:ext>
              </a:extLst>
            </p:cNvPr>
            <p:cNvSpPr/>
            <p:nvPr/>
          </p:nvSpPr>
          <p:spPr>
            <a:xfrm>
              <a:off x="-355534" y="3007091"/>
              <a:ext cx="876182" cy="4800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swift-object -server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4702D30-33EB-4F88-975E-92215EF3BFAB}"/>
              </a:ext>
            </a:extLst>
          </p:cNvPr>
          <p:cNvGrpSpPr/>
          <p:nvPr/>
        </p:nvGrpSpPr>
        <p:grpSpPr>
          <a:xfrm>
            <a:off x="4497526" y="1630294"/>
            <a:ext cx="1723802" cy="960120"/>
            <a:chOff x="-1291085" y="2527031"/>
            <a:chExt cx="1811733" cy="96012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CB10AA9-4CE8-4A9B-B7B2-FF21EDA7298F}"/>
                </a:ext>
              </a:extLst>
            </p:cNvPr>
            <p:cNvSpPr/>
            <p:nvPr/>
          </p:nvSpPr>
          <p:spPr>
            <a:xfrm>
              <a:off x="-793625" y="2527031"/>
              <a:ext cx="876182" cy="4800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swift-account -server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EFB37E3-375C-4E83-B53C-B428DD09F84A}"/>
                </a:ext>
              </a:extLst>
            </p:cNvPr>
            <p:cNvSpPr/>
            <p:nvPr/>
          </p:nvSpPr>
          <p:spPr>
            <a:xfrm>
              <a:off x="-1291085" y="3007091"/>
              <a:ext cx="921907" cy="4800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swift-container -server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947F169-3B06-47AF-9803-EDF32A66504C}"/>
                </a:ext>
              </a:extLst>
            </p:cNvPr>
            <p:cNvSpPr/>
            <p:nvPr/>
          </p:nvSpPr>
          <p:spPr>
            <a:xfrm>
              <a:off x="-355534" y="3007091"/>
              <a:ext cx="876182" cy="4800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swift-object -server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649F383-AE18-4B23-8AA8-AEFF76848D94}"/>
              </a:ext>
            </a:extLst>
          </p:cNvPr>
          <p:cNvGrpSpPr/>
          <p:nvPr/>
        </p:nvGrpSpPr>
        <p:grpSpPr>
          <a:xfrm>
            <a:off x="5817481" y="1058953"/>
            <a:ext cx="1723802" cy="960120"/>
            <a:chOff x="-1291085" y="2527031"/>
            <a:chExt cx="1811733" cy="96012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ACCFCBF-F1DA-470C-9308-633B8405D1C0}"/>
                </a:ext>
              </a:extLst>
            </p:cNvPr>
            <p:cNvSpPr/>
            <p:nvPr/>
          </p:nvSpPr>
          <p:spPr>
            <a:xfrm>
              <a:off x="-793625" y="2527031"/>
              <a:ext cx="876182" cy="4800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swift-account -server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E210DAC-9050-43D4-AB65-39A27F87A2BE}"/>
                </a:ext>
              </a:extLst>
            </p:cNvPr>
            <p:cNvSpPr/>
            <p:nvPr/>
          </p:nvSpPr>
          <p:spPr>
            <a:xfrm>
              <a:off x="-1291085" y="3007091"/>
              <a:ext cx="921907" cy="4800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swift-container -server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3B3C979-7FEA-48FE-883A-ABC1C4EF0497}"/>
                </a:ext>
              </a:extLst>
            </p:cNvPr>
            <p:cNvSpPr/>
            <p:nvPr/>
          </p:nvSpPr>
          <p:spPr>
            <a:xfrm>
              <a:off x="-355534" y="3007091"/>
              <a:ext cx="876182" cy="4800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swift-object -server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9EA1541-9E7E-4CB2-9544-11526E9E8525}"/>
              </a:ext>
            </a:extLst>
          </p:cNvPr>
          <p:cNvSpPr txBox="1"/>
          <p:nvPr/>
        </p:nvSpPr>
        <p:spPr>
          <a:xfrm>
            <a:off x="3700877" y="2201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실행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9B2F593-5585-4745-9E7A-EDFD55CCBA3D}"/>
              </a:ext>
            </a:extLst>
          </p:cNvPr>
          <p:cNvSpPr/>
          <p:nvPr/>
        </p:nvSpPr>
        <p:spPr>
          <a:xfrm>
            <a:off x="1250597" y="3564071"/>
            <a:ext cx="978698" cy="32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11117B-982E-4C24-B244-FB6684190263}"/>
              </a:ext>
            </a:extLst>
          </p:cNvPr>
          <p:cNvSpPr txBox="1"/>
          <p:nvPr/>
        </p:nvSpPr>
        <p:spPr>
          <a:xfrm>
            <a:off x="8474259" y="257096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디바이스 정보</a:t>
            </a:r>
          </a:p>
        </p:txBody>
      </p:sp>
    </p:spTree>
    <p:extLst>
      <p:ext uri="{BB962C8B-B14F-4D97-AF65-F5344CB8AC3E}">
        <p14:creationId xmlns:p14="http://schemas.microsoft.com/office/powerpoint/2010/main" val="17813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오브젝트 스토리지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Swift</a:t>
              </a: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Swift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의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데이터 관리 방법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4039A412-267A-48C6-A947-32B5B00BA9F6}"/>
              </a:ext>
            </a:extLst>
          </p:cNvPr>
          <p:cNvSpPr/>
          <p:nvPr/>
        </p:nvSpPr>
        <p:spPr>
          <a:xfrm>
            <a:off x="1381074" y="2796291"/>
            <a:ext cx="1494749" cy="1066484"/>
          </a:xfrm>
          <a:prstGeom prst="can">
            <a:avLst/>
          </a:prstGeom>
          <a:solidFill>
            <a:srgbClr val="97B1E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Account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Database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1543D831-E7B1-481C-8F2A-E7C49DC13556}"/>
              </a:ext>
            </a:extLst>
          </p:cNvPr>
          <p:cNvSpPr/>
          <p:nvPr/>
        </p:nvSpPr>
        <p:spPr>
          <a:xfrm>
            <a:off x="5284472" y="2934680"/>
            <a:ext cx="1494749" cy="1066484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Container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Database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4374736-9C05-46A5-9763-8A1B10F7DC98}"/>
              </a:ext>
            </a:extLst>
          </p:cNvPr>
          <p:cNvSpPr/>
          <p:nvPr/>
        </p:nvSpPr>
        <p:spPr>
          <a:xfrm>
            <a:off x="4466302" y="3329533"/>
            <a:ext cx="1494749" cy="1066484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Container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Database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FFC286EC-F6C4-4332-87D4-6C2A94E55C20}"/>
              </a:ext>
            </a:extLst>
          </p:cNvPr>
          <p:cNvSpPr/>
          <p:nvPr/>
        </p:nvSpPr>
        <p:spPr>
          <a:xfrm>
            <a:off x="4948926" y="1931017"/>
            <a:ext cx="1494749" cy="1066484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Container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Database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B3960289-A4F3-448F-8231-55789ED3ACDB}"/>
              </a:ext>
            </a:extLst>
          </p:cNvPr>
          <p:cNvSpPr/>
          <p:nvPr/>
        </p:nvSpPr>
        <p:spPr>
          <a:xfrm>
            <a:off x="4125269" y="2319156"/>
            <a:ext cx="1494749" cy="1066484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Container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Database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순서도: 문서 2">
            <a:extLst>
              <a:ext uri="{FF2B5EF4-FFF2-40B4-BE49-F238E27FC236}">
                <a16:creationId xmlns:a16="http://schemas.microsoft.com/office/drawing/2014/main" id="{1CD8424C-048B-4CF2-8BA5-E9D2B19107CB}"/>
              </a:ext>
            </a:extLst>
          </p:cNvPr>
          <p:cNvSpPr/>
          <p:nvPr/>
        </p:nvSpPr>
        <p:spPr>
          <a:xfrm>
            <a:off x="7846812" y="1974041"/>
            <a:ext cx="1226269" cy="72901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25186F37-FAAD-47CD-B5B5-49F8E18E5E8B}"/>
              </a:ext>
            </a:extLst>
          </p:cNvPr>
          <p:cNvSpPr/>
          <p:nvPr/>
        </p:nvSpPr>
        <p:spPr>
          <a:xfrm>
            <a:off x="8949676" y="2338550"/>
            <a:ext cx="1226269" cy="72901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순서도: 문서 18">
            <a:extLst>
              <a:ext uri="{FF2B5EF4-FFF2-40B4-BE49-F238E27FC236}">
                <a16:creationId xmlns:a16="http://schemas.microsoft.com/office/drawing/2014/main" id="{ECBEC3AF-D61E-4714-A333-788EE3BC4945}"/>
              </a:ext>
            </a:extLst>
          </p:cNvPr>
          <p:cNvSpPr/>
          <p:nvPr/>
        </p:nvSpPr>
        <p:spPr>
          <a:xfrm>
            <a:off x="7902284" y="3236301"/>
            <a:ext cx="1226269" cy="72901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BD423B63-B61A-4019-AE6F-546D139A81BB}"/>
              </a:ext>
            </a:extLst>
          </p:cNvPr>
          <p:cNvSpPr/>
          <p:nvPr/>
        </p:nvSpPr>
        <p:spPr>
          <a:xfrm>
            <a:off x="8411835" y="2877028"/>
            <a:ext cx="1226269" cy="72901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0881F339-E3FA-4279-AC37-FB5A9397B0ED}"/>
              </a:ext>
            </a:extLst>
          </p:cNvPr>
          <p:cNvSpPr/>
          <p:nvPr/>
        </p:nvSpPr>
        <p:spPr>
          <a:xfrm>
            <a:off x="8660750" y="3431914"/>
            <a:ext cx="1226269" cy="72901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4C0961-4AF9-4231-81D0-E3CC56656C2C}"/>
              </a:ext>
            </a:extLst>
          </p:cNvPr>
          <p:cNvCxnSpPr>
            <a:stCxn id="2" idx="4"/>
            <a:endCxn id="15" idx="2"/>
          </p:cNvCxnSpPr>
          <p:nvPr/>
        </p:nvCxnSpPr>
        <p:spPr>
          <a:xfrm flipV="1">
            <a:off x="2875823" y="2852398"/>
            <a:ext cx="1249446" cy="477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2A3C36-AB47-4243-A565-DBC0681C250E}"/>
              </a:ext>
            </a:extLst>
          </p:cNvPr>
          <p:cNvCxnSpPr>
            <a:cxnSpLocks/>
            <a:stCxn id="2" idx="4"/>
            <a:endCxn id="15" idx="1"/>
          </p:cNvCxnSpPr>
          <p:nvPr/>
        </p:nvCxnSpPr>
        <p:spPr>
          <a:xfrm flipV="1">
            <a:off x="2875823" y="2319156"/>
            <a:ext cx="1996821" cy="10103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96A9D90-B033-4D1F-8E2B-D18F33A295AA}"/>
              </a:ext>
            </a:extLst>
          </p:cNvPr>
          <p:cNvCxnSpPr>
            <a:cxnSpLocks/>
            <a:stCxn id="2" idx="4"/>
            <a:endCxn id="10" idx="2"/>
          </p:cNvCxnSpPr>
          <p:nvPr/>
        </p:nvCxnSpPr>
        <p:spPr>
          <a:xfrm>
            <a:off x="2875823" y="3329533"/>
            <a:ext cx="1590479" cy="533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3D86498-4227-45F9-8AE3-5871EA0E961F}"/>
              </a:ext>
            </a:extLst>
          </p:cNvPr>
          <p:cNvCxnSpPr>
            <a:cxnSpLocks/>
            <a:stCxn id="9" idx="4"/>
            <a:endCxn id="3" idx="1"/>
          </p:cNvCxnSpPr>
          <p:nvPr/>
        </p:nvCxnSpPr>
        <p:spPr>
          <a:xfrm flipV="1">
            <a:off x="6779221" y="2338550"/>
            <a:ext cx="1067591" cy="1129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4C00DCE-AC04-4C62-9794-5DB60DE65ECB}"/>
              </a:ext>
            </a:extLst>
          </p:cNvPr>
          <p:cNvCxnSpPr>
            <a:cxnSpLocks/>
            <a:stCxn id="9" idx="4"/>
            <a:endCxn id="20" idx="1"/>
          </p:cNvCxnSpPr>
          <p:nvPr/>
        </p:nvCxnSpPr>
        <p:spPr>
          <a:xfrm flipV="1">
            <a:off x="6779221" y="3241537"/>
            <a:ext cx="1632614" cy="2263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233C04A-657C-4AF2-A478-AC85179F86A0}"/>
              </a:ext>
            </a:extLst>
          </p:cNvPr>
          <p:cNvCxnSpPr>
            <a:cxnSpLocks/>
            <a:stCxn id="9" idx="4"/>
            <a:endCxn id="19" idx="1"/>
          </p:cNvCxnSpPr>
          <p:nvPr/>
        </p:nvCxnSpPr>
        <p:spPr>
          <a:xfrm>
            <a:off x="6779221" y="3467922"/>
            <a:ext cx="1123063" cy="1328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363F50-DD38-4584-9E46-67F8B9C71BAD}"/>
              </a:ext>
            </a:extLst>
          </p:cNvPr>
          <p:cNvSpPr txBox="1"/>
          <p:nvPr/>
        </p:nvSpPr>
        <p:spPr>
          <a:xfrm>
            <a:off x="1381074" y="446532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 계정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B9443A-96CB-4308-B3B7-BED80576645A}"/>
              </a:ext>
            </a:extLst>
          </p:cNvPr>
          <p:cNvSpPr txBox="1"/>
          <p:nvPr/>
        </p:nvSpPr>
        <p:spPr>
          <a:xfrm>
            <a:off x="4725112" y="4465320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디렉터리 개념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2C8C7-8357-4EF3-B713-9697820EFB38}"/>
              </a:ext>
            </a:extLst>
          </p:cNvPr>
          <p:cNvSpPr txBox="1"/>
          <p:nvPr/>
        </p:nvSpPr>
        <p:spPr>
          <a:xfrm>
            <a:off x="8368427" y="446532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실제 파일 표현</a:t>
            </a:r>
          </a:p>
        </p:txBody>
      </p:sp>
    </p:spTree>
    <p:extLst>
      <p:ext uri="{BB962C8B-B14F-4D97-AF65-F5344CB8AC3E}">
        <p14:creationId xmlns:p14="http://schemas.microsoft.com/office/powerpoint/2010/main" val="295087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오브젝트 스토리지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Swift</a:t>
              </a: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Swift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와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Keystone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관계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54642-20DB-4DE9-9A14-FA08CA33FDCD}"/>
              </a:ext>
            </a:extLst>
          </p:cNvPr>
          <p:cNvSpPr txBox="1"/>
          <p:nvPr/>
        </p:nvSpPr>
        <p:spPr>
          <a:xfrm>
            <a:off x="959230" y="2687359"/>
            <a:ext cx="125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Swift</a:t>
            </a:r>
            <a:r>
              <a:rPr lang="ko-KR" altLang="en-US" dirty="0"/>
              <a:t>인증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92C72-8D27-4B93-9767-BE1854B67EB8}"/>
              </a:ext>
            </a:extLst>
          </p:cNvPr>
          <p:cNvSpPr txBox="1"/>
          <p:nvPr/>
        </p:nvSpPr>
        <p:spPr>
          <a:xfrm>
            <a:off x="2009774" y="2687359"/>
            <a:ext cx="27991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Swauth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프로그램 설치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74876-BA01-4870-A865-50291C8D7AF7}"/>
              </a:ext>
            </a:extLst>
          </p:cNvPr>
          <p:cNvSpPr txBox="1"/>
          <p:nvPr/>
        </p:nvSpPr>
        <p:spPr>
          <a:xfrm>
            <a:off x="2009774" y="2687359"/>
            <a:ext cx="321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Keystone</a:t>
            </a:r>
            <a:r>
              <a:rPr lang="ko-KR" altLang="en-US" dirty="0">
                <a:sym typeface="Wingdings" panose="05000000000000000000" pitchFamily="2" charset="2"/>
              </a:rPr>
              <a:t>을 이용하여 인증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8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-21771" y="0"/>
            <a:ext cx="12213771" cy="8609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75000"/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bg1">
                  <a:lumMod val="75000"/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4170311" y="928583"/>
            <a:ext cx="2207282" cy="646331"/>
            <a:chOff x="3403338" y="2598003"/>
            <a:chExt cx="2207282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8" y="2598003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4182024" y="2667984"/>
              <a:ext cx="1428596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오픈스택의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 역사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2BA0E2-5E7E-4FB0-A86A-03F353C8AF87}"/>
              </a:ext>
            </a:extLst>
          </p:cNvPr>
          <p:cNvGrpSpPr/>
          <p:nvPr/>
        </p:nvGrpSpPr>
        <p:grpSpPr>
          <a:xfrm>
            <a:off x="4173669" y="1642495"/>
            <a:ext cx="2547119" cy="646331"/>
            <a:chOff x="736231" y="1904328"/>
            <a:chExt cx="2547119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139826-65C1-41AA-8EE1-0B15FBAEBD4D}"/>
                </a:ext>
              </a:extLst>
            </p:cNvPr>
            <p:cNvSpPr txBox="1"/>
            <p:nvPr/>
          </p:nvSpPr>
          <p:spPr>
            <a:xfrm>
              <a:off x="736231" y="1904328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425803-8CA0-4D56-8570-44ABB438AD9B}"/>
                </a:ext>
              </a:extLst>
            </p:cNvPr>
            <p:cNvSpPr txBox="1"/>
            <p:nvPr/>
          </p:nvSpPr>
          <p:spPr>
            <a:xfrm>
              <a:off x="1514917" y="1974309"/>
              <a:ext cx="1768433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오픈스택과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 아키텍처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FDFF8E5-B77A-420C-BD7F-70D3FD4318D6}"/>
              </a:ext>
            </a:extLst>
          </p:cNvPr>
          <p:cNvGrpSpPr/>
          <p:nvPr/>
        </p:nvGrpSpPr>
        <p:grpSpPr>
          <a:xfrm>
            <a:off x="4170401" y="2372804"/>
            <a:ext cx="3598689" cy="646331"/>
            <a:chOff x="736231" y="1904328"/>
            <a:chExt cx="3598689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836C1B-A418-443F-82B9-E6399867FCC4}"/>
                </a:ext>
              </a:extLst>
            </p:cNvPr>
            <p:cNvSpPr txBox="1"/>
            <p:nvPr/>
          </p:nvSpPr>
          <p:spPr>
            <a:xfrm>
              <a:off x="736231" y="1904328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7A62D6-F05C-4F4B-B8CD-5E02A3240AC7}"/>
                </a:ext>
              </a:extLst>
            </p:cNvPr>
            <p:cNvSpPr txBox="1"/>
            <p:nvPr/>
          </p:nvSpPr>
          <p:spPr>
            <a:xfrm>
              <a:off x="1514917" y="1974309"/>
              <a:ext cx="2820003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가상서버를 생성하는 </a:t>
              </a:r>
              <a:r>
                <a:rPr lang="ko-KR" alt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컴퓨트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Nova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A3F82FE-8624-4D5A-B9C6-27BA88F11881}"/>
              </a:ext>
            </a:extLst>
          </p:cNvPr>
          <p:cNvGrpSpPr/>
          <p:nvPr/>
        </p:nvGrpSpPr>
        <p:grpSpPr>
          <a:xfrm>
            <a:off x="4170311" y="3086100"/>
            <a:ext cx="2832453" cy="646331"/>
            <a:chOff x="736231" y="1904328"/>
            <a:chExt cx="2832453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5E65E8-D9F8-43D8-9356-4A746FC7BF25}"/>
                </a:ext>
              </a:extLst>
            </p:cNvPr>
            <p:cNvSpPr txBox="1"/>
            <p:nvPr/>
          </p:nvSpPr>
          <p:spPr>
            <a:xfrm>
              <a:off x="736231" y="1904328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603C77-00B9-422E-B235-85D19145F249}"/>
                </a:ext>
              </a:extLst>
            </p:cNvPr>
            <p:cNvSpPr txBox="1"/>
            <p:nvPr/>
          </p:nvSpPr>
          <p:spPr>
            <a:xfrm>
              <a:off x="1514917" y="1974309"/>
              <a:ext cx="2053767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오브젝트 스토리지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Swift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65AB9D7-1A5E-46E5-981F-2FC74BDDFC73}"/>
              </a:ext>
            </a:extLst>
          </p:cNvPr>
          <p:cNvGrpSpPr/>
          <p:nvPr/>
        </p:nvGrpSpPr>
        <p:grpSpPr>
          <a:xfrm>
            <a:off x="4170311" y="3800849"/>
            <a:ext cx="3709296" cy="646331"/>
            <a:chOff x="736231" y="1904328"/>
            <a:chExt cx="3709296" cy="6463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C5CF0A-266A-434B-9EFF-9A21A9FD1A5A}"/>
                </a:ext>
              </a:extLst>
            </p:cNvPr>
            <p:cNvSpPr txBox="1"/>
            <p:nvPr/>
          </p:nvSpPr>
          <p:spPr>
            <a:xfrm>
              <a:off x="736231" y="1904328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ECB0DD-137D-45E2-8EF9-45CC80794DEA}"/>
                </a:ext>
              </a:extLst>
            </p:cNvPr>
            <p:cNvSpPr txBox="1"/>
            <p:nvPr/>
          </p:nvSpPr>
          <p:spPr>
            <a:xfrm>
              <a:off x="1514917" y="1974309"/>
              <a:ext cx="2930610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운영체제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이미지를 관리하는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Glance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6FB20B1-7E6E-481E-8358-9E4C33762B50}"/>
              </a:ext>
            </a:extLst>
          </p:cNvPr>
          <p:cNvGrpSpPr/>
          <p:nvPr/>
        </p:nvGrpSpPr>
        <p:grpSpPr>
          <a:xfrm>
            <a:off x="4170311" y="4529853"/>
            <a:ext cx="2971915" cy="646331"/>
            <a:chOff x="736231" y="1904328"/>
            <a:chExt cx="2971915" cy="64633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AB2456-4B01-4915-AD68-7C250A320431}"/>
                </a:ext>
              </a:extLst>
            </p:cNvPr>
            <p:cNvSpPr txBox="1"/>
            <p:nvPr/>
          </p:nvSpPr>
          <p:spPr>
            <a:xfrm>
              <a:off x="736231" y="1904328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C30C0C-CBD2-40F0-8696-2ED406996CCF}"/>
                </a:ext>
              </a:extLst>
            </p:cNvPr>
            <p:cNvSpPr txBox="1"/>
            <p:nvPr/>
          </p:nvSpPr>
          <p:spPr>
            <a:xfrm>
              <a:off x="1514917" y="1974309"/>
              <a:ext cx="2193229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인증을 관리하는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Keystone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C83884-94AC-4FA3-896D-F8170CB5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128BBA3-808C-438D-BCDC-569226D93714}"/>
              </a:ext>
            </a:extLst>
          </p:cNvPr>
          <p:cNvGrpSpPr/>
          <p:nvPr/>
        </p:nvGrpSpPr>
        <p:grpSpPr>
          <a:xfrm>
            <a:off x="4170311" y="5244282"/>
            <a:ext cx="3265264" cy="646331"/>
            <a:chOff x="736231" y="1904328"/>
            <a:chExt cx="3265264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75AE98-1CC4-44ED-8CB9-AE57418D8D83}"/>
                </a:ext>
              </a:extLst>
            </p:cNvPr>
            <p:cNvSpPr txBox="1"/>
            <p:nvPr/>
          </p:nvSpPr>
          <p:spPr>
            <a:xfrm>
              <a:off x="736231" y="1904328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07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E8E4D-0FA8-4913-8152-109AA3257632}"/>
                </a:ext>
              </a:extLst>
            </p:cNvPr>
            <p:cNvSpPr txBox="1"/>
            <p:nvPr/>
          </p:nvSpPr>
          <p:spPr>
            <a:xfrm>
              <a:off x="1514917" y="1974309"/>
              <a:ext cx="2486578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네트워크를 관리하는 </a:t>
              </a:r>
              <a:r>
                <a:rPr lang="en-US" altLang="ko-KR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Neutron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DE7C907-1B1B-4233-82EC-B645512B26B9}"/>
              </a:ext>
            </a:extLst>
          </p:cNvPr>
          <p:cNvGrpSpPr/>
          <p:nvPr/>
        </p:nvGrpSpPr>
        <p:grpSpPr>
          <a:xfrm>
            <a:off x="4170311" y="6027002"/>
            <a:ext cx="3524951" cy="646331"/>
            <a:chOff x="736231" y="1904328"/>
            <a:chExt cx="3524951" cy="6463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58DAB03-E2B1-4810-84C9-6C2D03C04627}"/>
                </a:ext>
              </a:extLst>
            </p:cNvPr>
            <p:cNvSpPr txBox="1"/>
            <p:nvPr/>
          </p:nvSpPr>
          <p:spPr>
            <a:xfrm>
              <a:off x="736231" y="1904328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08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CC78C8-A7A0-41C6-9D7A-5F09B8716861}"/>
                </a:ext>
              </a:extLst>
            </p:cNvPr>
            <p:cNvSpPr txBox="1"/>
            <p:nvPr/>
          </p:nvSpPr>
          <p:spPr>
            <a:xfrm>
              <a:off x="1514917" y="1974309"/>
              <a:ext cx="2746265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블록 스토리지를 관리하는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Cinder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536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오브젝트 스토리지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Swift</a:t>
              </a: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Swift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와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Keystone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관계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C230C7-800C-4143-AB3A-DD0E59916255}"/>
              </a:ext>
            </a:extLst>
          </p:cNvPr>
          <p:cNvSpPr/>
          <p:nvPr/>
        </p:nvSpPr>
        <p:spPr>
          <a:xfrm>
            <a:off x="2774072" y="2664468"/>
            <a:ext cx="1106895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Tenant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5354CC-A1FA-40AB-B36B-2A98BBF1D9ED}"/>
              </a:ext>
            </a:extLst>
          </p:cNvPr>
          <p:cNvSpPr/>
          <p:nvPr/>
        </p:nvSpPr>
        <p:spPr>
          <a:xfrm>
            <a:off x="2774072" y="1338235"/>
            <a:ext cx="1106895" cy="467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admin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7B3296-C5E4-4B78-B09F-5DC3327EC43C}"/>
              </a:ext>
            </a:extLst>
          </p:cNvPr>
          <p:cNvSpPr/>
          <p:nvPr/>
        </p:nvSpPr>
        <p:spPr>
          <a:xfrm>
            <a:off x="2774072" y="4018622"/>
            <a:ext cx="1106895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Tenant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696B2-B168-4CE1-9E67-363E1448412F}"/>
              </a:ext>
            </a:extLst>
          </p:cNvPr>
          <p:cNvSpPr/>
          <p:nvPr/>
        </p:nvSpPr>
        <p:spPr>
          <a:xfrm>
            <a:off x="5115915" y="1338235"/>
            <a:ext cx="1106895" cy="467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admin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29A226-19C5-4CFD-B873-D3E2D4E259A8}"/>
              </a:ext>
            </a:extLst>
          </p:cNvPr>
          <p:cNvSpPr/>
          <p:nvPr/>
        </p:nvSpPr>
        <p:spPr>
          <a:xfrm>
            <a:off x="5115915" y="1924568"/>
            <a:ext cx="1106895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demon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1543B2-CA82-4B16-998B-FA4AF75C14C9}"/>
              </a:ext>
            </a:extLst>
          </p:cNvPr>
          <p:cNvSpPr/>
          <p:nvPr/>
        </p:nvSpPr>
        <p:spPr>
          <a:xfrm>
            <a:off x="5115915" y="2664468"/>
            <a:ext cx="1106895" cy="467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F3A985-2312-4928-A79B-C448A6A4000A}"/>
              </a:ext>
            </a:extLst>
          </p:cNvPr>
          <p:cNvSpPr/>
          <p:nvPr/>
        </p:nvSpPr>
        <p:spPr>
          <a:xfrm>
            <a:off x="5115915" y="3250801"/>
            <a:ext cx="1106895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052E1F-BB00-4F73-AE03-058D7FC9D774}"/>
              </a:ext>
            </a:extLst>
          </p:cNvPr>
          <p:cNvSpPr/>
          <p:nvPr/>
        </p:nvSpPr>
        <p:spPr>
          <a:xfrm>
            <a:off x="5115915" y="4018622"/>
            <a:ext cx="1106895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921C30-1158-4199-A68A-B91A7D21D528}"/>
              </a:ext>
            </a:extLst>
          </p:cNvPr>
          <p:cNvSpPr/>
          <p:nvPr/>
        </p:nvSpPr>
        <p:spPr>
          <a:xfrm>
            <a:off x="7581438" y="1338235"/>
            <a:ext cx="1337248" cy="467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admin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CF2B82-FD25-4DC6-B6DC-719E6387F14A}"/>
              </a:ext>
            </a:extLst>
          </p:cNvPr>
          <p:cNvSpPr/>
          <p:nvPr/>
        </p:nvSpPr>
        <p:spPr>
          <a:xfrm>
            <a:off x="7581438" y="1924568"/>
            <a:ext cx="1337248" cy="467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swiftperator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274864-E355-43A0-A83F-E0DB5756C83D}"/>
              </a:ext>
            </a:extLst>
          </p:cNvPr>
          <p:cNvSpPr/>
          <p:nvPr/>
        </p:nvSpPr>
        <p:spPr>
          <a:xfrm>
            <a:off x="7581438" y="2664468"/>
            <a:ext cx="1337248" cy="467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ResellerAdmin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DED6BB-6914-4766-85BB-AF0F218D5CF7}"/>
              </a:ext>
            </a:extLst>
          </p:cNvPr>
          <p:cNvSpPr/>
          <p:nvPr/>
        </p:nvSpPr>
        <p:spPr>
          <a:xfrm>
            <a:off x="7581438" y="3250801"/>
            <a:ext cx="1337248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Member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E399FC-B303-459A-9BCE-3AFE89398D1F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3880967" y="1572070"/>
            <a:ext cx="1234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CBF8A6E-1C75-4A9B-9C33-96BF2A54C71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880967" y="1572070"/>
            <a:ext cx="1234948" cy="58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494F1F-97B9-44A6-BF98-67685C76562D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3880967" y="2898303"/>
            <a:ext cx="1234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21145AB-A4D3-49EA-9DD3-3608AF14E407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3880967" y="2898303"/>
            <a:ext cx="1234948" cy="58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71AF6B1-4789-4955-A213-A27680364F49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3880967" y="4252457"/>
            <a:ext cx="1234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1782F3-D9EF-49D0-B6D0-81F4FA4E05A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6222810" y="1572070"/>
            <a:ext cx="135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5C69EC-BB61-40B1-BE54-870BF5AD3BFD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6222810" y="2158403"/>
            <a:ext cx="1358628" cy="132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A64919A-6EAD-43FB-917A-55D8AA05BC3A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6222810" y="2898303"/>
            <a:ext cx="135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8A5926-DFC8-4217-B1BD-611F3C5CA0C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6222810" y="3484636"/>
            <a:ext cx="135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CDC5E28-A6C1-48FB-A539-D0B0E8BE0124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6222810" y="3484636"/>
            <a:ext cx="1358628" cy="76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07C23DA-8384-4243-88E3-6868492EE485}"/>
              </a:ext>
            </a:extLst>
          </p:cNvPr>
          <p:cNvSpPr txBox="1"/>
          <p:nvPr/>
        </p:nvSpPr>
        <p:spPr>
          <a:xfrm>
            <a:off x="2949883" y="911794"/>
            <a:ext cx="755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Tenant</a:t>
            </a:r>
            <a:endParaRPr lang="ko-KR" altLang="en-US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B3BF64-32F7-495C-B923-5103C3C4A208}"/>
              </a:ext>
            </a:extLst>
          </p:cNvPr>
          <p:cNvSpPr txBox="1"/>
          <p:nvPr/>
        </p:nvSpPr>
        <p:spPr>
          <a:xfrm>
            <a:off x="5384668" y="911795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930E8F-1CA5-4EB0-8C0E-54F54A29B8E1}"/>
              </a:ext>
            </a:extLst>
          </p:cNvPr>
          <p:cNvSpPr txBox="1"/>
          <p:nvPr/>
        </p:nvSpPr>
        <p:spPr>
          <a:xfrm>
            <a:off x="7965368" y="911795"/>
            <a:ext cx="556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Role</a:t>
            </a:r>
            <a:endParaRPr lang="ko-KR" altLang="en-US" sz="1400" b="1" dirty="0"/>
          </a:p>
        </p:txBody>
      </p:sp>
      <p:graphicFrame>
        <p:nvGraphicFramePr>
          <p:cNvPr id="53" name="표 55">
            <a:extLst>
              <a:ext uri="{FF2B5EF4-FFF2-40B4-BE49-F238E27FC236}">
                <a16:creationId xmlns:a16="http://schemas.microsoft.com/office/drawing/2014/main" id="{BF398C56-1D69-4A2C-A336-5B5E515DA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254744"/>
              </p:ext>
            </p:extLst>
          </p:nvPr>
        </p:nvGraphicFramePr>
        <p:xfrm>
          <a:off x="2282495" y="4892777"/>
          <a:ext cx="7119756" cy="1618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165">
                  <a:extLst>
                    <a:ext uri="{9D8B030D-6E8A-4147-A177-3AD203B41FA5}">
                      <a16:colId xmlns:a16="http://schemas.microsoft.com/office/drawing/2014/main" val="3389093453"/>
                    </a:ext>
                  </a:extLst>
                </a:gridCol>
                <a:gridCol w="1347169">
                  <a:extLst>
                    <a:ext uri="{9D8B030D-6E8A-4147-A177-3AD203B41FA5}">
                      <a16:colId xmlns:a16="http://schemas.microsoft.com/office/drawing/2014/main" val="3032551216"/>
                    </a:ext>
                  </a:extLst>
                </a:gridCol>
                <a:gridCol w="1437912">
                  <a:extLst>
                    <a:ext uri="{9D8B030D-6E8A-4147-A177-3AD203B41FA5}">
                      <a16:colId xmlns:a16="http://schemas.microsoft.com/office/drawing/2014/main" val="293463525"/>
                    </a:ext>
                  </a:extLst>
                </a:gridCol>
                <a:gridCol w="2282510">
                  <a:extLst>
                    <a:ext uri="{9D8B030D-6E8A-4147-A177-3AD203B41FA5}">
                      <a16:colId xmlns:a16="http://schemas.microsoft.com/office/drawing/2014/main" val="2799217874"/>
                    </a:ext>
                  </a:extLst>
                </a:gridCol>
              </a:tblGrid>
              <a:tr h="30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Swift</a:t>
                      </a:r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Operator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Role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Reseller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Role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Member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일반사용자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636612"/>
                  </a:ext>
                </a:extLst>
              </a:tr>
              <a:tr h="3061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컨테이너 내 오브젝트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읽기 권한을 부여 받은 경우만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236470"/>
                  </a:ext>
                </a:extLst>
              </a:tr>
              <a:tr h="2483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컨테이너 생성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089343"/>
                  </a:ext>
                </a:extLst>
              </a:tr>
              <a:tr h="3061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오브젝트 올리기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내려받기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읽기 권한을 부여 받은 경우만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808971"/>
                  </a:ext>
                </a:extLst>
              </a:tr>
              <a:tr h="2483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컨테이너 </a:t>
                      </a:r>
                      <a:r>
                        <a:rPr lang="en-US" altLang="ko-KR" sz="1200" dirty="0"/>
                        <a:t>ACL </a:t>
                      </a:r>
                      <a:r>
                        <a:rPr lang="ko-KR" altLang="en-US" sz="1200" dirty="0"/>
                        <a:t>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30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359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운영체제 이미지를 관리하는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Glance</a:t>
              </a: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예로 이해하는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Glance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21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ADFBC7-532F-4FFE-A3E6-556D989B4197}"/>
              </a:ext>
            </a:extLst>
          </p:cNvPr>
          <p:cNvGrpSpPr/>
          <p:nvPr/>
        </p:nvGrpSpPr>
        <p:grpSpPr>
          <a:xfrm>
            <a:off x="3276426" y="743743"/>
            <a:ext cx="6096000" cy="5572125"/>
            <a:chOff x="3048000" y="642938"/>
            <a:chExt cx="6096000" cy="5572125"/>
          </a:xfrm>
        </p:grpSpPr>
        <p:pic>
          <p:nvPicPr>
            <p:cNvPr id="20482" name="Picture 2">
              <a:extLst>
                <a:ext uri="{FF2B5EF4-FFF2-40B4-BE49-F238E27FC236}">
                  <a16:creationId xmlns:a16="http://schemas.microsoft.com/office/drawing/2014/main" id="{FE74EE23-7E87-4DF7-8A20-2A8AD6430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642938"/>
              <a:ext cx="6096000" cy="557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71ED5A5-2481-4A85-865B-0F1F5A1C6E68}"/>
                </a:ext>
              </a:extLst>
            </p:cNvPr>
            <p:cNvSpPr/>
            <p:nvPr/>
          </p:nvSpPr>
          <p:spPr>
            <a:xfrm>
              <a:off x="6096000" y="3217850"/>
              <a:ext cx="3048000" cy="767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화살표: 오른쪽으로 구부러짐 6">
            <a:extLst>
              <a:ext uri="{FF2B5EF4-FFF2-40B4-BE49-F238E27FC236}">
                <a16:creationId xmlns:a16="http://schemas.microsoft.com/office/drawing/2014/main" id="{A280A13C-746A-4C80-B602-D134104464F0}"/>
              </a:ext>
            </a:extLst>
          </p:cNvPr>
          <p:cNvSpPr/>
          <p:nvPr/>
        </p:nvSpPr>
        <p:spPr>
          <a:xfrm>
            <a:off x="4111324" y="3349321"/>
            <a:ext cx="1013460" cy="895205"/>
          </a:xfrm>
          <a:prstGeom prst="curved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5DAFE-034E-437A-8837-5F48FAB1A69B}"/>
              </a:ext>
            </a:extLst>
          </p:cNvPr>
          <p:cNvSpPr txBox="1"/>
          <p:nvPr/>
        </p:nvSpPr>
        <p:spPr>
          <a:xfrm>
            <a:off x="3604260" y="3619500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0070C0"/>
                </a:solidFill>
              </a:rPr>
              <a:t>운영체제 보관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관리</a:t>
            </a:r>
          </a:p>
        </p:txBody>
      </p:sp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C71DB58B-8C95-46A1-B840-89B993F1ED84}"/>
              </a:ext>
            </a:extLst>
          </p:cNvPr>
          <p:cNvSpPr/>
          <p:nvPr/>
        </p:nvSpPr>
        <p:spPr>
          <a:xfrm flipH="1" flipV="1">
            <a:off x="6445596" y="3260374"/>
            <a:ext cx="1013460" cy="895205"/>
          </a:xfrm>
          <a:prstGeom prst="curved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65DEE-A534-493D-9474-80DF273BCB62}"/>
              </a:ext>
            </a:extLst>
          </p:cNvPr>
          <p:cNvSpPr txBox="1"/>
          <p:nvPr/>
        </p:nvSpPr>
        <p:spPr>
          <a:xfrm>
            <a:off x="6537960" y="3604260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VM </a:t>
            </a:r>
            <a:r>
              <a:rPr lang="ko-KR" altLang="en-US" sz="1200" b="1" dirty="0">
                <a:solidFill>
                  <a:srgbClr val="0070C0"/>
                </a:solidFill>
              </a:rPr>
              <a:t>이미지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D6261-1734-4E81-8EBE-AE10E116242E}"/>
              </a:ext>
            </a:extLst>
          </p:cNvPr>
          <p:cNvSpPr txBox="1"/>
          <p:nvPr/>
        </p:nvSpPr>
        <p:spPr>
          <a:xfrm>
            <a:off x="5333784" y="35486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가상서버</a:t>
            </a:r>
          </a:p>
        </p:txBody>
      </p:sp>
    </p:spTree>
    <p:extLst>
      <p:ext uri="{BB962C8B-B14F-4D97-AF65-F5344CB8AC3E}">
        <p14:creationId xmlns:p14="http://schemas.microsoft.com/office/powerpoint/2010/main" val="237190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운영체제 이미지를 관리하는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Glance</a:t>
              </a: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Logical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Architecture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로 보는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Glance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52980E-EEEE-4309-9CFC-E0D6CEE27903}"/>
              </a:ext>
            </a:extLst>
          </p:cNvPr>
          <p:cNvSpPr/>
          <p:nvPr/>
        </p:nvSpPr>
        <p:spPr>
          <a:xfrm>
            <a:off x="5171669" y="1484151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glance-</a:t>
            </a:r>
            <a:r>
              <a:rPr lang="en-US" altLang="ko-KR" sz="1600" dirty="0" err="1">
                <a:solidFill>
                  <a:schemeClr val="tx1"/>
                </a:solidFill>
              </a:rPr>
              <a:t>api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662DA61E-4E68-4A37-8DDE-1C493F087E7F}"/>
              </a:ext>
            </a:extLst>
          </p:cNvPr>
          <p:cNvSpPr/>
          <p:nvPr/>
        </p:nvSpPr>
        <p:spPr>
          <a:xfrm>
            <a:off x="5429567" y="3002334"/>
            <a:ext cx="1054003" cy="101212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Glance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Database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A2BF36-6880-4823-BF7B-38A9AC85D6D7}"/>
              </a:ext>
            </a:extLst>
          </p:cNvPr>
          <p:cNvSpPr/>
          <p:nvPr/>
        </p:nvSpPr>
        <p:spPr>
          <a:xfrm>
            <a:off x="5143765" y="4887434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glance-registry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C0DC86-72BB-4AAD-8540-1957EED60193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flipH="1">
            <a:off x="5956569" y="1951821"/>
            <a:ext cx="17450" cy="10505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730709-6B5C-4AD6-A2F6-503A583D9B8A}"/>
              </a:ext>
            </a:extLst>
          </p:cNvPr>
          <p:cNvCxnSpPr>
            <a:cxnSpLocks/>
            <a:stCxn id="14" idx="0"/>
            <a:endCxn id="10" idx="3"/>
          </p:cNvCxnSpPr>
          <p:nvPr/>
        </p:nvCxnSpPr>
        <p:spPr>
          <a:xfrm flipV="1">
            <a:off x="5946115" y="4014456"/>
            <a:ext cx="10454" cy="872978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C6DBD5-3A6E-4294-A7D2-2BAAEAABF660}"/>
              </a:ext>
            </a:extLst>
          </p:cNvPr>
          <p:cNvGrpSpPr/>
          <p:nvPr/>
        </p:nvGrpSpPr>
        <p:grpSpPr>
          <a:xfrm>
            <a:off x="5877181" y="1179572"/>
            <a:ext cx="193675" cy="296885"/>
            <a:chOff x="362210" y="2091526"/>
            <a:chExt cx="193675" cy="373233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77FD54C-06F4-4920-B476-4063BE8351C1}"/>
                </a:ext>
              </a:extLst>
            </p:cNvPr>
            <p:cNvCxnSpPr>
              <a:cxnSpLocks/>
            </p:cNvCxnSpPr>
            <p:nvPr/>
          </p:nvCxnSpPr>
          <p:spPr>
            <a:xfrm>
              <a:off x="362210" y="2091526"/>
              <a:ext cx="0" cy="3732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5DB02C7-EEBC-40DA-986F-24A5E0192745}"/>
                </a:ext>
              </a:extLst>
            </p:cNvPr>
            <p:cNvCxnSpPr>
              <a:cxnSpLocks/>
            </p:cNvCxnSpPr>
            <p:nvPr/>
          </p:nvCxnSpPr>
          <p:spPr>
            <a:xfrm>
              <a:off x="460635" y="2091526"/>
              <a:ext cx="0" cy="3732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7971111-8B6D-4707-B4BB-30769FA5153D}"/>
                </a:ext>
              </a:extLst>
            </p:cNvPr>
            <p:cNvCxnSpPr>
              <a:cxnSpLocks/>
            </p:cNvCxnSpPr>
            <p:nvPr/>
          </p:nvCxnSpPr>
          <p:spPr>
            <a:xfrm>
              <a:off x="555885" y="2091526"/>
              <a:ext cx="0" cy="3732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F42F6DD-5FA6-473E-8205-B0CCF5251B85}"/>
              </a:ext>
            </a:extLst>
          </p:cNvPr>
          <p:cNvCxnSpPr>
            <a:cxnSpLocks/>
            <a:stCxn id="9" idx="1"/>
            <a:endCxn id="14" idx="1"/>
          </p:cNvCxnSpPr>
          <p:nvPr/>
        </p:nvCxnSpPr>
        <p:spPr>
          <a:xfrm rot="10800000" flipV="1">
            <a:off x="5143765" y="1717985"/>
            <a:ext cx="27904" cy="3403283"/>
          </a:xfrm>
          <a:prstGeom prst="bentConnector3">
            <a:avLst>
              <a:gd name="adj1" fmla="val 919237"/>
            </a:avLst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C5D5807A-36AD-4D0B-97BB-F20DFAA07A11}"/>
              </a:ext>
            </a:extLst>
          </p:cNvPr>
          <p:cNvSpPr/>
          <p:nvPr/>
        </p:nvSpPr>
        <p:spPr>
          <a:xfrm>
            <a:off x="6939787" y="1600786"/>
            <a:ext cx="1939378" cy="280117"/>
          </a:xfrm>
          <a:prstGeom prst="wedgeRoundRectCallout">
            <a:avLst>
              <a:gd name="adj1" fmla="val -55409"/>
              <a:gd name="adj2" fmla="val -29990"/>
              <a:gd name="adj3" fmla="val 1666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등록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7B29A-E1F4-4457-AA78-462FE91148E3}"/>
              </a:ext>
            </a:extLst>
          </p:cNvPr>
          <p:cNvSpPr txBox="1"/>
          <p:nvPr/>
        </p:nvSpPr>
        <p:spPr>
          <a:xfrm>
            <a:off x="3939540" y="33698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등록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1677DE-4228-474E-9753-FD55CCB99343}"/>
              </a:ext>
            </a:extLst>
          </p:cNvPr>
          <p:cNvSpPr txBox="1"/>
          <p:nvPr/>
        </p:nvSpPr>
        <p:spPr>
          <a:xfrm>
            <a:off x="5373139" y="2236999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등록된 이미지</a:t>
            </a:r>
            <a:endParaRPr lang="en-US" altLang="ko-KR" sz="1200" dirty="0"/>
          </a:p>
          <a:p>
            <a:r>
              <a:rPr lang="ko-KR" altLang="en-US" sz="1200" dirty="0"/>
              <a:t>바로 요청 가능</a:t>
            </a:r>
          </a:p>
        </p:txBody>
      </p:sp>
    </p:spTree>
    <p:extLst>
      <p:ext uri="{BB962C8B-B14F-4D97-AF65-F5344CB8AC3E}">
        <p14:creationId xmlns:p14="http://schemas.microsoft.com/office/powerpoint/2010/main" val="1324599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인증을 관리하는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Keystone</a:t>
              </a: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예로 이해하는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Keystone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23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1BB3135-4EEB-4ABA-9364-B67FAD3AA2EB}"/>
              </a:ext>
            </a:extLst>
          </p:cNvPr>
          <p:cNvGrpSpPr/>
          <p:nvPr/>
        </p:nvGrpSpPr>
        <p:grpSpPr>
          <a:xfrm>
            <a:off x="3146304" y="1055745"/>
            <a:ext cx="5538751" cy="5051888"/>
            <a:chOff x="3146304" y="560156"/>
            <a:chExt cx="5538751" cy="50518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94962D-9F98-4C0C-A9D1-A9F78512117F}"/>
                </a:ext>
              </a:extLst>
            </p:cNvPr>
            <p:cNvSpPr/>
            <p:nvPr/>
          </p:nvSpPr>
          <p:spPr>
            <a:xfrm>
              <a:off x="3734381" y="2415134"/>
              <a:ext cx="230345" cy="3196910"/>
            </a:xfrm>
            <a:prstGeom prst="rect">
              <a:avLst/>
            </a:prstGeom>
            <a:solidFill>
              <a:srgbClr val="FF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화살표: 갈매기형 수장 3">
              <a:extLst>
                <a:ext uri="{FF2B5EF4-FFF2-40B4-BE49-F238E27FC236}">
                  <a16:creationId xmlns:a16="http://schemas.microsoft.com/office/drawing/2014/main" id="{DD03C9BD-9B3D-42A8-A8C8-8AD937EA6E9B}"/>
                </a:ext>
              </a:extLst>
            </p:cNvPr>
            <p:cNvSpPr/>
            <p:nvPr/>
          </p:nvSpPr>
          <p:spPr>
            <a:xfrm rot="16200000">
              <a:off x="4585961" y="-879501"/>
              <a:ext cx="2659438" cy="5538751"/>
            </a:xfrm>
            <a:prstGeom prst="chevron">
              <a:avLst>
                <a:gd name="adj" fmla="val 85795"/>
              </a:avLst>
            </a:prstGeom>
            <a:solidFill>
              <a:srgbClr val="FF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F92D11-32E2-425B-A6E3-701B34355548}"/>
                </a:ext>
              </a:extLst>
            </p:cNvPr>
            <p:cNvSpPr/>
            <p:nvPr/>
          </p:nvSpPr>
          <p:spPr>
            <a:xfrm>
              <a:off x="7943413" y="2415134"/>
              <a:ext cx="230345" cy="3196910"/>
            </a:xfrm>
            <a:prstGeom prst="rect">
              <a:avLst/>
            </a:prstGeom>
            <a:solidFill>
              <a:srgbClr val="FF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074A9D4-7F44-46B4-B9CE-211862CB6155}"/>
                </a:ext>
              </a:extLst>
            </p:cNvPr>
            <p:cNvSpPr/>
            <p:nvPr/>
          </p:nvSpPr>
          <p:spPr>
            <a:xfrm rot="16200000">
              <a:off x="5800507" y="2727493"/>
              <a:ext cx="230345" cy="5538751"/>
            </a:xfrm>
            <a:prstGeom prst="rect">
              <a:avLst/>
            </a:prstGeom>
            <a:solidFill>
              <a:srgbClr val="FF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530" name="Picture 2">
            <a:extLst>
              <a:ext uri="{FF2B5EF4-FFF2-40B4-BE49-F238E27FC236}">
                <a16:creationId xmlns:a16="http://schemas.microsoft.com/office/drawing/2014/main" id="{46F8EE41-F7D4-4277-AA3E-56F34009A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7" t="34092" r="39843" b="49208"/>
          <a:stretch/>
        </p:blipFill>
        <p:spPr bwMode="auto">
          <a:xfrm>
            <a:off x="6076386" y="2422109"/>
            <a:ext cx="736407" cy="93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6082928-DA6E-4678-9E0D-8597EDC51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1" t="58818" r="3514" b="23883"/>
          <a:stretch/>
        </p:blipFill>
        <p:spPr bwMode="auto">
          <a:xfrm>
            <a:off x="8532993" y="4289124"/>
            <a:ext cx="1125218" cy="9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0A1D1D7-AAAC-4E4A-A5E9-0FBFD11D8BD0}"/>
              </a:ext>
            </a:extLst>
          </p:cNvPr>
          <p:cNvCxnSpPr/>
          <p:nvPr/>
        </p:nvCxnSpPr>
        <p:spPr>
          <a:xfrm flipV="1">
            <a:off x="4306830" y="1570534"/>
            <a:ext cx="0" cy="814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B60C8AD-02D6-483E-B648-3B21DEB10910}"/>
              </a:ext>
            </a:extLst>
          </p:cNvPr>
          <p:cNvSpPr txBox="1"/>
          <p:nvPr/>
        </p:nvSpPr>
        <p:spPr>
          <a:xfrm>
            <a:off x="3849553" y="12627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물리서버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B133837-8B28-4AEF-8B83-243179B83560}"/>
              </a:ext>
            </a:extLst>
          </p:cNvPr>
          <p:cNvGrpSpPr/>
          <p:nvPr/>
        </p:nvGrpSpPr>
        <p:grpSpPr>
          <a:xfrm>
            <a:off x="4318091" y="2990028"/>
            <a:ext cx="1158705" cy="1012125"/>
            <a:chOff x="4306830" y="3217845"/>
            <a:chExt cx="1158705" cy="1012125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A8FE487B-76D7-45B2-9CCC-7B96E674AD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80" t="41213" r="58709" b="46168"/>
            <a:stretch/>
          </p:blipFill>
          <p:spPr bwMode="auto">
            <a:xfrm>
              <a:off x="4306830" y="3217845"/>
              <a:ext cx="1158705" cy="706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C43628-9A64-4F4D-93D5-8120FF846290}"/>
                </a:ext>
              </a:extLst>
            </p:cNvPr>
            <p:cNvSpPr txBox="1"/>
            <p:nvPr/>
          </p:nvSpPr>
          <p:spPr>
            <a:xfrm>
              <a:off x="4455540" y="3922193"/>
              <a:ext cx="933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Compute</a:t>
              </a:r>
              <a:endParaRPr lang="ko-KR" altLang="en-US" sz="140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50D0A88-26CA-4958-83B8-FA32A01D01D3}"/>
              </a:ext>
            </a:extLst>
          </p:cNvPr>
          <p:cNvSpPr txBox="1"/>
          <p:nvPr/>
        </p:nvSpPr>
        <p:spPr>
          <a:xfrm>
            <a:off x="6107084" y="3377189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Image</a:t>
            </a:r>
            <a:endParaRPr lang="ko-KR" altLang="en-US" sz="14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B621B89-EC84-4AB0-82E3-79C939CAF912}"/>
              </a:ext>
            </a:extLst>
          </p:cNvPr>
          <p:cNvGrpSpPr/>
          <p:nvPr/>
        </p:nvGrpSpPr>
        <p:grpSpPr>
          <a:xfrm>
            <a:off x="6428552" y="4110304"/>
            <a:ext cx="875048" cy="1087810"/>
            <a:chOff x="6444589" y="4551918"/>
            <a:chExt cx="875048" cy="1087810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0781B5A-2338-45FB-9877-B1EFEB4A1E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05" t="59773" r="37644" b="25147"/>
            <a:stretch/>
          </p:blipFill>
          <p:spPr bwMode="auto">
            <a:xfrm>
              <a:off x="6465431" y="4551918"/>
              <a:ext cx="849026" cy="844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C68B40-DD79-4A82-8D5B-DA70A52E1B6A}"/>
                </a:ext>
              </a:extLst>
            </p:cNvPr>
            <p:cNvSpPr txBox="1"/>
            <p:nvPr/>
          </p:nvSpPr>
          <p:spPr>
            <a:xfrm>
              <a:off x="6444589" y="5331951"/>
              <a:ext cx="8750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Network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2CCFE3-BBA8-43A3-8293-E05004723B5A}"/>
              </a:ext>
            </a:extLst>
          </p:cNvPr>
          <p:cNvGrpSpPr/>
          <p:nvPr/>
        </p:nvGrpSpPr>
        <p:grpSpPr>
          <a:xfrm>
            <a:off x="4799185" y="4334471"/>
            <a:ext cx="991182" cy="1117475"/>
            <a:chOff x="4778038" y="4459902"/>
            <a:chExt cx="991182" cy="1117475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56A27F8-3414-472F-A6E1-C7F7A70B83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26" t="69265" r="53338" b="16278"/>
            <a:stretch/>
          </p:blipFill>
          <p:spPr bwMode="auto">
            <a:xfrm>
              <a:off x="4778038" y="4459902"/>
              <a:ext cx="991182" cy="809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61DBB41-0221-40C5-9575-39387334D865}"/>
                </a:ext>
              </a:extLst>
            </p:cNvPr>
            <p:cNvSpPr txBox="1"/>
            <p:nvPr/>
          </p:nvSpPr>
          <p:spPr>
            <a:xfrm>
              <a:off x="5022906" y="5269600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Block</a:t>
              </a:r>
              <a:endParaRPr lang="ko-KR" altLang="en-US" sz="1400" dirty="0"/>
            </a:p>
          </p:txBody>
        </p:sp>
      </p:grpSp>
      <p:pic>
        <p:nvPicPr>
          <p:cNvPr id="39" name="Picture 4" descr="OpenStack Foundation Launched - CloudAve">
            <a:extLst>
              <a:ext uri="{FF2B5EF4-FFF2-40B4-BE49-F238E27FC236}">
                <a16:creationId xmlns:a16="http://schemas.microsoft.com/office/drawing/2014/main" id="{42E527BE-F6CD-48FC-A660-5E5F4FAE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174" y="881033"/>
            <a:ext cx="1378995" cy="137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A42A82A-3D13-4BA0-A787-CE76152968A5}"/>
              </a:ext>
            </a:extLst>
          </p:cNvPr>
          <p:cNvSpPr txBox="1"/>
          <p:nvPr/>
        </p:nvSpPr>
        <p:spPr>
          <a:xfrm>
            <a:off x="8613579" y="5282537"/>
            <a:ext cx="96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Keystone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9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인증을 관리하는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Keystone</a:t>
              </a: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Logical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Architecture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로 보는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Keystone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AADAA1-16AB-436D-AD38-11362CAB3CFB}"/>
              </a:ext>
            </a:extLst>
          </p:cNvPr>
          <p:cNvSpPr/>
          <p:nvPr/>
        </p:nvSpPr>
        <p:spPr>
          <a:xfrm>
            <a:off x="4755102" y="1584865"/>
            <a:ext cx="2228433" cy="5594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Keystone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(service &amp; admin API)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5F5E5105-6F2C-45A1-8C1B-152C6FEE13C3}"/>
              </a:ext>
            </a:extLst>
          </p:cNvPr>
          <p:cNvSpPr/>
          <p:nvPr/>
        </p:nvSpPr>
        <p:spPr>
          <a:xfrm>
            <a:off x="1725454" y="3170725"/>
            <a:ext cx="1054003" cy="101212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token backend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FF07A94-8D3D-458F-963A-4BC7D60C9B6E}"/>
              </a:ext>
            </a:extLst>
          </p:cNvPr>
          <p:cNvCxnSpPr>
            <a:cxnSpLocks/>
            <a:stCxn id="38" idx="2"/>
            <a:endCxn id="40" idx="1"/>
          </p:cNvCxnSpPr>
          <p:nvPr/>
        </p:nvCxnSpPr>
        <p:spPr>
          <a:xfrm flipH="1">
            <a:off x="2252456" y="2144269"/>
            <a:ext cx="3616863" cy="1026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원통형 41">
            <a:extLst>
              <a:ext uri="{FF2B5EF4-FFF2-40B4-BE49-F238E27FC236}">
                <a16:creationId xmlns:a16="http://schemas.microsoft.com/office/drawing/2014/main" id="{1DD35CC8-363C-49BA-BC96-6C2FF126FAC7}"/>
              </a:ext>
            </a:extLst>
          </p:cNvPr>
          <p:cNvSpPr/>
          <p:nvPr/>
        </p:nvSpPr>
        <p:spPr>
          <a:xfrm>
            <a:off x="3948635" y="3170725"/>
            <a:ext cx="1054003" cy="101212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catalog backend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27EB7C5-8842-487C-A40A-92555BB6E6DD}"/>
              </a:ext>
            </a:extLst>
          </p:cNvPr>
          <p:cNvCxnSpPr>
            <a:cxnSpLocks/>
            <a:stCxn id="38" idx="2"/>
            <a:endCxn id="42" idx="1"/>
          </p:cNvCxnSpPr>
          <p:nvPr/>
        </p:nvCxnSpPr>
        <p:spPr>
          <a:xfrm flipH="1">
            <a:off x="4475637" y="2144269"/>
            <a:ext cx="1393682" cy="1026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원통형 43">
            <a:extLst>
              <a:ext uri="{FF2B5EF4-FFF2-40B4-BE49-F238E27FC236}">
                <a16:creationId xmlns:a16="http://schemas.microsoft.com/office/drawing/2014/main" id="{CB5B3E47-8730-40D0-BE71-343857EA041E}"/>
              </a:ext>
            </a:extLst>
          </p:cNvPr>
          <p:cNvSpPr/>
          <p:nvPr/>
        </p:nvSpPr>
        <p:spPr>
          <a:xfrm>
            <a:off x="6571622" y="3170725"/>
            <a:ext cx="1054003" cy="101212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policy backend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4A9EE28-1A92-4CA8-BD8D-0919FD9BE495}"/>
              </a:ext>
            </a:extLst>
          </p:cNvPr>
          <p:cNvCxnSpPr>
            <a:cxnSpLocks/>
            <a:stCxn id="38" idx="2"/>
            <a:endCxn id="44" idx="1"/>
          </p:cNvCxnSpPr>
          <p:nvPr/>
        </p:nvCxnSpPr>
        <p:spPr>
          <a:xfrm>
            <a:off x="5869319" y="2144269"/>
            <a:ext cx="1229305" cy="1026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원통형 45">
            <a:extLst>
              <a:ext uri="{FF2B5EF4-FFF2-40B4-BE49-F238E27FC236}">
                <a16:creationId xmlns:a16="http://schemas.microsoft.com/office/drawing/2014/main" id="{0F37FBB6-F8A5-48BF-8D55-53CD74FD6DC5}"/>
              </a:ext>
            </a:extLst>
          </p:cNvPr>
          <p:cNvSpPr/>
          <p:nvPr/>
        </p:nvSpPr>
        <p:spPr>
          <a:xfrm>
            <a:off x="9168585" y="3170725"/>
            <a:ext cx="1054003" cy="101212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identity backend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D37428F-B3D6-4EA5-818D-0904A86F690C}"/>
              </a:ext>
            </a:extLst>
          </p:cNvPr>
          <p:cNvCxnSpPr>
            <a:cxnSpLocks/>
            <a:stCxn id="38" idx="2"/>
            <a:endCxn id="46" idx="1"/>
          </p:cNvCxnSpPr>
          <p:nvPr/>
        </p:nvCxnSpPr>
        <p:spPr>
          <a:xfrm>
            <a:off x="5869319" y="2144269"/>
            <a:ext cx="3826268" cy="1026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14345E-570A-4BE4-960F-441A7791FA92}"/>
              </a:ext>
            </a:extLst>
          </p:cNvPr>
          <p:cNvSpPr txBox="1"/>
          <p:nvPr/>
        </p:nvSpPr>
        <p:spPr>
          <a:xfrm>
            <a:off x="1263407" y="4468721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: </a:t>
            </a:r>
            <a:r>
              <a:rPr lang="ko-KR" altLang="en-US" sz="1400" dirty="0"/>
              <a:t>사용자별 토큰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88C6B5-EB47-49AB-AE22-5A2F68ED018E}"/>
              </a:ext>
            </a:extLst>
          </p:cNvPr>
          <p:cNvSpPr txBox="1"/>
          <p:nvPr/>
        </p:nvSpPr>
        <p:spPr>
          <a:xfrm>
            <a:off x="3635106" y="4468721"/>
            <a:ext cx="240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</a:t>
            </a:r>
            <a:r>
              <a:rPr lang="ko-KR" altLang="en-US" sz="1400" dirty="0" err="1"/>
              <a:t>오픈스택에서</a:t>
            </a:r>
            <a:r>
              <a:rPr lang="ko-KR" altLang="en-US" sz="1400" dirty="0"/>
              <a:t> 모든 서비스의 </a:t>
            </a:r>
            <a:r>
              <a:rPr lang="en-US" altLang="ko-KR" sz="1400" dirty="0"/>
              <a:t>End Point</a:t>
            </a:r>
            <a:r>
              <a:rPr lang="ko-KR" altLang="en-US" sz="1400" dirty="0"/>
              <a:t> </a:t>
            </a:r>
            <a:r>
              <a:rPr lang="en-US" altLang="ko-KR" sz="1400" dirty="0"/>
              <a:t>URL</a:t>
            </a:r>
            <a:r>
              <a:rPr lang="ko-KR" altLang="en-US" sz="1400" dirty="0"/>
              <a:t>을 관리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4AB799-E874-47F1-889D-9622123319D6}"/>
              </a:ext>
            </a:extLst>
          </p:cNvPr>
          <p:cNvSpPr txBox="1"/>
          <p:nvPr/>
        </p:nvSpPr>
        <p:spPr>
          <a:xfrm>
            <a:off x="6224743" y="4468721"/>
            <a:ext cx="249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tenant, user, role </a:t>
            </a:r>
            <a:r>
              <a:rPr lang="ko-KR" altLang="en-US" sz="1400" dirty="0"/>
              <a:t>등을 관리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2850DA-A35F-45BB-B1BF-1EB7617B5BCA}"/>
              </a:ext>
            </a:extLst>
          </p:cNvPr>
          <p:cNvSpPr txBox="1"/>
          <p:nvPr/>
        </p:nvSpPr>
        <p:spPr>
          <a:xfrm>
            <a:off x="8975854" y="4468721"/>
            <a:ext cx="249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</a:t>
            </a:r>
            <a:r>
              <a:rPr lang="ko-KR" altLang="en-US" sz="1400" dirty="0"/>
              <a:t>사용자 인증을 관리</a:t>
            </a:r>
          </a:p>
        </p:txBody>
      </p:sp>
    </p:spTree>
    <p:extLst>
      <p:ext uri="{BB962C8B-B14F-4D97-AF65-F5344CB8AC3E}">
        <p14:creationId xmlns:p14="http://schemas.microsoft.com/office/powerpoint/2010/main" val="1202921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인증을 관리하는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Keystone</a:t>
              </a:r>
            </a:p>
            <a:p>
              <a:pPr>
                <a:lnSpc>
                  <a:spcPts val="2100"/>
                </a:lnSpc>
              </a:pP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오픈스택에서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Keystone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의 위치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99B10-8746-40D6-98B4-E42EA8B4340A}"/>
              </a:ext>
            </a:extLst>
          </p:cNvPr>
          <p:cNvSpPr txBox="1"/>
          <p:nvPr/>
        </p:nvSpPr>
        <p:spPr>
          <a:xfrm>
            <a:off x="1144746" y="5614948"/>
            <a:ext cx="3894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모든 서비스를 관장하 위치에 자리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25128-FAC6-4EB8-A9EF-E07334AC5861}"/>
              </a:ext>
            </a:extLst>
          </p:cNvPr>
          <p:cNvSpPr txBox="1"/>
          <p:nvPr/>
        </p:nvSpPr>
        <p:spPr>
          <a:xfrm>
            <a:off x="4758140" y="5377299"/>
            <a:ext cx="3115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해커에게서 시스템을 안전하게 보호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A5B5D5-D4C4-422B-9B20-A64FA5EA9AE3}"/>
              </a:ext>
            </a:extLst>
          </p:cNvPr>
          <p:cNvSpPr txBox="1"/>
          <p:nvPr/>
        </p:nvSpPr>
        <p:spPr>
          <a:xfrm>
            <a:off x="4758140" y="5809418"/>
            <a:ext cx="428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 등록</a:t>
            </a:r>
            <a:r>
              <a:rPr lang="en-US" altLang="ko-KR" sz="1400" dirty="0"/>
              <a:t>/</a:t>
            </a:r>
            <a:r>
              <a:rPr lang="ko-KR" altLang="en-US" sz="1400" dirty="0"/>
              <a:t>삭제</a:t>
            </a:r>
            <a:r>
              <a:rPr lang="en-US" altLang="ko-KR" sz="1400" dirty="0"/>
              <a:t>/</a:t>
            </a:r>
            <a:r>
              <a:rPr lang="ko-KR" altLang="en-US" sz="1400" dirty="0"/>
              <a:t>권한 관리</a:t>
            </a:r>
            <a:r>
              <a:rPr lang="en-US" altLang="ko-KR" sz="1400" dirty="0"/>
              <a:t>/</a:t>
            </a:r>
            <a:r>
              <a:rPr lang="ko-KR" altLang="en-US" sz="1400" dirty="0"/>
              <a:t>서비스 포인트 관리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610847E5-5C6A-461F-9C21-724666E9D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09" y="1400798"/>
            <a:ext cx="10547010" cy="392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596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인증을 관리하는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Keystone</a:t>
              </a:r>
            </a:p>
            <a:p>
              <a:pPr>
                <a:lnSpc>
                  <a:spcPts val="2100"/>
                </a:lnSpc>
              </a:pP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오픈스택에서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Keystone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의 위치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13FF2-684E-4F11-AD14-15C342802F69}"/>
              </a:ext>
            </a:extLst>
          </p:cNvPr>
          <p:cNvSpPr/>
          <p:nvPr/>
        </p:nvSpPr>
        <p:spPr>
          <a:xfrm>
            <a:off x="1305953" y="3487832"/>
            <a:ext cx="1159995" cy="491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Keystone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37FCD6-3577-444E-9F9D-A1EA7A3DDE74}"/>
              </a:ext>
            </a:extLst>
          </p:cNvPr>
          <p:cNvSpPr/>
          <p:nvPr/>
        </p:nvSpPr>
        <p:spPr>
          <a:xfrm>
            <a:off x="2878982" y="2491284"/>
            <a:ext cx="1851660" cy="491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사용자 인증 부분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E3E76B-0102-48CD-91D8-FA068BB6D252}"/>
              </a:ext>
            </a:extLst>
          </p:cNvPr>
          <p:cNvSpPr/>
          <p:nvPr/>
        </p:nvSpPr>
        <p:spPr>
          <a:xfrm>
            <a:off x="2878982" y="4484380"/>
            <a:ext cx="1851660" cy="491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서비스 인증 부분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B80234-2B16-456A-8FE9-7913603CCF9C}"/>
              </a:ext>
            </a:extLst>
          </p:cNvPr>
          <p:cNvSpPr/>
          <p:nvPr/>
        </p:nvSpPr>
        <p:spPr>
          <a:xfrm>
            <a:off x="5203082" y="2491284"/>
            <a:ext cx="969118" cy="491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Token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D9E664-861D-442D-9A14-B75A888C302D}"/>
              </a:ext>
            </a:extLst>
          </p:cNvPr>
          <p:cNvSpPr/>
          <p:nvPr/>
        </p:nvSpPr>
        <p:spPr>
          <a:xfrm>
            <a:off x="7368717" y="1957884"/>
            <a:ext cx="1319285" cy="491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사용자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그룹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236071-0990-45FC-B419-6664C111544C}"/>
              </a:ext>
            </a:extLst>
          </p:cNvPr>
          <p:cNvSpPr/>
          <p:nvPr/>
        </p:nvSpPr>
        <p:spPr>
          <a:xfrm>
            <a:off x="7368716" y="3097540"/>
            <a:ext cx="1319285" cy="491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사용자 계정 정보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17426E-C455-4A2E-815C-B173545B24B3}"/>
              </a:ext>
            </a:extLst>
          </p:cNvPr>
          <p:cNvSpPr/>
          <p:nvPr/>
        </p:nvSpPr>
        <p:spPr>
          <a:xfrm>
            <a:off x="9238372" y="3097540"/>
            <a:ext cx="1319285" cy="491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Role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사용자 권한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280123-FE76-4A59-8CDF-4CC7BD769997}"/>
              </a:ext>
            </a:extLst>
          </p:cNvPr>
          <p:cNvSpPr/>
          <p:nvPr/>
        </p:nvSpPr>
        <p:spPr>
          <a:xfrm>
            <a:off x="5203082" y="4484380"/>
            <a:ext cx="969118" cy="491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B39069-343C-4091-97CE-557DF4EBD390}"/>
              </a:ext>
            </a:extLst>
          </p:cNvPr>
          <p:cNvSpPr/>
          <p:nvPr/>
        </p:nvSpPr>
        <p:spPr>
          <a:xfrm>
            <a:off x="7002780" y="4484380"/>
            <a:ext cx="2065020" cy="491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Endpoint URL </a:t>
            </a:r>
            <a:r>
              <a:rPr lang="ko-KR" altLang="en-US" sz="1600" dirty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FB9E4F0-116A-492F-8849-55FF3904839A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2465948" y="2737252"/>
            <a:ext cx="413034" cy="996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015DCDC-BC5F-4400-84CE-239F9B9673C0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465948" y="3733800"/>
            <a:ext cx="413034" cy="996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177412-9DDD-4394-B603-A014184ECCD6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730642" y="2737252"/>
            <a:ext cx="472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1D1D60A-0FFC-4E32-8861-504478F537E6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4730642" y="4730348"/>
            <a:ext cx="472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C2AA1D9-0B2B-4C46-A507-B1287CB5DA61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6172200" y="2203852"/>
            <a:ext cx="1196517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81D2B9-EF59-4B64-A6E4-6293F2BCDD21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6172200" y="2737252"/>
            <a:ext cx="1196516" cy="606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93E0796-B6A7-4933-B3F2-793FF921B4D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6172200" y="4730348"/>
            <a:ext cx="830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17416FA-F561-4320-AC83-1515E6EF9EE2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8028359" y="3589476"/>
            <a:ext cx="6931" cy="894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C1DC650-437E-4916-A03E-BEA02D1F4F9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028359" y="2449820"/>
            <a:ext cx="1" cy="647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022A6E-CBCF-422F-A467-4D34D060C663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8688001" y="3343508"/>
            <a:ext cx="55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582A8C8-9143-4200-861A-5E26698AA7CC}"/>
              </a:ext>
            </a:extLst>
          </p:cNvPr>
          <p:cNvSpPr txBox="1"/>
          <p:nvPr/>
        </p:nvSpPr>
        <p:spPr>
          <a:xfrm>
            <a:off x="2443088" y="36110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836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인증을 관리하는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Keystone</a:t>
              </a: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Domain, Project, Group, Role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803D04-08FD-4F28-9FBB-630756D5188A}"/>
              </a:ext>
            </a:extLst>
          </p:cNvPr>
          <p:cNvSpPr/>
          <p:nvPr/>
        </p:nvSpPr>
        <p:spPr>
          <a:xfrm>
            <a:off x="943277" y="1023513"/>
            <a:ext cx="4333536" cy="5304916"/>
          </a:xfrm>
          <a:prstGeom prst="roundRect">
            <a:avLst>
              <a:gd name="adj" fmla="val 272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B0C9C57-85C8-4D52-BE52-EFAD78167B98}"/>
              </a:ext>
            </a:extLst>
          </p:cNvPr>
          <p:cNvSpPr/>
          <p:nvPr/>
        </p:nvSpPr>
        <p:spPr>
          <a:xfrm>
            <a:off x="1048439" y="3284403"/>
            <a:ext cx="4123212" cy="1368531"/>
          </a:xfrm>
          <a:prstGeom prst="roundRect">
            <a:avLst>
              <a:gd name="adj" fmla="val 272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42E440-A3B3-41B4-8EED-63DAC82B9C28}"/>
              </a:ext>
            </a:extLst>
          </p:cNvPr>
          <p:cNvSpPr/>
          <p:nvPr/>
        </p:nvSpPr>
        <p:spPr>
          <a:xfrm>
            <a:off x="1048439" y="1821820"/>
            <a:ext cx="4123212" cy="1368532"/>
          </a:xfrm>
          <a:prstGeom prst="roundRect">
            <a:avLst>
              <a:gd name="adj" fmla="val 272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35F125-9F38-4F7F-BF7B-2EC102B1EDE0}"/>
              </a:ext>
            </a:extLst>
          </p:cNvPr>
          <p:cNvSpPr/>
          <p:nvPr/>
        </p:nvSpPr>
        <p:spPr>
          <a:xfrm>
            <a:off x="1048439" y="4746985"/>
            <a:ext cx="4123212" cy="1368531"/>
          </a:xfrm>
          <a:prstGeom prst="roundRect">
            <a:avLst>
              <a:gd name="adj" fmla="val 272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971E6-0D34-4119-9658-BC4FD7A5BA63}"/>
              </a:ext>
            </a:extLst>
          </p:cNvPr>
          <p:cNvSpPr txBox="1"/>
          <p:nvPr/>
        </p:nvSpPr>
        <p:spPr>
          <a:xfrm>
            <a:off x="1051188" y="1870681"/>
            <a:ext cx="1499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프로젝트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관리자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0A3631-4581-4FF7-AA44-FB4496A43839}"/>
              </a:ext>
            </a:extLst>
          </p:cNvPr>
          <p:cNvSpPr txBox="1"/>
          <p:nvPr/>
        </p:nvSpPr>
        <p:spPr>
          <a:xfrm>
            <a:off x="1046245" y="3306140"/>
            <a:ext cx="139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프로젝트 </a:t>
            </a:r>
            <a:r>
              <a:rPr lang="en-US" altLang="ko-KR" sz="1400" b="1" dirty="0"/>
              <a:t>– R&amp;D</a:t>
            </a:r>
            <a:endParaRPr lang="ko-KR" altLang="en-US" sz="1400" b="1" dirty="0"/>
          </a:p>
        </p:txBody>
      </p:sp>
      <p:sp>
        <p:nvSpPr>
          <p:cNvPr id="16" name="L 도형 15">
            <a:extLst>
              <a:ext uri="{FF2B5EF4-FFF2-40B4-BE49-F238E27FC236}">
                <a16:creationId xmlns:a16="http://schemas.microsoft.com/office/drawing/2014/main" id="{1ECE6B83-8773-43BE-863F-AE37CF590BFF}"/>
              </a:ext>
            </a:extLst>
          </p:cNvPr>
          <p:cNvSpPr/>
          <p:nvPr/>
        </p:nvSpPr>
        <p:spPr>
          <a:xfrm rot="5400000">
            <a:off x="1349829" y="3407076"/>
            <a:ext cx="2448931" cy="2967952"/>
          </a:xfrm>
          <a:prstGeom prst="corner">
            <a:avLst>
              <a:gd name="adj1" fmla="val 85711"/>
              <a:gd name="adj2" fmla="val 55769"/>
            </a:avLst>
          </a:prstGeom>
          <a:solidFill>
            <a:srgbClr val="D9D9D9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F45482-5770-4286-9A16-BF874CF604CE}"/>
              </a:ext>
            </a:extLst>
          </p:cNvPr>
          <p:cNvGrpSpPr/>
          <p:nvPr/>
        </p:nvGrpSpPr>
        <p:grpSpPr>
          <a:xfrm>
            <a:off x="1133024" y="3668324"/>
            <a:ext cx="690446" cy="948799"/>
            <a:chOff x="1127231" y="3554080"/>
            <a:chExt cx="785793" cy="1037687"/>
          </a:xfrm>
        </p:grpSpPr>
        <p:pic>
          <p:nvPicPr>
            <p:cNvPr id="13" name="Picture 2" descr="User Icon | IconExperience - Professional Icons » O-Collection">
              <a:extLst>
                <a:ext uri="{FF2B5EF4-FFF2-40B4-BE49-F238E27FC236}">
                  <a16:creationId xmlns:a16="http://schemas.microsoft.com/office/drawing/2014/main" id="{C14E46D8-E591-48B2-8A3C-FC05043084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594" b="89844" l="9766" r="89844">
                          <a14:foregroundMark x1="68359" y1="73828" x2="68359" y2="73828"/>
                          <a14:foregroundMark x1="53906" y1="8594" x2="53906" y2="85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6" t="4413" r="16603" b="5129"/>
            <a:stretch/>
          </p:blipFill>
          <p:spPr bwMode="auto">
            <a:xfrm>
              <a:off x="1263891" y="3554080"/>
              <a:ext cx="512474" cy="77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38944B2-8D22-48F7-86AC-E72092B939D4}"/>
                </a:ext>
              </a:extLst>
            </p:cNvPr>
            <p:cNvSpPr txBox="1"/>
            <p:nvPr/>
          </p:nvSpPr>
          <p:spPr>
            <a:xfrm>
              <a:off x="1127231" y="431476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사용자 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D6C03C6-D13A-4B4B-8D36-E2547CA6D83C}"/>
              </a:ext>
            </a:extLst>
          </p:cNvPr>
          <p:cNvGrpSpPr/>
          <p:nvPr/>
        </p:nvGrpSpPr>
        <p:grpSpPr>
          <a:xfrm>
            <a:off x="2124206" y="3668324"/>
            <a:ext cx="690446" cy="948799"/>
            <a:chOff x="1127231" y="3554080"/>
            <a:chExt cx="785793" cy="1037687"/>
          </a:xfrm>
        </p:grpSpPr>
        <p:pic>
          <p:nvPicPr>
            <p:cNvPr id="30" name="Picture 2" descr="User Icon | IconExperience - Professional Icons » O-Collection">
              <a:extLst>
                <a:ext uri="{FF2B5EF4-FFF2-40B4-BE49-F238E27FC236}">
                  <a16:creationId xmlns:a16="http://schemas.microsoft.com/office/drawing/2014/main" id="{FE8E7721-1D58-4F62-B2D0-261D87FD7A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594" b="89844" l="9766" r="89844">
                          <a14:foregroundMark x1="68359" y1="73828" x2="68359" y2="73828"/>
                          <a14:foregroundMark x1="53906" y1="8594" x2="53906" y2="85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6" t="4413" r="16603" b="5129"/>
            <a:stretch/>
          </p:blipFill>
          <p:spPr bwMode="auto">
            <a:xfrm>
              <a:off x="1263891" y="3554080"/>
              <a:ext cx="512474" cy="77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57919C-93B6-4C4B-9AB2-073F119428E7}"/>
                </a:ext>
              </a:extLst>
            </p:cNvPr>
            <p:cNvSpPr txBox="1"/>
            <p:nvPr/>
          </p:nvSpPr>
          <p:spPr>
            <a:xfrm>
              <a:off x="1127231" y="431476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사용자 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7F9A5EF-B8AB-4ECF-A802-8602B43727BF}"/>
              </a:ext>
            </a:extLst>
          </p:cNvPr>
          <p:cNvGrpSpPr/>
          <p:nvPr/>
        </p:nvGrpSpPr>
        <p:grpSpPr>
          <a:xfrm>
            <a:off x="3093858" y="3668324"/>
            <a:ext cx="690446" cy="948799"/>
            <a:chOff x="1127231" y="3554080"/>
            <a:chExt cx="785793" cy="1037687"/>
          </a:xfrm>
        </p:grpSpPr>
        <p:pic>
          <p:nvPicPr>
            <p:cNvPr id="33" name="Picture 2" descr="User Icon | IconExperience - Professional Icons » O-Collection">
              <a:extLst>
                <a:ext uri="{FF2B5EF4-FFF2-40B4-BE49-F238E27FC236}">
                  <a16:creationId xmlns:a16="http://schemas.microsoft.com/office/drawing/2014/main" id="{BA96C146-DD62-43CF-B0CD-D3DEFD95D8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594" b="89844" l="9766" r="89844">
                          <a14:foregroundMark x1="68359" y1="73828" x2="68359" y2="73828"/>
                          <a14:foregroundMark x1="53906" y1="8594" x2="53906" y2="85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6" t="4413" r="16603" b="5129"/>
            <a:stretch/>
          </p:blipFill>
          <p:spPr bwMode="auto">
            <a:xfrm>
              <a:off x="1263891" y="3554080"/>
              <a:ext cx="512474" cy="77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531BAD-B0FE-4287-90BF-E318C8BA2453}"/>
                </a:ext>
              </a:extLst>
            </p:cNvPr>
            <p:cNvSpPr txBox="1"/>
            <p:nvPr/>
          </p:nvSpPr>
          <p:spPr>
            <a:xfrm>
              <a:off x="1127231" y="431476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사용자 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57F5AFA-EF3B-4FEF-84AE-48A7A32DB6DA}"/>
              </a:ext>
            </a:extLst>
          </p:cNvPr>
          <p:cNvGrpSpPr/>
          <p:nvPr/>
        </p:nvGrpSpPr>
        <p:grpSpPr>
          <a:xfrm>
            <a:off x="1133024" y="5105534"/>
            <a:ext cx="690446" cy="948799"/>
            <a:chOff x="1127231" y="3554080"/>
            <a:chExt cx="785793" cy="1037687"/>
          </a:xfrm>
        </p:grpSpPr>
        <p:pic>
          <p:nvPicPr>
            <p:cNvPr id="36" name="Picture 2" descr="User Icon | IconExperience - Professional Icons » O-Collection">
              <a:extLst>
                <a:ext uri="{FF2B5EF4-FFF2-40B4-BE49-F238E27FC236}">
                  <a16:creationId xmlns:a16="http://schemas.microsoft.com/office/drawing/2014/main" id="{63D71FB5-FFF5-44B8-9B16-70D7FE3F53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594" b="89844" l="9766" r="89844">
                          <a14:foregroundMark x1="68359" y1="73828" x2="68359" y2="73828"/>
                          <a14:foregroundMark x1="53906" y1="8594" x2="53906" y2="85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6" t="4413" r="16603" b="5129"/>
            <a:stretch/>
          </p:blipFill>
          <p:spPr bwMode="auto">
            <a:xfrm>
              <a:off x="1263891" y="3554080"/>
              <a:ext cx="512474" cy="77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3732B2-F87E-4979-8F17-B6CF468A56C7}"/>
                </a:ext>
              </a:extLst>
            </p:cNvPr>
            <p:cNvSpPr txBox="1"/>
            <p:nvPr/>
          </p:nvSpPr>
          <p:spPr>
            <a:xfrm>
              <a:off x="1127231" y="431476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사용자 </a:t>
              </a: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F26E595-8210-4535-86D9-DEE51E0C8A79}"/>
              </a:ext>
            </a:extLst>
          </p:cNvPr>
          <p:cNvGrpSpPr/>
          <p:nvPr/>
        </p:nvGrpSpPr>
        <p:grpSpPr>
          <a:xfrm>
            <a:off x="2124206" y="5105534"/>
            <a:ext cx="690446" cy="948799"/>
            <a:chOff x="1127231" y="3554080"/>
            <a:chExt cx="785793" cy="1037687"/>
          </a:xfrm>
        </p:grpSpPr>
        <p:pic>
          <p:nvPicPr>
            <p:cNvPr id="39" name="Picture 2" descr="User Icon | IconExperience - Professional Icons » O-Collection">
              <a:extLst>
                <a:ext uri="{FF2B5EF4-FFF2-40B4-BE49-F238E27FC236}">
                  <a16:creationId xmlns:a16="http://schemas.microsoft.com/office/drawing/2014/main" id="{A08B890F-0B2D-417F-A427-5A58150FB3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594" b="89844" l="9766" r="89844">
                          <a14:foregroundMark x1="68359" y1="73828" x2="68359" y2="73828"/>
                          <a14:foregroundMark x1="53906" y1="8594" x2="53906" y2="85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6" t="4413" r="16603" b="5129"/>
            <a:stretch/>
          </p:blipFill>
          <p:spPr bwMode="auto">
            <a:xfrm>
              <a:off x="1263891" y="3554080"/>
              <a:ext cx="512474" cy="77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B4B6F6-F5E3-4AF4-9BF7-9E18BAA6C1EC}"/>
                </a:ext>
              </a:extLst>
            </p:cNvPr>
            <p:cNvSpPr txBox="1"/>
            <p:nvPr/>
          </p:nvSpPr>
          <p:spPr>
            <a:xfrm>
              <a:off x="1127231" y="431476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사용자 </a:t>
              </a:r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D796370-5AC4-4EE8-A343-979D47AFA0DD}"/>
              </a:ext>
            </a:extLst>
          </p:cNvPr>
          <p:cNvSpPr txBox="1"/>
          <p:nvPr/>
        </p:nvSpPr>
        <p:spPr>
          <a:xfrm>
            <a:off x="1014994" y="4746985"/>
            <a:ext cx="2068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프로젝트 </a:t>
            </a:r>
            <a:r>
              <a:rPr lang="en-US" altLang="ko-KR" sz="1400" b="1" dirty="0"/>
              <a:t>– Development</a:t>
            </a:r>
            <a:endParaRPr lang="ko-KR" altLang="en-US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26960B-3883-480C-B6CF-2CE55EB4BF33}"/>
              </a:ext>
            </a:extLst>
          </p:cNvPr>
          <p:cNvSpPr/>
          <p:nvPr/>
        </p:nvSpPr>
        <p:spPr>
          <a:xfrm>
            <a:off x="4169222" y="2071366"/>
            <a:ext cx="938188" cy="3994249"/>
          </a:xfrm>
          <a:prstGeom prst="rect">
            <a:avLst/>
          </a:prstGeom>
          <a:solidFill>
            <a:srgbClr val="0066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F882ECB-D738-4C58-8464-1EAFE789879E}"/>
              </a:ext>
            </a:extLst>
          </p:cNvPr>
          <p:cNvGrpSpPr/>
          <p:nvPr/>
        </p:nvGrpSpPr>
        <p:grpSpPr>
          <a:xfrm>
            <a:off x="4337798" y="2106385"/>
            <a:ext cx="590966" cy="1016426"/>
            <a:chOff x="4519516" y="2106385"/>
            <a:chExt cx="646331" cy="1016426"/>
          </a:xfrm>
        </p:grpSpPr>
        <p:pic>
          <p:nvPicPr>
            <p:cNvPr id="24578" name="Picture 2" descr="User Icon | IconExperience - Professional Icons » O-Collection">
              <a:extLst>
                <a:ext uri="{FF2B5EF4-FFF2-40B4-BE49-F238E27FC236}">
                  <a16:creationId xmlns:a16="http://schemas.microsoft.com/office/drawing/2014/main" id="{158408B1-283E-49FE-BC15-A0BDD51BD0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594" b="89844" l="9766" r="89844">
                          <a14:foregroundMark x1="68359" y1="73828" x2="68359" y2="73828"/>
                          <a14:foregroundMark x1="53906" y1="8594" x2="53906" y2="85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6" t="4413" r="16603" b="5129"/>
            <a:stretch/>
          </p:blipFill>
          <p:spPr bwMode="auto">
            <a:xfrm>
              <a:off x="4586445" y="2106385"/>
              <a:ext cx="512474" cy="7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0CFCF6-4E9F-4214-9D7B-027D782E3324}"/>
                </a:ext>
              </a:extLst>
            </p:cNvPr>
            <p:cNvSpPr txBox="1"/>
            <p:nvPr/>
          </p:nvSpPr>
          <p:spPr>
            <a:xfrm>
              <a:off x="4519516" y="284581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관리자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3944625-86D2-404D-930F-40081F17E089}"/>
              </a:ext>
            </a:extLst>
          </p:cNvPr>
          <p:cNvGrpSpPr/>
          <p:nvPr/>
        </p:nvGrpSpPr>
        <p:grpSpPr>
          <a:xfrm>
            <a:off x="4274040" y="5061090"/>
            <a:ext cx="718481" cy="1037687"/>
            <a:chOff x="1127231" y="3554080"/>
            <a:chExt cx="785793" cy="1037687"/>
          </a:xfrm>
        </p:grpSpPr>
        <p:pic>
          <p:nvPicPr>
            <p:cNvPr id="42" name="Picture 2" descr="User Icon | IconExperience - Professional Icons » O-Collection">
              <a:extLst>
                <a:ext uri="{FF2B5EF4-FFF2-40B4-BE49-F238E27FC236}">
                  <a16:creationId xmlns:a16="http://schemas.microsoft.com/office/drawing/2014/main" id="{E2F76311-A3ED-4EB6-B0FA-E92E94A19A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594" b="89844" l="9766" r="89844">
                          <a14:foregroundMark x1="68359" y1="73828" x2="68359" y2="73828"/>
                          <a14:foregroundMark x1="53906" y1="8594" x2="53906" y2="85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6" t="4413" r="16603" b="5129"/>
            <a:stretch/>
          </p:blipFill>
          <p:spPr bwMode="auto">
            <a:xfrm>
              <a:off x="1263891" y="3554080"/>
              <a:ext cx="512474" cy="77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CCF286-815E-461D-A465-E481C9FDA8F4}"/>
                </a:ext>
              </a:extLst>
            </p:cNvPr>
            <p:cNvSpPr txBox="1"/>
            <p:nvPr/>
          </p:nvSpPr>
          <p:spPr>
            <a:xfrm>
              <a:off x="1127231" y="431476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사용자 </a:t>
              </a:r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98A7D3F-8EB3-4847-AFD2-DBAEE0597F3B}"/>
              </a:ext>
            </a:extLst>
          </p:cNvPr>
          <p:cNvSpPr txBox="1"/>
          <p:nvPr/>
        </p:nvSpPr>
        <p:spPr>
          <a:xfrm>
            <a:off x="4168473" y="1812668"/>
            <a:ext cx="922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66FF"/>
                </a:solidFill>
              </a:rPr>
              <a:t>관리자</a:t>
            </a:r>
            <a:r>
              <a:rPr lang="en-US" altLang="ko-KR" sz="1200" dirty="0">
                <a:solidFill>
                  <a:srgbClr val="0066FF"/>
                </a:solidFill>
              </a:rPr>
              <a:t> </a:t>
            </a:r>
            <a:r>
              <a:rPr lang="ko-KR" altLang="en-US" sz="1200" dirty="0">
                <a:solidFill>
                  <a:srgbClr val="0066FF"/>
                </a:solidFill>
              </a:rPr>
              <a:t>그룹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C32C5F-781D-4F2F-9E29-8F377A0BA323}"/>
              </a:ext>
            </a:extLst>
          </p:cNvPr>
          <p:cNvSpPr txBox="1"/>
          <p:nvPr/>
        </p:nvSpPr>
        <p:spPr>
          <a:xfrm>
            <a:off x="2968520" y="4669045"/>
            <a:ext cx="1062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66FF"/>
                </a:solidFill>
              </a:rPr>
              <a:t>비관리자</a:t>
            </a:r>
            <a:r>
              <a:rPr lang="en-US" altLang="ko-KR" sz="1200" dirty="0">
                <a:solidFill>
                  <a:srgbClr val="0066FF"/>
                </a:solidFill>
              </a:rPr>
              <a:t> </a:t>
            </a:r>
            <a:r>
              <a:rPr lang="ko-KR" altLang="en-US" sz="1200" dirty="0">
                <a:solidFill>
                  <a:srgbClr val="0066FF"/>
                </a:solidFill>
              </a:rPr>
              <a:t>그룹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4C0E73-40A8-4BD8-B0A2-EDE86AFAB4E6}"/>
              </a:ext>
            </a:extLst>
          </p:cNvPr>
          <p:cNvSpPr txBox="1"/>
          <p:nvPr/>
        </p:nvSpPr>
        <p:spPr>
          <a:xfrm>
            <a:off x="1031070" y="1114889"/>
            <a:ext cx="1070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도메인 </a:t>
            </a:r>
            <a:r>
              <a:rPr lang="en-US" altLang="ko-KR" sz="1400" b="1" dirty="0"/>
              <a:t>- HP</a:t>
            </a:r>
            <a:endParaRPr lang="ko-KR" altLang="en-US" sz="1400" b="1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5F614CA-39FA-41D1-BADC-08B82B3E4845}"/>
              </a:ext>
            </a:extLst>
          </p:cNvPr>
          <p:cNvSpPr/>
          <p:nvPr/>
        </p:nvSpPr>
        <p:spPr>
          <a:xfrm>
            <a:off x="5553374" y="1023513"/>
            <a:ext cx="4333536" cy="5304916"/>
          </a:xfrm>
          <a:prstGeom prst="roundRect">
            <a:avLst>
              <a:gd name="adj" fmla="val 272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E5C1EA6-994F-41F2-AFB7-5FF5DCB13129}"/>
              </a:ext>
            </a:extLst>
          </p:cNvPr>
          <p:cNvSpPr/>
          <p:nvPr/>
        </p:nvSpPr>
        <p:spPr>
          <a:xfrm>
            <a:off x="5658536" y="3284403"/>
            <a:ext cx="4123212" cy="1368531"/>
          </a:xfrm>
          <a:prstGeom prst="roundRect">
            <a:avLst>
              <a:gd name="adj" fmla="val 272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AEA03E9-7BA9-4201-AAB6-B7704EB23FAF}"/>
              </a:ext>
            </a:extLst>
          </p:cNvPr>
          <p:cNvSpPr/>
          <p:nvPr/>
        </p:nvSpPr>
        <p:spPr>
          <a:xfrm>
            <a:off x="5658536" y="1821820"/>
            <a:ext cx="4123212" cy="1368532"/>
          </a:xfrm>
          <a:prstGeom prst="roundRect">
            <a:avLst>
              <a:gd name="adj" fmla="val 272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4FFD5B2-A48C-4B6C-A6F6-C649DF3FBF40}"/>
              </a:ext>
            </a:extLst>
          </p:cNvPr>
          <p:cNvSpPr/>
          <p:nvPr/>
        </p:nvSpPr>
        <p:spPr>
          <a:xfrm>
            <a:off x="5658536" y="4746985"/>
            <a:ext cx="4123212" cy="1368531"/>
          </a:xfrm>
          <a:prstGeom prst="roundRect">
            <a:avLst>
              <a:gd name="adj" fmla="val 272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5A805F-DC8E-4B97-9CE6-03356799DFCB}"/>
              </a:ext>
            </a:extLst>
          </p:cNvPr>
          <p:cNvSpPr txBox="1"/>
          <p:nvPr/>
        </p:nvSpPr>
        <p:spPr>
          <a:xfrm>
            <a:off x="5661285" y="1870681"/>
            <a:ext cx="1499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프로젝트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관리자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6AFA2A-4A22-4901-9E29-B0A28811CEB2}"/>
              </a:ext>
            </a:extLst>
          </p:cNvPr>
          <p:cNvSpPr txBox="1"/>
          <p:nvPr/>
        </p:nvSpPr>
        <p:spPr>
          <a:xfrm>
            <a:off x="5656342" y="3306140"/>
            <a:ext cx="199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프로젝트 </a:t>
            </a:r>
            <a:r>
              <a:rPr lang="en-US" altLang="ko-KR" sz="1400" b="1" dirty="0"/>
              <a:t>– Marketing</a:t>
            </a:r>
            <a:endParaRPr lang="ko-KR" altLang="en-US" sz="1400" b="1" dirty="0"/>
          </a:p>
        </p:txBody>
      </p:sp>
      <p:sp>
        <p:nvSpPr>
          <p:cNvPr id="55" name="L 도형 54">
            <a:extLst>
              <a:ext uri="{FF2B5EF4-FFF2-40B4-BE49-F238E27FC236}">
                <a16:creationId xmlns:a16="http://schemas.microsoft.com/office/drawing/2014/main" id="{06D88ADD-B334-45D9-826B-F701D14B9AFA}"/>
              </a:ext>
            </a:extLst>
          </p:cNvPr>
          <p:cNvSpPr/>
          <p:nvPr/>
        </p:nvSpPr>
        <p:spPr>
          <a:xfrm rot="16200000" flipV="1">
            <a:off x="5959926" y="3407076"/>
            <a:ext cx="2448931" cy="2967952"/>
          </a:xfrm>
          <a:prstGeom prst="corner">
            <a:avLst>
              <a:gd name="adj1" fmla="val 85711"/>
              <a:gd name="adj2" fmla="val 61755"/>
            </a:avLst>
          </a:prstGeom>
          <a:solidFill>
            <a:srgbClr val="D9D9D9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14F3FE8-1D87-4D56-80A0-8D9A0B5FB0EC}"/>
              </a:ext>
            </a:extLst>
          </p:cNvPr>
          <p:cNvGrpSpPr/>
          <p:nvPr/>
        </p:nvGrpSpPr>
        <p:grpSpPr>
          <a:xfrm>
            <a:off x="5743121" y="3668324"/>
            <a:ext cx="690446" cy="948799"/>
            <a:chOff x="1127231" y="3554080"/>
            <a:chExt cx="785793" cy="1037687"/>
          </a:xfrm>
        </p:grpSpPr>
        <p:pic>
          <p:nvPicPr>
            <p:cNvPr id="57" name="Picture 2" descr="User Icon | IconExperience - Professional Icons » O-Collection">
              <a:extLst>
                <a:ext uri="{FF2B5EF4-FFF2-40B4-BE49-F238E27FC236}">
                  <a16:creationId xmlns:a16="http://schemas.microsoft.com/office/drawing/2014/main" id="{D444F5DC-4FE0-44BD-AFCC-5AA556EBA7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594" b="89844" l="9766" r="89844">
                          <a14:foregroundMark x1="68359" y1="73828" x2="68359" y2="73828"/>
                          <a14:foregroundMark x1="53906" y1="8594" x2="53906" y2="85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6" t="4413" r="16603" b="5129"/>
            <a:stretch/>
          </p:blipFill>
          <p:spPr bwMode="auto">
            <a:xfrm>
              <a:off x="1263891" y="3554080"/>
              <a:ext cx="512474" cy="77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23EC73-BB76-49B6-80EB-FF7592059239}"/>
                </a:ext>
              </a:extLst>
            </p:cNvPr>
            <p:cNvSpPr txBox="1"/>
            <p:nvPr/>
          </p:nvSpPr>
          <p:spPr>
            <a:xfrm>
              <a:off x="1127231" y="431476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사용자 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C8C6FDD-BD1B-4A8B-A2EF-D40BAAF3409D}"/>
              </a:ext>
            </a:extLst>
          </p:cNvPr>
          <p:cNvGrpSpPr/>
          <p:nvPr/>
        </p:nvGrpSpPr>
        <p:grpSpPr>
          <a:xfrm>
            <a:off x="6686631" y="3668324"/>
            <a:ext cx="785793" cy="972527"/>
            <a:chOff x="1072975" y="3554080"/>
            <a:chExt cx="894306" cy="1063638"/>
          </a:xfrm>
        </p:grpSpPr>
        <p:pic>
          <p:nvPicPr>
            <p:cNvPr id="60" name="Picture 2" descr="User Icon | IconExperience - Professional Icons » O-Collection">
              <a:extLst>
                <a:ext uri="{FF2B5EF4-FFF2-40B4-BE49-F238E27FC236}">
                  <a16:creationId xmlns:a16="http://schemas.microsoft.com/office/drawing/2014/main" id="{81FDE8FB-B30A-4CE1-B8D7-6DFB2D8D8F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594" b="89844" l="9766" r="89844">
                          <a14:foregroundMark x1="68359" y1="73828" x2="68359" y2="73828"/>
                          <a14:foregroundMark x1="53906" y1="8594" x2="53906" y2="85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6" t="4413" r="16603" b="5129"/>
            <a:stretch/>
          </p:blipFill>
          <p:spPr bwMode="auto">
            <a:xfrm>
              <a:off x="1263891" y="3554080"/>
              <a:ext cx="512474" cy="77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ADF13A-79DD-407E-82C8-DD3BD36B0C04}"/>
                </a:ext>
              </a:extLst>
            </p:cNvPr>
            <p:cNvSpPr txBox="1"/>
            <p:nvPr/>
          </p:nvSpPr>
          <p:spPr>
            <a:xfrm>
              <a:off x="1072975" y="4314768"/>
              <a:ext cx="894306" cy="302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사용자 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B9BE13B-0D2A-4C25-ACC4-F1CDE80CBF17}"/>
              </a:ext>
            </a:extLst>
          </p:cNvPr>
          <p:cNvGrpSpPr/>
          <p:nvPr/>
        </p:nvGrpSpPr>
        <p:grpSpPr>
          <a:xfrm>
            <a:off x="8925479" y="3668324"/>
            <a:ext cx="690446" cy="948799"/>
            <a:chOff x="1127231" y="3554080"/>
            <a:chExt cx="785793" cy="1037687"/>
          </a:xfrm>
        </p:grpSpPr>
        <p:pic>
          <p:nvPicPr>
            <p:cNvPr id="63" name="Picture 2" descr="User Icon | IconExperience - Professional Icons » O-Collection">
              <a:extLst>
                <a:ext uri="{FF2B5EF4-FFF2-40B4-BE49-F238E27FC236}">
                  <a16:creationId xmlns:a16="http://schemas.microsoft.com/office/drawing/2014/main" id="{BF772BE7-3808-4153-91C2-DBCA69812E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594" b="89844" l="9766" r="89844">
                          <a14:foregroundMark x1="68359" y1="73828" x2="68359" y2="73828"/>
                          <a14:foregroundMark x1="53906" y1="8594" x2="53906" y2="85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6" t="4413" r="16603" b="5129"/>
            <a:stretch/>
          </p:blipFill>
          <p:spPr bwMode="auto">
            <a:xfrm>
              <a:off x="1263891" y="3554080"/>
              <a:ext cx="512474" cy="77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A833FB0-2143-4780-A149-94DD2102F02D}"/>
                </a:ext>
              </a:extLst>
            </p:cNvPr>
            <p:cNvSpPr txBox="1"/>
            <p:nvPr/>
          </p:nvSpPr>
          <p:spPr>
            <a:xfrm>
              <a:off x="1127231" y="431476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사용자 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DB19BA9-B85D-49AE-80DC-8F062844818A}"/>
              </a:ext>
            </a:extLst>
          </p:cNvPr>
          <p:cNvGrpSpPr/>
          <p:nvPr/>
        </p:nvGrpSpPr>
        <p:grpSpPr>
          <a:xfrm>
            <a:off x="5695448" y="5105534"/>
            <a:ext cx="785793" cy="972527"/>
            <a:chOff x="1072975" y="3554080"/>
            <a:chExt cx="894307" cy="1063638"/>
          </a:xfrm>
        </p:grpSpPr>
        <p:pic>
          <p:nvPicPr>
            <p:cNvPr id="66" name="Picture 2" descr="User Icon | IconExperience - Professional Icons » O-Collection">
              <a:extLst>
                <a:ext uri="{FF2B5EF4-FFF2-40B4-BE49-F238E27FC236}">
                  <a16:creationId xmlns:a16="http://schemas.microsoft.com/office/drawing/2014/main" id="{2BC9ACC5-0050-4BCE-A9EA-301AAD5643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594" b="89844" l="9766" r="89844">
                          <a14:foregroundMark x1="68359" y1="73828" x2="68359" y2="73828"/>
                          <a14:foregroundMark x1="53906" y1="8594" x2="53906" y2="85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6" t="4413" r="16603" b="5129"/>
            <a:stretch/>
          </p:blipFill>
          <p:spPr bwMode="auto">
            <a:xfrm>
              <a:off x="1263891" y="3554080"/>
              <a:ext cx="512474" cy="77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F7C55B7-ED07-430E-8921-011E9A818997}"/>
                </a:ext>
              </a:extLst>
            </p:cNvPr>
            <p:cNvSpPr txBox="1"/>
            <p:nvPr/>
          </p:nvSpPr>
          <p:spPr>
            <a:xfrm>
              <a:off x="1072975" y="4314768"/>
              <a:ext cx="894307" cy="302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사용자 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EA3AAE5-528D-4EE2-BAF6-9EACD4183D4C}"/>
              </a:ext>
            </a:extLst>
          </p:cNvPr>
          <p:cNvGrpSpPr/>
          <p:nvPr/>
        </p:nvGrpSpPr>
        <p:grpSpPr>
          <a:xfrm>
            <a:off x="6686630" y="5105534"/>
            <a:ext cx="785793" cy="972527"/>
            <a:chOff x="1072975" y="3554080"/>
            <a:chExt cx="894307" cy="1063638"/>
          </a:xfrm>
        </p:grpSpPr>
        <p:pic>
          <p:nvPicPr>
            <p:cNvPr id="69" name="Picture 2" descr="User Icon | IconExperience - Professional Icons » O-Collection">
              <a:extLst>
                <a:ext uri="{FF2B5EF4-FFF2-40B4-BE49-F238E27FC236}">
                  <a16:creationId xmlns:a16="http://schemas.microsoft.com/office/drawing/2014/main" id="{461353C9-2ACE-46C0-8F6E-E59D4DCD17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594" b="89844" l="9766" r="89844">
                          <a14:foregroundMark x1="68359" y1="73828" x2="68359" y2="73828"/>
                          <a14:foregroundMark x1="53906" y1="8594" x2="53906" y2="85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6" t="4413" r="16603" b="5129"/>
            <a:stretch/>
          </p:blipFill>
          <p:spPr bwMode="auto">
            <a:xfrm>
              <a:off x="1263891" y="3554080"/>
              <a:ext cx="512474" cy="77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0859DA-F97A-4274-AE96-B3B6A2B0F441}"/>
                </a:ext>
              </a:extLst>
            </p:cNvPr>
            <p:cNvSpPr txBox="1"/>
            <p:nvPr/>
          </p:nvSpPr>
          <p:spPr>
            <a:xfrm>
              <a:off x="1072975" y="4314768"/>
              <a:ext cx="894307" cy="302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사용자 </a:t>
              </a: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570008F-0698-4967-A98E-C5F443A9B6E4}"/>
              </a:ext>
            </a:extLst>
          </p:cNvPr>
          <p:cNvSpPr/>
          <p:nvPr/>
        </p:nvSpPr>
        <p:spPr>
          <a:xfrm>
            <a:off x="8779319" y="2071366"/>
            <a:ext cx="938188" cy="2597679"/>
          </a:xfrm>
          <a:prstGeom prst="rect">
            <a:avLst/>
          </a:prstGeom>
          <a:solidFill>
            <a:srgbClr val="0066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7667B3A-52E5-4A46-9F0F-77C76E7B7E47}"/>
              </a:ext>
            </a:extLst>
          </p:cNvPr>
          <p:cNvGrpSpPr/>
          <p:nvPr/>
        </p:nvGrpSpPr>
        <p:grpSpPr>
          <a:xfrm>
            <a:off x="8947895" y="2106385"/>
            <a:ext cx="590966" cy="1016426"/>
            <a:chOff x="4519516" y="2106385"/>
            <a:chExt cx="646331" cy="1016426"/>
          </a:xfrm>
        </p:grpSpPr>
        <p:pic>
          <p:nvPicPr>
            <p:cNvPr id="74" name="Picture 2" descr="User Icon | IconExperience - Professional Icons » O-Collection">
              <a:extLst>
                <a:ext uri="{FF2B5EF4-FFF2-40B4-BE49-F238E27FC236}">
                  <a16:creationId xmlns:a16="http://schemas.microsoft.com/office/drawing/2014/main" id="{4E52042E-EACF-47D3-AFF5-3E6654ACDD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594" b="89844" l="9766" r="89844">
                          <a14:foregroundMark x1="68359" y1="73828" x2="68359" y2="73828"/>
                          <a14:foregroundMark x1="53906" y1="8594" x2="53906" y2="85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6" t="4413" r="16603" b="5129"/>
            <a:stretch/>
          </p:blipFill>
          <p:spPr bwMode="auto">
            <a:xfrm>
              <a:off x="4586445" y="2106385"/>
              <a:ext cx="512474" cy="7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65EE37-F01F-47D2-A509-999BBDC1789D}"/>
                </a:ext>
              </a:extLst>
            </p:cNvPr>
            <p:cNvSpPr txBox="1"/>
            <p:nvPr/>
          </p:nvSpPr>
          <p:spPr>
            <a:xfrm>
              <a:off x="4519516" y="284581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관리자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DD0F852-00EB-435B-959E-BA74878849B7}"/>
              </a:ext>
            </a:extLst>
          </p:cNvPr>
          <p:cNvGrpSpPr/>
          <p:nvPr/>
        </p:nvGrpSpPr>
        <p:grpSpPr>
          <a:xfrm>
            <a:off x="7817423" y="5061090"/>
            <a:ext cx="785793" cy="1037687"/>
            <a:chOff x="1090422" y="3554080"/>
            <a:chExt cx="859411" cy="1037687"/>
          </a:xfrm>
        </p:grpSpPr>
        <p:pic>
          <p:nvPicPr>
            <p:cNvPr id="77" name="Picture 2" descr="User Icon | IconExperience - Professional Icons » O-Collection">
              <a:extLst>
                <a:ext uri="{FF2B5EF4-FFF2-40B4-BE49-F238E27FC236}">
                  <a16:creationId xmlns:a16="http://schemas.microsoft.com/office/drawing/2014/main" id="{B94D2033-6B85-445D-859C-1C0093990F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594" b="89844" l="9766" r="89844">
                          <a14:foregroundMark x1="68359" y1="73828" x2="68359" y2="73828"/>
                          <a14:foregroundMark x1="53906" y1="8594" x2="53906" y2="85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6" t="4413" r="16603" b="5129"/>
            <a:stretch/>
          </p:blipFill>
          <p:spPr bwMode="auto">
            <a:xfrm>
              <a:off x="1263891" y="3554080"/>
              <a:ext cx="512474" cy="77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8D18BE-07FE-4685-A121-B7303DCAB810}"/>
                </a:ext>
              </a:extLst>
            </p:cNvPr>
            <p:cNvSpPr txBox="1"/>
            <p:nvPr/>
          </p:nvSpPr>
          <p:spPr>
            <a:xfrm>
              <a:off x="1090422" y="4314768"/>
              <a:ext cx="859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사용자 </a:t>
              </a:r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4671A6A-BC47-4180-8C6F-E810AF18AD8B}"/>
              </a:ext>
            </a:extLst>
          </p:cNvPr>
          <p:cNvSpPr txBox="1"/>
          <p:nvPr/>
        </p:nvSpPr>
        <p:spPr>
          <a:xfrm>
            <a:off x="8778570" y="1812668"/>
            <a:ext cx="922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66FF"/>
                </a:solidFill>
              </a:rPr>
              <a:t>관리자</a:t>
            </a:r>
            <a:r>
              <a:rPr lang="en-US" altLang="ko-KR" sz="1200" dirty="0">
                <a:solidFill>
                  <a:srgbClr val="0066FF"/>
                </a:solidFill>
              </a:rPr>
              <a:t> </a:t>
            </a:r>
            <a:r>
              <a:rPr lang="ko-KR" altLang="en-US" sz="1200" dirty="0">
                <a:solidFill>
                  <a:srgbClr val="0066FF"/>
                </a:solidFill>
              </a:rPr>
              <a:t>그룹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FEE2CC8-2D20-4F03-AA10-3EE66A6AC3AB}"/>
              </a:ext>
            </a:extLst>
          </p:cNvPr>
          <p:cNvSpPr txBox="1"/>
          <p:nvPr/>
        </p:nvSpPr>
        <p:spPr>
          <a:xfrm>
            <a:off x="7578617" y="4669045"/>
            <a:ext cx="1062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66FF"/>
                </a:solidFill>
              </a:rPr>
              <a:t>비관리자</a:t>
            </a:r>
            <a:r>
              <a:rPr lang="en-US" altLang="ko-KR" sz="1200" dirty="0">
                <a:solidFill>
                  <a:srgbClr val="0066FF"/>
                </a:solidFill>
              </a:rPr>
              <a:t> </a:t>
            </a:r>
            <a:r>
              <a:rPr lang="ko-KR" altLang="en-US" sz="1200" dirty="0">
                <a:solidFill>
                  <a:srgbClr val="0066FF"/>
                </a:solidFill>
              </a:rPr>
              <a:t>그룹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0103D00-BAA2-45ED-BA61-55B8BAE0782C}"/>
              </a:ext>
            </a:extLst>
          </p:cNvPr>
          <p:cNvSpPr txBox="1"/>
          <p:nvPr/>
        </p:nvSpPr>
        <p:spPr>
          <a:xfrm>
            <a:off x="5641167" y="1114889"/>
            <a:ext cx="1550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도메인 </a:t>
            </a:r>
            <a:r>
              <a:rPr lang="en-US" altLang="ko-KR" sz="1400" b="1" dirty="0"/>
              <a:t>- RedHat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26466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네트워크를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관리하는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Neutron</a:t>
              </a: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네트워크를 관리하는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Neutron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07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0996B-422C-456B-A32C-BC8B56C02D7A}"/>
              </a:ext>
            </a:extLst>
          </p:cNvPr>
          <p:cNvSpPr txBox="1"/>
          <p:nvPr/>
        </p:nvSpPr>
        <p:spPr>
          <a:xfrm>
            <a:off x="2840922" y="1270388"/>
            <a:ext cx="592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Neutron</a:t>
            </a:r>
            <a:r>
              <a:rPr lang="ko-KR" altLang="en-US" dirty="0"/>
              <a:t>이 직접 </a:t>
            </a:r>
            <a:r>
              <a:rPr lang="en-US" altLang="ko-KR" dirty="0"/>
              <a:t>OpenStack</a:t>
            </a:r>
            <a:r>
              <a:rPr lang="ko-KR" altLang="en-US" dirty="0"/>
              <a:t>의 </a:t>
            </a:r>
            <a:r>
              <a:rPr lang="en-US" altLang="ko-KR" dirty="0"/>
              <a:t>Network</a:t>
            </a:r>
            <a:r>
              <a:rPr lang="ko-KR" altLang="en-US" dirty="0"/>
              <a:t>를 구현하는 것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7A08EB92-F1D9-4936-99CF-8B7E419993F1}"/>
              </a:ext>
            </a:extLst>
          </p:cNvPr>
          <p:cNvSpPr/>
          <p:nvPr/>
        </p:nvSpPr>
        <p:spPr>
          <a:xfrm>
            <a:off x="4555202" y="713077"/>
            <a:ext cx="2498895" cy="1560392"/>
          </a:xfrm>
          <a:prstGeom prst="mathMultiply">
            <a:avLst>
              <a:gd name="adj1" fmla="val 145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5899D5E-3072-4930-A25E-BCDD688E44F8}"/>
              </a:ext>
            </a:extLst>
          </p:cNvPr>
          <p:cNvSpPr txBox="1"/>
          <p:nvPr/>
        </p:nvSpPr>
        <p:spPr>
          <a:xfrm>
            <a:off x="2903226" y="928918"/>
            <a:ext cx="5802845" cy="10980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네트워크 생성</a:t>
            </a:r>
            <a:r>
              <a:rPr lang="en-US" altLang="ko-KR" b="1" dirty="0"/>
              <a:t>/</a:t>
            </a:r>
            <a:r>
              <a:rPr lang="ko-KR" altLang="en-US" b="1" dirty="0"/>
              <a:t>변경</a:t>
            </a:r>
            <a:r>
              <a:rPr lang="en-US" altLang="ko-KR" b="1" dirty="0"/>
              <a:t>/</a:t>
            </a:r>
            <a:r>
              <a:rPr lang="ko-KR" altLang="en-US" b="1" dirty="0"/>
              <a:t>삭제에 대한 </a:t>
            </a:r>
            <a:r>
              <a:rPr lang="en-US" altLang="ko-KR" b="1" dirty="0"/>
              <a:t>API</a:t>
            </a:r>
            <a:r>
              <a:rPr lang="ko-KR" altLang="en-US" b="1" dirty="0"/>
              <a:t>만 제공</a:t>
            </a:r>
            <a:endParaRPr lang="en-US" altLang="ko-KR" b="1" dirty="0"/>
          </a:p>
          <a:p>
            <a:pPr algn="ctr"/>
            <a:r>
              <a:rPr lang="ko-KR" altLang="en-US" dirty="0"/>
              <a:t>실제로는 </a:t>
            </a:r>
            <a:r>
              <a:rPr lang="en-US" altLang="ko-KR" dirty="0"/>
              <a:t>Plug-in</a:t>
            </a:r>
            <a:r>
              <a:rPr lang="ko-KR" altLang="en-US" dirty="0"/>
              <a:t>을 통해서 네트워크가 구성됨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A547A2B5-2A83-40A8-8C06-828F5DC4B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11" y="2273469"/>
            <a:ext cx="7245471" cy="377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13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네트워크를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관리하는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Neutron</a:t>
              </a: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Logical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Architecture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로 보는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Neutron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07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6917B3-6086-4A84-B0F0-F1A70FD27A35}"/>
              </a:ext>
            </a:extLst>
          </p:cNvPr>
          <p:cNvSpPr/>
          <p:nvPr/>
        </p:nvSpPr>
        <p:spPr>
          <a:xfrm>
            <a:off x="5293650" y="1351530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neutron-server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3E3624FA-E049-4B33-A831-741486FDD372}"/>
              </a:ext>
            </a:extLst>
          </p:cNvPr>
          <p:cNvSpPr/>
          <p:nvPr/>
        </p:nvSpPr>
        <p:spPr>
          <a:xfrm>
            <a:off x="5568998" y="4443365"/>
            <a:ext cx="1054003" cy="101212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Neutron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Database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E85EC7-EA3A-4A06-BBAC-26D41AB44A77}"/>
              </a:ext>
            </a:extLst>
          </p:cNvPr>
          <p:cNvSpPr/>
          <p:nvPr/>
        </p:nvSpPr>
        <p:spPr>
          <a:xfrm>
            <a:off x="1689488" y="4443365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network-provider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37CB86-642D-42C3-A4FC-2BAFA620497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>
            <a:off x="6096000" y="1819200"/>
            <a:ext cx="0" cy="922369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D8EAEF-F54B-40B2-8F0D-C046CFACDB61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2491838" y="3539435"/>
            <a:ext cx="0" cy="90393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별: 꼭짓점 8개 14">
            <a:extLst>
              <a:ext uri="{FF2B5EF4-FFF2-40B4-BE49-F238E27FC236}">
                <a16:creationId xmlns:a16="http://schemas.microsoft.com/office/drawing/2014/main" id="{8B0C9B3F-11FE-49D8-8E6F-22EA25C7BA1D}"/>
              </a:ext>
            </a:extLst>
          </p:cNvPr>
          <p:cNvSpPr/>
          <p:nvPr/>
        </p:nvSpPr>
        <p:spPr>
          <a:xfrm>
            <a:off x="5293650" y="2741569"/>
            <a:ext cx="1604700" cy="1128062"/>
          </a:xfrm>
          <a:prstGeom prst="star8">
            <a:avLst>
              <a:gd name="adj" fmla="val 4622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Queue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87B473-6B30-46AE-A829-E70933E7748C}"/>
              </a:ext>
            </a:extLst>
          </p:cNvPr>
          <p:cNvSpPr/>
          <p:nvPr/>
        </p:nvSpPr>
        <p:spPr>
          <a:xfrm>
            <a:off x="1689488" y="3071765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neutron-agents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EFBC3FF-2B66-41B7-B603-487DE28477D0}"/>
              </a:ext>
            </a:extLst>
          </p:cNvPr>
          <p:cNvSpPr/>
          <p:nvPr/>
        </p:nvSpPr>
        <p:spPr>
          <a:xfrm>
            <a:off x="8723306" y="3071765"/>
            <a:ext cx="1723808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neutron-plugins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D1F3FAD-BCE8-4EFB-A4C2-DD7C02ADA392}"/>
              </a:ext>
            </a:extLst>
          </p:cNvPr>
          <p:cNvCxnSpPr>
            <a:cxnSpLocks/>
            <a:stCxn id="22" idx="3"/>
            <a:endCxn id="15" idx="4"/>
          </p:cNvCxnSpPr>
          <p:nvPr/>
        </p:nvCxnSpPr>
        <p:spPr>
          <a:xfrm>
            <a:off x="3294188" y="3305600"/>
            <a:ext cx="1999462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9251FD-8F9A-445D-8C64-18ED86ABC167}"/>
              </a:ext>
            </a:extLst>
          </p:cNvPr>
          <p:cNvCxnSpPr>
            <a:cxnSpLocks/>
            <a:stCxn id="15" idx="0"/>
            <a:endCxn id="23" idx="1"/>
          </p:cNvCxnSpPr>
          <p:nvPr/>
        </p:nvCxnSpPr>
        <p:spPr>
          <a:xfrm>
            <a:off x="6898350" y="3305600"/>
            <a:ext cx="1824956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9F50DDE-CE54-4A4E-B328-19C27BA5B1A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606789" y="3539435"/>
            <a:ext cx="2962209" cy="140999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C56744-B331-4878-A5E0-E909053DC712}"/>
              </a:ext>
            </a:extLst>
          </p:cNvPr>
          <p:cNvCxnSpPr>
            <a:cxnSpLocks/>
            <a:stCxn id="23" idx="2"/>
            <a:endCxn id="11" idx="4"/>
          </p:cNvCxnSpPr>
          <p:nvPr/>
        </p:nvCxnSpPr>
        <p:spPr>
          <a:xfrm flipH="1">
            <a:off x="6623001" y="3539435"/>
            <a:ext cx="2962209" cy="140999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말풍선: 모서리가 둥근 사각형 39">
            <a:extLst>
              <a:ext uri="{FF2B5EF4-FFF2-40B4-BE49-F238E27FC236}">
                <a16:creationId xmlns:a16="http://schemas.microsoft.com/office/drawing/2014/main" id="{B061A402-7662-4499-80B2-62B69356C51B}"/>
              </a:ext>
            </a:extLst>
          </p:cNvPr>
          <p:cNvSpPr/>
          <p:nvPr/>
        </p:nvSpPr>
        <p:spPr>
          <a:xfrm>
            <a:off x="7016919" y="834195"/>
            <a:ext cx="1303423" cy="587939"/>
          </a:xfrm>
          <a:prstGeom prst="wedgeRoundRectCallout">
            <a:avLst>
              <a:gd name="adj1" fmla="val -41594"/>
              <a:gd name="adj2" fmla="val 7557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IP</a:t>
            </a:r>
            <a:r>
              <a:rPr lang="ko-KR" altLang="en-US" sz="1200" dirty="0">
                <a:solidFill>
                  <a:schemeClr val="tx1"/>
                </a:solidFill>
              </a:rPr>
              <a:t>할당 요청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5F2B5D-0A3D-43A7-84CF-9D98E6BBD05A}"/>
              </a:ext>
            </a:extLst>
          </p:cNvPr>
          <p:cNvSpPr txBox="1"/>
          <p:nvPr/>
        </p:nvSpPr>
        <p:spPr>
          <a:xfrm>
            <a:off x="3801636" y="3002003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IP</a:t>
            </a:r>
            <a:r>
              <a:rPr lang="ko-KR" altLang="en-US" sz="1200" dirty="0"/>
              <a:t>할당 지시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AA9742-9DFB-46F0-AD01-A46440CE94F3}"/>
              </a:ext>
            </a:extLst>
          </p:cNvPr>
          <p:cNvSpPr txBox="1"/>
          <p:nvPr/>
        </p:nvSpPr>
        <p:spPr>
          <a:xfrm>
            <a:off x="7335777" y="3002003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IP</a:t>
            </a:r>
            <a:r>
              <a:rPr lang="ko-KR" altLang="en-US" sz="1200" dirty="0"/>
              <a:t>할당 지시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3496A1-66F6-42CD-ADCF-2EEAEBED1B97}"/>
              </a:ext>
            </a:extLst>
          </p:cNvPr>
          <p:cNvSpPr txBox="1"/>
          <p:nvPr/>
        </p:nvSpPr>
        <p:spPr>
          <a:xfrm>
            <a:off x="5101976" y="5522553"/>
            <a:ext cx="198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지시 받은 작업</a:t>
            </a:r>
            <a:r>
              <a:rPr lang="en-US" altLang="ko-KR" sz="1200" dirty="0"/>
              <a:t> DB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pPr algn="ctr"/>
            <a:r>
              <a:rPr lang="ko-KR" altLang="en-US" sz="1200" dirty="0"/>
              <a:t>및 수시로 업데이트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D7CD5-9BC0-4C47-B124-442421B9DA7F}"/>
              </a:ext>
            </a:extLst>
          </p:cNvPr>
          <p:cNvSpPr txBox="1"/>
          <p:nvPr/>
        </p:nvSpPr>
        <p:spPr>
          <a:xfrm>
            <a:off x="2433718" y="39081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작업 지시</a:t>
            </a:r>
          </a:p>
        </p:txBody>
      </p:sp>
    </p:spTree>
    <p:extLst>
      <p:ext uri="{BB962C8B-B14F-4D97-AF65-F5344CB8AC3E}">
        <p14:creationId xmlns:p14="http://schemas.microsoft.com/office/powerpoint/2010/main" val="332172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오픈스택의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역사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오픈스택의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탄생배경과 릴리즈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 descr="고객이 클라우드를 수용할 수 있도록 지원한 Rackspace">
            <a:extLst>
              <a:ext uri="{FF2B5EF4-FFF2-40B4-BE49-F238E27FC236}">
                <a16:creationId xmlns:a16="http://schemas.microsoft.com/office/drawing/2014/main" id="{861EC2E3-2F9D-43ED-91A2-B9EB02364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19" b="27144"/>
          <a:stretch/>
        </p:blipFill>
        <p:spPr bwMode="auto">
          <a:xfrm>
            <a:off x="1337837" y="1382348"/>
            <a:ext cx="2143125" cy="74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5F4944A-6ACC-4E84-84CE-A4F89405B4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58" t="10696" r="26006" b="48944"/>
          <a:stretch/>
        </p:blipFill>
        <p:spPr>
          <a:xfrm>
            <a:off x="1591590" y="3979350"/>
            <a:ext cx="1799310" cy="1468950"/>
          </a:xfrm>
          <a:prstGeom prst="rect">
            <a:avLst/>
          </a:prstGeom>
        </p:spPr>
      </p:pic>
      <p:pic>
        <p:nvPicPr>
          <p:cNvPr id="1028" name="Picture 4" descr="OpenStack Foundation Launched - CloudAve">
            <a:extLst>
              <a:ext uri="{FF2B5EF4-FFF2-40B4-BE49-F238E27FC236}">
                <a16:creationId xmlns:a16="http://schemas.microsoft.com/office/drawing/2014/main" id="{F32B5866-0531-442F-988B-A9A7EBD8C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808" y="22251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0A874D-BE4E-40FA-843D-A7FCFB6B6ED1}"/>
              </a:ext>
            </a:extLst>
          </p:cNvPr>
          <p:cNvSpPr txBox="1"/>
          <p:nvPr/>
        </p:nvSpPr>
        <p:spPr>
          <a:xfrm>
            <a:off x="1360554" y="2225113"/>
            <a:ext cx="2233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2010.03 - </a:t>
            </a:r>
            <a:r>
              <a:rPr lang="en-US" altLang="ko-KR" sz="1400" b="1" dirty="0"/>
              <a:t>Cloud Storage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E7AF8-B095-4F35-9868-2DEA6047F7C0}"/>
              </a:ext>
            </a:extLst>
          </p:cNvPr>
          <p:cNvSpPr txBox="1"/>
          <p:nvPr/>
        </p:nvSpPr>
        <p:spPr>
          <a:xfrm>
            <a:off x="1675957" y="5604511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2010.05 - </a:t>
            </a:r>
            <a:r>
              <a:rPr lang="en-US" altLang="ko-KR" sz="1400" b="1" dirty="0"/>
              <a:t>Nebula</a:t>
            </a:r>
            <a:endParaRPr lang="ko-KR" altLang="en-US" sz="1400" b="1" dirty="0"/>
          </a:p>
        </p:txBody>
      </p:sp>
      <p:sp>
        <p:nvSpPr>
          <p:cNvPr id="4" name="더하기 기호 3">
            <a:extLst>
              <a:ext uri="{FF2B5EF4-FFF2-40B4-BE49-F238E27FC236}">
                <a16:creationId xmlns:a16="http://schemas.microsoft.com/office/drawing/2014/main" id="{12BD2069-0E01-4130-8A84-A50A63BDA65E}"/>
              </a:ext>
            </a:extLst>
          </p:cNvPr>
          <p:cNvSpPr/>
          <p:nvPr/>
        </p:nvSpPr>
        <p:spPr>
          <a:xfrm>
            <a:off x="2183269" y="2938067"/>
            <a:ext cx="615950" cy="636105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9165EF-69B7-4E21-8D1F-7DA842275B4C}"/>
              </a:ext>
            </a:extLst>
          </p:cNvPr>
          <p:cNvSpPr txBox="1"/>
          <p:nvPr/>
        </p:nvSpPr>
        <p:spPr>
          <a:xfrm>
            <a:off x="4596758" y="4368238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2010.06</a:t>
            </a:r>
            <a:endParaRPr lang="ko-KR" altLang="en-US" sz="1400" b="1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00ABB99F-7662-4B7C-88A6-2B3C9B824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100" y="758607"/>
            <a:ext cx="4902200" cy="594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4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네트워크를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관리하는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Neutron</a:t>
              </a: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Neutron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과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VRRP, DVR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07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0B0FE-D0C0-4151-BFD0-0C44BF3C6FBF}"/>
              </a:ext>
            </a:extLst>
          </p:cNvPr>
          <p:cNvSpPr txBox="1"/>
          <p:nvPr/>
        </p:nvSpPr>
        <p:spPr>
          <a:xfrm>
            <a:off x="513355" y="1019103"/>
            <a:ext cx="10369558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Juno </a:t>
            </a:r>
            <a:r>
              <a:rPr lang="ko-KR" altLang="en-US" sz="1600" dirty="0"/>
              <a:t>이전 버전의 </a:t>
            </a:r>
            <a:r>
              <a:rPr lang="en-US" altLang="ko-KR" sz="1600" dirty="0"/>
              <a:t>OpenStack Network: </a:t>
            </a:r>
            <a:r>
              <a:rPr lang="ko-KR" altLang="en-US" sz="1600" dirty="0"/>
              <a:t>별도의 </a:t>
            </a:r>
            <a:r>
              <a:rPr lang="en-US" altLang="ko-KR" sz="1600" dirty="0"/>
              <a:t>Network Node </a:t>
            </a:r>
            <a:r>
              <a:rPr lang="ko-KR" altLang="en-US" sz="1600" dirty="0"/>
              <a:t>이용해 </a:t>
            </a:r>
            <a:r>
              <a:rPr lang="ko-KR" altLang="en-US" sz="1600" dirty="0">
                <a:sym typeface="Wingdings" panose="05000000000000000000" pitchFamily="2" charset="2"/>
              </a:rPr>
              <a:t>모든 </a:t>
            </a:r>
            <a:r>
              <a:rPr lang="en-US" altLang="ko-KR" sz="1600" dirty="0">
                <a:sym typeface="Wingdings" panose="05000000000000000000" pitchFamily="2" charset="2"/>
              </a:rPr>
              <a:t>Instance</a:t>
            </a:r>
            <a:r>
              <a:rPr lang="ko-KR" altLang="en-US" sz="1600" dirty="0">
                <a:sym typeface="Wingdings" panose="05000000000000000000" pitchFamily="2" charset="2"/>
              </a:rPr>
              <a:t>의 외부 통신 처리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ym typeface="Wingdings" panose="05000000000000000000" pitchFamily="2" charset="2"/>
              </a:rPr>
              <a:t>특정 사용자 수 증가 </a:t>
            </a:r>
            <a:r>
              <a:rPr lang="en-US" altLang="ko-KR" sz="1600" b="1" dirty="0">
                <a:sym typeface="Wingdings" panose="05000000000000000000" pitchFamily="2" charset="2"/>
              </a:rPr>
              <a:t>or </a:t>
            </a:r>
            <a:r>
              <a:rPr lang="ko-KR" altLang="en-US" sz="1600" b="1" dirty="0">
                <a:sym typeface="Wingdings" panose="05000000000000000000" pitchFamily="2" charset="2"/>
              </a:rPr>
              <a:t>네트워크 속도 감소 </a:t>
            </a: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ym typeface="Wingdings" panose="05000000000000000000" pitchFamily="2" charset="2"/>
              </a:rPr>
              <a:t>병목 현상</a:t>
            </a:r>
            <a:r>
              <a:rPr lang="ko-KR" altLang="en-US" sz="1600" dirty="0">
                <a:sym typeface="Wingdings" panose="05000000000000000000" pitchFamily="2" charset="2"/>
              </a:rPr>
              <a:t>과 같은 문제점 발생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7BF06C-5409-4607-BD91-2EEDB389D6F3}"/>
              </a:ext>
            </a:extLst>
          </p:cNvPr>
          <p:cNvSpPr txBox="1"/>
          <p:nvPr/>
        </p:nvSpPr>
        <p:spPr>
          <a:xfrm>
            <a:off x="481237" y="1964127"/>
            <a:ext cx="1128077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Neutron</a:t>
            </a:r>
            <a:r>
              <a:rPr lang="ko-KR" altLang="en-US" sz="1600" dirty="0"/>
              <a:t>에서는 </a:t>
            </a:r>
            <a:r>
              <a:rPr lang="en-US" altLang="ko-KR" sz="1600" b="1" dirty="0">
                <a:solidFill>
                  <a:srgbClr val="FF0000"/>
                </a:solidFill>
              </a:rPr>
              <a:t>VRRP</a:t>
            </a:r>
            <a:r>
              <a:rPr lang="en-US" altLang="ko-KR" sz="1200" dirty="0">
                <a:solidFill>
                  <a:srgbClr val="FF0000"/>
                </a:solidFill>
              </a:rPr>
              <a:t>(Virtual Router Redundancy Protocol)</a:t>
            </a:r>
            <a:r>
              <a:rPr lang="ko-KR" altLang="en-US" sz="1600" b="1" dirty="0">
                <a:solidFill>
                  <a:srgbClr val="FF0000"/>
                </a:solidFill>
              </a:rPr>
              <a:t>를 사용한 </a:t>
            </a:r>
            <a:r>
              <a:rPr lang="en-US" altLang="ko-KR" sz="1600" b="1" dirty="0">
                <a:solidFill>
                  <a:srgbClr val="FF0000"/>
                </a:solidFill>
              </a:rPr>
              <a:t>DVR</a:t>
            </a:r>
            <a:r>
              <a:rPr lang="en-US" altLang="ko-KR" sz="1200" dirty="0">
                <a:solidFill>
                  <a:srgbClr val="FF0000"/>
                </a:solidFill>
              </a:rPr>
              <a:t>(Distributed Virtual Router)</a:t>
            </a:r>
            <a:r>
              <a:rPr lang="ko-KR" altLang="en-US" sz="1600" b="1" dirty="0">
                <a:solidFill>
                  <a:srgbClr val="FF0000"/>
                </a:solidFill>
              </a:rPr>
              <a:t>기능을 추가</a:t>
            </a:r>
            <a:r>
              <a:rPr lang="ko-KR" altLang="en-US" sz="1600" dirty="0"/>
              <a:t>함으로써 문제점 해결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  <p:grpSp>
        <p:nvGrpSpPr>
          <p:cNvPr id="28722" name="그룹 28721">
            <a:extLst>
              <a:ext uri="{FF2B5EF4-FFF2-40B4-BE49-F238E27FC236}">
                <a16:creationId xmlns:a16="http://schemas.microsoft.com/office/drawing/2014/main" id="{860A8244-CA53-4F14-9BE2-3F09FAD586E2}"/>
              </a:ext>
            </a:extLst>
          </p:cNvPr>
          <p:cNvGrpSpPr/>
          <p:nvPr/>
        </p:nvGrpSpPr>
        <p:grpSpPr>
          <a:xfrm>
            <a:off x="1375089" y="2694339"/>
            <a:ext cx="4048263" cy="3703102"/>
            <a:chOff x="1375089" y="2694339"/>
            <a:chExt cx="4048263" cy="3703102"/>
          </a:xfrm>
        </p:grpSpPr>
        <p:sp>
          <p:nvSpPr>
            <p:cNvPr id="3" name="구름 2">
              <a:extLst>
                <a:ext uri="{FF2B5EF4-FFF2-40B4-BE49-F238E27FC236}">
                  <a16:creationId xmlns:a16="http://schemas.microsoft.com/office/drawing/2014/main" id="{EDEAD81E-C39E-4A6A-9ABD-D58F7CB71ED3}"/>
                </a:ext>
              </a:extLst>
            </p:cNvPr>
            <p:cNvSpPr/>
            <p:nvPr/>
          </p:nvSpPr>
          <p:spPr>
            <a:xfrm>
              <a:off x="2926039" y="2694339"/>
              <a:ext cx="1193606" cy="600293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Network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8674" name="Picture 2" descr="Round blue and white arrow illustration, Router Computer network diagram  Computer Icons, Network Diagram s, blue, computer Network png | PNGEgg">
              <a:extLst>
                <a:ext uri="{FF2B5EF4-FFF2-40B4-BE49-F238E27FC236}">
                  <a16:creationId xmlns:a16="http://schemas.microsoft.com/office/drawing/2014/main" id="{1D6A3955-8C3F-4C2E-AE5B-8EA1C48AF4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58" t="24514" r="11832" b="24026"/>
            <a:stretch/>
          </p:blipFill>
          <p:spPr bwMode="auto">
            <a:xfrm>
              <a:off x="3124687" y="3716894"/>
              <a:ext cx="796313" cy="559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58EE7BF-1B64-4EEB-A5CE-91FA2831517B}"/>
                </a:ext>
              </a:extLst>
            </p:cNvPr>
            <p:cNvGrpSpPr/>
            <p:nvPr/>
          </p:nvGrpSpPr>
          <p:grpSpPr>
            <a:xfrm>
              <a:off x="1375089" y="5502469"/>
              <a:ext cx="690510" cy="894972"/>
              <a:chOff x="1284349" y="5502469"/>
              <a:chExt cx="690510" cy="894972"/>
            </a:xfrm>
          </p:grpSpPr>
          <p:pic>
            <p:nvPicPr>
              <p:cNvPr id="28678" name="Picture 6" descr="Free Icon | Server">
                <a:extLst>
                  <a:ext uri="{FF2B5EF4-FFF2-40B4-BE49-F238E27FC236}">
                    <a16:creationId xmlns:a16="http://schemas.microsoft.com/office/drawing/2014/main" id="{4EBBDB1A-8902-4F2A-9742-E335F9E544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4349" y="5502469"/>
                <a:ext cx="641120" cy="64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6C5528-042E-4318-A9D9-CF868924644D}"/>
                  </a:ext>
                </a:extLst>
              </p:cNvPr>
              <p:cNvSpPr txBox="1"/>
              <p:nvPr/>
            </p:nvSpPr>
            <p:spPr>
              <a:xfrm>
                <a:off x="1284349" y="6120442"/>
                <a:ext cx="690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server1</a:t>
                </a:r>
                <a:endParaRPr lang="ko-KR" altLang="en-US" sz="1200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A572AA4-72AB-4592-B6E9-373D943761ED}"/>
                </a:ext>
              </a:extLst>
            </p:cNvPr>
            <p:cNvGrpSpPr/>
            <p:nvPr/>
          </p:nvGrpSpPr>
          <p:grpSpPr>
            <a:xfrm>
              <a:off x="1719028" y="4553031"/>
              <a:ext cx="1023117" cy="564338"/>
              <a:chOff x="1698088" y="4553031"/>
              <a:chExt cx="1023117" cy="564338"/>
            </a:xfrm>
          </p:grpSpPr>
          <p:pic>
            <p:nvPicPr>
              <p:cNvPr id="28676" name="Picture 4" descr="Free Icon | Software">
                <a:extLst>
                  <a:ext uri="{FF2B5EF4-FFF2-40B4-BE49-F238E27FC236}">
                    <a16:creationId xmlns:a16="http://schemas.microsoft.com/office/drawing/2014/main" id="{A4EA3768-7D62-44DD-8EE4-D03420F4FF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867" y="4553031"/>
                <a:ext cx="564338" cy="5643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97955-471E-4DC8-9E8E-6008B69C0981}"/>
                  </a:ext>
                </a:extLst>
              </p:cNvPr>
              <p:cNvSpPr txBox="1"/>
              <p:nvPr/>
            </p:nvSpPr>
            <p:spPr>
              <a:xfrm>
                <a:off x="1698088" y="4717640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sw1</a:t>
                </a:r>
                <a:endParaRPr lang="ko-KR" altLang="en-US" sz="1200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8D955D8-FE9B-48AA-9CEA-79B3B89A1686}"/>
                </a:ext>
              </a:extLst>
            </p:cNvPr>
            <p:cNvGrpSpPr/>
            <p:nvPr/>
          </p:nvGrpSpPr>
          <p:grpSpPr>
            <a:xfrm>
              <a:off x="4238305" y="4553031"/>
              <a:ext cx="1023117" cy="564338"/>
              <a:chOff x="4077765" y="4553031"/>
              <a:chExt cx="1023117" cy="564338"/>
            </a:xfrm>
          </p:grpSpPr>
          <p:pic>
            <p:nvPicPr>
              <p:cNvPr id="28" name="Picture 4" descr="Free Icon | Software">
                <a:extLst>
                  <a:ext uri="{FF2B5EF4-FFF2-40B4-BE49-F238E27FC236}">
                    <a16:creationId xmlns:a16="http://schemas.microsoft.com/office/drawing/2014/main" id="{35148B39-5781-4F0E-90EB-90943FD2BE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765" y="4553031"/>
                <a:ext cx="564338" cy="5643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56EE6A-3662-4E11-A959-D43F324BDA9C}"/>
                  </a:ext>
                </a:extLst>
              </p:cNvPr>
              <p:cNvSpPr txBox="1"/>
              <p:nvPr/>
            </p:nvSpPr>
            <p:spPr>
              <a:xfrm>
                <a:off x="4634088" y="4717640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sw2</a:t>
                </a:r>
                <a:endParaRPr lang="ko-KR" altLang="en-US" sz="1200" b="1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A5564CB-3CFA-4B5F-BEA2-79F7ABA89E20}"/>
                </a:ext>
              </a:extLst>
            </p:cNvPr>
            <p:cNvGrpSpPr/>
            <p:nvPr/>
          </p:nvGrpSpPr>
          <p:grpSpPr>
            <a:xfrm>
              <a:off x="2524917" y="5502469"/>
              <a:ext cx="690510" cy="894972"/>
              <a:chOff x="1284349" y="5502469"/>
              <a:chExt cx="690510" cy="894972"/>
            </a:xfrm>
          </p:grpSpPr>
          <p:pic>
            <p:nvPicPr>
              <p:cNvPr id="42" name="Picture 6" descr="Free Icon | Server">
                <a:extLst>
                  <a:ext uri="{FF2B5EF4-FFF2-40B4-BE49-F238E27FC236}">
                    <a16:creationId xmlns:a16="http://schemas.microsoft.com/office/drawing/2014/main" id="{6FC9E879-845F-45DB-87B2-1E0F61F62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4349" y="5502469"/>
                <a:ext cx="641120" cy="64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5D1B68-3937-4436-BDEA-18A0557D2E9C}"/>
                  </a:ext>
                </a:extLst>
              </p:cNvPr>
              <p:cNvSpPr txBox="1"/>
              <p:nvPr/>
            </p:nvSpPr>
            <p:spPr>
              <a:xfrm>
                <a:off x="1284349" y="6120442"/>
                <a:ext cx="690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server2</a:t>
                </a:r>
                <a:endParaRPr lang="ko-KR" altLang="en-US" sz="1200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7FF9A1E-2269-4737-B68E-2C162282E58C}"/>
                </a:ext>
              </a:extLst>
            </p:cNvPr>
            <p:cNvGrpSpPr/>
            <p:nvPr/>
          </p:nvGrpSpPr>
          <p:grpSpPr>
            <a:xfrm>
              <a:off x="3613583" y="5502469"/>
              <a:ext cx="690510" cy="894972"/>
              <a:chOff x="1284349" y="5502469"/>
              <a:chExt cx="690510" cy="894972"/>
            </a:xfrm>
          </p:grpSpPr>
          <p:pic>
            <p:nvPicPr>
              <p:cNvPr id="48" name="Picture 6" descr="Free Icon | Server">
                <a:extLst>
                  <a:ext uri="{FF2B5EF4-FFF2-40B4-BE49-F238E27FC236}">
                    <a16:creationId xmlns:a16="http://schemas.microsoft.com/office/drawing/2014/main" id="{6CD9569E-A15D-47D8-93DA-4533195FB7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4349" y="5502469"/>
                <a:ext cx="641120" cy="64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B0AA0FB-43FE-4E5E-A654-A8B9EF590DC0}"/>
                  </a:ext>
                </a:extLst>
              </p:cNvPr>
              <p:cNvSpPr txBox="1"/>
              <p:nvPr/>
            </p:nvSpPr>
            <p:spPr>
              <a:xfrm>
                <a:off x="1284349" y="6120442"/>
                <a:ext cx="690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server3</a:t>
                </a:r>
                <a:endParaRPr lang="ko-KR" altLang="en-US" sz="1200" dirty="0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96891A8-CE3D-44F2-BB65-4840DC76BB76}"/>
                </a:ext>
              </a:extLst>
            </p:cNvPr>
            <p:cNvGrpSpPr/>
            <p:nvPr/>
          </p:nvGrpSpPr>
          <p:grpSpPr>
            <a:xfrm>
              <a:off x="4732842" y="5502469"/>
              <a:ext cx="690510" cy="894972"/>
              <a:chOff x="1284349" y="5502469"/>
              <a:chExt cx="690510" cy="894972"/>
            </a:xfrm>
          </p:grpSpPr>
          <p:pic>
            <p:nvPicPr>
              <p:cNvPr id="51" name="Picture 6" descr="Free Icon | Server">
                <a:extLst>
                  <a:ext uri="{FF2B5EF4-FFF2-40B4-BE49-F238E27FC236}">
                    <a16:creationId xmlns:a16="http://schemas.microsoft.com/office/drawing/2014/main" id="{48769B25-C74C-4A8C-8BF5-A036241366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4349" y="5502469"/>
                <a:ext cx="641120" cy="64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BF6EF0-019F-477E-B512-6CDA53C4AFEA}"/>
                  </a:ext>
                </a:extLst>
              </p:cNvPr>
              <p:cNvSpPr txBox="1"/>
              <p:nvPr/>
            </p:nvSpPr>
            <p:spPr>
              <a:xfrm>
                <a:off x="1284349" y="6120442"/>
                <a:ext cx="690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server4</a:t>
                </a:r>
                <a:endParaRPr lang="ko-KR" altLang="en-US" sz="1200" dirty="0"/>
              </a:p>
            </p:txBody>
          </p:sp>
        </p:grp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9FBC909-3BC3-4DF9-9BD7-A6B62FF6668C}"/>
                </a:ext>
              </a:extLst>
            </p:cNvPr>
            <p:cNvCxnSpPr>
              <a:stCxn id="28678" idx="0"/>
              <a:endCxn id="28676" idx="2"/>
            </p:cNvCxnSpPr>
            <p:nvPr/>
          </p:nvCxnSpPr>
          <p:spPr>
            <a:xfrm flipV="1">
              <a:off x="1695649" y="5117369"/>
              <a:ext cx="764327" cy="3851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BC60E19-7CAD-4955-8D3A-444711458AE7}"/>
                </a:ext>
              </a:extLst>
            </p:cNvPr>
            <p:cNvCxnSpPr>
              <a:cxnSpLocks/>
              <a:stCxn id="42" idx="0"/>
              <a:endCxn id="28676" idx="2"/>
            </p:cNvCxnSpPr>
            <p:nvPr/>
          </p:nvCxnSpPr>
          <p:spPr>
            <a:xfrm flipH="1" flipV="1">
              <a:off x="2459976" y="5117369"/>
              <a:ext cx="385501" cy="3851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8DF9540-47C4-4C9A-B9A9-E4115035EB73}"/>
                </a:ext>
              </a:extLst>
            </p:cNvPr>
            <p:cNvCxnSpPr>
              <a:cxnSpLocks/>
              <a:stCxn id="48" idx="0"/>
              <a:endCxn id="28676" idx="2"/>
            </p:cNvCxnSpPr>
            <p:nvPr/>
          </p:nvCxnSpPr>
          <p:spPr>
            <a:xfrm flipH="1" flipV="1">
              <a:off x="2459976" y="5117369"/>
              <a:ext cx="1474167" cy="3851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2DCC4D4-AB11-4DC9-878D-DFB657656F2C}"/>
                </a:ext>
              </a:extLst>
            </p:cNvPr>
            <p:cNvCxnSpPr>
              <a:cxnSpLocks/>
              <a:stCxn id="51" idx="0"/>
              <a:endCxn id="28676" idx="2"/>
            </p:cNvCxnSpPr>
            <p:nvPr/>
          </p:nvCxnSpPr>
          <p:spPr>
            <a:xfrm flipH="1" flipV="1">
              <a:off x="2459976" y="5117369"/>
              <a:ext cx="2593426" cy="3851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37AE2E2-E192-4515-842D-8BAD594BFAB0}"/>
                </a:ext>
              </a:extLst>
            </p:cNvPr>
            <p:cNvCxnSpPr>
              <a:cxnSpLocks/>
              <a:stCxn id="28678" idx="0"/>
              <a:endCxn id="28" idx="2"/>
            </p:cNvCxnSpPr>
            <p:nvPr/>
          </p:nvCxnSpPr>
          <p:spPr>
            <a:xfrm flipV="1">
              <a:off x="1695649" y="5117369"/>
              <a:ext cx="2824825" cy="3851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75E467B-C657-42FA-9F21-050B438D4DB6}"/>
                </a:ext>
              </a:extLst>
            </p:cNvPr>
            <p:cNvCxnSpPr>
              <a:cxnSpLocks/>
              <a:stCxn id="42" idx="0"/>
              <a:endCxn id="28" idx="2"/>
            </p:cNvCxnSpPr>
            <p:nvPr/>
          </p:nvCxnSpPr>
          <p:spPr>
            <a:xfrm flipV="1">
              <a:off x="2845477" y="5117369"/>
              <a:ext cx="1674997" cy="3851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853A09C-9542-4CE2-A1A4-684569A8CAEB}"/>
                </a:ext>
              </a:extLst>
            </p:cNvPr>
            <p:cNvCxnSpPr>
              <a:cxnSpLocks/>
              <a:stCxn id="48" idx="0"/>
              <a:endCxn id="28" idx="2"/>
            </p:cNvCxnSpPr>
            <p:nvPr/>
          </p:nvCxnSpPr>
          <p:spPr>
            <a:xfrm flipV="1">
              <a:off x="3934143" y="5117369"/>
              <a:ext cx="586331" cy="3851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3DEBAA2-5AAC-4ED2-AF6F-BEA03CB43852}"/>
                </a:ext>
              </a:extLst>
            </p:cNvPr>
            <p:cNvCxnSpPr>
              <a:cxnSpLocks/>
              <a:stCxn id="51" idx="0"/>
              <a:endCxn id="28" idx="2"/>
            </p:cNvCxnSpPr>
            <p:nvPr/>
          </p:nvCxnSpPr>
          <p:spPr>
            <a:xfrm flipH="1" flipV="1">
              <a:off x="4520474" y="5117369"/>
              <a:ext cx="532928" cy="3851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ADAB53B0-0F9F-41A6-8C35-CDE152970A13}"/>
                </a:ext>
              </a:extLst>
            </p:cNvPr>
            <p:cNvCxnSpPr>
              <a:cxnSpLocks/>
              <a:stCxn id="28" idx="1"/>
              <a:endCxn id="28676" idx="3"/>
            </p:cNvCxnSpPr>
            <p:nvPr/>
          </p:nvCxnSpPr>
          <p:spPr>
            <a:xfrm flipH="1">
              <a:off x="2742145" y="4835200"/>
              <a:ext cx="149616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7030CC2C-4CB5-4410-BFAF-7FD732BA33F8}"/>
                </a:ext>
              </a:extLst>
            </p:cNvPr>
            <p:cNvCxnSpPr>
              <a:cxnSpLocks/>
              <a:stCxn id="28676" idx="0"/>
              <a:endCxn id="28674" idx="1"/>
            </p:cNvCxnSpPr>
            <p:nvPr/>
          </p:nvCxnSpPr>
          <p:spPr>
            <a:xfrm flipV="1">
              <a:off x="2459976" y="3996488"/>
              <a:ext cx="664711" cy="55654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AA2C9B58-8F98-41C5-9AFE-595153F3EFA0}"/>
                </a:ext>
              </a:extLst>
            </p:cNvPr>
            <p:cNvCxnSpPr>
              <a:cxnSpLocks/>
              <a:stCxn id="28674" idx="3"/>
              <a:endCxn id="28" idx="0"/>
            </p:cNvCxnSpPr>
            <p:nvPr/>
          </p:nvCxnSpPr>
          <p:spPr>
            <a:xfrm>
              <a:off x="3921000" y="3996488"/>
              <a:ext cx="599474" cy="55654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25D65C3-F39D-4F61-AC8E-41EB994FCF7F}"/>
                </a:ext>
              </a:extLst>
            </p:cNvPr>
            <p:cNvCxnSpPr>
              <a:cxnSpLocks/>
              <a:stCxn id="3" idx="1"/>
              <a:endCxn id="28674" idx="0"/>
            </p:cNvCxnSpPr>
            <p:nvPr/>
          </p:nvCxnSpPr>
          <p:spPr>
            <a:xfrm>
              <a:off x="3522842" y="3293993"/>
              <a:ext cx="2" cy="42290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BB757A9-97E5-4F9F-AEA8-8BAD37A86ADB}"/>
                </a:ext>
              </a:extLst>
            </p:cNvPr>
            <p:cNvSpPr txBox="1"/>
            <p:nvPr/>
          </p:nvSpPr>
          <p:spPr>
            <a:xfrm>
              <a:off x="2840003" y="3600882"/>
              <a:ext cx="375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/>
                <a:t>R1</a:t>
              </a:r>
              <a:endParaRPr lang="ko-KR" altLang="en-US" sz="1200" b="1" dirty="0"/>
            </a:p>
          </p:txBody>
        </p:sp>
        <p:cxnSp>
          <p:nvCxnSpPr>
            <p:cNvPr id="28687" name="직선 연결선 28686">
              <a:extLst>
                <a:ext uri="{FF2B5EF4-FFF2-40B4-BE49-F238E27FC236}">
                  <a16:creationId xmlns:a16="http://schemas.microsoft.com/office/drawing/2014/main" id="{175929E2-F220-4AB3-8B70-11C12F501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371" y="5188744"/>
              <a:ext cx="562740" cy="274639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B90F9E23-1398-4042-AA76-DF6092FAB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8834" y="5188744"/>
              <a:ext cx="287393" cy="313726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D7C1FDB-7282-48FF-8BE4-39B41F4179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6811" y="5189346"/>
              <a:ext cx="682265" cy="174017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4B7A8727-C994-444C-8D12-7BB8960B0D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8756" y="5196490"/>
              <a:ext cx="711798" cy="113429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709820E5-9BBD-4CE7-844A-A994FD144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810" y="4104345"/>
              <a:ext cx="485531" cy="406392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23" name="그룹 28722">
            <a:extLst>
              <a:ext uri="{FF2B5EF4-FFF2-40B4-BE49-F238E27FC236}">
                <a16:creationId xmlns:a16="http://schemas.microsoft.com/office/drawing/2014/main" id="{2F32845C-746D-473E-9D33-881ECB267D3D}"/>
              </a:ext>
            </a:extLst>
          </p:cNvPr>
          <p:cNvGrpSpPr/>
          <p:nvPr/>
        </p:nvGrpSpPr>
        <p:grpSpPr>
          <a:xfrm>
            <a:off x="6322759" y="2694339"/>
            <a:ext cx="4048263" cy="3703102"/>
            <a:chOff x="6322759" y="2694339"/>
            <a:chExt cx="4048263" cy="3703102"/>
          </a:xfrm>
        </p:grpSpPr>
        <p:sp>
          <p:nvSpPr>
            <p:cNvPr id="101" name="구름 100">
              <a:extLst>
                <a:ext uri="{FF2B5EF4-FFF2-40B4-BE49-F238E27FC236}">
                  <a16:creationId xmlns:a16="http://schemas.microsoft.com/office/drawing/2014/main" id="{906D8599-08D1-4C15-8B1D-A7EA83B9DFD6}"/>
                </a:ext>
              </a:extLst>
            </p:cNvPr>
            <p:cNvSpPr/>
            <p:nvPr/>
          </p:nvSpPr>
          <p:spPr>
            <a:xfrm>
              <a:off x="7873709" y="2694339"/>
              <a:ext cx="1193606" cy="600293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Network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" name="Picture 2" descr="Round blue and white arrow illustration, Router Computer network diagram  Computer Icons, Network Diagram s, blue, computer Network png | PNGEgg">
              <a:extLst>
                <a:ext uri="{FF2B5EF4-FFF2-40B4-BE49-F238E27FC236}">
                  <a16:creationId xmlns:a16="http://schemas.microsoft.com/office/drawing/2014/main" id="{05B173C1-27DE-403B-9EF4-8DED0A8AAF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58" t="24514" r="11832" b="24026"/>
            <a:stretch/>
          </p:blipFill>
          <p:spPr bwMode="auto">
            <a:xfrm>
              <a:off x="7009489" y="3655464"/>
              <a:ext cx="796313" cy="559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213902CA-381B-4D61-AE60-9BB9819BCC42}"/>
                </a:ext>
              </a:extLst>
            </p:cNvPr>
            <p:cNvGrpSpPr/>
            <p:nvPr/>
          </p:nvGrpSpPr>
          <p:grpSpPr>
            <a:xfrm>
              <a:off x="6322759" y="5502469"/>
              <a:ext cx="690510" cy="894972"/>
              <a:chOff x="1284349" y="5502469"/>
              <a:chExt cx="690510" cy="894972"/>
            </a:xfrm>
          </p:grpSpPr>
          <p:pic>
            <p:nvPicPr>
              <p:cNvPr id="104" name="Picture 6" descr="Free Icon | Server">
                <a:extLst>
                  <a:ext uri="{FF2B5EF4-FFF2-40B4-BE49-F238E27FC236}">
                    <a16:creationId xmlns:a16="http://schemas.microsoft.com/office/drawing/2014/main" id="{7C63A0C5-D2E2-4A3B-83C5-3EF6EAA4B1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4349" y="5502469"/>
                <a:ext cx="641120" cy="64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662A77F-F4CA-49D6-AA42-1875D447EE9D}"/>
                  </a:ext>
                </a:extLst>
              </p:cNvPr>
              <p:cNvSpPr txBox="1"/>
              <p:nvPr/>
            </p:nvSpPr>
            <p:spPr>
              <a:xfrm>
                <a:off x="1284349" y="6120442"/>
                <a:ext cx="690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server1</a:t>
                </a:r>
                <a:endParaRPr lang="ko-KR" altLang="en-US" sz="1200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79EE0F1-CC63-4BA6-946E-24A13149075B}"/>
                </a:ext>
              </a:extLst>
            </p:cNvPr>
            <p:cNvGrpSpPr/>
            <p:nvPr/>
          </p:nvGrpSpPr>
          <p:grpSpPr>
            <a:xfrm>
              <a:off x="6666698" y="4553031"/>
              <a:ext cx="1023117" cy="564338"/>
              <a:chOff x="1698088" y="4553031"/>
              <a:chExt cx="1023117" cy="564338"/>
            </a:xfrm>
          </p:grpSpPr>
          <p:pic>
            <p:nvPicPr>
              <p:cNvPr id="107" name="Picture 4" descr="Free Icon | Software">
                <a:extLst>
                  <a:ext uri="{FF2B5EF4-FFF2-40B4-BE49-F238E27FC236}">
                    <a16:creationId xmlns:a16="http://schemas.microsoft.com/office/drawing/2014/main" id="{375AB59D-0458-484D-B76F-3DF2C40246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867" y="4553031"/>
                <a:ext cx="564338" cy="5643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60EF91E-E284-43C5-A208-539076941FD5}"/>
                  </a:ext>
                </a:extLst>
              </p:cNvPr>
              <p:cNvSpPr txBox="1"/>
              <p:nvPr/>
            </p:nvSpPr>
            <p:spPr>
              <a:xfrm>
                <a:off x="1698088" y="4717640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sw1</a:t>
                </a:r>
                <a:endParaRPr lang="ko-KR" altLang="en-US" sz="1200" b="1" dirty="0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E6D3C36C-207B-40D5-8CD3-599F82C42E6E}"/>
                </a:ext>
              </a:extLst>
            </p:cNvPr>
            <p:cNvGrpSpPr/>
            <p:nvPr/>
          </p:nvGrpSpPr>
          <p:grpSpPr>
            <a:xfrm>
              <a:off x="9185975" y="4553031"/>
              <a:ext cx="1023117" cy="564338"/>
              <a:chOff x="4077765" y="4553031"/>
              <a:chExt cx="1023117" cy="564338"/>
            </a:xfrm>
          </p:grpSpPr>
          <p:pic>
            <p:nvPicPr>
              <p:cNvPr id="110" name="Picture 4" descr="Free Icon | Software">
                <a:extLst>
                  <a:ext uri="{FF2B5EF4-FFF2-40B4-BE49-F238E27FC236}">
                    <a16:creationId xmlns:a16="http://schemas.microsoft.com/office/drawing/2014/main" id="{1306834B-A414-4DFA-8595-5FC05394D0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765" y="4553031"/>
                <a:ext cx="564338" cy="5643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81DF4C8-2E23-4185-88CB-431870709655}"/>
                  </a:ext>
                </a:extLst>
              </p:cNvPr>
              <p:cNvSpPr txBox="1"/>
              <p:nvPr/>
            </p:nvSpPr>
            <p:spPr>
              <a:xfrm>
                <a:off x="4634088" y="4717640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sw2</a:t>
                </a:r>
                <a:endParaRPr lang="ko-KR" altLang="en-US" sz="1200" b="1" dirty="0"/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02108CC3-591C-4DE4-AD73-757312E8F994}"/>
                </a:ext>
              </a:extLst>
            </p:cNvPr>
            <p:cNvGrpSpPr/>
            <p:nvPr/>
          </p:nvGrpSpPr>
          <p:grpSpPr>
            <a:xfrm>
              <a:off x="7472587" y="5502469"/>
              <a:ext cx="690510" cy="894972"/>
              <a:chOff x="1284349" y="5502469"/>
              <a:chExt cx="690510" cy="894972"/>
            </a:xfrm>
          </p:grpSpPr>
          <p:pic>
            <p:nvPicPr>
              <p:cNvPr id="113" name="Picture 6" descr="Free Icon | Server">
                <a:extLst>
                  <a:ext uri="{FF2B5EF4-FFF2-40B4-BE49-F238E27FC236}">
                    <a16:creationId xmlns:a16="http://schemas.microsoft.com/office/drawing/2014/main" id="{B537095E-2C68-4D0F-B04D-7A42EC8986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4349" y="5502469"/>
                <a:ext cx="641120" cy="64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C6A0299-4228-409A-A5A6-48EA742095D6}"/>
                  </a:ext>
                </a:extLst>
              </p:cNvPr>
              <p:cNvSpPr txBox="1"/>
              <p:nvPr/>
            </p:nvSpPr>
            <p:spPr>
              <a:xfrm>
                <a:off x="1284349" y="6120442"/>
                <a:ext cx="690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server2</a:t>
                </a:r>
                <a:endParaRPr lang="ko-KR" altLang="en-US" sz="1200" dirty="0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7E57DDBA-FBF7-44D9-B620-FCFE61786782}"/>
                </a:ext>
              </a:extLst>
            </p:cNvPr>
            <p:cNvGrpSpPr/>
            <p:nvPr/>
          </p:nvGrpSpPr>
          <p:grpSpPr>
            <a:xfrm>
              <a:off x="8561253" y="5502469"/>
              <a:ext cx="690510" cy="894972"/>
              <a:chOff x="1284349" y="5502469"/>
              <a:chExt cx="690510" cy="894972"/>
            </a:xfrm>
          </p:grpSpPr>
          <p:pic>
            <p:nvPicPr>
              <p:cNvPr id="116" name="Picture 6" descr="Free Icon | Server">
                <a:extLst>
                  <a:ext uri="{FF2B5EF4-FFF2-40B4-BE49-F238E27FC236}">
                    <a16:creationId xmlns:a16="http://schemas.microsoft.com/office/drawing/2014/main" id="{BE938292-B106-4002-930F-63B23316A6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4349" y="5502469"/>
                <a:ext cx="641120" cy="64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2D4C0AC-1B2F-4066-A3F6-1F5BC722A47B}"/>
                  </a:ext>
                </a:extLst>
              </p:cNvPr>
              <p:cNvSpPr txBox="1"/>
              <p:nvPr/>
            </p:nvSpPr>
            <p:spPr>
              <a:xfrm>
                <a:off x="1284349" y="6120442"/>
                <a:ext cx="690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server3</a:t>
                </a:r>
                <a:endParaRPr lang="ko-KR" altLang="en-US" sz="1200" dirty="0"/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0EE5203-B6D9-4A6E-AF79-43910F30D263}"/>
                </a:ext>
              </a:extLst>
            </p:cNvPr>
            <p:cNvGrpSpPr/>
            <p:nvPr/>
          </p:nvGrpSpPr>
          <p:grpSpPr>
            <a:xfrm>
              <a:off x="9680512" y="5502469"/>
              <a:ext cx="690510" cy="894972"/>
              <a:chOff x="1284349" y="5502469"/>
              <a:chExt cx="690510" cy="894972"/>
            </a:xfrm>
          </p:grpSpPr>
          <p:pic>
            <p:nvPicPr>
              <p:cNvPr id="119" name="Picture 6" descr="Free Icon | Server">
                <a:extLst>
                  <a:ext uri="{FF2B5EF4-FFF2-40B4-BE49-F238E27FC236}">
                    <a16:creationId xmlns:a16="http://schemas.microsoft.com/office/drawing/2014/main" id="{B49C3FBA-877E-4458-B5AC-0D504B6C9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4349" y="5502469"/>
                <a:ext cx="641120" cy="64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FE9B76D-F858-4C66-AF75-D35BB576233A}"/>
                  </a:ext>
                </a:extLst>
              </p:cNvPr>
              <p:cNvSpPr txBox="1"/>
              <p:nvPr/>
            </p:nvSpPr>
            <p:spPr>
              <a:xfrm>
                <a:off x="1284349" y="6120442"/>
                <a:ext cx="690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server4</a:t>
                </a:r>
                <a:endParaRPr lang="ko-KR" altLang="en-US" sz="1200" dirty="0"/>
              </a:p>
            </p:txBody>
          </p:sp>
        </p:grp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E940A7E-9069-4C72-8288-9EA6DAD7AA6C}"/>
                </a:ext>
              </a:extLst>
            </p:cNvPr>
            <p:cNvCxnSpPr>
              <a:stCxn id="104" idx="0"/>
              <a:endCxn id="107" idx="2"/>
            </p:cNvCxnSpPr>
            <p:nvPr/>
          </p:nvCxnSpPr>
          <p:spPr>
            <a:xfrm flipV="1">
              <a:off x="6643319" y="5117369"/>
              <a:ext cx="764327" cy="3851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D6671C7-51C5-4DFC-BDC7-FDE63301DC83}"/>
                </a:ext>
              </a:extLst>
            </p:cNvPr>
            <p:cNvCxnSpPr>
              <a:cxnSpLocks/>
              <a:stCxn id="113" idx="0"/>
              <a:endCxn id="107" idx="2"/>
            </p:cNvCxnSpPr>
            <p:nvPr/>
          </p:nvCxnSpPr>
          <p:spPr>
            <a:xfrm flipH="1" flipV="1">
              <a:off x="7407646" y="5117369"/>
              <a:ext cx="385501" cy="3851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C577683A-CE8C-4E62-8F60-F00194847BEE}"/>
                </a:ext>
              </a:extLst>
            </p:cNvPr>
            <p:cNvCxnSpPr>
              <a:cxnSpLocks/>
              <a:stCxn id="116" idx="0"/>
              <a:endCxn id="107" idx="2"/>
            </p:cNvCxnSpPr>
            <p:nvPr/>
          </p:nvCxnSpPr>
          <p:spPr>
            <a:xfrm flipH="1" flipV="1">
              <a:off x="7407646" y="5117369"/>
              <a:ext cx="1474167" cy="3851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471315D9-57D9-413E-BD18-614F31884405}"/>
                </a:ext>
              </a:extLst>
            </p:cNvPr>
            <p:cNvCxnSpPr>
              <a:cxnSpLocks/>
              <a:stCxn id="119" idx="0"/>
              <a:endCxn id="107" idx="2"/>
            </p:cNvCxnSpPr>
            <p:nvPr/>
          </p:nvCxnSpPr>
          <p:spPr>
            <a:xfrm flipH="1" flipV="1">
              <a:off x="7407646" y="5117369"/>
              <a:ext cx="2593426" cy="3851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86150982-4975-4856-9188-F7AA6F7566B6}"/>
                </a:ext>
              </a:extLst>
            </p:cNvPr>
            <p:cNvCxnSpPr>
              <a:cxnSpLocks/>
              <a:stCxn id="104" idx="0"/>
              <a:endCxn id="110" idx="2"/>
            </p:cNvCxnSpPr>
            <p:nvPr/>
          </p:nvCxnSpPr>
          <p:spPr>
            <a:xfrm flipV="1">
              <a:off x="6643319" y="5117369"/>
              <a:ext cx="2824825" cy="3851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4B92B314-170B-4469-98E9-D5051D4D6D7A}"/>
                </a:ext>
              </a:extLst>
            </p:cNvPr>
            <p:cNvCxnSpPr>
              <a:cxnSpLocks/>
              <a:stCxn id="113" idx="0"/>
              <a:endCxn id="110" idx="2"/>
            </p:cNvCxnSpPr>
            <p:nvPr/>
          </p:nvCxnSpPr>
          <p:spPr>
            <a:xfrm flipV="1">
              <a:off x="7793147" y="5117369"/>
              <a:ext cx="1674997" cy="3851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F8663B3-CF2A-472A-BF10-76BEBF6FB1E4}"/>
                </a:ext>
              </a:extLst>
            </p:cNvPr>
            <p:cNvCxnSpPr>
              <a:cxnSpLocks/>
              <a:stCxn id="116" idx="0"/>
              <a:endCxn id="110" idx="2"/>
            </p:cNvCxnSpPr>
            <p:nvPr/>
          </p:nvCxnSpPr>
          <p:spPr>
            <a:xfrm flipV="1">
              <a:off x="8881813" y="5117369"/>
              <a:ext cx="586331" cy="3851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75D42841-FAD9-450E-818B-FA6FDD0ADB21}"/>
                </a:ext>
              </a:extLst>
            </p:cNvPr>
            <p:cNvCxnSpPr>
              <a:cxnSpLocks/>
              <a:stCxn id="119" idx="0"/>
              <a:endCxn id="110" idx="2"/>
            </p:cNvCxnSpPr>
            <p:nvPr/>
          </p:nvCxnSpPr>
          <p:spPr>
            <a:xfrm flipH="1" flipV="1">
              <a:off x="9468144" y="5117369"/>
              <a:ext cx="532928" cy="3851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48EABFF8-0F83-4F6D-A1E4-9B3F6008E7B8}"/>
                </a:ext>
              </a:extLst>
            </p:cNvPr>
            <p:cNvCxnSpPr>
              <a:cxnSpLocks/>
              <a:stCxn id="110" idx="1"/>
              <a:endCxn id="107" idx="3"/>
            </p:cNvCxnSpPr>
            <p:nvPr/>
          </p:nvCxnSpPr>
          <p:spPr>
            <a:xfrm flipH="1">
              <a:off x="7689815" y="4835200"/>
              <a:ext cx="149616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D5D083B3-8C96-4AF2-A809-3F0CBEBEC40C}"/>
                </a:ext>
              </a:extLst>
            </p:cNvPr>
            <p:cNvCxnSpPr>
              <a:cxnSpLocks/>
              <a:stCxn id="107" idx="0"/>
              <a:endCxn id="102" idx="2"/>
            </p:cNvCxnSpPr>
            <p:nvPr/>
          </p:nvCxnSpPr>
          <p:spPr>
            <a:xfrm flipV="1">
              <a:off x="7407646" y="4214652"/>
              <a:ext cx="0" cy="33837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2670148A-C5D0-4BD0-8B43-67EEE592EB1A}"/>
                </a:ext>
              </a:extLst>
            </p:cNvPr>
            <p:cNvCxnSpPr>
              <a:cxnSpLocks/>
              <a:stCxn id="152" idx="2"/>
              <a:endCxn id="110" idx="0"/>
            </p:cNvCxnSpPr>
            <p:nvPr/>
          </p:nvCxnSpPr>
          <p:spPr>
            <a:xfrm>
              <a:off x="9462592" y="4214652"/>
              <a:ext cx="5552" cy="33837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51C846A0-35F9-42D9-9E24-60952622C1B7}"/>
                </a:ext>
              </a:extLst>
            </p:cNvPr>
            <p:cNvCxnSpPr>
              <a:cxnSpLocks/>
              <a:stCxn id="101" idx="1"/>
              <a:endCxn id="102" idx="0"/>
            </p:cNvCxnSpPr>
            <p:nvPr/>
          </p:nvCxnSpPr>
          <p:spPr>
            <a:xfrm flipH="1">
              <a:off x="7407646" y="3293993"/>
              <a:ext cx="1062866" cy="3614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66151A7-8963-4E69-A895-F646DCAF9E34}"/>
                </a:ext>
              </a:extLst>
            </p:cNvPr>
            <p:cNvSpPr txBox="1"/>
            <p:nvPr/>
          </p:nvSpPr>
          <p:spPr>
            <a:xfrm>
              <a:off x="6724805" y="3561130"/>
              <a:ext cx="375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/>
                <a:t>R1</a:t>
              </a:r>
              <a:endParaRPr lang="ko-KR" altLang="en-US" sz="1200" b="1" dirty="0"/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E8EF9345-37DE-4D93-9419-4F08D2822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9041" y="5188744"/>
              <a:ext cx="562740" cy="274639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228035DD-BAA0-4ABE-A0B3-1368FD7EEC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6504" y="5188744"/>
              <a:ext cx="287393" cy="313726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2ADB18E1-8B8D-47FC-A8A4-CB41933639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4481" y="5189346"/>
              <a:ext cx="682265" cy="174017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B8FF1CB3-97E7-4270-9EDA-FCCC7D6090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6426" y="5196490"/>
              <a:ext cx="711798" cy="113429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78BE00C7-8139-42E9-9150-E4CA992C96FC}"/>
                </a:ext>
              </a:extLst>
            </p:cNvPr>
            <p:cNvCxnSpPr>
              <a:cxnSpLocks/>
            </p:cNvCxnSpPr>
            <p:nvPr/>
          </p:nvCxnSpPr>
          <p:spPr>
            <a:xfrm>
              <a:off x="7873709" y="4761562"/>
              <a:ext cx="1079454" cy="0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Picture 2" descr="Round blue and white arrow illustration, Router Computer network diagram  Computer Icons, Network Diagram s, blue, computer Network png | PNGEgg">
              <a:extLst>
                <a:ext uri="{FF2B5EF4-FFF2-40B4-BE49-F238E27FC236}">
                  <a16:creationId xmlns:a16="http://schemas.microsoft.com/office/drawing/2014/main" id="{EF5BA87E-81DB-4AEE-B9BA-7042C6817B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58" t="24514" r="11832" b="24026"/>
            <a:stretch/>
          </p:blipFill>
          <p:spPr bwMode="auto">
            <a:xfrm>
              <a:off x="9064435" y="3655464"/>
              <a:ext cx="796313" cy="559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6C9C9D4B-BA8F-4538-9707-C804BB27D980}"/>
                </a:ext>
              </a:extLst>
            </p:cNvPr>
            <p:cNvCxnSpPr>
              <a:cxnSpLocks/>
              <a:stCxn id="152" idx="0"/>
              <a:endCxn id="101" idx="1"/>
            </p:cNvCxnSpPr>
            <p:nvPr/>
          </p:nvCxnSpPr>
          <p:spPr>
            <a:xfrm flipH="1" flipV="1">
              <a:off x="8470512" y="3293993"/>
              <a:ext cx="992080" cy="3614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95BD2AFF-7E93-4F45-9A22-2ABC6631B8E6}"/>
                </a:ext>
              </a:extLst>
            </p:cNvPr>
            <p:cNvCxnSpPr>
              <a:cxnSpLocks/>
              <a:stCxn id="152" idx="1"/>
              <a:endCxn id="102" idx="3"/>
            </p:cNvCxnSpPr>
            <p:nvPr/>
          </p:nvCxnSpPr>
          <p:spPr>
            <a:xfrm flipH="1">
              <a:off x="7805802" y="3935058"/>
              <a:ext cx="1258633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199E3F6-87AA-4FE0-849A-CFCC346AA7DA}"/>
                </a:ext>
              </a:extLst>
            </p:cNvPr>
            <p:cNvSpPr txBox="1"/>
            <p:nvPr/>
          </p:nvSpPr>
          <p:spPr>
            <a:xfrm>
              <a:off x="9763793" y="3561130"/>
              <a:ext cx="375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/>
                <a:t>R2</a:t>
              </a:r>
              <a:endParaRPr lang="ko-KR" altLang="en-US" sz="1200" b="1" dirty="0"/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D791C841-348A-4699-BBA7-0C2B70FDA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41501" y="4214651"/>
              <a:ext cx="5552" cy="338379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21" name="화살표: 굽음 28720">
              <a:extLst>
                <a:ext uri="{FF2B5EF4-FFF2-40B4-BE49-F238E27FC236}">
                  <a16:creationId xmlns:a16="http://schemas.microsoft.com/office/drawing/2014/main" id="{3FDD74ED-D457-4351-978A-C25B550DF260}"/>
                </a:ext>
              </a:extLst>
            </p:cNvPr>
            <p:cNvSpPr/>
            <p:nvPr/>
          </p:nvSpPr>
          <p:spPr>
            <a:xfrm rot="16200000">
              <a:off x="7670293" y="4088740"/>
              <a:ext cx="243813" cy="495635"/>
            </a:xfrm>
            <a:prstGeom prst="bentArrow">
              <a:avLst>
                <a:gd name="adj1" fmla="val 15851"/>
                <a:gd name="adj2" fmla="val 24584"/>
                <a:gd name="adj3" fmla="val 35813"/>
                <a:gd name="adj4" fmla="val 47078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8" name="화살표: 굽음 167">
              <a:extLst>
                <a:ext uri="{FF2B5EF4-FFF2-40B4-BE49-F238E27FC236}">
                  <a16:creationId xmlns:a16="http://schemas.microsoft.com/office/drawing/2014/main" id="{005A8943-4E3C-4917-83A9-89F0588F883E}"/>
                </a:ext>
              </a:extLst>
            </p:cNvPr>
            <p:cNvSpPr/>
            <p:nvPr/>
          </p:nvSpPr>
          <p:spPr>
            <a:xfrm rot="5400000" flipH="1">
              <a:off x="8854335" y="4088740"/>
              <a:ext cx="243813" cy="495635"/>
            </a:xfrm>
            <a:prstGeom prst="bentArrow">
              <a:avLst>
                <a:gd name="adj1" fmla="val 15851"/>
                <a:gd name="adj2" fmla="val 24584"/>
                <a:gd name="adj3" fmla="val 35813"/>
                <a:gd name="adj4" fmla="val 47078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FB0C2DC-76EE-4D66-A9F2-B44B2910D8E8}"/>
                </a:ext>
              </a:extLst>
            </p:cNvPr>
            <p:cNvSpPr txBox="1"/>
            <p:nvPr/>
          </p:nvSpPr>
          <p:spPr>
            <a:xfrm>
              <a:off x="8107303" y="4291409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/>
                <a:t>VRRP</a:t>
              </a:r>
              <a:endParaRPr lang="ko-KR" altLang="en-US" sz="12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8FC0CBE-F712-421D-8659-C8C2E17E9D4C}"/>
                </a:ext>
              </a:extLst>
            </p:cNvPr>
            <p:cNvSpPr txBox="1"/>
            <p:nvPr/>
          </p:nvSpPr>
          <p:spPr>
            <a:xfrm>
              <a:off x="6529857" y="3342777"/>
              <a:ext cx="8034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0066FF"/>
                  </a:solidFill>
                </a:rPr>
                <a:t>MASTER</a:t>
              </a:r>
              <a:endParaRPr lang="ko-KR" altLang="en-US" sz="1200" b="1" dirty="0">
                <a:solidFill>
                  <a:srgbClr val="0066FF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EBB77A3-C381-40B1-8308-02E88DD920BF}"/>
                </a:ext>
              </a:extLst>
            </p:cNvPr>
            <p:cNvSpPr txBox="1"/>
            <p:nvPr/>
          </p:nvSpPr>
          <p:spPr>
            <a:xfrm>
              <a:off x="9555051" y="3342777"/>
              <a:ext cx="792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0066FF"/>
                  </a:solidFill>
                </a:rPr>
                <a:t>BACKUP</a:t>
              </a:r>
              <a:endParaRPr lang="ko-KR" altLang="en-US" sz="1200" b="1" dirty="0">
                <a:solidFill>
                  <a:srgbClr val="00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0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블록 스토리지를 관리하는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Cinder</a:t>
              </a: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Logical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Architecture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로 보는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Cinder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08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0B0FE-D0C0-4151-BFD0-0C44BF3C6FBF}"/>
              </a:ext>
            </a:extLst>
          </p:cNvPr>
          <p:cNvSpPr txBox="1"/>
          <p:nvPr/>
        </p:nvSpPr>
        <p:spPr>
          <a:xfrm>
            <a:off x="513355" y="1019103"/>
            <a:ext cx="1036955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Nova</a:t>
            </a:r>
            <a:r>
              <a:rPr lang="ko-KR" altLang="en-US" sz="1400" dirty="0"/>
              <a:t>에서 생성된 </a:t>
            </a:r>
            <a:r>
              <a:rPr lang="en-US" altLang="ko-KR" sz="1400" dirty="0"/>
              <a:t>Instance</a:t>
            </a:r>
            <a:r>
              <a:rPr lang="ko-KR" altLang="en-US" sz="1400" dirty="0"/>
              <a:t>에 확장하여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사용할 수 있는 저장 공간을 생성 및 삭제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인스턴스에 연결할 수 있는 기능을 제공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D8B7907-63E7-42C2-93B8-5818886B24AC}"/>
              </a:ext>
            </a:extLst>
          </p:cNvPr>
          <p:cNvSpPr/>
          <p:nvPr/>
        </p:nvSpPr>
        <p:spPr>
          <a:xfrm>
            <a:off x="5237809" y="2039319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cinder-</a:t>
            </a:r>
            <a:r>
              <a:rPr lang="en-US" altLang="ko-KR" sz="1600" dirty="0" err="1">
                <a:solidFill>
                  <a:schemeClr val="tx1"/>
                </a:solidFill>
              </a:rPr>
              <a:t>api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원통형 96">
            <a:extLst>
              <a:ext uri="{FF2B5EF4-FFF2-40B4-BE49-F238E27FC236}">
                <a16:creationId xmlns:a16="http://schemas.microsoft.com/office/drawing/2014/main" id="{C7D22FFC-8858-4AF1-B7BD-D4CE4F8B0C38}"/>
              </a:ext>
            </a:extLst>
          </p:cNvPr>
          <p:cNvSpPr/>
          <p:nvPr/>
        </p:nvSpPr>
        <p:spPr>
          <a:xfrm>
            <a:off x="5513157" y="4035264"/>
            <a:ext cx="1054003" cy="101212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Cinder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Database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E13EB-5D92-4FC0-A676-A40B0298DC64}"/>
              </a:ext>
            </a:extLst>
          </p:cNvPr>
          <p:cNvSpPr/>
          <p:nvPr/>
        </p:nvSpPr>
        <p:spPr>
          <a:xfrm>
            <a:off x="3480962" y="4541325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cinder-provider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9BAB16E-032E-4F04-92A0-198E93AC3108}"/>
              </a:ext>
            </a:extLst>
          </p:cNvPr>
          <p:cNvCxnSpPr>
            <a:cxnSpLocks/>
            <a:stCxn id="96" idx="2"/>
            <a:endCxn id="151" idx="0"/>
          </p:cNvCxnSpPr>
          <p:nvPr/>
        </p:nvCxnSpPr>
        <p:spPr>
          <a:xfrm>
            <a:off x="6040159" y="2506989"/>
            <a:ext cx="0" cy="39711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EB7BA0D-4256-4055-8965-04470860B0E3}"/>
              </a:ext>
            </a:extLst>
          </p:cNvPr>
          <p:cNvSpPr/>
          <p:nvPr/>
        </p:nvSpPr>
        <p:spPr>
          <a:xfrm>
            <a:off x="5180098" y="5560397"/>
            <a:ext cx="1723808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cinder-scheduler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4DD4DA31-676F-4BBC-A4D5-DBA1DEC5D884}"/>
              </a:ext>
            </a:extLst>
          </p:cNvPr>
          <p:cNvCxnSpPr>
            <a:cxnSpLocks/>
            <a:stCxn id="151" idx="1"/>
            <a:endCxn id="99" idx="0"/>
          </p:cNvCxnSpPr>
          <p:nvPr/>
        </p:nvCxnSpPr>
        <p:spPr>
          <a:xfrm flipH="1">
            <a:off x="4283312" y="3137937"/>
            <a:ext cx="954497" cy="14033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2EE12E8-4E01-4223-8E44-01F23E87CF3B}"/>
              </a:ext>
            </a:extLst>
          </p:cNvPr>
          <p:cNvCxnSpPr>
            <a:cxnSpLocks/>
            <a:stCxn id="142" idx="0"/>
            <a:endCxn id="97" idx="3"/>
          </p:cNvCxnSpPr>
          <p:nvPr/>
        </p:nvCxnSpPr>
        <p:spPr>
          <a:xfrm flipH="1" flipV="1">
            <a:off x="6040159" y="5047386"/>
            <a:ext cx="1843" cy="51301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A37A10E1-58C2-4AC4-AF32-A0D591DC82CB}"/>
              </a:ext>
            </a:extLst>
          </p:cNvPr>
          <p:cNvSpPr txBox="1"/>
          <p:nvPr/>
        </p:nvSpPr>
        <p:spPr>
          <a:xfrm>
            <a:off x="6886845" y="2134654"/>
            <a:ext cx="266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Cinder-</a:t>
            </a:r>
            <a:r>
              <a:rPr lang="en-US" altLang="ko-KR" sz="1200" dirty="0" err="1"/>
              <a:t>api</a:t>
            </a:r>
            <a:r>
              <a:rPr lang="ko-KR" altLang="en-US" sz="1200" dirty="0"/>
              <a:t>를 통해 볼륨을 추가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25EE4C0-F538-415E-92E5-3F3B7F754D1B}"/>
              </a:ext>
            </a:extLst>
          </p:cNvPr>
          <p:cNvSpPr/>
          <p:nvPr/>
        </p:nvSpPr>
        <p:spPr>
          <a:xfrm>
            <a:off x="5237809" y="2904102"/>
            <a:ext cx="1604700" cy="46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cinder-volume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10081CA2-0BED-4800-BE36-D86518453E36}"/>
              </a:ext>
            </a:extLst>
          </p:cNvPr>
          <p:cNvCxnSpPr>
            <a:cxnSpLocks/>
            <a:stCxn id="151" idx="2"/>
            <a:endCxn id="97" idx="1"/>
          </p:cNvCxnSpPr>
          <p:nvPr/>
        </p:nvCxnSpPr>
        <p:spPr>
          <a:xfrm>
            <a:off x="6040159" y="3371772"/>
            <a:ext cx="0" cy="66349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4BD8BA3-B9FD-431C-809F-674B08643D7F}"/>
              </a:ext>
            </a:extLst>
          </p:cNvPr>
          <p:cNvSpPr txBox="1"/>
          <p:nvPr/>
        </p:nvSpPr>
        <p:spPr>
          <a:xfrm>
            <a:off x="6886845" y="3015387"/>
            <a:ext cx="1676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Volume </a:t>
            </a:r>
            <a:r>
              <a:rPr lang="ko-KR" altLang="en-US" sz="1200" dirty="0"/>
              <a:t>실제로 생성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0828079-A66F-4F34-9435-E0C60E5C418A}"/>
              </a:ext>
            </a:extLst>
          </p:cNvPr>
          <p:cNvSpPr txBox="1"/>
          <p:nvPr/>
        </p:nvSpPr>
        <p:spPr>
          <a:xfrm>
            <a:off x="6040275" y="3561528"/>
            <a:ext cx="1830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Volume </a:t>
            </a:r>
            <a:r>
              <a:rPr lang="ko-KR" altLang="en-US" sz="1200" dirty="0"/>
              <a:t>정보 업데이트</a:t>
            </a:r>
          </a:p>
        </p:txBody>
      </p:sp>
    </p:spTree>
    <p:extLst>
      <p:ext uri="{BB962C8B-B14F-4D97-AF65-F5344CB8AC3E}">
        <p14:creationId xmlns:p14="http://schemas.microsoft.com/office/powerpoint/2010/main" val="613825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블록 스토리지를 관리하는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Cinder</a:t>
              </a:r>
            </a:p>
            <a:p>
              <a:pPr>
                <a:lnSpc>
                  <a:spcPts val="2100"/>
                </a:lnSpc>
              </a:pP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Cinder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가 지원하는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Block Storage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와 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LVM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08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EF3FCD-90BC-40CF-8B19-DE1C82F54FDC}"/>
              </a:ext>
            </a:extLst>
          </p:cNvPr>
          <p:cNvSpPr txBox="1"/>
          <p:nvPr/>
        </p:nvSpPr>
        <p:spPr>
          <a:xfrm>
            <a:off x="854563" y="841034"/>
            <a:ext cx="1036955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Cinder</a:t>
            </a:r>
            <a:r>
              <a:rPr lang="ko-KR" altLang="en-US" sz="1400" dirty="0"/>
              <a:t>의 기본 블록 스토리지 드라이버 </a:t>
            </a:r>
            <a:r>
              <a:rPr lang="en-US" altLang="ko-KR" sz="1400" dirty="0"/>
              <a:t>: *iSCSI </a:t>
            </a:r>
            <a:r>
              <a:rPr lang="ko-KR" altLang="en-US" sz="1400" dirty="0"/>
              <a:t>기반의 </a:t>
            </a:r>
            <a:r>
              <a:rPr lang="en-US" altLang="ko-KR" sz="1400" dirty="0"/>
              <a:t>LVM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LVM</a:t>
            </a:r>
            <a:r>
              <a:rPr lang="en-US" altLang="ko-KR" sz="1400" dirty="0"/>
              <a:t>(Logical Volume Manager)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: </a:t>
            </a:r>
            <a:r>
              <a:rPr lang="ko-KR" altLang="en-US" sz="1400" dirty="0"/>
              <a:t>하드 디스크를 파티션 대신 논리 볼륨으로 할당하고</a:t>
            </a:r>
            <a:r>
              <a:rPr lang="en-US" altLang="ko-KR" sz="1400" dirty="0"/>
              <a:t>, </a:t>
            </a:r>
            <a:r>
              <a:rPr lang="ko-KR" altLang="en-US" sz="1400" dirty="0"/>
              <a:t>다시 여러 개의 디스크를 좀 더 효율적이고 유연하게 관리할 수 있는 방식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2E273B-36F5-4A88-88FE-C29D85ED0060}"/>
              </a:ext>
            </a:extLst>
          </p:cNvPr>
          <p:cNvSpPr txBox="1"/>
          <p:nvPr/>
        </p:nvSpPr>
        <p:spPr>
          <a:xfrm>
            <a:off x="82067" y="6510991"/>
            <a:ext cx="61948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*internet</a:t>
            </a:r>
            <a:r>
              <a:rPr lang="ko-KR" altLang="en-US" sz="1050" dirty="0"/>
              <a:t> </a:t>
            </a:r>
            <a:r>
              <a:rPr lang="en-US" altLang="ko-KR" sz="1050" dirty="0"/>
              <a:t>Small Computer System Interface</a:t>
            </a:r>
            <a:endParaRPr lang="ko-KR" altLang="en-US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036B7-B669-43D0-8075-ED23E1D8E3CE}"/>
              </a:ext>
            </a:extLst>
          </p:cNvPr>
          <p:cNvSpPr txBox="1"/>
          <p:nvPr/>
        </p:nvSpPr>
        <p:spPr>
          <a:xfrm>
            <a:off x="1514694" y="2000365"/>
            <a:ext cx="157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Physical Volumes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534BB8-1E4D-4EC3-A498-D2723C244A46}"/>
              </a:ext>
            </a:extLst>
          </p:cNvPr>
          <p:cNvSpPr txBox="1"/>
          <p:nvPr/>
        </p:nvSpPr>
        <p:spPr>
          <a:xfrm>
            <a:off x="5311182" y="2000091"/>
            <a:ext cx="136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Volume Group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6BA15-9715-468E-9526-C9C63CFD809A}"/>
              </a:ext>
            </a:extLst>
          </p:cNvPr>
          <p:cNvSpPr txBox="1"/>
          <p:nvPr/>
        </p:nvSpPr>
        <p:spPr>
          <a:xfrm>
            <a:off x="8543339" y="2000365"/>
            <a:ext cx="1507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Logical Volumes</a:t>
            </a:r>
            <a:endParaRPr lang="ko-KR" altLang="en-US" sz="1400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0C322ADE-66F1-45CC-BE72-486332F8EF49}"/>
              </a:ext>
            </a:extLst>
          </p:cNvPr>
          <p:cNvSpPr/>
          <p:nvPr/>
        </p:nvSpPr>
        <p:spPr>
          <a:xfrm>
            <a:off x="5297828" y="2841077"/>
            <a:ext cx="1319357" cy="56065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rootvg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989D45AF-76AF-44F2-988F-D793EF2D98DA}"/>
              </a:ext>
            </a:extLst>
          </p:cNvPr>
          <p:cNvSpPr/>
          <p:nvPr/>
        </p:nvSpPr>
        <p:spPr>
          <a:xfrm>
            <a:off x="5297828" y="4500507"/>
            <a:ext cx="1319357" cy="56065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datavg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860CB1B0-C4EB-4C51-A779-CBC22210E19F}"/>
              </a:ext>
            </a:extLst>
          </p:cNvPr>
          <p:cNvSpPr/>
          <p:nvPr/>
        </p:nvSpPr>
        <p:spPr>
          <a:xfrm>
            <a:off x="8645700" y="2415289"/>
            <a:ext cx="1319357" cy="4450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system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48DAB644-E3C8-4946-854B-404E0E7047BB}"/>
              </a:ext>
            </a:extLst>
          </p:cNvPr>
          <p:cNvSpPr/>
          <p:nvPr/>
        </p:nvSpPr>
        <p:spPr>
          <a:xfrm>
            <a:off x="8645700" y="2899276"/>
            <a:ext cx="1319357" cy="4450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5C65A9AA-8A42-453D-AA77-750491D8F425}"/>
              </a:ext>
            </a:extLst>
          </p:cNvPr>
          <p:cNvSpPr/>
          <p:nvPr/>
        </p:nvSpPr>
        <p:spPr>
          <a:xfrm>
            <a:off x="8645700" y="3394402"/>
            <a:ext cx="1319357" cy="4450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swap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F70B3A0A-8303-4573-8274-CF668FD8AC62}"/>
              </a:ext>
            </a:extLst>
          </p:cNvPr>
          <p:cNvSpPr/>
          <p:nvPr/>
        </p:nvSpPr>
        <p:spPr>
          <a:xfrm>
            <a:off x="8645700" y="4076726"/>
            <a:ext cx="1319357" cy="4450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CE57BAA6-D770-4DA4-8EB9-224308363622}"/>
              </a:ext>
            </a:extLst>
          </p:cNvPr>
          <p:cNvSpPr/>
          <p:nvPr/>
        </p:nvSpPr>
        <p:spPr>
          <a:xfrm>
            <a:off x="8645700" y="4560713"/>
            <a:ext cx="1319357" cy="4450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8B8F89FA-DDC5-40E4-AB53-364239B93104}"/>
              </a:ext>
            </a:extLst>
          </p:cNvPr>
          <p:cNvSpPr/>
          <p:nvPr/>
        </p:nvSpPr>
        <p:spPr>
          <a:xfrm>
            <a:off x="8645700" y="5055839"/>
            <a:ext cx="1319357" cy="4450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EDE148C-BB45-46E5-9DF3-7CE559772BCF}"/>
              </a:ext>
            </a:extLst>
          </p:cNvPr>
          <p:cNvGrpSpPr/>
          <p:nvPr/>
        </p:nvGrpSpPr>
        <p:grpSpPr>
          <a:xfrm>
            <a:off x="1327847" y="2837106"/>
            <a:ext cx="1265554" cy="560654"/>
            <a:chOff x="1327847" y="2845658"/>
            <a:chExt cx="1265554" cy="560654"/>
          </a:xfrm>
        </p:grpSpPr>
        <p:pic>
          <p:nvPicPr>
            <p:cNvPr id="30724" name="Picture 4">
              <a:extLst>
                <a:ext uri="{FF2B5EF4-FFF2-40B4-BE49-F238E27FC236}">
                  <a16:creationId xmlns:a16="http://schemas.microsoft.com/office/drawing/2014/main" id="{941CC49D-951B-4D4A-B4C5-F7C7F8F019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9" t="19052" r="81516" b="62662"/>
            <a:stretch/>
          </p:blipFill>
          <p:spPr bwMode="auto">
            <a:xfrm>
              <a:off x="1860485" y="2845658"/>
              <a:ext cx="732916" cy="56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52A5FA-F1AC-4FE7-90A5-A8DEFAFAC21E}"/>
                </a:ext>
              </a:extLst>
            </p:cNvPr>
            <p:cNvSpPr txBox="1"/>
            <p:nvPr/>
          </p:nvSpPr>
          <p:spPr>
            <a:xfrm>
              <a:off x="1327847" y="298858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Disk 1</a:t>
              </a:r>
              <a:endParaRPr lang="ko-KR" altLang="en-US" sz="12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AF26FA-BE51-45AE-84F2-73CD1226F561}"/>
              </a:ext>
            </a:extLst>
          </p:cNvPr>
          <p:cNvGrpSpPr/>
          <p:nvPr/>
        </p:nvGrpSpPr>
        <p:grpSpPr>
          <a:xfrm>
            <a:off x="1327847" y="3938177"/>
            <a:ext cx="1265554" cy="560654"/>
            <a:chOff x="1327847" y="3681484"/>
            <a:chExt cx="1265554" cy="560654"/>
          </a:xfrm>
        </p:grpSpPr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DED953AF-986A-42EC-B3AA-858CB74FB7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9" t="19052" r="81516" b="62662"/>
            <a:stretch/>
          </p:blipFill>
          <p:spPr bwMode="auto">
            <a:xfrm>
              <a:off x="1860485" y="3681484"/>
              <a:ext cx="732916" cy="56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D138AB-D0AD-49E2-A97B-E8A3C7F747BE}"/>
                </a:ext>
              </a:extLst>
            </p:cNvPr>
            <p:cNvSpPr txBox="1"/>
            <p:nvPr/>
          </p:nvSpPr>
          <p:spPr>
            <a:xfrm>
              <a:off x="1327847" y="3841986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Disk 2</a:t>
              </a:r>
              <a:endParaRPr lang="ko-KR" altLang="en-US" sz="12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385D0D-9E72-4927-8702-0B6144E06734}"/>
              </a:ext>
            </a:extLst>
          </p:cNvPr>
          <p:cNvGrpSpPr/>
          <p:nvPr/>
        </p:nvGrpSpPr>
        <p:grpSpPr>
          <a:xfrm>
            <a:off x="1327847" y="4496195"/>
            <a:ext cx="1265554" cy="560654"/>
            <a:chOff x="1327847" y="4525687"/>
            <a:chExt cx="1265554" cy="560654"/>
          </a:xfrm>
        </p:grpSpPr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5518B301-2054-4BAF-9704-739DCB39E8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9" t="19052" r="81516" b="62662"/>
            <a:stretch/>
          </p:blipFill>
          <p:spPr bwMode="auto">
            <a:xfrm>
              <a:off x="1860485" y="4525687"/>
              <a:ext cx="732916" cy="56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FA5003-2104-4032-8EC8-2DEBBDD9D576}"/>
                </a:ext>
              </a:extLst>
            </p:cNvPr>
            <p:cNvSpPr txBox="1"/>
            <p:nvPr/>
          </p:nvSpPr>
          <p:spPr>
            <a:xfrm>
              <a:off x="1327847" y="4684569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Disk 3</a:t>
              </a:r>
              <a:endParaRPr lang="ko-KR" altLang="en-US" sz="12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5DE8287-AF2B-4723-A5F5-2D2B0ED6A11E}"/>
              </a:ext>
            </a:extLst>
          </p:cNvPr>
          <p:cNvGrpSpPr/>
          <p:nvPr/>
        </p:nvGrpSpPr>
        <p:grpSpPr>
          <a:xfrm>
            <a:off x="1327847" y="5067582"/>
            <a:ext cx="1265554" cy="560654"/>
            <a:chOff x="1327847" y="5501922"/>
            <a:chExt cx="1265554" cy="560654"/>
          </a:xfrm>
        </p:grpSpPr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B04C91E5-C927-4B6C-8B34-1FAED87069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9" t="19052" r="81516" b="62662"/>
            <a:stretch/>
          </p:blipFill>
          <p:spPr bwMode="auto">
            <a:xfrm>
              <a:off x="1860485" y="5501922"/>
              <a:ext cx="732916" cy="56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0E3F61-7622-4B51-B6AC-88E30EDEA601}"/>
                </a:ext>
              </a:extLst>
            </p:cNvPr>
            <p:cNvSpPr txBox="1"/>
            <p:nvPr/>
          </p:nvSpPr>
          <p:spPr>
            <a:xfrm>
              <a:off x="1327847" y="5648527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Disk 4</a:t>
              </a:r>
              <a:endParaRPr lang="ko-KR" altLang="en-US" sz="1200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A250F2-8040-4933-A6D2-6578AB56F3FD}"/>
              </a:ext>
            </a:extLst>
          </p:cNvPr>
          <p:cNvCxnSpPr>
            <a:cxnSpLocks/>
            <a:stCxn id="30724" idx="3"/>
            <a:endCxn id="7" idx="2"/>
          </p:cNvCxnSpPr>
          <p:nvPr/>
        </p:nvCxnSpPr>
        <p:spPr>
          <a:xfrm>
            <a:off x="2593401" y="3117433"/>
            <a:ext cx="2704427" cy="3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390A768-9199-4F7D-9146-532985E83906}"/>
              </a:ext>
            </a:extLst>
          </p:cNvPr>
          <p:cNvCxnSpPr>
            <a:stCxn id="35" idx="3"/>
            <a:endCxn id="28" idx="2"/>
          </p:cNvCxnSpPr>
          <p:nvPr/>
        </p:nvCxnSpPr>
        <p:spPr>
          <a:xfrm>
            <a:off x="2593401" y="4218504"/>
            <a:ext cx="2704427" cy="56233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8123A8C-3B2F-483E-A53B-F1726C1F07E9}"/>
              </a:ext>
            </a:extLst>
          </p:cNvPr>
          <p:cNvCxnSpPr>
            <a:cxnSpLocks/>
            <a:stCxn id="36" idx="3"/>
            <a:endCxn id="28" idx="2"/>
          </p:cNvCxnSpPr>
          <p:nvPr/>
        </p:nvCxnSpPr>
        <p:spPr>
          <a:xfrm>
            <a:off x="2593401" y="4776522"/>
            <a:ext cx="2704427" cy="431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C185090-8C02-462C-B18B-1F703C517E90}"/>
              </a:ext>
            </a:extLst>
          </p:cNvPr>
          <p:cNvCxnSpPr>
            <a:cxnSpLocks/>
            <a:stCxn id="37" idx="3"/>
            <a:endCxn id="28" idx="2"/>
          </p:cNvCxnSpPr>
          <p:nvPr/>
        </p:nvCxnSpPr>
        <p:spPr>
          <a:xfrm flipV="1">
            <a:off x="2593401" y="4780834"/>
            <a:ext cx="2704427" cy="56707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8EEDA09-7DF1-4A3B-A035-0783D86C0DA7}"/>
              </a:ext>
            </a:extLst>
          </p:cNvPr>
          <p:cNvCxnSpPr>
            <a:cxnSpLocks/>
            <a:stCxn id="7" idx="4"/>
            <a:endCxn id="29" idx="2"/>
          </p:cNvCxnSpPr>
          <p:nvPr/>
        </p:nvCxnSpPr>
        <p:spPr>
          <a:xfrm flipV="1">
            <a:off x="6617185" y="2637791"/>
            <a:ext cx="2028515" cy="48361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B034403-03D7-476A-A47B-D9EA7C2A72F5}"/>
              </a:ext>
            </a:extLst>
          </p:cNvPr>
          <p:cNvCxnSpPr>
            <a:cxnSpLocks/>
            <a:stCxn id="7" idx="4"/>
            <a:endCxn id="30" idx="2"/>
          </p:cNvCxnSpPr>
          <p:nvPr/>
        </p:nvCxnSpPr>
        <p:spPr>
          <a:xfrm>
            <a:off x="6617185" y="3121404"/>
            <a:ext cx="2028515" cy="37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EA39262-AE01-45F1-A301-022685221548}"/>
              </a:ext>
            </a:extLst>
          </p:cNvPr>
          <p:cNvCxnSpPr>
            <a:cxnSpLocks/>
            <a:stCxn id="7" idx="4"/>
            <a:endCxn id="31" idx="2"/>
          </p:cNvCxnSpPr>
          <p:nvPr/>
        </p:nvCxnSpPr>
        <p:spPr>
          <a:xfrm>
            <a:off x="6617185" y="3121404"/>
            <a:ext cx="2028515" cy="4955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A912F2AD-E872-4D33-8E1F-DDC72D11DD0B}"/>
              </a:ext>
            </a:extLst>
          </p:cNvPr>
          <p:cNvCxnSpPr>
            <a:cxnSpLocks/>
            <a:stCxn id="28" idx="4"/>
            <a:endCxn id="34" idx="2"/>
          </p:cNvCxnSpPr>
          <p:nvPr/>
        </p:nvCxnSpPr>
        <p:spPr>
          <a:xfrm>
            <a:off x="6617185" y="4780834"/>
            <a:ext cx="2028515" cy="49750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601206B4-0C5E-4413-BFE4-1D5F4DA80665}"/>
              </a:ext>
            </a:extLst>
          </p:cNvPr>
          <p:cNvCxnSpPr>
            <a:cxnSpLocks/>
            <a:stCxn id="28" idx="4"/>
            <a:endCxn id="32" idx="2"/>
          </p:cNvCxnSpPr>
          <p:nvPr/>
        </p:nvCxnSpPr>
        <p:spPr>
          <a:xfrm flipV="1">
            <a:off x="6617185" y="4299228"/>
            <a:ext cx="2028515" cy="48160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BDEBCB1-4CFE-4AF3-A29B-BD9F9BECDD14}"/>
              </a:ext>
            </a:extLst>
          </p:cNvPr>
          <p:cNvCxnSpPr>
            <a:cxnSpLocks/>
            <a:stCxn id="28" idx="4"/>
            <a:endCxn id="33" idx="2"/>
          </p:cNvCxnSpPr>
          <p:nvPr/>
        </p:nvCxnSpPr>
        <p:spPr>
          <a:xfrm>
            <a:off x="6617185" y="4780834"/>
            <a:ext cx="2028515" cy="238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53BEDE2-B9C4-479B-95CE-D975784FA5E0}"/>
              </a:ext>
            </a:extLst>
          </p:cNvPr>
          <p:cNvSpPr txBox="1"/>
          <p:nvPr/>
        </p:nvSpPr>
        <p:spPr>
          <a:xfrm>
            <a:off x="10016224" y="2502263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‘/’</a:t>
            </a:r>
            <a:r>
              <a:rPr lang="ko-KR" altLang="en-US" sz="1050" dirty="0"/>
              <a:t>로 마운트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DF364A-B95F-49DA-A7AC-644E7C8ED27B}"/>
              </a:ext>
            </a:extLst>
          </p:cNvPr>
          <p:cNvSpPr txBox="1"/>
          <p:nvPr/>
        </p:nvSpPr>
        <p:spPr>
          <a:xfrm>
            <a:off x="10016224" y="2995418"/>
            <a:ext cx="1181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‘home’</a:t>
            </a:r>
            <a:r>
              <a:rPr lang="ko-KR" altLang="en-US" sz="1050" dirty="0"/>
              <a:t>로 마운트</a:t>
            </a:r>
            <a:endParaRPr lang="ko-KR" alt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27D8B5-9B94-4FC2-82D1-7938EE6B9C91}"/>
              </a:ext>
            </a:extLst>
          </p:cNvPr>
          <p:cNvSpPr txBox="1"/>
          <p:nvPr/>
        </p:nvSpPr>
        <p:spPr>
          <a:xfrm>
            <a:off x="10016224" y="4185005"/>
            <a:ext cx="12282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‘/data1’</a:t>
            </a:r>
            <a:r>
              <a:rPr lang="ko-KR" altLang="en-US" sz="1050" dirty="0"/>
              <a:t>로 마운트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943EBE-A875-4B1C-BE0F-1103E331A265}"/>
              </a:ext>
            </a:extLst>
          </p:cNvPr>
          <p:cNvSpPr txBox="1"/>
          <p:nvPr/>
        </p:nvSpPr>
        <p:spPr>
          <a:xfrm>
            <a:off x="10016224" y="4663236"/>
            <a:ext cx="12282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‘/data2’</a:t>
            </a:r>
            <a:r>
              <a:rPr lang="ko-KR" altLang="en-US" sz="1050" dirty="0"/>
              <a:t>로 마운트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7A4567-55A2-4817-AB93-538BBC4150BD}"/>
              </a:ext>
            </a:extLst>
          </p:cNvPr>
          <p:cNvSpPr txBox="1"/>
          <p:nvPr/>
        </p:nvSpPr>
        <p:spPr>
          <a:xfrm>
            <a:off x="10016224" y="5151382"/>
            <a:ext cx="12282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‘/data3’</a:t>
            </a:r>
            <a:r>
              <a:rPr lang="ko-KR" altLang="en-US" sz="1050" dirty="0"/>
              <a:t>로 마운트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9D1C9A-090B-46F7-A055-68DB035C612C}"/>
              </a:ext>
            </a:extLst>
          </p:cNvPr>
          <p:cNvSpPr txBox="1"/>
          <p:nvPr/>
        </p:nvSpPr>
        <p:spPr>
          <a:xfrm>
            <a:off x="889061" y="5856779"/>
            <a:ext cx="1036955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LVM </a:t>
            </a:r>
            <a:r>
              <a:rPr lang="ko-KR" altLang="en-US" sz="1400" dirty="0"/>
              <a:t>특성을 이용해 논리 볼륨을 생성하고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생성된 볼륨을 인스턴스에 할당해 디스크처럼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50699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6" grpId="0"/>
      <p:bldP spid="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77" grpId="0"/>
      <p:bldP spid="78" grpId="0"/>
      <p:bldP spid="79" grpId="0"/>
      <p:bldP spid="81" grpId="0"/>
      <p:bldP spid="82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422844"/>
              <a:ext cx="5230076" cy="361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오픈스택이란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?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419" y="6328429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EF3FCD-90BC-40CF-8B19-DE1C82F54FDC}"/>
              </a:ext>
            </a:extLst>
          </p:cNvPr>
          <p:cNvSpPr txBox="1"/>
          <p:nvPr/>
        </p:nvSpPr>
        <p:spPr>
          <a:xfrm>
            <a:off x="1019488" y="1265885"/>
            <a:ext cx="10239131" cy="393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오픈 스택의 여러가지 정의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Cloud</a:t>
            </a:r>
            <a:r>
              <a:rPr lang="ko-KR" altLang="en-US" sz="1400" dirty="0"/>
              <a:t> </a:t>
            </a:r>
            <a:r>
              <a:rPr lang="en-US" altLang="ko-KR" sz="1400" dirty="0"/>
              <a:t>OS</a:t>
            </a:r>
            <a:r>
              <a:rPr lang="ko-KR" altLang="en-US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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Nickname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of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OpenStack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Public Cloud</a:t>
            </a:r>
            <a:r>
              <a:rPr lang="ko-KR" altLang="en-US" sz="1400" dirty="0">
                <a:sym typeface="Wingdings" panose="05000000000000000000" pitchFamily="2" charset="2"/>
              </a:rPr>
              <a:t>와 </a:t>
            </a:r>
            <a:r>
              <a:rPr lang="en-US" altLang="ko-KR" sz="1400" dirty="0">
                <a:sym typeface="Wingdings" panose="05000000000000000000" pitchFamily="2" charset="2"/>
              </a:rPr>
              <a:t>Private Cloud</a:t>
            </a:r>
            <a:r>
              <a:rPr lang="ko-KR" altLang="en-US" sz="1400" dirty="0">
                <a:sym typeface="Wingdings" panose="05000000000000000000" pitchFamily="2" charset="2"/>
              </a:rPr>
              <a:t> 구축을 가능하게 하는 오픈 소스 소프트웨어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서버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스토리지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네트워크들과 같은 자원들을 모두 모아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이들을 제어하고 운영하기 위한 클라우드 </a:t>
            </a:r>
            <a:r>
              <a:rPr lang="en-US" altLang="ko-KR" sz="1400" dirty="0">
                <a:sym typeface="Wingdings" panose="05000000000000000000" pitchFamily="2" charset="2"/>
              </a:rPr>
              <a:t>Operation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오픈 소스를 기반으로 클라우드를 구축하고 운용하고자 하는 오픈 소스 개발자</a:t>
            </a:r>
            <a:r>
              <a:rPr lang="en-US" altLang="ko-KR" sz="1400" dirty="0"/>
              <a:t>, </a:t>
            </a:r>
            <a:r>
              <a:rPr lang="ko-KR" altLang="en-US" sz="1400" dirty="0"/>
              <a:t>회사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사용자들이 주축이 되어 발전하는 </a:t>
            </a:r>
            <a:br>
              <a:rPr lang="en-US" altLang="ko-KR" sz="1400" dirty="0"/>
            </a:br>
            <a:r>
              <a:rPr lang="ko-KR" altLang="en-US" sz="1400" dirty="0"/>
              <a:t>커뮤니티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IaaS </a:t>
            </a:r>
            <a:r>
              <a:rPr lang="ko-KR" altLang="en-US" sz="1400" dirty="0"/>
              <a:t>형태의 클라우드 컴퓨팅 오픈 소스 프로젝트로 컴퓨팅</a:t>
            </a:r>
            <a:r>
              <a:rPr lang="en-US" altLang="ko-KR" sz="1400" dirty="0"/>
              <a:t>, </a:t>
            </a:r>
            <a:r>
              <a:rPr lang="ko-KR" altLang="en-US" sz="1400" dirty="0"/>
              <a:t>스토리지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네트워킹 자원을 관리하는 여러 개의 하위 프로젝트들의 구성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4B4B"/>
                </a:solidFill>
                <a:sym typeface="Wingdings" panose="05000000000000000000" pitchFamily="2" charset="2"/>
              </a:rPr>
              <a:t> OpenStack</a:t>
            </a:r>
            <a:r>
              <a:rPr lang="ko-KR" altLang="en-US" sz="1400" b="1" dirty="0">
                <a:solidFill>
                  <a:srgbClr val="FF4B4B"/>
                </a:solidFill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solidFill>
                  <a:srgbClr val="FF4B4B"/>
                </a:solidFill>
                <a:sym typeface="Wingdings" panose="05000000000000000000" pitchFamily="2" charset="2"/>
              </a:rPr>
              <a:t>“Programmable IT Infrastructure”</a:t>
            </a:r>
            <a:r>
              <a:rPr lang="ko-KR" altLang="en-US" sz="1400" b="1" dirty="0">
                <a:solidFill>
                  <a:srgbClr val="FF4B4B"/>
                </a:solidFill>
                <a:sym typeface="Wingdings" panose="05000000000000000000" pitchFamily="2" charset="2"/>
              </a:rPr>
              <a:t>를 위한 소프트웨어 툴이다</a:t>
            </a:r>
            <a:r>
              <a:rPr lang="en-US" altLang="ko-KR" sz="1400" b="1" dirty="0">
                <a:solidFill>
                  <a:srgbClr val="FF4B4B"/>
                </a:solidFill>
                <a:sym typeface="Wingdings" panose="05000000000000000000" pitchFamily="2" charset="2"/>
              </a:rPr>
              <a:t>.</a:t>
            </a:r>
            <a:endParaRPr lang="ko-KR" altLang="en-US" sz="1400" b="1" dirty="0">
              <a:solidFill>
                <a:srgbClr val="FF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23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5414227" y="3102132"/>
            <a:ext cx="1385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Q&amp;A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감사합니다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</a:t>
            </a:r>
            <a:endParaRPr lang="ko-KR" altLang="en-US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2B42E3-FBE5-44D0-91B1-980BF254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오픈스택과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아키텍처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개념 아키텍처로 살펴보는 </a:t>
              </a: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오픈스택의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변화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1AB11CB-1C55-4C4C-8D21-F9C543588FD3}"/>
              </a:ext>
            </a:extLst>
          </p:cNvPr>
          <p:cNvSpPr/>
          <p:nvPr/>
        </p:nvSpPr>
        <p:spPr>
          <a:xfrm>
            <a:off x="3778250" y="1200150"/>
            <a:ext cx="4832350" cy="4225480"/>
          </a:xfrm>
          <a:prstGeom prst="roundRect">
            <a:avLst>
              <a:gd name="adj" fmla="val 45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CC81B31-D48F-4A82-8328-ACB50D938DB4}"/>
              </a:ext>
            </a:extLst>
          </p:cNvPr>
          <p:cNvSpPr/>
          <p:nvPr/>
        </p:nvSpPr>
        <p:spPr>
          <a:xfrm>
            <a:off x="4252803" y="1521270"/>
            <a:ext cx="1709847" cy="1507680"/>
          </a:xfrm>
          <a:prstGeom prst="roundRect">
            <a:avLst>
              <a:gd name="adj" fmla="val 453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30D58ED-7CEF-4F72-B7D0-AA9DADBCF499}"/>
              </a:ext>
            </a:extLst>
          </p:cNvPr>
          <p:cNvSpPr/>
          <p:nvPr/>
        </p:nvSpPr>
        <p:spPr>
          <a:xfrm>
            <a:off x="4441085" y="1613271"/>
            <a:ext cx="1333282" cy="335808"/>
          </a:xfrm>
          <a:prstGeom prst="roundRect">
            <a:avLst>
              <a:gd name="adj" fmla="val 1777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Instance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3E55B5D-D4DE-4C12-B431-EEAC3E30E4BE}"/>
              </a:ext>
            </a:extLst>
          </p:cNvPr>
          <p:cNvSpPr/>
          <p:nvPr/>
        </p:nvSpPr>
        <p:spPr>
          <a:xfrm>
            <a:off x="4441085" y="2010517"/>
            <a:ext cx="1333282" cy="335808"/>
          </a:xfrm>
          <a:prstGeom prst="roundRect">
            <a:avLst>
              <a:gd name="adj" fmla="val 1777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Instance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4DF6E-C37D-4612-A06C-2A50C9B271CE}"/>
              </a:ext>
            </a:extLst>
          </p:cNvPr>
          <p:cNvSpPr txBox="1"/>
          <p:nvPr/>
        </p:nvSpPr>
        <p:spPr>
          <a:xfrm>
            <a:off x="4587455" y="2597929"/>
            <a:ext cx="1040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</a:rPr>
              <a:t>Compute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32AD607-CB46-4B17-A644-B42F670E6BAA}"/>
              </a:ext>
            </a:extLst>
          </p:cNvPr>
          <p:cNvSpPr/>
          <p:nvPr/>
        </p:nvSpPr>
        <p:spPr>
          <a:xfrm>
            <a:off x="6437203" y="1521270"/>
            <a:ext cx="1709847" cy="1507680"/>
          </a:xfrm>
          <a:prstGeom prst="roundRect">
            <a:avLst>
              <a:gd name="adj" fmla="val 4533"/>
            </a:avLst>
          </a:prstGeom>
          <a:ln>
            <a:solidFill>
              <a:srgbClr val="4A852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BABBF-36B1-42A1-83B0-AE77D89F8D84}"/>
              </a:ext>
            </a:extLst>
          </p:cNvPr>
          <p:cNvSpPr txBox="1"/>
          <p:nvPr/>
        </p:nvSpPr>
        <p:spPr>
          <a:xfrm>
            <a:off x="6844343" y="2597929"/>
            <a:ext cx="895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A8522"/>
                </a:solidFill>
              </a:rPr>
              <a:t>Storage</a:t>
            </a:r>
            <a:endParaRPr lang="ko-KR" altLang="en-US" sz="1600" dirty="0">
              <a:solidFill>
                <a:srgbClr val="4A8522"/>
              </a:solidFill>
            </a:endParaRPr>
          </a:p>
        </p:txBody>
      </p:sp>
      <p:pic>
        <p:nvPicPr>
          <p:cNvPr id="2050" name="Picture 2" descr="Stack Of Cds Icons - Download Free Vector Icons | Noun Project">
            <a:extLst>
              <a:ext uri="{FF2B5EF4-FFF2-40B4-BE49-F238E27FC236}">
                <a16:creationId xmlns:a16="http://schemas.microsoft.com/office/drawing/2014/main" id="{5C92E6B2-7EAC-44C6-B9BB-91E6C7B2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259" y="1675436"/>
            <a:ext cx="88265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504E83-78B8-48E2-B440-9876E7430227}"/>
              </a:ext>
            </a:extLst>
          </p:cNvPr>
          <p:cNvSpPr/>
          <p:nvPr/>
        </p:nvSpPr>
        <p:spPr>
          <a:xfrm>
            <a:off x="5249753" y="3503308"/>
            <a:ext cx="1709847" cy="1507680"/>
          </a:xfrm>
          <a:prstGeom prst="roundRect">
            <a:avLst>
              <a:gd name="adj" fmla="val 4533"/>
            </a:avLst>
          </a:prstGeom>
          <a:ln>
            <a:solidFill>
              <a:srgbClr val="846D9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25C16-CA82-4FD7-8D10-7E95FF0DD40D}"/>
              </a:ext>
            </a:extLst>
          </p:cNvPr>
          <p:cNvSpPr txBox="1"/>
          <p:nvPr/>
        </p:nvSpPr>
        <p:spPr>
          <a:xfrm>
            <a:off x="5723002" y="4579967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846D9A"/>
                </a:solidFill>
              </a:rPr>
              <a:t>Image</a:t>
            </a:r>
            <a:endParaRPr lang="ko-KR" altLang="en-US" sz="1600" dirty="0">
              <a:solidFill>
                <a:srgbClr val="846D9A"/>
              </a:solidFill>
            </a:endParaRPr>
          </a:p>
        </p:txBody>
      </p:sp>
      <p:pic>
        <p:nvPicPr>
          <p:cNvPr id="2054" name="Picture 6" descr="Database Icon">
            <a:extLst>
              <a:ext uri="{FF2B5EF4-FFF2-40B4-BE49-F238E27FC236}">
                <a16:creationId xmlns:a16="http://schemas.microsoft.com/office/drawing/2014/main" id="{779FF910-3D49-4082-8D1D-7DD5B5910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6" t="1408" r="11778" b="1999"/>
          <a:stretch/>
        </p:blipFill>
        <p:spPr bwMode="auto">
          <a:xfrm>
            <a:off x="5672875" y="3663741"/>
            <a:ext cx="863601" cy="9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768774-0E5D-461E-9F02-742DAE4359CB}"/>
              </a:ext>
            </a:extLst>
          </p:cNvPr>
          <p:cNvSpPr txBox="1"/>
          <p:nvPr/>
        </p:nvSpPr>
        <p:spPr>
          <a:xfrm>
            <a:off x="5721396" y="564592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Austin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754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1AB11CB-1C55-4C4C-8D21-F9C543588FD3}"/>
              </a:ext>
            </a:extLst>
          </p:cNvPr>
          <p:cNvSpPr/>
          <p:nvPr/>
        </p:nvSpPr>
        <p:spPr>
          <a:xfrm>
            <a:off x="3778250" y="1200150"/>
            <a:ext cx="4832350" cy="4225480"/>
          </a:xfrm>
          <a:prstGeom prst="roundRect">
            <a:avLst>
              <a:gd name="adj" fmla="val 45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CC81B31-D48F-4A82-8328-ACB50D938DB4}"/>
              </a:ext>
            </a:extLst>
          </p:cNvPr>
          <p:cNvSpPr/>
          <p:nvPr/>
        </p:nvSpPr>
        <p:spPr>
          <a:xfrm>
            <a:off x="4252803" y="1521270"/>
            <a:ext cx="1709847" cy="1507680"/>
          </a:xfrm>
          <a:prstGeom prst="roundRect">
            <a:avLst>
              <a:gd name="adj" fmla="val 453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30D58ED-7CEF-4F72-B7D0-AA9DADBCF499}"/>
              </a:ext>
            </a:extLst>
          </p:cNvPr>
          <p:cNvSpPr/>
          <p:nvPr/>
        </p:nvSpPr>
        <p:spPr>
          <a:xfrm>
            <a:off x="4441085" y="1613271"/>
            <a:ext cx="1333282" cy="335808"/>
          </a:xfrm>
          <a:prstGeom prst="roundRect">
            <a:avLst>
              <a:gd name="adj" fmla="val 1777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Instance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3E55B5D-D4DE-4C12-B431-EEAC3E30E4BE}"/>
              </a:ext>
            </a:extLst>
          </p:cNvPr>
          <p:cNvSpPr/>
          <p:nvPr/>
        </p:nvSpPr>
        <p:spPr>
          <a:xfrm>
            <a:off x="4441085" y="2010517"/>
            <a:ext cx="1333282" cy="335808"/>
          </a:xfrm>
          <a:prstGeom prst="roundRect">
            <a:avLst>
              <a:gd name="adj" fmla="val 1777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Instance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4DF6E-C37D-4612-A06C-2A50C9B271CE}"/>
              </a:ext>
            </a:extLst>
          </p:cNvPr>
          <p:cNvSpPr txBox="1"/>
          <p:nvPr/>
        </p:nvSpPr>
        <p:spPr>
          <a:xfrm>
            <a:off x="4760611" y="2597929"/>
            <a:ext cx="694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</a:rPr>
              <a:t>Nova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32AD607-CB46-4B17-A644-B42F670E6BAA}"/>
              </a:ext>
            </a:extLst>
          </p:cNvPr>
          <p:cNvSpPr/>
          <p:nvPr/>
        </p:nvSpPr>
        <p:spPr>
          <a:xfrm>
            <a:off x="6437203" y="1521270"/>
            <a:ext cx="1709847" cy="1507680"/>
          </a:xfrm>
          <a:prstGeom prst="roundRect">
            <a:avLst>
              <a:gd name="adj" fmla="val 4533"/>
            </a:avLst>
          </a:prstGeom>
          <a:ln>
            <a:solidFill>
              <a:srgbClr val="4A852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BABBF-36B1-42A1-83B0-AE77D89F8D84}"/>
              </a:ext>
            </a:extLst>
          </p:cNvPr>
          <p:cNvSpPr txBox="1"/>
          <p:nvPr/>
        </p:nvSpPr>
        <p:spPr>
          <a:xfrm>
            <a:off x="6953605" y="2597929"/>
            <a:ext cx="677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A8522"/>
                </a:solidFill>
              </a:rPr>
              <a:t>Swift</a:t>
            </a:r>
            <a:endParaRPr lang="ko-KR" altLang="en-US" sz="1600" b="1" dirty="0">
              <a:solidFill>
                <a:srgbClr val="4A8522"/>
              </a:solidFill>
            </a:endParaRPr>
          </a:p>
        </p:txBody>
      </p:sp>
      <p:pic>
        <p:nvPicPr>
          <p:cNvPr id="2050" name="Picture 2" descr="Stack Of Cds Icons - Download Free Vector Icons | Noun Project">
            <a:extLst>
              <a:ext uri="{FF2B5EF4-FFF2-40B4-BE49-F238E27FC236}">
                <a16:creationId xmlns:a16="http://schemas.microsoft.com/office/drawing/2014/main" id="{5C92E6B2-7EAC-44C6-B9BB-91E6C7B2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259" y="1675436"/>
            <a:ext cx="88265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504E83-78B8-48E2-B440-9876E7430227}"/>
              </a:ext>
            </a:extLst>
          </p:cNvPr>
          <p:cNvSpPr/>
          <p:nvPr/>
        </p:nvSpPr>
        <p:spPr>
          <a:xfrm>
            <a:off x="5249753" y="3503308"/>
            <a:ext cx="1709847" cy="1507680"/>
          </a:xfrm>
          <a:prstGeom prst="roundRect">
            <a:avLst>
              <a:gd name="adj" fmla="val 4533"/>
            </a:avLst>
          </a:prstGeom>
          <a:ln>
            <a:solidFill>
              <a:srgbClr val="846D9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25C16-CA82-4FD7-8D10-7E95FF0DD40D}"/>
              </a:ext>
            </a:extLst>
          </p:cNvPr>
          <p:cNvSpPr txBox="1"/>
          <p:nvPr/>
        </p:nvSpPr>
        <p:spPr>
          <a:xfrm>
            <a:off x="5686134" y="4579967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846D9A"/>
                </a:solidFill>
              </a:rPr>
              <a:t>Glance</a:t>
            </a:r>
            <a:endParaRPr lang="ko-KR" altLang="en-US" sz="1600" b="1" dirty="0">
              <a:solidFill>
                <a:srgbClr val="846D9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68774-0E5D-461E-9F02-742DAE4359CB}"/>
              </a:ext>
            </a:extLst>
          </p:cNvPr>
          <p:cNvSpPr txBox="1"/>
          <p:nvPr/>
        </p:nvSpPr>
        <p:spPr>
          <a:xfrm>
            <a:off x="4911451" y="5657850"/>
            <a:ext cx="2359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Bexar / Cactus / Diablo</a:t>
            </a:r>
            <a:endParaRPr lang="ko-KR" altLang="en-US" sz="1600" dirty="0"/>
          </a:p>
        </p:txBody>
      </p:sp>
      <p:pic>
        <p:nvPicPr>
          <p:cNvPr id="21" name="Picture 6" descr="Database Icon">
            <a:extLst>
              <a:ext uri="{FF2B5EF4-FFF2-40B4-BE49-F238E27FC236}">
                <a16:creationId xmlns:a16="http://schemas.microsoft.com/office/drawing/2014/main" id="{A9D65850-F0BE-4D5F-8080-6CCBB8952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6" t="1408" r="11778" b="1999"/>
          <a:stretch/>
        </p:blipFill>
        <p:spPr bwMode="auto">
          <a:xfrm>
            <a:off x="5672875" y="3663741"/>
            <a:ext cx="863601" cy="9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A94344-C9FA-4238-B7F6-FAF7AB541335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1AF4B8-E74C-4824-B3D3-662129511299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오픈스택과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아키텍처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개념 아키텍처로 살펴보는 </a:t>
              </a: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오픈스택의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변화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3C3B77-5207-4E8F-BE33-DB9AA1CFBC0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21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1AB11CB-1C55-4C4C-8D21-F9C543588FD3}"/>
              </a:ext>
            </a:extLst>
          </p:cNvPr>
          <p:cNvSpPr/>
          <p:nvPr/>
        </p:nvSpPr>
        <p:spPr>
          <a:xfrm>
            <a:off x="3010702" y="883920"/>
            <a:ext cx="6321726" cy="5161339"/>
          </a:xfrm>
          <a:prstGeom prst="roundRect">
            <a:avLst>
              <a:gd name="adj" fmla="val 45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983D50-2EF7-4068-9704-37515BF72331}"/>
              </a:ext>
            </a:extLst>
          </p:cNvPr>
          <p:cNvGrpSpPr/>
          <p:nvPr/>
        </p:nvGrpSpPr>
        <p:grpSpPr>
          <a:xfrm>
            <a:off x="3334068" y="2749926"/>
            <a:ext cx="1579014" cy="1337989"/>
            <a:chOff x="4252803" y="1521270"/>
            <a:chExt cx="1709847" cy="150768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CC81B31-D48F-4A82-8328-ACB50D938DB4}"/>
                </a:ext>
              </a:extLst>
            </p:cNvPr>
            <p:cNvSpPr/>
            <p:nvPr/>
          </p:nvSpPr>
          <p:spPr>
            <a:xfrm>
              <a:off x="4252803" y="1521270"/>
              <a:ext cx="1709847" cy="1507680"/>
            </a:xfrm>
            <a:prstGeom prst="roundRect">
              <a:avLst>
                <a:gd name="adj" fmla="val 4533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30D58ED-7CEF-4F72-B7D0-AA9DADBCF499}"/>
                </a:ext>
              </a:extLst>
            </p:cNvPr>
            <p:cNvSpPr/>
            <p:nvPr/>
          </p:nvSpPr>
          <p:spPr>
            <a:xfrm>
              <a:off x="4441085" y="1613271"/>
              <a:ext cx="1333282" cy="335808"/>
            </a:xfrm>
            <a:prstGeom prst="roundRect">
              <a:avLst>
                <a:gd name="adj" fmla="val 1777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Instance</a:t>
              </a:r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3E55B5D-D4DE-4C12-B431-EEAC3E30E4BE}"/>
                </a:ext>
              </a:extLst>
            </p:cNvPr>
            <p:cNvSpPr/>
            <p:nvPr/>
          </p:nvSpPr>
          <p:spPr>
            <a:xfrm>
              <a:off x="4441085" y="2010517"/>
              <a:ext cx="1333282" cy="335808"/>
            </a:xfrm>
            <a:prstGeom prst="roundRect">
              <a:avLst>
                <a:gd name="adj" fmla="val 1777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Instance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E4DF6E-C37D-4612-A06C-2A50C9B271CE}"/>
                </a:ext>
              </a:extLst>
            </p:cNvPr>
            <p:cNvSpPr txBox="1"/>
            <p:nvPr/>
          </p:nvSpPr>
          <p:spPr>
            <a:xfrm>
              <a:off x="4760611" y="2597929"/>
              <a:ext cx="694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</a:rPr>
                <a:t>Nova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E5167B-3254-40FE-88ED-C7E17EF0174B}"/>
              </a:ext>
            </a:extLst>
          </p:cNvPr>
          <p:cNvGrpSpPr/>
          <p:nvPr/>
        </p:nvGrpSpPr>
        <p:grpSpPr>
          <a:xfrm>
            <a:off x="7372172" y="2753036"/>
            <a:ext cx="1579014" cy="1337989"/>
            <a:chOff x="6437203" y="1521270"/>
            <a:chExt cx="1709847" cy="150768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32AD607-CB46-4B17-A644-B42F670E6BAA}"/>
                </a:ext>
              </a:extLst>
            </p:cNvPr>
            <p:cNvSpPr/>
            <p:nvPr/>
          </p:nvSpPr>
          <p:spPr>
            <a:xfrm>
              <a:off x="6437203" y="1521270"/>
              <a:ext cx="1709847" cy="1507680"/>
            </a:xfrm>
            <a:prstGeom prst="roundRect">
              <a:avLst>
                <a:gd name="adj" fmla="val 4533"/>
              </a:avLst>
            </a:prstGeom>
            <a:ln>
              <a:solidFill>
                <a:srgbClr val="4A852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5BABBF-36B1-42A1-83B0-AE77D89F8D84}"/>
                </a:ext>
              </a:extLst>
            </p:cNvPr>
            <p:cNvSpPr txBox="1"/>
            <p:nvPr/>
          </p:nvSpPr>
          <p:spPr>
            <a:xfrm>
              <a:off x="6953605" y="2597929"/>
              <a:ext cx="6770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4A8522"/>
                  </a:solidFill>
                </a:rPr>
                <a:t>Swift</a:t>
              </a:r>
              <a:endParaRPr lang="ko-KR" altLang="en-US" sz="1600" b="1" dirty="0">
                <a:solidFill>
                  <a:srgbClr val="4A8522"/>
                </a:solidFill>
              </a:endParaRPr>
            </a:p>
          </p:txBody>
        </p:sp>
        <p:pic>
          <p:nvPicPr>
            <p:cNvPr id="2050" name="Picture 2" descr="Stack Of Cds Icons - Download Free Vector Icons | Noun Project">
              <a:extLst>
                <a:ext uri="{FF2B5EF4-FFF2-40B4-BE49-F238E27FC236}">
                  <a16:creationId xmlns:a16="http://schemas.microsoft.com/office/drawing/2014/main" id="{5C92E6B2-7EAC-44C6-B9BB-91E6C7B21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259" y="1675436"/>
              <a:ext cx="882650" cy="88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768774-0E5D-461E-9F02-742DAE4359CB}"/>
              </a:ext>
            </a:extLst>
          </p:cNvPr>
          <p:cNvSpPr txBox="1"/>
          <p:nvPr/>
        </p:nvSpPr>
        <p:spPr>
          <a:xfrm>
            <a:off x="5762376" y="618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Essex</a:t>
            </a:r>
            <a:endParaRPr lang="ko-KR" altLang="en-US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390631-0299-42A7-9A10-FD0F8404D890}"/>
              </a:ext>
            </a:extLst>
          </p:cNvPr>
          <p:cNvGrpSpPr/>
          <p:nvPr/>
        </p:nvGrpSpPr>
        <p:grpSpPr>
          <a:xfrm>
            <a:off x="5342676" y="2748274"/>
            <a:ext cx="1579014" cy="1337989"/>
            <a:chOff x="5249753" y="3503308"/>
            <a:chExt cx="1709847" cy="150768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504E83-78B8-48E2-B440-9876E7430227}"/>
                </a:ext>
              </a:extLst>
            </p:cNvPr>
            <p:cNvSpPr/>
            <p:nvPr/>
          </p:nvSpPr>
          <p:spPr>
            <a:xfrm>
              <a:off x="5249753" y="3503308"/>
              <a:ext cx="1709847" cy="1507680"/>
            </a:xfrm>
            <a:prstGeom prst="roundRect">
              <a:avLst>
                <a:gd name="adj" fmla="val 4533"/>
              </a:avLst>
            </a:prstGeom>
            <a:ln>
              <a:solidFill>
                <a:srgbClr val="846D9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F25C16-CA82-4FD7-8D10-7E95FF0DD40D}"/>
                </a:ext>
              </a:extLst>
            </p:cNvPr>
            <p:cNvSpPr txBox="1"/>
            <p:nvPr/>
          </p:nvSpPr>
          <p:spPr>
            <a:xfrm>
              <a:off x="5686134" y="4579967"/>
              <a:ext cx="837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846D9A"/>
                  </a:solidFill>
                </a:rPr>
                <a:t>Glance</a:t>
              </a:r>
              <a:endParaRPr lang="ko-KR" altLang="en-US" sz="1600" b="1" dirty="0">
                <a:solidFill>
                  <a:srgbClr val="846D9A"/>
                </a:solidFill>
              </a:endParaRPr>
            </a:p>
          </p:txBody>
        </p:sp>
        <p:pic>
          <p:nvPicPr>
            <p:cNvPr id="21" name="Picture 6" descr="Database Icon">
              <a:extLst>
                <a:ext uri="{FF2B5EF4-FFF2-40B4-BE49-F238E27FC236}">
                  <a16:creationId xmlns:a16="http://schemas.microsoft.com/office/drawing/2014/main" id="{A9D65850-F0BE-4D5F-8080-6CCBB8952A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86" t="1408" r="11778" b="1999"/>
            <a:stretch/>
          </p:blipFill>
          <p:spPr bwMode="auto">
            <a:xfrm>
              <a:off x="5672875" y="3663741"/>
              <a:ext cx="863601" cy="928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63DBFF0-1E25-4A11-9757-A1F4D72FE2B7}"/>
              </a:ext>
            </a:extLst>
          </p:cNvPr>
          <p:cNvGrpSpPr/>
          <p:nvPr/>
        </p:nvGrpSpPr>
        <p:grpSpPr>
          <a:xfrm>
            <a:off x="5342676" y="966166"/>
            <a:ext cx="1579014" cy="1337989"/>
            <a:chOff x="5277260" y="889901"/>
            <a:chExt cx="1709847" cy="150768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A0D2D8D-B975-4503-85FB-ABCF82DACB67}"/>
                </a:ext>
              </a:extLst>
            </p:cNvPr>
            <p:cNvGrpSpPr/>
            <p:nvPr/>
          </p:nvGrpSpPr>
          <p:grpSpPr>
            <a:xfrm>
              <a:off x="5277260" y="889901"/>
              <a:ext cx="1709847" cy="1507680"/>
              <a:chOff x="5249753" y="3503308"/>
              <a:chExt cx="1709847" cy="1507680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BDD89A41-9AD3-4FE4-B229-704ED8AE8598}"/>
                  </a:ext>
                </a:extLst>
              </p:cNvPr>
              <p:cNvSpPr/>
              <p:nvPr/>
            </p:nvSpPr>
            <p:spPr>
              <a:xfrm>
                <a:off x="5249753" y="3503308"/>
                <a:ext cx="1709847" cy="1507680"/>
              </a:xfrm>
              <a:prstGeom prst="roundRect">
                <a:avLst>
                  <a:gd name="adj" fmla="val 4533"/>
                </a:avLst>
              </a:prstGeom>
              <a:ln>
                <a:solidFill>
                  <a:srgbClr val="EF413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3AF5A9-7C3B-4EB1-89CA-F24142C15FCC}"/>
                  </a:ext>
                </a:extLst>
              </p:cNvPr>
              <p:cNvSpPr txBox="1"/>
              <p:nvPr/>
            </p:nvSpPr>
            <p:spPr>
              <a:xfrm>
                <a:off x="5585980" y="4579967"/>
                <a:ext cx="1037398" cy="381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rgbClr val="EF4136"/>
                    </a:solidFill>
                  </a:rPr>
                  <a:t>Horizon</a:t>
                </a:r>
                <a:endParaRPr lang="ko-KR" altLang="en-US" sz="1600" b="1" dirty="0">
                  <a:solidFill>
                    <a:srgbClr val="EF4136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9F8AC7A-A70F-41E3-BEBA-6DE7F457F404}"/>
                </a:ext>
              </a:extLst>
            </p:cNvPr>
            <p:cNvGrpSpPr/>
            <p:nvPr/>
          </p:nvGrpSpPr>
          <p:grpSpPr>
            <a:xfrm>
              <a:off x="5644501" y="962413"/>
              <a:ext cx="975361" cy="1004147"/>
              <a:chOff x="8642661" y="1266031"/>
              <a:chExt cx="1141420" cy="1159062"/>
            </a:xfrm>
          </p:grpSpPr>
          <p:pic>
            <p:nvPicPr>
              <p:cNvPr id="3074" name="Picture 2" descr="Web Page Code Red Icon On White Background Red Flat Style Vector  Illustration Stock Illustration - Download Image Now - iStock">
                <a:extLst>
                  <a:ext uri="{FF2B5EF4-FFF2-40B4-BE49-F238E27FC236}">
                    <a16:creationId xmlns:a16="http://schemas.microsoft.com/office/drawing/2014/main" id="{97D33F8E-7C0E-4E74-96F9-1BD4EBB810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03" t="32603" r="29674" b="33064"/>
              <a:stretch/>
            </p:blipFill>
            <p:spPr bwMode="auto">
              <a:xfrm>
                <a:off x="8642661" y="1266031"/>
                <a:ext cx="1141420" cy="1159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OpenStack Foundation Launched - CloudAve">
                <a:extLst>
                  <a:ext uri="{FF2B5EF4-FFF2-40B4-BE49-F238E27FC236}">
                    <a16:creationId xmlns:a16="http://schemas.microsoft.com/office/drawing/2014/main" id="{46703577-8181-4AF6-A13B-432505007D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94" t="2469" r="19259" b="29651"/>
              <a:stretch/>
            </p:blipFill>
            <p:spPr bwMode="auto">
              <a:xfrm>
                <a:off x="8927562" y="1592686"/>
                <a:ext cx="606485" cy="619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7E10456-9D19-40A4-8E66-2D855B357A93}"/>
              </a:ext>
            </a:extLst>
          </p:cNvPr>
          <p:cNvGrpSpPr/>
          <p:nvPr/>
        </p:nvGrpSpPr>
        <p:grpSpPr>
          <a:xfrm>
            <a:off x="5342676" y="4605316"/>
            <a:ext cx="1579014" cy="1337989"/>
            <a:chOff x="5277260" y="4383310"/>
            <a:chExt cx="1709847" cy="150768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6052187-2FFB-4A1C-AAD2-06B8AB4A7D62}"/>
                </a:ext>
              </a:extLst>
            </p:cNvPr>
            <p:cNvGrpSpPr/>
            <p:nvPr/>
          </p:nvGrpSpPr>
          <p:grpSpPr>
            <a:xfrm>
              <a:off x="5277260" y="4383310"/>
              <a:ext cx="1709847" cy="1507680"/>
              <a:chOff x="5249753" y="3503308"/>
              <a:chExt cx="1709847" cy="1507680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0E763A8E-F503-4CF4-A32D-752101F66BAB}"/>
                  </a:ext>
                </a:extLst>
              </p:cNvPr>
              <p:cNvSpPr/>
              <p:nvPr/>
            </p:nvSpPr>
            <p:spPr>
              <a:xfrm>
                <a:off x="5249753" y="3503308"/>
                <a:ext cx="1709847" cy="1507680"/>
              </a:xfrm>
              <a:prstGeom prst="roundRect">
                <a:avLst>
                  <a:gd name="adj" fmla="val 4533"/>
                </a:avLst>
              </a:prstGeom>
              <a:ln>
                <a:solidFill>
                  <a:srgbClr val="D295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8E50E8-E598-44D7-981C-5476FF8DCBA3}"/>
                  </a:ext>
                </a:extLst>
              </p:cNvPr>
              <p:cNvSpPr txBox="1"/>
              <p:nvPr/>
            </p:nvSpPr>
            <p:spPr>
              <a:xfrm>
                <a:off x="5567577" y="4579967"/>
                <a:ext cx="10742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rgbClr val="D29500"/>
                    </a:solidFill>
                  </a:rPr>
                  <a:t>Keystone</a:t>
                </a:r>
                <a:endParaRPr lang="ko-KR" altLang="en-US" sz="1600" b="1" dirty="0">
                  <a:solidFill>
                    <a:srgbClr val="D29500"/>
                  </a:solidFill>
                </a:endParaRPr>
              </a:p>
            </p:txBody>
          </p:sp>
        </p:grpSp>
        <p:pic>
          <p:nvPicPr>
            <p:cNvPr id="3076" name="Picture 4" descr="자물쇠 보안 아이콘 평면 - Pixabay의 무료 이미지">
              <a:extLst>
                <a:ext uri="{FF2B5EF4-FFF2-40B4-BE49-F238E27FC236}">
                  <a16:creationId xmlns:a16="http://schemas.microsoft.com/office/drawing/2014/main" id="{9609F272-FBFC-43C6-8D25-63B4D7EA19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9" t="5000" r="14479" b="609"/>
            <a:stretch/>
          </p:blipFill>
          <p:spPr bwMode="auto">
            <a:xfrm>
              <a:off x="5672138" y="4514850"/>
              <a:ext cx="891845" cy="978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719BBF-C2F1-46F4-91A0-81C06E7B4D71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6132183" y="2304155"/>
            <a:ext cx="0" cy="44411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AD55701-274D-4923-9E8A-E50A7B0A70D4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6132183" y="4086263"/>
            <a:ext cx="0" cy="51905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C4821CB-9BB2-43C2-98BA-B9B487E62103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>
            <a:off x="6132183" y="2304155"/>
            <a:ext cx="2029496" cy="44888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389A510-CA4D-43C0-BCC4-7C35AF06C788}"/>
              </a:ext>
            </a:extLst>
          </p:cNvPr>
          <p:cNvCxnSpPr>
            <a:cxnSpLocks/>
            <a:stCxn id="29" idx="2"/>
            <a:endCxn id="16" idx="0"/>
          </p:cNvCxnSpPr>
          <p:nvPr/>
        </p:nvCxnSpPr>
        <p:spPr>
          <a:xfrm flipH="1">
            <a:off x="4123575" y="2304155"/>
            <a:ext cx="2008608" cy="44577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9D3303A-3106-4745-8B1F-75D47D97356B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4123575" y="4087915"/>
            <a:ext cx="2008608" cy="51740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E064F7E-52CC-4968-BD28-9245F6ED8CF2}"/>
              </a:ext>
            </a:extLst>
          </p:cNvPr>
          <p:cNvCxnSpPr>
            <a:cxnSpLocks/>
            <a:stCxn id="20" idx="2"/>
            <a:endCxn id="33" idx="0"/>
          </p:cNvCxnSpPr>
          <p:nvPr/>
        </p:nvCxnSpPr>
        <p:spPr>
          <a:xfrm flipH="1">
            <a:off x="6132183" y="4091025"/>
            <a:ext cx="2029496" cy="51429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54F8A66-32DA-44E9-A010-C4BFA5644593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08CCC4E-8DF3-4593-ADA1-2792179066D8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오픈스택과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아키텍처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개념 아키텍처로 살펴보는 </a:t>
              </a: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오픈스택의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변화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3102FC-1B4C-495F-9338-4EFF3336B203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18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1AB11CB-1C55-4C4C-8D21-F9C543588FD3}"/>
              </a:ext>
            </a:extLst>
          </p:cNvPr>
          <p:cNvSpPr/>
          <p:nvPr/>
        </p:nvSpPr>
        <p:spPr>
          <a:xfrm>
            <a:off x="2117976" y="883920"/>
            <a:ext cx="8107179" cy="5161339"/>
          </a:xfrm>
          <a:prstGeom prst="roundRect">
            <a:avLst>
              <a:gd name="adj" fmla="val 45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983D50-2EF7-4068-9704-37515BF72331}"/>
              </a:ext>
            </a:extLst>
          </p:cNvPr>
          <p:cNvGrpSpPr/>
          <p:nvPr/>
        </p:nvGrpSpPr>
        <p:grpSpPr>
          <a:xfrm>
            <a:off x="4446588" y="2749926"/>
            <a:ext cx="1579014" cy="1337989"/>
            <a:chOff x="4252803" y="1521270"/>
            <a:chExt cx="1709847" cy="150768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CC81B31-D48F-4A82-8328-ACB50D938DB4}"/>
                </a:ext>
              </a:extLst>
            </p:cNvPr>
            <p:cNvSpPr/>
            <p:nvPr/>
          </p:nvSpPr>
          <p:spPr>
            <a:xfrm>
              <a:off x="4252803" y="1521270"/>
              <a:ext cx="1709847" cy="1507680"/>
            </a:xfrm>
            <a:prstGeom prst="roundRect">
              <a:avLst>
                <a:gd name="adj" fmla="val 4533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30D58ED-7CEF-4F72-B7D0-AA9DADBCF499}"/>
                </a:ext>
              </a:extLst>
            </p:cNvPr>
            <p:cNvSpPr/>
            <p:nvPr/>
          </p:nvSpPr>
          <p:spPr>
            <a:xfrm>
              <a:off x="4441085" y="1613271"/>
              <a:ext cx="1333282" cy="335808"/>
            </a:xfrm>
            <a:prstGeom prst="roundRect">
              <a:avLst>
                <a:gd name="adj" fmla="val 1777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Instance</a:t>
              </a:r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3E55B5D-D4DE-4C12-B431-EEAC3E30E4BE}"/>
                </a:ext>
              </a:extLst>
            </p:cNvPr>
            <p:cNvSpPr/>
            <p:nvPr/>
          </p:nvSpPr>
          <p:spPr>
            <a:xfrm>
              <a:off x="4441085" y="2010517"/>
              <a:ext cx="1333282" cy="335808"/>
            </a:xfrm>
            <a:prstGeom prst="roundRect">
              <a:avLst>
                <a:gd name="adj" fmla="val 1777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Instance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E4DF6E-C37D-4612-A06C-2A50C9B271CE}"/>
                </a:ext>
              </a:extLst>
            </p:cNvPr>
            <p:cNvSpPr txBox="1"/>
            <p:nvPr/>
          </p:nvSpPr>
          <p:spPr>
            <a:xfrm>
              <a:off x="4760611" y="2597929"/>
              <a:ext cx="694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</a:rPr>
                <a:t>Nova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E5167B-3254-40FE-88ED-C7E17EF0174B}"/>
              </a:ext>
            </a:extLst>
          </p:cNvPr>
          <p:cNvGrpSpPr/>
          <p:nvPr/>
        </p:nvGrpSpPr>
        <p:grpSpPr>
          <a:xfrm>
            <a:off x="8484692" y="2753036"/>
            <a:ext cx="1579014" cy="1337989"/>
            <a:chOff x="6437203" y="1521270"/>
            <a:chExt cx="1709847" cy="150768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32AD607-CB46-4B17-A644-B42F670E6BAA}"/>
                </a:ext>
              </a:extLst>
            </p:cNvPr>
            <p:cNvSpPr/>
            <p:nvPr/>
          </p:nvSpPr>
          <p:spPr>
            <a:xfrm>
              <a:off x="6437203" y="1521270"/>
              <a:ext cx="1709847" cy="1507680"/>
            </a:xfrm>
            <a:prstGeom prst="roundRect">
              <a:avLst>
                <a:gd name="adj" fmla="val 4533"/>
              </a:avLst>
            </a:prstGeom>
            <a:ln>
              <a:solidFill>
                <a:srgbClr val="4A852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5BABBF-36B1-42A1-83B0-AE77D89F8D84}"/>
                </a:ext>
              </a:extLst>
            </p:cNvPr>
            <p:cNvSpPr txBox="1"/>
            <p:nvPr/>
          </p:nvSpPr>
          <p:spPr>
            <a:xfrm>
              <a:off x="6953605" y="2597929"/>
              <a:ext cx="6770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4A8522"/>
                  </a:solidFill>
                </a:rPr>
                <a:t>Swift</a:t>
              </a:r>
              <a:endParaRPr lang="ko-KR" altLang="en-US" sz="1600" b="1" dirty="0">
                <a:solidFill>
                  <a:srgbClr val="4A8522"/>
                </a:solidFill>
              </a:endParaRPr>
            </a:p>
          </p:txBody>
        </p:sp>
        <p:pic>
          <p:nvPicPr>
            <p:cNvPr id="2050" name="Picture 2" descr="Stack Of Cds Icons - Download Free Vector Icons | Noun Project">
              <a:extLst>
                <a:ext uri="{FF2B5EF4-FFF2-40B4-BE49-F238E27FC236}">
                  <a16:creationId xmlns:a16="http://schemas.microsoft.com/office/drawing/2014/main" id="{5C92E6B2-7EAC-44C6-B9BB-91E6C7B21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259" y="1675436"/>
              <a:ext cx="882650" cy="88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768774-0E5D-461E-9F02-742DAE4359CB}"/>
              </a:ext>
            </a:extLst>
          </p:cNvPr>
          <p:cNvSpPr txBox="1"/>
          <p:nvPr/>
        </p:nvSpPr>
        <p:spPr>
          <a:xfrm>
            <a:off x="5556648" y="615082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Folsom/Grizzly</a:t>
            </a:r>
            <a:endParaRPr lang="ko-KR" altLang="en-US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390631-0299-42A7-9A10-FD0F8404D890}"/>
              </a:ext>
            </a:extLst>
          </p:cNvPr>
          <p:cNvGrpSpPr/>
          <p:nvPr/>
        </p:nvGrpSpPr>
        <p:grpSpPr>
          <a:xfrm>
            <a:off x="6455196" y="2748274"/>
            <a:ext cx="1579014" cy="1337989"/>
            <a:chOff x="5249753" y="3503308"/>
            <a:chExt cx="1709847" cy="150768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504E83-78B8-48E2-B440-9876E7430227}"/>
                </a:ext>
              </a:extLst>
            </p:cNvPr>
            <p:cNvSpPr/>
            <p:nvPr/>
          </p:nvSpPr>
          <p:spPr>
            <a:xfrm>
              <a:off x="5249753" y="3503308"/>
              <a:ext cx="1709847" cy="1507680"/>
            </a:xfrm>
            <a:prstGeom prst="roundRect">
              <a:avLst>
                <a:gd name="adj" fmla="val 4533"/>
              </a:avLst>
            </a:prstGeom>
            <a:ln>
              <a:solidFill>
                <a:srgbClr val="846D9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F25C16-CA82-4FD7-8D10-7E95FF0DD40D}"/>
                </a:ext>
              </a:extLst>
            </p:cNvPr>
            <p:cNvSpPr txBox="1"/>
            <p:nvPr/>
          </p:nvSpPr>
          <p:spPr>
            <a:xfrm>
              <a:off x="5686134" y="4579967"/>
              <a:ext cx="837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846D9A"/>
                  </a:solidFill>
                </a:rPr>
                <a:t>Glance</a:t>
              </a:r>
              <a:endParaRPr lang="ko-KR" altLang="en-US" sz="1600" b="1" dirty="0">
                <a:solidFill>
                  <a:srgbClr val="846D9A"/>
                </a:solidFill>
              </a:endParaRPr>
            </a:p>
          </p:txBody>
        </p:sp>
        <p:pic>
          <p:nvPicPr>
            <p:cNvPr id="21" name="Picture 6" descr="Database Icon">
              <a:extLst>
                <a:ext uri="{FF2B5EF4-FFF2-40B4-BE49-F238E27FC236}">
                  <a16:creationId xmlns:a16="http://schemas.microsoft.com/office/drawing/2014/main" id="{A9D65850-F0BE-4D5F-8080-6CCBB8952A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86" t="1408" r="11778" b="1999"/>
            <a:stretch/>
          </p:blipFill>
          <p:spPr bwMode="auto">
            <a:xfrm>
              <a:off x="5672875" y="3663741"/>
              <a:ext cx="863601" cy="928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63DBFF0-1E25-4A11-9757-A1F4D72FE2B7}"/>
              </a:ext>
            </a:extLst>
          </p:cNvPr>
          <p:cNvGrpSpPr/>
          <p:nvPr/>
        </p:nvGrpSpPr>
        <p:grpSpPr>
          <a:xfrm>
            <a:off x="6455196" y="966166"/>
            <a:ext cx="1579014" cy="1337989"/>
            <a:chOff x="5277260" y="889901"/>
            <a:chExt cx="1709847" cy="150768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A0D2D8D-B975-4503-85FB-ABCF82DACB67}"/>
                </a:ext>
              </a:extLst>
            </p:cNvPr>
            <p:cNvGrpSpPr/>
            <p:nvPr/>
          </p:nvGrpSpPr>
          <p:grpSpPr>
            <a:xfrm>
              <a:off x="5277260" y="889901"/>
              <a:ext cx="1709847" cy="1507680"/>
              <a:chOff x="5249753" y="3503308"/>
              <a:chExt cx="1709847" cy="1507680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BDD89A41-9AD3-4FE4-B229-704ED8AE8598}"/>
                  </a:ext>
                </a:extLst>
              </p:cNvPr>
              <p:cNvSpPr/>
              <p:nvPr/>
            </p:nvSpPr>
            <p:spPr>
              <a:xfrm>
                <a:off x="5249753" y="3503308"/>
                <a:ext cx="1709847" cy="1507680"/>
              </a:xfrm>
              <a:prstGeom prst="roundRect">
                <a:avLst>
                  <a:gd name="adj" fmla="val 4533"/>
                </a:avLst>
              </a:prstGeom>
              <a:ln>
                <a:solidFill>
                  <a:srgbClr val="EF413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3AF5A9-7C3B-4EB1-89CA-F24142C15FCC}"/>
                  </a:ext>
                </a:extLst>
              </p:cNvPr>
              <p:cNvSpPr txBox="1"/>
              <p:nvPr/>
            </p:nvSpPr>
            <p:spPr>
              <a:xfrm>
                <a:off x="5585980" y="4579967"/>
                <a:ext cx="1037398" cy="381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rgbClr val="EF4136"/>
                    </a:solidFill>
                  </a:rPr>
                  <a:t>Horizon</a:t>
                </a:r>
                <a:endParaRPr lang="ko-KR" altLang="en-US" sz="1600" b="1" dirty="0">
                  <a:solidFill>
                    <a:srgbClr val="EF4136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9F8AC7A-A70F-41E3-BEBA-6DE7F457F404}"/>
                </a:ext>
              </a:extLst>
            </p:cNvPr>
            <p:cNvGrpSpPr/>
            <p:nvPr/>
          </p:nvGrpSpPr>
          <p:grpSpPr>
            <a:xfrm>
              <a:off x="5644501" y="962413"/>
              <a:ext cx="975361" cy="1004147"/>
              <a:chOff x="8642661" y="1266031"/>
              <a:chExt cx="1141420" cy="1159062"/>
            </a:xfrm>
          </p:grpSpPr>
          <p:pic>
            <p:nvPicPr>
              <p:cNvPr id="3074" name="Picture 2" descr="Web Page Code Red Icon On White Background Red Flat Style Vector  Illustration Stock Illustration - Download Image Now - iStock">
                <a:extLst>
                  <a:ext uri="{FF2B5EF4-FFF2-40B4-BE49-F238E27FC236}">
                    <a16:creationId xmlns:a16="http://schemas.microsoft.com/office/drawing/2014/main" id="{97D33F8E-7C0E-4E74-96F9-1BD4EBB810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03" t="32603" r="29674" b="33064"/>
              <a:stretch/>
            </p:blipFill>
            <p:spPr bwMode="auto">
              <a:xfrm>
                <a:off x="8642661" y="1266031"/>
                <a:ext cx="1141420" cy="1159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OpenStack Foundation Launched - CloudAve">
                <a:extLst>
                  <a:ext uri="{FF2B5EF4-FFF2-40B4-BE49-F238E27FC236}">
                    <a16:creationId xmlns:a16="http://schemas.microsoft.com/office/drawing/2014/main" id="{46703577-8181-4AF6-A13B-432505007D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94" t="2469" r="19259" b="29651"/>
              <a:stretch/>
            </p:blipFill>
            <p:spPr bwMode="auto">
              <a:xfrm>
                <a:off x="8927562" y="1592686"/>
                <a:ext cx="606485" cy="619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7E10456-9D19-40A4-8E66-2D855B357A93}"/>
              </a:ext>
            </a:extLst>
          </p:cNvPr>
          <p:cNvGrpSpPr/>
          <p:nvPr/>
        </p:nvGrpSpPr>
        <p:grpSpPr>
          <a:xfrm>
            <a:off x="6455196" y="4605316"/>
            <a:ext cx="1579014" cy="1337989"/>
            <a:chOff x="5277260" y="4383310"/>
            <a:chExt cx="1709847" cy="150768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6052187-2FFB-4A1C-AAD2-06B8AB4A7D62}"/>
                </a:ext>
              </a:extLst>
            </p:cNvPr>
            <p:cNvGrpSpPr/>
            <p:nvPr/>
          </p:nvGrpSpPr>
          <p:grpSpPr>
            <a:xfrm>
              <a:off x="5277260" y="4383310"/>
              <a:ext cx="1709847" cy="1507680"/>
              <a:chOff x="5249753" y="3503308"/>
              <a:chExt cx="1709847" cy="1507680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0E763A8E-F503-4CF4-A32D-752101F66BAB}"/>
                  </a:ext>
                </a:extLst>
              </p:cNvPr>
              <p:cNvSpPr/>
              <p:nvPr/>
            </p:nvSpPr>
            <p:spPr>
              <a:xfrm>
                <a:off x="5249753" y="3503308"/>
                <a:ext cx="1709847" cy="1507680"/>
              </a:xfrm>
              <a:prstGeom prst="roundRect">
                <a:avLst>
                  <a:gd name="adj" fmla="val 4533"/>
                </a:avLst>
              </a:prstGeom>
              <a:ln>
                <a:solidFill>
                  <a:srgbClr val="D295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8E50E8-E598-44D7-981C-5476FF8DCBA3}"/>
                  </a:ext>
                </a:extLst>
              </p:cNvPr>
              <p:cNvSpPr txBox="1"/>
              <p:nvPr/>
            </p:nvSpPr>
            <p:spPr>
              <a:xfrm>
                <a:off x="5567577" y="4579967"/>
                <a:ext cx="10742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rgbClr val="D29500"/>
                    </a:solidFill>
                  </a:rPr>
                  <a:t>Keystone</a:t>
                </a:r>
                <a:endParaRPr lang="ko-KR" altLang="en-US" sz="1600" b="1" dirty="0">
                  <a:solidFill>
                    <a:srgbClr val="D29500"/>
                  </a:solidFill>
                </a:endParaRPr>
              </a:p>
            </p:txBody>
          </p:sp>
        </p:grpSp>
        <p:pic>
          <p:nvPicPr>
            <p:cNvPr id="3076" name="Picture 4" descr="자물쇠 보안 아이콘 평면 - Pixabay의 무료 이미지">
              <a:extLst>
                <a:ext uri="{FF2B5EF4-FFF2-40B4-BE49-F238E27FC236}">
                  <a16:creationId xmlns:a16="http://schemas.microsoft.com/office/drawing/2014/main" id="{9609F272-FBFC-43C6-8D25-63B4D7EA19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9" t="5000" r="14479" b="609"/>
            <a:stretch/>
          </p:blipFill>
          <p:spPr bwMode="auto">
            <a:xfrm>
              <a:off x="5672138" y="4514850"/>
              <a:ext cx="891845" cy="978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719BBF-C2F1-46F4-91A0-81C06E7B4D71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244703" y="2304155"/>
            <a:ext cx="0" cy="44411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AD55701-274D-4923-9E8A-E50A7B0A70D4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7244703" y="4086263"/>
            <a:ext cx="0" cy="51905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C4821CB-9BB2-43C2-98BA-B9B487E62103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>
            <a:off x="7244703" y="2304155"/>
            <a:ext cx="2029496" cy="44888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389A510-CA4D-43C0-BCC4-7C35AF06C788}"/>
              </a:ext>
            </a:extLst>
          </p:cNvPr>
          <p:cNvCxnSpPr>
            <a:cxnSpLocks/>
            <a:stCxn id="29" idx="2"/>
            <a:endCxn id="16" idx="0"/>
          </p:cNvCxnSpPr>
          <p:nvPr/>
        </p:nvCxnSpPr>
        <p:spPr>
          <a:xfrm flipH="1">
            <a:off x="5236095" y="2304155"/>
            <a:ext cx="2008608" cy="44577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9D3303A-3106-4745-8B1F-75D47D97356B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5236095" y="4087915"/>
            <a:ext cx="2008608" cy="51740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E064F7E-52CC-4968-BD28-9245F6ED8CF2}"/>
              </a:ext>
            </a:extLst>
          </p:cNvPr>
          <p:cNvCxnSpPr>
            <a:cxnSpLocks/>
            <a:stCxn id="20" idx="2"/>
            <a:endCxn id="33" idx="0"/>
          </p:cNvCxnSpPr>
          <p:nvPr/>
        </p:nvCxnSpPr>
        <p:spPr>
          <a:xfrm flipH="1">
            <a:off x="7244703" y="4091025"/>
            <a:ext cx="2029496" cy="51429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670024-3887-4672-87C8-BF04B2D915B0}"/>
              </a:ext>
            </a:extLst>
          </p:cNvPr>
          <p:cNvGrpSpPr/>
          <p:nvPr/>
        </p:nvGrpSpPr>
        <p:grpSpPr>
          <a:xfrm>
            <a:off x="2268588" y="1908441"/>
            <a:ext cx="1579014" cy="1337989"/>
            <a:chOff x="2472821" y="1301825"/>
            <a:chExt cx="1579014" cy="1337989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4FD4959-A138-40A9-9D12-BA2F82C06AD8}"/>
                </a:ext>
              </a:extLst>
            </p:cNvPr>
            <p:cNvGrpSpPr/>
            <p:nvPr/>
          </p:nvGrpSpPr>
          <p:grpSpPr>
            <a:xfrm>
              <a:off x="2472821" y="1301825"/>
              <a:ext cx="1579014" cy="1337989"/>
              <a:chOff x="4252803" y="1521270"/>
              <a:chExt cx="1709847" cy="1507680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DE6901DF-C443-4907-825A-E18A332ECB7F}"/>
                  </a:ext>
                </a:extLst>
              </p:cNvPr>
              <p:cNvSpPr/>
              <p:nvPr/>
            </p:nvSpPr>
            <p:spPr>
              <a:xfrm>
                <a:off x="4252803" y="1521270"/>
                <a:ext cx="1709847" cy="1507680"/>
              </a:xfrm>
              <a:prstGeom prst="roundRect">
                <a:avLst>
                  <a:gd name="adj" fmla="val 4533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DFB2E83-B102-41AA-8A38-D5668B8277F1}"/>
                  </a:ext>
                </a:extLst>
              </p:cNvPr>
              <p:cNvSpPr txBox="1"/>
              <p:nvPr/>
            </p:nvSpPr>
            <p:spPr>
              <a:xfrm>
                <a:off x="4513033" y="2597929"/>
                <a:ext cx="1189387" cy="381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accent1"/>
                    </a:solidFill>
                  </a:rPr>
                  <a:t>Quantum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49" name="Picture 2" descr="Computer Network Icon Stock Vector (Royalty Free) 349445423">
              <a:extLst>
                <a:ext uri="{FF2B5EF4-FFF2-40B4-BE49-F238E27FC236}">
                  <a16:creationId xmlns:a16="http://schemas.microsoft.com/office/drawing/2014/main" id="{B121CAC8-7EB9-4203-9444-79413AE1B9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87" t="21114" r="18588" b="27465"/>
            <a:stretch/>
          </p:blipFill>
          <p:spPr bwMode="auto">
            <a:xfrm>
              <a:off x="2843645" y="1479129"/>
              <a:ext cx="837364" cy="746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8BAA18A-1495-4AFC-B534-C98F7078D74D}"/>
              </a:ext>
            </a:extLst>
          </p:cNvPr>
          <p:cNvGrpSpPr/>
          <p:nvPr/>
        </p:nvGrpSpPr>
        <p:grpSpPr>
          <a:xfrm>
            <a:off x="2273781" y="3544642"/>
            <a:ext cx="1579014" cy="1337989"/>
            <a:chOff x="2472821" y="3818332"/>
            <a:chExt cx="1579014" cy="1337989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BBAF48A-867E-4439-A129-E13985398BB0}"/>
                </a:ext>
              </a:extLst>
            </p:cNvPr>
            <p:cNvGrpSpPr/>
            <p:nvPr/>
          </p:nvGrpSpPr>
          <p:grpSpPr>
            <a:xfrm>
              <a:off x="2472821" y="3818332"/>
              <a:ext cx="1579014" cy="1337989"/>
              <a:chOff x="4252803" y="1521270"/>
              <a:chExt cx="1709847" cy="1507680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02BECF6-9CB0-4FC7-BDE5-23454B7AA5D6}"/>
                  </a:ext>
                </a:extLst>
              </p:cNvPr>
              <p:cNvSpPr/>
              <p:nvPr/>
            </p:nvSpPr>
            <p:spPr>
              <a:xfrm>
                <a:off x="4252803" y="1521270"/>
                <a:ext cx="1709847" cy="1507680"/>
              </a:xfrm>
              <a:prstGeom prst="roundRect">
                <a:avLst>
                  <a:gd name="adj" fmla="val 4533"/>
                </a:avLst>
              </a:prstGeom>
              <a:ln>
                <a:solidFill>
                  <a:srgbClr val="3498DB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188C845-DEF0-40C2-B8FB-37655CFF14A1}"/>
                  </a:ext>
                </a:extLst>
              </p:cNvPr>
              <p:cNvSpPr txBox="1"/>
              <p:nvPr/>
            </p:nvSpPr>
            <p:spPr>
              <a:xfrm>
                <a:off x="4664918" y="2597929"/>
                <a:ext cx="885618" cy="381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rgbClr val="3498DB"/>
                    </a:solidFill>
                  </a:rPr>
                  <a:t>Cinder</a:t>
                </a:r>
                <a:endParaRPr lang="ko-KR" altLang="en-US" sz="1600" b="1" dirty="0">
                  <a:solidFill>
                    <a:srgbClr val="3498DB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6251186-2381-4286-A10A-B824AEA678BF}"/>
                </a:ext>
              </a:extLst>
            </p:cNvPr>
            <p:cNvGrpSpPr/>
            <p:nvPr/>
          </p:nvGrpSpPr>
          <p:grpSpPr>
            <a:xfrm>
              <a:off x="2773149" y="3901218"/>
              <a:ext cx="974931" cy="906383"/>
              <a:chOff x="-772334" y="2608461"/>
              <a:chExt cx="2143125" cy="2143125"/>
            </a:xfrm>
          </p:grpSpPr>
          <p:pic>
            <p:nvPicPr>
              <p:cNvPr id="5126" name="Picture 6" descr="MySQL Logo Database, web development, blue, text png | PNGEgg">
                <a:extLst>
                  <a:ext uri="{FF2B5EF4-FFF2-40B4-BE49-F238E27FC236}">
                    <a16:creationId xmlns:a16="http://schemas.microsoft.com/office/drawing/2014/main" id="{498E98A8-A180-4A64-BAE8-14B101C8F8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889" b="99111" l="9778" r="97778">
                            <a14:foregroundMark x1="40889" y1="12000" x2="52000" y2="17778"/>
                            <a14:foregroundMark x1="36000" y1="5333" x2="36000" y2="5333"/>
                            <a14:foregroundMark x1="48444" y1="91111" x2="48444" y2="91111"/>
                            <a14:foregroundMark x1="56000" y1="96444" x2="56000" y2="96444"/>
                            <a14:foregroundMark x1="98222" y1="81778" x2="98222" y2="81778"/>
                            <a14:foregroundMark x1="79111" y1="99111" x2="79111" y2="9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72334" y="2608461"/>
                <a:ext cx="2143125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Building Block Icon #28137 - Free Icons Library">
                <a:extLst>
                  <a:ext uri="{FF2B5EF4-FFF2-40B4-BE49-F238E27FC236}">
                    <a16:creationId xmlns:a16="http://schemas.microsoft.com/office/drawing/2014/main" id="{DE558DDD-A26E-4507-B10F-708374A9CF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4000" b="99111" l="8000" r="92000">
                            <a14:foregroundMark x1="8444" y1="28444" x2="8444" y2="28444"/>
                            <a14:foregroundMark x1="44000" y1="4000" x2="44000" y2="4000"/>
                            <a14:foregroundMark x1="92444" y1="25333" x2="92444" y2="25333"/>
                            <a14:foregroundMark x1="56889" y1="93778" x2="56889" y2="93778"/>
                            <a14:foregroundMark x1="49333" y1="99111" x2="49333" y2="99111"/>
                            <a14:foregroundMark x1="52889" y1="11111" x2="52889" y2="11111"/>
                            <a14:foregroundMark x1="48444" y1="12000" x2="55556" y2="22667"/>
                            <a14:foregroundMark x1="51111" y1="10222" x2="52444" y2="49333"/>
                            <a14:foregroundMark x1="24889" y1="25778" x2="45778" y2="51111"/>
                            <a14:foregroundMark x1="35111" y1="19111" x2="55556" y2="40889"/>
                            <a14:foregroundMark x1="29778" y1="13333" x2="24889" y2="42667"/>
                            <a14:foregroundMark x1="33333" y1="30222" x2="35111" y2="35111"/>
                            <a14:foregroundMark x1="38667" y1="44889" x2="39556" y2="48000"/>
                            <a14:foregroundMark x1="39556" y1="33333" x2="45778" y2="45778"/>
                            <a14:foregroundMark x1="20000" y1="38222" x2="27556" y2="53778"/>
                            <a14:foregroundMark x1="15111" y1="34667" x2="20444" y2="52444"/>
                            <a14:foregroundMark x1="20000" y1="54222" x2="25778" y2="76000"/>
                            <a14:foregroundMark x1="13333" y1="67556" x2="22667" y2="73778"/>
                            <a14:foregroundMark x1="41333" y1="79111" x2="50222" y2="84889"/>
                            <a14:foregroundMark x1="42222" y1="61333" x2="61333" y2="82222"/>
                            <a14:foregroundMark x1="42222" y1="54222" x2="61778" y2="59111"/>
                            <a14:foregroundMark x1="33333" y1="70667" x2="47556" y2="85778"/>
                            <a14:foregroundMark x1="56889" y1="68444" x2="64889" y2="79111"/>
                            <a14:foregroundMark x1="81333" y1="53778" x2="79556" y2="75111"/>
                            <a14:foregroundMark x1="76889" y1="31111" x2="80000" y2="57333"/>
                            <a14:foregroundMark x1="63111" y1="24889" x2="56000" y2="55556"/>
                            <a14:foregroundMark x1="80000" y1="26667" x2="85333" y2="48889"/>
                            <a14:foregroundMark x1="62667" y1="18667" x2="77333" y2="35556"/>
                            <a14:foregroundMark x1="66667" y1="19111" x2="76000" y2="257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987" y="3878569"/>
                <a:ext cx="799456" cy="799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B6D4F1E-36A7-416F-9F89-1B0373818BC6}"/>
              </a:ext>
            </a:extLst>
          </p:cNvPr>
          <p:cNvCxnSpPr>
            <a:cxnSpLocks/>
            <a:stCxn id="29" idx="2"/>
            <a:endCxn id="45" idx="3"/>
          </p:cNvCxnSpPr>
          <p:nvPr/>
        </p:nvCxnSpPr>
        <p:spPr>
          <a:xfrm flipH="1">
            <a:off x="3847602" y="2304155"/>
            <a:ext cx="3397101" cy="27328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063D048-94A4-4A09-A927-B0F639500B21}"/>
              </a:ext>
            </a:extLst>
          </p:cNvPr>
          <p:cNvCxnSpPr>
            <a:cxnSpLocks/>
            <a:stCxn id="16" idx="1"/>
            <a:endCxn id="45" idx="3"/>
          </p:cNvCxnSpPr>
          <p:nvPr/>
        </p:nvCxnSpPr>
        <p:spPr>
          <a:xfrm flipH="1" flipV="1">
            <a:off x="3847602" y="2577436"/>
            <a:ext cx="598986" cy="84148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991C36E-C112-4368-A05A-6D2484EA4B84}"/>
              </a:ext>
            </a:extLst>
          </p:cNvPr>
          <p:cNvCxnSpPr>
            <a:cxnSpLocks/>
            <a:stCxn id="16" idx="1"/>
            <a:endCxn id="53" idx="3"/>
          </p:cNvCxnSpPr>
          <p:nvPr/>
        </p:nvCxnSpPr>
        <p:spPr>
          <a:xfrm flipH="1">
            <a:off x="3852795" y="3418921"/>
            <a:ext cx="593793" cy="7947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94ACEDD-102F-4BB7-9AE8-22935F121FB7}"/>
              </a:ext>
            </a:extLst>
          </p:cNvPr>
          <p:cNvCxnSpPr>
            <a:cxnSpLocks/>
            <a:stCxn id="53" idx="3"/>
            <a:endCxn id="33" idx="0"/>
          </p:cNvCxnSpPr>
          <p:nvPr/>
        </p:nvCxnSpPr>
        <p:spPr>
          <a:xfrm>
            <a:off x="3852795" y="4213637"/>
            <a:ext cx="3391908" cy="39167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93F4EF5-4C5E-4DD8-BABD-C73D8E6C5B3A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D0599FE-831D-4A40-8B73-14F82937852C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오픈스택과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아키텍처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개념 아키텍처로 살펴보는 </a:t>
              </a: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오픈스택의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변화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9F7DCAE-E0D6-4C18-BCE4-AF65FD7AE545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03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D137ED-1286-489F-803C-8CCCF649C4B6}"/>
              </a:ext>
            </a:extLst>
          </p:cNvPr>
          <p:cNvSpPr/>
          <p:nvPr/>
        </p:nvSpPr>
        <p:spPr>
          <a:xfrm>
            <a:off x="5296323" y="687138"/>
            <a:ext cx="1294555" cy="453710"/>
          </a:xfrm>
          <a:prstGeom prst="roundRect">
            <a:avLst/>
          </a:prstGeom>
          <a:solidFill>
            <a:srgbClr val="D4C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Heat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5449EF2-E376-4D81-8508-AFED31DAD20D}"/>
              </a:ext>
            </a:extLst>
          </p:cNvPr>
          <p:cNvSpPr/>
          <p:nvPr/>
        </p:nvSpPr>
        <p:spPr>
          <a:xfrm>
            <a:off x="898827" y="3222673"/>
            <a:ext cx="1294555" cy="453710"/>
          </a:xfrm>
          <a:prstGeom prst="roundRect">
            <a:avLst/>
          </a:prstGeom>
          <a:solidFill>
            <a:srgbClr val="ACD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Cinder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01C4CA8-E765-4B99-AADF-88D74A7FC511}"/>
              </a:ext>
            </a:extLst>
          </p:cNvPr>
          <p:cNvSpPr/>
          <p:nvPr/>
        </p:nvSpPr>
        <p:spPr>
          <a:xfrm>
            <a:off x="5026448" y="4248761"/>
            <a:ext cx="1294555" cy="453710"/>
          </a:xfrm>
          <a:prstGeom prst="roundRect">
            <a:avLst/>
          </a:prstGeom>
          <a:solidFill>
            <a:srgbClr val="B6A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Ceilometer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3E9FCA9-5B26-44C3-96C1-806666E25BF2}"/>
              </a:ext>
            </a:extLst>
          </p:cNvPr>
          <p:cNvSpPr/>
          <p:nvPr/>
        </p:nvSpPr>
        <p:spPr>
          <a:xfrm>
            <a:off x="3480962" y="3222673"/>
            <a:ext cx="1294555" cy="453710"/>
          </a:xfrm>
          <a:prstGeom prst="roundRect">
            <a:avLst/>
          </a:prstGeom>
          <a:solidFill>
            <a:srgbClr val="F4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Nova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EE5BC26-4365-4A3B-9B69-DD72F6E4170E}"/>
              </a:ext>
            </a:extLst>
          </p:cNvPr>
          <p:cNvSpPr/>
          <p:nvPr/>
        </p:nvSpPr>
        <p:spPr>
          <a:xfrm>
            <a:off x="6670892" y="3222673"/>
            <a:ext cx="1294555" cy="453710"/>
          </a:xfrm>
          <a:prstGeom prst="roundRect">
            <a:avLst/>
          </a:prstGeom>
          <a:solidFill>
            <a:srgbClr val="9E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Glance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160358F-2FC2-4315-ADB8-41D47FBCCD84}"/>
              </a:ext>
            </a:extLst>
          </p:cNvPr>
          <p:cNvSpPr/>
          <p:nvPr/>
        </p:nvSpPr>
        <p:spPr>
          <a:xfrm>
            <a:off x="9213543" y="3222673"/>
            <a:ext cx="1294555" cy="453710"/>
          </a:xfrm>
          <a:prstGeom prst="roundRect">
            <a:avLst/>
          </a:prstGeom>
          <a:solidFill>
            <a:srgbClr val="C0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Swift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03A6F1C-B56B-47B8-AD68-9BE017F46936}"/>
              </a:ext>
            </a:extLst>
          </p:cNvPr>
          <p:cNvSpPr/>
          <p:nvPr/>
        </p:nvSpPr>
        <p:spPr>
          <a:xfrm>
            <a:off x="2221023" y="1142111"/>
            <a:ext cx="1294555" cy="4537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Horizon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FC74362-517B-40C1-B8DC-CB9FE909CD04}"/>
              </a:ext>
            </a:extLst>
          </p:cNvPr>
          <p:cNvSpPr/>
          <p:nvPr/>
        </p:nvSpPr>
        <p:spPr>
          <a:xfrm>
            <a:off x="2221023" y="1833466"/>
            <a:ext cx="1294555" cy="453710"/>
          </a:xfrm>
          <a:prstGeom prst="roundRect">
            <a:avLst/>
          </a:prstGeom>
          <a:solidFill>
            <a:srgbClr val="A5B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Neutron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BD352D-44D8-4483-9518-D5802176B496}"/>
              </a:ext>
            </a:extLst>
          </p:cNvPr>
          <p:cNvSpPr/>
          <p:nvPr/>
        </p:nvSpPr>
        <p:spPr>
          <a:xfrm>
            <a:off x="7941016" y="5083146"/>
            <a:ext cx="1294555" cy="453710"/>
          </a:xfrm>
          <a:prstGeom prst="roundRect">
            <a:avLst/>
          </a:prstGeom>
          <a:solidFill>
            <a:srgbClr val="F0C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Keystone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7FDC3932-43BE-48FD-A7EE-54BF03373A30}"/>
              </a:ext>
            </a:extLst>
          </p:cNvPr>
          <p:cNvSpPr/>
          <p:nvPr/>
        </p:nvSpPr>
        <p:spPr>
          <a:xfrm>
            <a:off x="5406128" y="2210389"/>
            <a:ext cx="1074943" cy="88074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C1958A0-C684-4DBC-BE81-8AA078AB94F9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 flipH="1">
            <a:off x="5943600" y="1140848"/>
            <a:ext cx="1" cy="1069541"/>
          </a:xfrm>
          <a:prstGeom prst="straightConnector1">
            <a:avLst/>
          </a:prstGeom>
          <a:ln w="19050">
            <a:solidFill>
              <a:srgbClr val="D4C6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C221ECB-2A7B-4406-9530-2F4B2FFC60B6}"/>
              </a:ext>
            </a:extLst>
          </p:cNvPr>
          <p:cNvCxnSpPr>
            <a:cxnSpLocks/>
            <a:stCxn id="68" idx="0"/>
            <a:endCxn id="64" idx="2"/>
          </p:cNvCxnSpPr>
          <p:nvPr/>
        </p:nvCxnSpPr>
        <p:spPr>
          <a:xfrm rot="5400000" flipH="1" flipV="1">
            <a:off x="8521176" y="3743502"/>
            <a:ext cx="1406763" cy="1272527"/>
          </a:xfrm>
          <a:prstGeom prst="bentConnector3">
            <a:avLst>
              <a:gd name="adj1" fmla="val 50000"/>
            </a:avLst>
          </a:prstGeom>
          <a:ln w="19050">
            <a:solidFill>
              <a:srgbClr val="F0CD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47423431-6E1E-469F-B009-C433A8B18DB5}"/>
              </a:ext>
            </a:extLst>
          </p:cNvPr>
          <p:cNvCxnSpPr>
            <a:cxnSpLocks/>
            <a:stCxn id="68" idx="0"/>
            <a:endCxn id="62" idx="2"/>
          </p:cNvCxnSpPr>
          <p:nvPr/>
        </p:nvCxnSpPr>
        <p:spPr>
          <a:xfrm rot="16200000" flipV="1">
            <a:off x="7249851" y="3744703"/>
            <a:ext cx="1406763" cy="1270124"/>
          </a:xfrm>
          <a:prstGeom prst="bentConnector3">
            <a:avLst/>
          </a:prstGeom>
          <a:ln w="19050">
            <a:solidFill>
              <a:srgbClr val="F0CD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39977B9B-4C15-47DD-AE11-5096CA32986D}"/>
              </a:ext>
            </a:extLst>
          </p:cNvPr>
          <p:cNvCxnSpPr>
            <a:cxnSpLocks/>
            <a:endCxn id="35" idx="3"/>
          </p:cNvCxnSpPr>
          <p:nvPr/>
        </p:nvCxnSpPr>
        <p:spPr>
          <a:xfrm rot="16200000" flipV="1">
            <a:off x="6479164" y="2652668"/>
            <a:ext cx="629064" cy="625249"/>
          </a:xfrm>
          <a:prstGeom prst="bentConnector2">
            <a:avLst/>
          </a:prstGeom>
          <a:ln w="19050">
            <a:solidFill>
              <a:srgbClr val="9ED6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40C011F-2D30-4162-B331-F1E2AC645A59}"/>
              </a:ext>
            </a:extLst>
          </p:cNvPr>
          <p:cNvCxnSpPr>
            <a:stCxn id="62" idx="3"/>
            <a:endCxn id="64" idx="1"/>
          </p:cNvCxnSpPr>
          <p:nvPr/>
        </p:nvCxnSpPr>
        <p:spPr>
          <a:xfrm>
            <a:off x="7965447" y="3449528"/>
            <a:ext cx="1248096" cy="0"/>
          </a:xfrm>
          <a:prstGeom prst="straightConnector1">
            <a:avLst/>
          </a:prstGeom>
          <a:ln w="19050">
            <a:solidFill>
              <a:srgbClr val="9ED6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F87C4741-7B3F-45FF-A606-F2B010D0EB6F}"/>
              </a:ext>
            </a:extLst>
          </p:cNvPr>
          <p:cNvCxnSpPr>
            <a:cxnSpLocks/>
            <a:stCxn id="58" idx="1"/>
            <a:endCxn id="64" idx="3"/>
          </p:cNvCxnSpPr>
          <p:nvPr/>
        </p:nvCxnSpPr>
        <p:spPr>
          <a:xfrm rot="10800000" flipH="1">
            <a:off x="898826" y="3449528"/>
            <a:ext cx="9609271" cy="12700"/>
          </a:xfrm>
          <a:prstGeom prst="bentConnector5">
            <a:avLst>
              <a:gd name="adj1" fmla="val -2379"/>
              <a:gd name="adj2" fmla="val -21063740"/>
              <a:gd name="adj3" fmla="val 102379"/>
            </a:avLst>
          </a:prstGeom>
          <a:ln w="19050">
            <a:solidFill>
              <a:srgbClr val="ACD7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4D19B0D-2E53-4D60-A3AB-7DE5F3474FBD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2868301" y="1595821"/>
            <a:ext cx="0" cy="237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FC7653A-F413-4DD1-8CD3-67A7170D8A9C}"/>
              </a:ext>
            </a:extLst>
          </p:cNvPr>
          <p:cNvCxnSpPr>
            <a:cxnSpLocks/>
            <a:stCxn id="65" idx="1"/>
            <a:endCxn id="58" idx="0"/>
          </p:cNvCxnSpPr>
          <p:nvPr/>
        </p:nvCxnSpPr>
        <p:spPr>
          <a:xfrm rot="10800000" flipV="1">
            <a:off x="1546105" y="1368965"/>
            <a:ext cx="674918" cy="18537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54926CB4-481A-448B-9469-1723F9A51CA7}"/>
              </a:ext>
            </a:extLst>
          </p:cNvPr>
          <p:cNvCxnSpPr>
            <a:cxnSpLocks/>
            <a:stCxn id="65" idx="3"/>
            <a:endCxn id="61" idx="0"/>
          </p:cNvCxnSpPr>
          <p:nvPr/>
        </p:nvCxnSpPr>
        <p:spPr>
          <a:xfrm>
            <a:off x="3515578" y="1368966"/>
            <a:ext cx="612662" cy="18537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E13D18BF-B416-4D2F-A42D-2A080F12FD55}"/>
              </a:ext>
            </a:extLst>
          </p:cNvPr>
          <p:cNvCxnSpPr>
            <a:cxnSpLocks/>
            <a:stCxn id="65" idx="3"/>
            <a:endCxn id="62" idx="0"/>
          </p:cNvCxnSpPr>
          <p:nvPr/>
        </p:nvCxnSpPr>
        <p:spPr>
          <a:xfrm>
            <a:off x="3515578" y="1368966"/>
            <a:ext cx="3802592" cy="18537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5B59A724-8253-4556-91DA-DB11A13DB078}"/>
              </a:ext>
            </a:extLst>
          </p:cNvPr>
          <p:cNvCxnSpPr>
            <a:cxnSpLocks/>
            <a:stCxn id="65" idx="3"/>
            <a:endCxn id="64" idx="0"/>
          </p:cNvCxnSpPr>
          <p:nvPr/>
        </p:nvCxnSpPr>
        <p:spPr>
          <a:xfrm>
            <a:off x="3515578" y="1368966"/>
            <a:ext cx="6345243" cy="18537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D499933-677B-4D32-B3EA-4501310659C6}"/>
              </a:ext>
            </a:extLst>
          </p:cNvPr>
          <p:cNvCxnSpPr>
            <a:cxnSpLocks/>
            <a:stCxn id="61" idx="3"/>
            <a:endCxn id="35" idx="2"/>
          </p:cNvCxnSpPr>
          <p:nvPr/>
        </p:nvCxnSpPr>
        <p:spPr>
          <a:xfrm flipV="1">
            <a:off x="4775517" y="3091132"/>
            <a:ext cx="1168083" cy="358396"/>
          </a:xfrm>
          <a:prstGeom prst="bentConnector2">
            <a:avLst/>
          </a:prstGeom>
          <a:ln w="19050">
            <a:solidFill>
              <a:srgbClr val="F4AA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88B3D40F-9430-4D5A-8568-D1DBC0D89728}"/>
              </a:ext>
            </a:extLst>
          </p:cNvPr>
          <p:cNvCxnSpPr>
            <a:cxnSpLocks/>
            <a:stCxn id="58" idx="3"/>
            <a:endCxn id="35" idx="1"/>
          </p:cNvCxnSpPr>
          <p:nvPr/>
        </p:nvCxnSpPr>
        <p:spPr>
          <a:xfrm flipV="1">
            <a:off x="2193382" y="2650761"/>
            <a:ext cx="3212746" cy="798767"/>
          </a:xfrm>
          <a:prstGeom prst="bentConnector3">
            <a:avLst>
              <a:gd name="adj1" fmla="val 32184"/>
            </a:avLst>
          </a:prstGeom>
          <a:ln w="19050">
            <a:solidFill>
              <a:srgbClr val="ACD7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76C6FB12-8430-4850-901E-7BF056D63A42}"/>
              </a:ext>
            </a:extLst>
          </p:cNvPr>
          <p:cNvCxnSpPr>
            <a:cxnSpLocks/>
            <a:stCxn id="68" idx="1"/>
            <a:endCxn id="61" idx="2"/>
          </p:cNvCxnSpPr>
          <p:nvPr/>
        </p:nvCxnSpPr>
        <p:spPr>
          <a:xfrm rot="10800000">
            <a:off x="4128240" y="3676383"/>
            <a:ext cx="3812776" cy="1633618"/>
          </a:xfrm>
          <a:prstGeom prst="bentConnector2">
            <a:avLst/>
          </a:prstGeom>
          <a:ln w="19050">
            <a:solidFill>
              <a:srgbClr val="F0CD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4264CA28-FD28-4296-8DFD-946171590517}"/>
              </a:ext>
            </a:extLst>
          </p:cNvPr>
          <p:cNvCxnSpPr>
            <a:cxnSpLocks/>
            <a:stCxn id="68" idx="1"/>
            <a:endCxn id="58" idx="2"/>
          </p:cNvCxnSpPr>
          <p:nvPr/>
        </p:nvCxnSpPr>
        <p:spPr>
          <a:xfrm rot="10800000">
            <a:off x="1546106" y="3676383"/>
            <a:ext cx="6394911" cy="1633618"/>
          </a:xfrm>
          <a:prstGeom prst="bentConnector2">
            <a:avLst/>
          </a:prstGeom>
          <a:ln w="19050">
            <a:solidFill>
              <a:srgbClr val="F0CD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88A17C05-3EB6-45DB-91FE-147AB57A43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89407" y="3328171"/>
            <a:ext cx="572378" cy="1268801"/>
          </a:xfrm>
          <a:prstGeom prst="bentConnector3">
            <a:avLst>
              <a:gd name="adj1" fmla="val 50000"/>
            </a:avLst>
          </a:prstGeom>
          <a:ln w="19050">
            <a:solidFill>
              <a:srgbClr val="B6A7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BE7528B4-99D6-4272-B9EA-46FCE1C45F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93871" y="3192568"/>
            <a:ext cx="572378" cy="1540009"/>
          </a:xfrm>
          <a:prstGeom prst="bentConnector3">
            <a:avLst>
              <a:gd name="adj1" fmla="val 50000"/>
            </a:avLst>
          </a:prstGeom>
          <a:ln w="19050">
            <a:solidFill>
              <a:srgbClr val="B6A7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FBFB758A-2A05-4F18-B90C-96B07E459CE1}"/>
              </a:ext>
            </a:extLst>
          </p:cNvPr>
          <p:cNvCxnSpPr>
            <a:cxnSpLocks/>
            <a:stCxn id="68" idx="1"/>
            <a:endCxn id="59" idx="2"/>
          </p:cNvCxnSpPr>
          <p:nvPr/>
        </p:nvCxnSpPr>
        <p:spPr>
          <a:xfrm rot="10800000">
            <a:off x="5673726" y="4702471"/>
            <a:ext cx="2267290" cy="607530"/>
          </a:xfrm>
          <a:prstGeom prst="bentConnector2">
            <a:avLst/>
          </a:prstGeom>
          <a:ln w="19050">
            <a:solidFill>
              <a:srgbClr val="F0CD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2A3EA00-B79A-4CEC-874F-9C32625B265D}"/>
              </a:ext>
            </a:extLst>
          </p:cNvPr>
          <p:cNvSpPr txBox="1"/>
          <p:nvPr/>
        </p:nvSpPr>
        <p:spPr>
          <a:xfrm>
            <a:off x="4653438" y="6208349"/>
            <a:ext cx="2580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Havana / Icehouse / Juno</a:t>
            </a:r>
            <a:endParaRPr lang="ko-KR" altLang="en-US" sz="1600" dirty="0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AC5E62D9-3FBA-43FF-8ECC-F97B8407970B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B211871-09FA-4A8F-886B-B1110E673681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오픈스택과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아키텍처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개념 아키텍처로 살펴보는 </a:t>
              </a: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오픈스택의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변화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791BDAF-2260-441C-AE42-F6F42611F384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6A975BCD-8E37-4B26-B905-7214F6856EF2}"/>
              </a:ext>
            </a:extLst>
          </p:cNvPr>
          <p:cNvSpPr/>
          <p:nvPr/>
        </p:nvSpPr>
        <p:spPr>
          <a:xfrm>
            <a:off x="6879857" y="409949"/>
            <a:ext cx="1357074" cy="609379"/>
          </a:xfrm>
          <a:prstGeom prst="wedgeRoundRectCallout">
            <a:avLst>
              <a:gd name="adj1" fmla="val -65067"/>
              <a:gd name="adj2" fmla="val 39580"/>
              <a:gd name="adj3" fmla="val 16667"/>
            </a:avLst>
          </a:prstGeom>
          <a:noFill/>
          <a:ln w="19050">
            <a:solidFill>
              <a:srgbClr val="D4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AB8F71"/>
                </a:solidFill>
              </a:rPr>
              <a:t>사용자는 </a:t>
            </a:r>
            <a:r>
              <a:rPr lang="en-US" altLang="ko-KR" sz="1100" dirty="0">
                <a:solidFill>
                  <a:srgbClr val="AB8F71"/>
                </a:solidFill>
              </a:rPr>
              <a:t>Heat</a:t>
            </a:r>
            <a:r>
              <a:rPr lang="ko-KR" altLang="en-US" sz="1100" dirty="0">
                <a:solidFill>
                  <a:srgbClr val="AB8F71"/>
                </a:solidFill>
              </a:rPr>
              <a:t>를 통해 일련의 과정 자동화</a:t>
            </a:r>
          </a:p>
        </p:txBody>
      </p:sp>
      <p:sp>
        <p:nvSpPr>
          <p:cNvPr id="37" name="말풍선: 모서리가 둥근 사각형 36">
            <a:extLst>
              <a:ext uri="{FF2B5EF4-FFF2-40B4-BE49-F238E27FC236}">
                <a16:creationId xmlns:a16="http://schemas.microsoft.com/office/drawing/2014/main" id="{39C66F17-2C69-4A74-ADDD-38CA089BE9E1}"/>
              </a:ext>
            </a:extLst>
          </p:cNvPr>
          <p:cNvSpPr/>
          <p:nvPr/>
        </p:nvSpPr>
        <p:spPr>
          <a:xfrm>
            <a:off x="3566858" y="746886"/>
            <a:ext cx="1429469" cy="609379"/>
          </a:xfrm>
          <a:prstGeom prst="wedgeRoundRectCallout">
            <a:avLst>
              <a:gd name="adj1" fmla="val -65067"/>
              <a:gd name="adj2" fmla="val 39580"/>
              <a:gd name="adj3" fmla="val 16667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Horizon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에서 제공하는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를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통해 각 서비스 이용 가능</a:t>
            </a:r>
          </a:p>
        </p:txBody>
      </p:sp>
      <p:sp>
        <p:nvSpPr>
          <p:cNvPr id="39" name="말풍선: 모서리가 둥근 사각형 38">
            <a:extLst>
              <a:ext uri="{FF2B5EF4-FFF2-40B4-BE49-F238E27FC236}">
                <a16:creationId xmlns:a16="http://schemas.microsoft.com/office/drawing/2014/main" id="{87703484-8F4F-49E5-90F8-1C7594BFC945}"/>
              </a:ext>
            </a:extLst>
          </p:cNvPr>
          <p:cNvSpPr/>
          <p:nvPr/>
        </p:nvSpPr>
        <p:spPr>
          <a:xfrm>
            <a:off x="586054" y="1712329"/>
            <a:ext cx="1429469" cy="609379"/>
          </a:xfrm>
          <a:prstGeom prst="wedgeRoundRectCallout">
            <a:avLst>
              <a:gd name="adj1" fmla="val 59939"/>
              <a:gd name="adj2" fmla="val 28125"/>
              <a:gd name="adj3" fmla="val 16667"/>
            </a:avLst>
          </a:prstGeom>
          <a:solidFill>
            <a:schemeClr val="bg1"/>
          </a:solidFill>
          <a:ln w="19050">
            <a:solidFill>
              <a:srgbClr val="578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5781D5"/>
                </a:solidFill>
              </a:rPr>
              <a:t>VM</a:t>
            </a:r>
            <a:r>
              <a:rPr lang="ko-KR" altLang="en-US" sz="1100" dirty="0">
                <a:solidFill>
                  <a:srgbClr val="5781D5"/>
                </a:solidFill>
              </a:rPr>
              <a:t>에 사용될 네트워크 연결 정의</a:t>
            </a:r>
          </a:p>
        </p:txBody>
      </p:sp>
      <p:sp>
        <p:nvSpPr>
          <p:cNvPr id="40" name="말풍선: 모서리가 둥근 사각형 39">
            <a:extLst>
              <a:ext uri="{FF2B5EF4-FFF2-40B4-BE49-F238E27FC236}">
                <a16:creationId xmlns:a16="http://schemas.microsoft.com/office/drawing/2014/main" id="{A0118556-71FA-4B5B-83CA-4024EAA20648}"/>
              </a:ext>
            </a:extLst>
          </p:cNvPr>
          <p:cNvSpPr/>
          <p:nvPr/>
        </p:nvSpPr>
        <p:spPr>
          <a:xfrm>
            <a:off x="1617363" y="3833206"/>
            <a:ext cx="1148430" cy="609379"/>
          </a:xfrm>
          <a:prstGeom prst="wedgeRoundRectCallout">
            <a:avLst>
              <a:gd name="adj1" fmla="val -41010"/>
              <a:gd name="adj2" fmla="val -64656"/>
              <a:gd name="adj3" fmla="val 16667"/>
            </a:avLst>
          </a:prstGeom>
          <a:solidFill>
            <a:schemeClr val="bg1"/>
          </a:solidFill>
          <a:ln w="19050">
            <a:solidFill>
              <a:srgbClr val="6FB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48C53"/>
                </a:solidFill>
              </a:rPr>
              <a:t>VM</a:t>
            </a:r>
            <a:r>
              <a:rPr lang="ko-KR" altLang="en-US" sz="1100" dirty="0">
                <a:solidFill>
                  <a:srgbClr val="448C53"/>
                </a:solidFill>
              </a:rPr>
              <a:t>에 사용할</a:t>
            </a:r>
            <a:endParaRPr lang="en-US" altLang="ko-KR" sz="1100" dirty="0">
              <a:solidFill>
                <a:srgbClr val="448C53"/>
              </a:solidFill>
            </a:endParaRPr>
          </a:p>
          <a:p>
            <a:pPr algn="ctr"/>
            <a:r>
              <a:rPr lang="ko-KR" altLang="en-US" sz="1100" dirty="0">
                <a:solidFill>
                  <a:srgbClr val="448C53"/>
                </a:solidFill>
              </a:rPr>
              <a:t>가상공간 제공</a:t>
            </a:r>
          </a:p>
        </p:txBody>
      </p:sp>
      <p:sp>
        <p:nvSpPr>
          <p:cNvPr id="41" name="말풍선: 모서리가 둥근 사각형 40">
            <a:extLst>
              <a:ext uri="{FF2B5EF4-FFF2-40B4-BE49-F238E27FC236}">
                <a16:creationId xmlns:a16="http://schemas.microsoft.com/office/drawing/2014/main" id="{31653A3E-E552-4D59-9D76-DB09E4CC8A5C}"/>
              </a:ext>
            </a:extLst>
          </p:cNvPr>
          <p:cNvSpPr/>
          <p:nvPr/>
        </p:nvSpPr>
        <p:spPr>
          <a:xfrm>
            <a:off x="4222993" y="1605319"/>
            <a:ext cx="1480207" cy="798767"/>
          </a:xfrm>
          <a:prstGeom prst="wedgeRoundRectCallout">
            <a:avLst>
              <a:gd name="adj1" fmla="val -50405"/>
              <a:gd name="adj2" fmla="val 141723"/>
              <a:gd name="adj3" fmla="val 16667"/>
            </a:avLst>
          </a:prstGeom>
          <a:solidFill>
            <a:schemeClr val="bg1"/>
          </a:solidFill>
          <a:ln w="19050">
            <a:solidFill>
              <a:srgbClr val="F4AA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5050"/>
                </a:solidFill>
              </a:rPr>
              <a:t>VM(</a:t>
            </a:r>
            <a:r>
              <a:rPr lang="ko-KR" altLang="en-US" sz="1100" dirty="0">
                <a:solidFill>
                  <a:srgbClr val="FF5050"/>
                </a:solidFill>
              </a:rPr>
              <a:t>인스턴스</a:t>
            </a:r>
            <a:r>
              <a:rPr lang="en-US" altLang="ko-KR" sz="1100" dirty="0">
                <a:solidFill>
                  <a:srgbClr val="FF5050"/>
                </a:solidFill>
              </a:rPr>
              <a:t>) </a:t>
            </a:r>
            <a:r>
              <a:rPr lang="ko-KR" altLang="en-US" sz="1100" dirty="0">
                <a:solidFill>
                  <a:srgbClr val="FF5050"/>
                </a:solidFill>
              </a:rPr>
              <a:t>생성</a:t>
            </a:r>
            <a:r>
              <a:rPr lang="en-US" altLang="ko-KR" sz="1100" dirty="0">
                <a:solidFill>
                  <a:srgbClr val="FF5050"/>
                </a:solidFill>
              </a:rPr>
              <a:t>/</a:t>
            </a:r>
            <a:r>
              <a:rPr lang="ko-KR" altLang="en-US" sz="1100" dirty="0">
                <a:solidFill>
                  <a:srgbClr val="FF5050"/>
                </a:solidFill>
              </a:rPr>
              <a:t>삭제</a:t>
            </a:r>
            <a:r>
              <a:rPr lang="en-US" altLang="ko-KR" sz="1100" dirty="0">
                <a:solidFill>
                  <a:srgbClr val="FF5050"/>
                </a:solidFill>
              </a:rPr>
              <a:t>/</a:t>
            </a:r>
            <a:r>
              <a:rPr lang="ko-KR" altLang="en-US" sz="1100" dirty="0">
                <a:solidFill>
                  <a:srgbClr val="FF5050"/>
                </a:solidFill>
              </a:rPr>
              <a:t>메모리 관리 등의 생성주기 관리</a:t>
            </a:r>
          </a:p>
        </p:txBody>
      </p:sp>
      <p:sp>
        <p:nvSpPr>
          <p:cNvPr id="42" name="말풍선: 모서리가 둥근 사각형 41">
            <a:extLst>
              <a:ext uri="{FF2B5EF4-FFF2-40B4-BE49-F238E27FC236}">
                <a16:creationId xmlns:a16="http://schemas.microsoft.com/office/drawing/2014/main" id="{4B36F5BE-101D-4978-9E3C-43251E63A677}"/>
              </a:ext>
            </a:extLst>
          </p:cNvPr>
          <p:cNvSpPr/>
          <p:nvPr/>
        </p:nvSpPr>
        <p:spPr>
          <a:xfrm>
            <a:off x="7670145" y="2528442"/>
            <a:ext cx="1357074" cy="609379"/>
          </a:xfrm>
          <a:prstGeom prst="wedgeRoundRectCallout">
            <a:avLst>
              <a:gd name="adj1" fmla="val -59923"/>
              <a:gd name="adj2" fmla="val 48744"/>
              <a:gd name="adj3" fmla="val 16667"/>
            </a:avLst>
          </a:prstGeom>
          <a:noFill/>
          <a:ln w="19050">
            <a:solidFill>
              <a:srgbClr val="9ED6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3D9799"/>
                </a:solidFill>
              </a:rPr>
              <a:t>VM</a:t>
            </a:r>
            <a:r>
              <a:rPr lang="ko-KR" altLang="en-US" sz="1100" dirty="0">
                <a:solidFill>
                  <a:srgbClr val="3D9799"/>
                </a:solidFill>
              </a:rPr>
              <a:t>에 설치할 </a:t>
            </a:r>
            <a:r>
              <a:rPr lang="en-US" altLang="ko-KR" sz="1100" dirty="0">
                <a:solidFill>
                  <a:srgbClr val="3D9799"/>
                </a:solidFill>
              </a:rPr>
              <a:t>OS</a:t>
            </a:r>
            <a:r>
              <a:rPr lang="ko-KR" altLang="en-US" sz="1100" dirty="0">
                <a:solidFill>
                  <a:srgbClr val="3D9799"/>
                </a:solidFill>
              </a:rPr>
              <a:t>이미지 제공</a:t>
            </a:r>
          </a:p>
        </p:txBody>
      </p:sp>
      <p:sp>
        <p:nvSpPr>
          <p:cNvPr id="43" name="말풍선: 모서리가 둥근 사각형 42">
            <a:extLst>
              <a:ext uri="{FF2B5EF4-FFF2-40B4-BE49-F238E27FC236}">
                <a16:creationId xmlns:a16="http://schemas.microsoft.com/office/drawing/2014/main" id="{1097153C-A083-4F43-BD38-F33F911F8B3D}"/>
              </a:ext>
            </a:extLst>
          </p:cNvPr>
          <p:cNvSpPr/>
          <p:nvPr/>
        </p:nvSpPr>
        <p:spPr>
          <a:xfrm>
            <a:off x="10163369" y="2572873"/>
            <a:ext cx="1357074" cy="609379"/>
          </a:xfrm>
          <a:prstGeom prst="wedgeRoundRectCallout">
            <a:avLst>
              <a:gd name="adj1" fmla="val -59923"/>
              <a:gd name="adj2" fmla="val 48744"/>
              <a:gd name="adj3" fmla="val 16667"/>
            </a:avLst>
          </a:prstGeom>
          <a:noFill/>
          <a:ln w="19050">
            <a:solidFill>
              <a:srgbClr val="C0CF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99AF47"/>
                </a:solidFill>
              </a:rPr>
              <a:t>VM</a:t>
            </a:r>
            <a:r>
              <a:rPr lang="ko-KR" altLang="en-US" sz="1100" dirty="0">
                <a:solidFill>
                  <a:srgbClr val="99AF47"/>
                </a:solidFill>
              </a:rPr>
              <a:t>의 백업한 가상 공간정보 저장</a:t>
            </a:r>
          </a:p>
        </p:txBody>
      </p:sp>
      <p:sp>
        <p:nvSpPr>
          <p:cNvPr id="44" name="말풍선: 모서리가 둥근 사각형 43">
            <a:extLst>
              <a:ext uri="{FF2B5EF4-FFF2-40B4-BE49-F238E27FC236}">
                <a16:creationId xmlns:a16="http://schemas.microsoft.com/office/drawing/2014/main" id="{60271C8C-300D-4DAE-9099-7F73EBAB2675}"/>
              </a:ext>
            </a:extLst>
          </p:cNvPr>
          <p:cNvSpPr/>
          <p:nvPr/>
        </p:nvSpPr>
        <p:spPr>
          <a:xfrm>
            <a:off x="6289014" y="4711933"/>
            <a:ext cx="1416242" cy="465810"/>
          </a:xfrm>
          <a:prstGeom prst="wedgeRoundRectCallout">
            <a:avLst>
              <a:gd name="adj1" fmla="val -41010"/>
              <a:gd name="adj2" fmla="val -64656"/>
              <a:gd name="adj3" fmla="val 16667"/>
            </a:avLst>
          </a:prstGeom>
          <a:solidFill>
            <a:schemeClr val="bg1"/>
          </a:solidFill>
          <a:ln w="19050">
            <a:solidFill>
              <a:srgbClr val="B6A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674C9E"/>
                </a:solidFill>
              </a:rPr>
              <a:t>각 서비스들의</a:t>
            </a:r>
            <a:endParaRPr lang="en-US" altLang="ko-KR" sz="1100" dirty="0">
              <a:solidFill>
                <a:srgbClr val="674C9E"/>
              </a:solidFill>
            </a:endParaRPr>
          </a:p>
          <a:p>
            <a:pPr algn="ctr"/>
            <a:r>
              <a:rPr lang="ko-KR" altLang="en-US" sz="1100" dirty="0">
                <a:solidFill>
                  <a:srgbClr val="674C9E"/>
                </a:solidFill>
              </a:rPr>
              <a:t>자원현황 모니터링</a:t>
            </a:r>
          </a:p>
        </p:txBody>
      </p: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EB8D9BCB-84B7-4D42-8D44-DAF749ABA414}"/>
              </a:ext>
            </a:extLst>
          </p:cNvPr>
          <p:cNvSpPr/>
          <p:nvPr/>
        </p:nvSpPr>
        <p:spPr>
          <a:xfrm>
            <a:off x="9213543" y="5544870"/>
            <a:ext cx="1416242" cy="465810"/>
          </a:xfrm>
          <a:prstGeom prst="wedgeRoundRectCallout">
            <a:avLst>
              <a:gd name="adj1" fmla="val -41010"/>
              <a:gd name="adj2" fmla="val -64656"/>
              <a:gd name="adj3" fmla="val 16667"/>
            </a:avLst>
          </a:prstGeom>
          <a:solidFill>
            <a:schemeClr val="bg1"/>
          </a:solidFill>
          <a:ln w="19050">
            <a:solidFill>
              <a:srgbClr val="F0C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9A7012"/>
                </a:solidFill>
              </a:rPr>
              <a:t>서비스들의 사용자</a:t>
            </a:r>
            <a:endParaRPr lang="en-US" altLang="ko-KR" sz="1100" dirty="0">
              <a:solidFill>
                <a:srgbClr val="9A7012"/>
              </a:solidFill>
            </a:endParaRPr>
          </a:p>
          <a:p>
            <a:pPr algn="ctr"/>
            <a:r>
              <a:rPr lang="ko-KR" altLang="en-US" sz="1100" dirty="0">
                <a:solidFill>
                  <a:srgbClr val="9A7012"/>
                </a:solidFill>
              </a:rPr>
              <a:t>인증서비스 제공</a:t>
            </a:r>
          </a:p>
        </p:txBody>
      </p:sp>
    </p:spTree>
    <p:extLst>
      <p:ext uri="{BB962C8B-B14F-4D97-AF65-F5344CB8AC3E}">
        <p14:creationId xmlns:p14="http://schemas.microsoft.com/office/powerpoint/2010/main" val="144970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6055C6A-AD31-4D52-9A9C-3D4D37368843}"/>
              </a:ext>
            </a:extLst>
          </p:cNvPr>
          <p:cNvGrpSpPr/>
          <p:nvPr/>
        </p:nvGrpSpPr>
        <p:grpSpPr>
          <a:xfrm>
            <a:off x="1013637" y="917562"/>
            <a:ext cx="10013569" cy="5290787"/>
            <a:chOff x="1013637" y="917562"/>
            <a:chExt cx="10013569" cy="5709728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1766FF59-AFE0-481C-849C-345F73851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637" y="917562"/>
              <a:ext cx="9944985" cy="5709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C6F6901-0E0B-4482-A5BC-25F8E7AC6810}"/>
                </a:ext>
              </a:extLst>
            </p:cNvPr>
            <p:cNvSpPr/>
            <p:nvPr/>
          </p:nvSpPr>
          <p:spPr>
            <a:xfrm>
              <a:off x="1545265" y="6048233"/>
              <a:ext cx="1219200" cy="4958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0A1456D-22B7-4541-92B6-5D9FACF899AB}"/>
                </a:ext>
              </a:extLst>
            </p:cNvPr>
            <p:cNvSpPr/>
            <p:nvPr/>
          </p:nvSpPr>
          <p:spPr>
            <a:xfrm>
              <a:off x="5571460" y="6048233"/>
              <a:ext cx="1219200" cy="4958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358A05F-C687-4325-A686-F50A273BADB0}"/>
                </a:ext>
              </a:extLst>
            </p:cNvPr>
            <p:cNvSpPr/>
            <p:nvPr/>
          </p:nvSpPr>
          <p:spPr>
            <a:xfrm>
              <a:off x="9808006" y="2631637"/>
              <a:ext cx="1219200" cy="4958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E0FE5AD-002A-4A2B-915E-8BC9721AE6EF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A197095-5C12-492A-A621-ADAAD2AA7F15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오픈스택과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 아키텍처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개념 아키텍처로 살펴보는 </a:t>
              </a: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오픈스택의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변화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C2BFD3A-36B9-4CA6-9188-3E0926A6AE84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F0C812-3028-4F8E-AD1E-95AE478EC2CB}"/>
              </a:ext>
            </a:extLst>
          </p:cNvPr>
          <p:cNvSpPr txBox="1"/>
          <p:nvPr/>
        </p:nvSpPr>
        <p:spPr>
          <a:xfrm>
            <a:off x="5588489" y="6243557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Kilo </a:t>
            </a:r>
            <a:r>
              <a:rPr lang="ko-KR" altLang="en-US" sz="1600" dirty="0"/>
              <a:t>이후</a:t>
            </a: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F23604F8-6EEB-4497-943C-BD26CBFFBB71}"/>
              </a:ext>
            </a:extLst>
          </p:cNvPr>
          <p:cNvSpPr/>
          <p:nvPr/>
        </p:nvSpPr>
        <p:spPr>
          <a:xfrm>
            <a:off x="10272925" y="3113337"/>
            <a:ext cx="1480207" cy="564240"/>
          </a:xfrm>
          <a:prstGeom prst="wedgeRoundRectCallout">
            <a:avLst>
              <a:gd name="adj1" fmla="val -34446"/>
              <a:gd name="adj2" fmla="val -67017"/>
              <a:gd name="adj3" fmla="val 16667"/>
            </a:avLst>
          </a:prstGeom>
          <a:solidFill>
            <a:schemeClr val="bg1"/>
          </a:solidFill>
          <a:ln w="19050">
            <a:solidFill>
              <a:srgbClr val="F4AA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rgbClr val="FF5050"/>
                </a:solidFill>
              </a:rPr>
              <a:t>BigData</a:t>
            </a:r>
            <a:r>
              <a:rPr lang="en-US" altLang="ko-KR" sz="1100" dirty="0">
                <a:solidFill>
                  <a:srgbClr val="FF5050"/>
                </a:solidFill>
              </a:rPr>
              <a:t> processing</a:t>
            </a:r>
          </a:p>
          <a:p>
            <a:pPr algn="ctr"/>
            <a:r>
              <a:rPr lang="en-US" altLang="ko-KR" sz="1100" dirty="0">
                <a:solidFill>
                  <a:srgbClr val="FF5050"/>
                </a:solidFill>
              </a:rPr>
              <a:t>Framework service</a:t>
            </a:r>
            <a:endParaRPr lang="ko-KR" altLang="en-US" sz="1100" dirty="0">
              <a:solidFill>
                <a:srgbClr val="FF5050"/>
              </a:solidFill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4EC87206-4E46-4533-9313-54E66272D5EA}"/>
              </a:ext>
            </a:extLst>
          </p:cNvPr>
          <p:cNvSpPr/>
          <p:nvPr/>
        </p:nvSpPr>
        <p:spPr>
          <a:xfrm>
            <a:off x="6904885" y="5467727"/>
            <a:ext cx="1157075" cy="459467"/>
          </a:xfrm>
          <a:prstGeom prst="wedgeRoundRectCallout">
            <a:avLst>
              <a:gd name="adj1" fmla="val -56582"/>
              <a:gd name="adj2" fmla="val 35620"/>
              <a:gd name="adj3" fmla="val 16667"/>
            </a:avLst>
          </a:prstGeom>
          <a:solidFill>
            <a:schemeClr val="bg1"/>
          </a:solidFill>
          <a:ln w="19050">
            <a:solidFill>
              <a:srgbClr val="F4AA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5050"/>
                </a:solidFill>
              </a:rPr>
              <a:t>Database</a:t>
            </a:r>
          </a:p>
          <a:p>
            <a:pPr algn="ctr"/>
            <a:r>
              <a:rPr lang="en-US" altLang="ko-KR" sz="1100" dirty="0">
                <a:solidFill>
                  <a:srgbClr val="FF5050"/>
                </a:solidFill>
              </a:rPr>
              <a:t>service</a:t>
            </a:r>
            <a:endParaRPr lang="ko-KR" altLang="en-US" sz="1100" dirty="0">
              <a:solidFill>
                <a:srgbClr val="FF5050"/>
              </a:solidFill>
            </a:endParaRP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6152E5B5-4050-458F-BC7B-3F6144D15665}"/>
              </a:ext>
            </a:extLst>
          </p:cNvPr>
          <p:cNvSpPr/>
          <p:nvPr/>
        </p:nvSpPr>
        <p:spPr>
          <a:xfrm>
            <a:off x="2902424" y="5467727"/>
            <a:ext cx="1157075" cy="459467"/>
          </a:xfrm>
          <a:prstGeom prst="wedgeRoundRectCallout">
            <a:avLst>
              <a:gd name="adj1" fmla="val -56582"/>
              <a:gd name="adj2" fmla="val 35620"/>
              <a:gd name="adj3" fmla="val 16667"/>
            </a:avLst>
          </a:prstGeom>
          <a:solidFill>
            <a:schemeClr val="bg1"/>
          </a:solidFill>
          <a:ln w="19050">
            <a:solidFill>
              <a:srgbClr val="F4AA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5050"/>
                </a:solidFill>
              </a:rPr>
              <a:t>Bare-metal</a:t>
            </a:r>
          </a:p>
          <a:p>
            <a:pPr algn="ctr"/>
            <a:r>
              <a:rPr lang="en-US" altLang="ko-KR" sz="1100" dirty="0">
                <a:solidFill>
                  <a:srgbClr val="FF5050"/>
                </a:solidFill>
              </a:rPr>
              <a:t>provisioning</a:t>
            </a:r>
            <a:endParaRPr lang="ko-KR" altLang="en-US" sz="1100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5249</TotalTime>
  <Words>2741</Words>
  <Application>Microsoft Office PowerPoint</Application>
  <PresentationFormat>와이드스크린</PresentationFormat>
  <Paragraphs>672</Paragraphs>
  <Slides>34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나눔명조</vt:lpstr>
      <vt:lpstr>맑은 고딕</vt:lpstr>
      <vt:lpstr>applesdgothicneo-ultralight</vt:lpstr>
      <vt:lpstr>KoPubWorld돋움체 Bold</vt:lpstr>
      <vt:lpstr>나눔명조 ExtraBold</vt:lpstr>
      <vt:lpstr>Arial</vt:lpstr>
      <vt:lpstr>나눔스퀘어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Shin JaeYoung</cp:lastModifiedBy>
  <cp:revision>111</cp:revision>
  <dcterms:created xsi:type="dcterms:W3CDTF">2020-01-03T14:16:53Z</dcterms:created>
  <dcterms:modified xsi:type="dcterms:W3CDTF">2021-08-12T03:31:50Z</dcterms:modified>
</cp:coreProperties>
</file>