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철" initials="이" lastIdx="1" clrIdx="0">
    <p:extLst>
      <p:ext uri="{19B8F6BF-5375-455C-9EA6-DF929625EA0E}">
        <p15:presenceInfo xmlns:p15="http://schemas.microsoft.com/office/powerpoint/2012/main" userId="S::20160937@kumoh.ac.kr::e3fb74f5-cfdf-4025-88b7-31aa7c8565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6471" autoAdjust="0"/>
  </p:normalViewPr>
  <p:slideViewPr>
    <p:cSldViewPr snapToGrid="0">
      <p:cViewPr varScale="1">
        <p:scale>
          <a:sx n="72" d="100"/>
          <a:sy n="72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ECE2-CEA1-4443-AE9C-850E01E2F19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E98F6-AED1-46FC-9662-6EC085C2B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최근까지 </a:t>
            </a:r>
            <a:r>
              <a:rPr lang="ko-KR" altLang="en-US" dirty="0" err="1"/>
              <a:t>딥러닝을</a:t>
            </a:r>
            <a:r>
              <a:rPr lang="ko-KR" altLang="en-US" dirty="0"/>
              <a:t> 공부해서 관련 방법들을 적용해보았는데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사실 일반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알고리즘에서 트릭을 주거나 하는 방법이 상당히 효율적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딥러닝도</a:t>
            </a:r>
            <a:r>
              <a:rPr lang="ko-KR" altLang="en-US" dirty="0"/>
              <a:t> </a:t>
            </a:r>
            <a:r>
              <a:rPr lang="ko-KR" altLang="en-US" dirty="0" err="1"/>
              <a:t>머신러닝의</a:t>
            </a:r>
            <a:r>
              <a:rPr lang="ko-KR" altLang="en-US" dirty="0"/>
              <a:t> 일부이기 때문에</a:t>
            </a:r>
            <a:r>
              <a:rPr lang="en-US" altLang="ko-KR" dirty="0"/>
              <a:t>, </a:t>
            </a:r>
            <a:r>
              <a:rPr lang="ko-KR" altLang="en-US" dirty="0" err="1"/>
              <a:t>알아두어야</a:t>
            </a:r>
            <a:r>
              <a:rPr lang="ko-KR" altLang="en-US" dirty="0"/>
              <a:t> 할 것 같아서 공부시작</a:t>
            </a:r>
            <a:endParaRPr lang="en-US" altLang="ko-KR" dirty="0"/>
          </a:p>
          <a:p>
            <a:r>
              <a:rPr lang="ko-KR" altLang="en-US" dirty="0" err="1"/>
              <a:t>그러다보니</a:t>
            </a:r>
            <a:r>
              <a:rPr lang="ko-KR" altLang="en-US" dirty="0"/>
              <a:t> 예전에 했던 내용이 겹칠 수도 있음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3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살펴본 지도학습에서는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출력값의</a:t>
            </a:r>
            <a:r>
              <a:rPr lang="ko-KR" altLang="en-US" dirty="0"/>
              <a:t> 쌍</a:t>
            </a:r>
            <a:r>
              <a:rPr lang="en-US" altLang="ko-KR" dirty="0"/>
              <a:t>(pair)</a:t>
            </a:r>
            <a:r>
              <a:rPr lang="ko-KR" altLang="en-US" dirty="0"/>
              <a:t>을 학습데이터로 하여 </a:t>
            </a:r>
            <a:r>
              <a:rPr lang="ko-KR" altLang="en-US" dirty="0" err="1"/>
              <a:t>입력값에</a:t>
            </a:r>
            <a:r>
              <a:rPr lang="ko-KR" altLang="en-US" dirty="0"/>
              <a:t> 대한 </a:t>
            </a:r>
            <a:r>
              <a:rPr lang="ko-KR" altLang="en-US" dirty="0" err="1"/>
              <a:t>출력값을</a:t>
            </a:r>
            <a:r>
              <a:rPr lang="ko-KR" altLang="en-US" dirty="0"/>
              <a:t> 예</a:t>
            </a:r>
          </a:p>
          <a:p>
            <a:r>
              <a:rPr lang="ko-KR" altLang="en-US" dirty="0" err="1"/>
              <a:t>측하도록</a:t>
            </a:r>
            <a:r>
              <a:rPr lang="ko-KR" altLang="en-US" dirty="0"/>
              <a:t> 학습을 시켰다</a:t>
            </a:r>
            <a:r>
              <a:rPr lang="en-US" altLang="ko-KR" dirty="0"/>
              <a:t>. </a:t>
            </a:r>
            <a:r>
              <a:rPr lang="ko-KR" altLang="en-US" dirty="0"/>
              <a:t>하지만 때로는 </a:t>
            </a:r>
            <a:r>
              <a:rPr lang="ko-KR" altLang="en-US" dirty="0" err="1"/>
              <a:t>데이터간에</a:t>
            </a:r>
            <a:r>
              <a:rPr lang="ko-KR" altLang="en-US" dirty="0"/>
              <a:t> 입력과 출력의 관계가 명확하지 않을 수도 있다</a:t>
            </a:r>
            <a:r>
              <a:rPr lang="en-US" altLang="ko-KR" dirty="0"/>
              <a:t>. </a:t>
            </a:r>
            <a:r>
              <a:rPr lang="ko-KR" altLang="en-US" dirty="0"/>
              <a:t>이렇게 입</a:t>
            </a:r>
          </a:p>
          <a:p>
            <a:r>
              <a:rPr lang="ko-KR" altLang="en-US" dirty="0"/>
              <a:t>력</a:t>
            </a:r>
            <a:r>
              <a:rPr lang="en-US" altLang="ko-KR" dirty="0"/>
              <a:t>/</a:t>
            </a:r>
            <a:r>
              <a:rPr lang="ko-KR" altLang="en-US" dirty="0"/>
              <a:t>출력이 구분되지 않는 단순한 </a:t>
            </a:r>
            <a:r>
              <a:rPr lang="en-US" altLang="ko-KR" dirty="0"/>
              <a:t>"</a:t>
            </a:r>
            <a:r>
              <a:rPr lang="ko-KR" altLang="en-US" dirty="0"/>
              <a:t>데이터들의 관계</a:t>
            </a:r>
            <a:r>
              <a:rPr lang="en-US" altLang="ko-KR" dirty="0"/>
              <a:t>"</a:t>
            </a:r>
            <a:r>
              <a:rPr lang="ko-KR" altLang="en-US" dirty="0"/>
              <a:t>에서 특정한 규칙을 찾아내는 것을 비지도학습</a:t>
            </a:r>
          </a:p>
          <a:p>
            <a:r>
              <a:rPr lang="en-US" altLang="ko-KR" dirty="0"/>
              <a:t>(unsupervised learning)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비지도학습에서는 입력</a:t>
            </a:r>
            <a:r>
              <a:rPr lang="en-US" altLang="ko-KR" dirty="0"/>
              <a:t>/</a:t>
            </a:r>
            <a:r>
              <a:rPr lang="ko-KR" altLang="en-US" dirty="0"/>
              <a:t>출력 데이터를 </a:t>
            </a:r>
            <a:r>
              <a:rPr lang="ko-KR" altLang="en-US" dirty="0" err="1"/>
              <a:t>구분짓지</a:t>
            </a:r>
            <a:r>
              <a:rPr lang="ko-KR" altLang="en-US" dirty="0"/>
              <a:t> 않고 단순히 데이터를</a:t>
            </a:r>
          </a:p>
          <a:p>
            <a:r>
              <a:rPr lang="ko-KR" altLang="en-US" dirty="0"/>
              <a:t>입력하면 이 </a:t>
            </a:r>
            <a:r>
              <a:rPr lang="ko-KR" altLang="en-US" dirty="0" err="1"/>
              <a:t>데이터들간의</a:t>
            </a:r>
            <a:r>
              <a:rPr lang="ko-KR" altLang="en-US" dirty="0"/>
              <a:t> 규칙을 찾아내거나 미리 지정한 규칙</a:t>
            </a:r>
            <a:r>
              <a:rPr lang="en-US" altLang="ko-KR" dirty="0"/>
              <a:t>(</a:t>
            </a:r>
            <a:r>
              <a:rPr lang="ko-KR" altLang="en-US" dirty="0"/>
              <a:t>모형</a:t>
            </a:r>
            <a:r>
              <a:rPr lang="en-US" altLang="ko-KR" dirty="0"/>
              <a:t>)</a:t>
            </a:r>
            <a:r>
              <a:rPr lang="ko-KR" altLang="en-US" dirty="0"/>
              <a:t>에 맞는 데이터인지를 구분해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대표적인 비지도학습 방법 중 하나는 유사한 데이터끼리 같은 그룹으로 모으는 클러스터링</a:t>
            </a:r>
          </a:p>
          <a:p>
            <a:r>
              <a:rPr lang="en-US" altLang="ko-KR" dirty="0"/>
              <a:t>(clustering)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r>
              <a:rPr lang="ko-KR" altLang="en-US" dirty="0"/>
              <a:t>오른쪽 그림은 클러스터링으로 모아진 데이터를 나타낸 것이다</a:t>
            </a:r>
            <a:r>
              <a:rPr lang="en-US" altLang="ko-KR" dirty="0"/>
              <a:t>. </a:t>
            </a:r>
            <a:r>
              <a:rPr lang="ko-KR" altLang="en-US" dirty="0"/>
              <a:t>전체 데이터를 </a:t>
            </a:r>
            <a:r>
              <a:rPr lang="en-US" altLang="ko-KR" dirty="0"/>
              <a:t>3</a:t>
            </a:r>
            <a:r>
              <a:rPr lang="ko-KR" altLang="en-US" dirty="0"/>
              <a:t>개의 그룹으로 분리할 수 있다는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96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  <a:r>
              <a:rPr lang="ko-KR" altLang="en-US" dirty="0"/>
              <a:t>문제는 </a:t>
            </a:r>
            <a:r>
              <a:rPr lang="ko-KR" altLang="en-US" dirty="0" err="1"/>
              <a:t>독립변수값이</a:t>
            </a:r>
            <a:r>
              <a:rPr lang="ko-KR" altLang="en-US" dirty="0"/>
              <a:t> 주어졌을 때 그 값과 가장 연관성이 큰 </a:t>
            </a:r>
            <a:r>
              <a:rPr lang="ko-KR" altLang="en-US" dirty="0" err="1"/>
              <a:t>종속변수값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을 예측하는</a:t>
            </a:r>
          </a:p>
          <a:p>
            <a:r>
              <a:rPr lang="ko-KR" altLang="en-US" dirty="0"/>
              <a:t>문제이다</a:t>
            </a:r>
            <a:r>
              <a:rPr lang="en-US" altLang="ko-KR" dirty="0"/>
              <a:t>. </a:t>
            </a:r>
            <a:r>
              <a:rPr lang="ko-KR" altLang="en-US" dirty="0"/>
              <a:t>현실적인 문제로 바꾸어 말하면 어떤 표본에 대한 데이터가 주어졌을 때 그 표본이 어떤 카테고리 혹</a:t>
            </a:r>
          </a:p>
          <a:p>
            <a:r>
              <a:rPr lang="ko-KR" altLang="en-US" dirty="0"/>
              <a:t>은 클래스에 속하는지를 알아내는 문제이기도 하다</a:t>
            </a:r>
            <a:r>
              <a:rPr lang="en-US" altLang="ko-KR" dirty="0"/>
              <a:t>. </a:t>
            </a:r>
            <a:r>
              <a:rPr lang="ko-KR" altLang="en-US" dirty="0"/>
              <a:t>선택해야 할 카테고리 혹은 클래스가 미리 주어졌다는 점에</a:t>
            </a:r>
          </a:p>
          <a:p>
            <a:r>
              <a:rPr lang="ko-KR" altLang="en-US" dirty="0"/>
              <a:t>서 보기가 주어진 객관식 시험 문제를 푸는 것과 비슷하다고 말할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하나는 주어진 데이터에 대해</a:t>
            </a:r>
            <a:r>
              <a:rPr lang="en-US" altLang="ko-KR" dirty="0"/>
              <a:t>(conditionally) </a:t>
            </a:r>
            <a:r>
              <a:rPr lang="ko-KR" altLang="en-US" dirty="0"/>
              <a:t>각 카테고리 혹은 클래스가 정답일 조건부확률</a:t>
            </a:r>
            <a:r>
              <a:rPr lang="en-US" altLang="ko-KR" dirty="0"/>
              <a:t>(conditional</a:t>
            </a:r>
          </a:p>
          <a:p>
            <a:r>
              <a:rPr lang="en-US" altLang="ko-KR" dirty="0"/>
              <a:t>probability)</a:t>
            </a:r>
            <a:r>
              <a:rPr lang="ko-KR" altLang="en-US" dirty="0"/>
              <a:t>를 계산하는 확률적 모형이다</a:t>
            </a:r>
            <a:r>
              <a:rPr lang="en-US" altLang="ko-KR" dirty="0"/>
              <a:t>. </a:t>
            </a:r>
            <a:r>
              <a:rPr lang="ko-KR" altLang="en-US" dirty="0"/>
              <a:t>확률적 모형은 조건부확률을 계산하는 방법에 따라 직접 조건부확률</a:t>
            </a:r>
          </a:p>
          <a:p>
            <a:r>
              <a:rPr lang="ko-KR" altLang="en-US" dirty="0"/>
              <a:t>함수의 모양을 추정하는 확률적 판별</a:t>
            </a:r>
            <a:r>
              <a:rPr lang="en-US" altLang="ko-KR" dirty="0"/>
              <a:t>(discriminative)</a:t>
            </a:r>
            <a:r>
              <a:rPr lang="ko-KR" altLang="en-US" dirty="0"/>
              <a:t>모형과 </a:t>
            </a:r>
            <a:r>
              <a:rPr lang="ko-KR" altLang="en-US" dirty="0" err="1"/>
              <a:t>베이즈</a:t>
            </a:r>
            <a:r>
              <a:rPr lang="ko-KR" altLang="en-US" dirty="0"/>
              <a:t> 정리를 사용하여 간접적으로 조건부확률을</a:t>
            </a:r>
          </a:p>
          <a:p>
            <a:r>
              <a:rPr lang="ko-KR" altLang="en-US" dirty="0"/>
              <a:t>구하는 확률적 생성</a:t>
            </a:r>
            <a:r>
              <a:rPr lang="en-US" altLang="ko-KR" dirty="0"/>
              <a:t>(generative)</a:t>
            </a:r>
            <a:r>
              <a:rPr lang="ko-KR" altLang="en-US" dirty="0"/>
              <a:t>모형으로 나누어진다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하나는 주어진 데이터를 카테고리에 따라 서로 다른 영역으로 나누는 경계면</a:t>
            </a:r>
            <a:r>
              <a:rPr lang="en-US" altLang="ko-KR" dirty="0"/>
              <a:t>(decision boundary)</a:t>
            </a:r>
            <a:r>
              <a:rPr lang="ko-KR" altLang="en-US" dirty="0"/>
              <a:t>을 찾아낸</a:t>
            </a:r>
          </a:p>
          <a:p>
            <a:r>
              <a:rPr lang="ko-KR" altLang="en-US" dirty="0"/>
              <a:t>다음 이 경계면으로부터 주어진 데이터가 어느 위치에 있는지를 계산하는 판별함수</a:t>
            </a:r>
            <a:r>
              <a:rPr lang="en-US" altLang="ko-KR" dirty="0"/>
              <a:t>(discriminant function)</a:t>
            </a:r>
            <a:r>
              <a:rPr lang="ko-KR" altLang="en-US" dirty="0"/>
              <a:t>를 이</a:t>
            </a:r>
          </a:p>
          <a:p>
            <a:r>
              <a:rPr lang="ko-KR" altLang="en-US" dirty="0"/>
              <a:t>용하는 판별함수 모형이다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6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조건부확률을 계산하는 방법은 다음 두 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생성모형</a:t>
            </a:r>
            <a:r>
              <a:rPr lang="en-US" altLang="ko-KR" dirty="0"/>
              <a:t>(generative model)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판별모형</a:t>
            </a:r>
            <a:r>
              <a:rPr lang="en-US" altLang="ko-KR" dirty="0"/>
              <a:t>(discriminative model)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함수 𝑓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같거나 크고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같거나 작다는 조건을 만족해야 한다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경계면을 정의하는 함수가 판별함수이다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간단한 예로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Ax+b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꼴의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일차식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찾고 분류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2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모형은 클래스가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이상인 경우를 다중 클래스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(Multi-Class)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분류문제도 풀 수 있지만 판별함수 모형은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종속변수의 클래스가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경우를 이진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(Binary Class)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분류문제밖에는 풀지 못한다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약간의 트릭을 써서 다중 클래스 분류 문제를 이진 분류로 해결한다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선택받은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횟수로 선택하면 횟수가 같은 경우도 나올 수 있기 때문에 각 클래스가 얻은 조건부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더한 값을 비교하여 가장 큰 조건부 확률 총합을 가진 클래스를 선택한다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방법은 클래스의 수가 많아지면 실행해야 할 이진 분류문제의 수가 너무 많아진다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아까 이미지넷 클래스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그러면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에서도 판별 결과의 수가 같은 동점 문제가 발생할 수가 있기 때문에 각 클래스가 얻은 조건부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더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해서 이 값이 가장 큰 클래스를 선택한다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2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모형은 저번에 태호가 했으므로 패스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7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중에서도 예측을 주로 다룰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9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분석에서 말하는 예측이라는 용어는 시간상으로 미래의 의미는 포함하지 않는다</a:t>
            </a:r>
            <a:r>
              <a:rPr lang="en-US" altLang="ko-KR" dirty="0"/>
              <a:t>. </a:t>
            </a:r>
            <a:r>
              <a:rPr lang="ko-KR" altLang="en-US" dirty="0"/>
              <a:t>시계열 분석에서는 시</a:t>
            </a:r>
          </a:p>
          <a:p>
            <a:r>
              <a:rPr lang="ko-KR" altLang="en-US" dirty="0"/>
              <a:t>간상으로 미래의 데이터를 예측하는 경우가 있는데 이 때는 미래예측</a:t>
            </a:r>
            <a:r>
              <a:rPr lang="en-US" altLang="ko-KR" dirty="0"/>
              <a:t>(forecasting) </a:t>
            </a:r>
            <a:r>
              <a:rPr lang="ko-KR" altLang="en-US" dirty="0"/>
              <a:t>이라는 용어를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8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개를 찍은 사진을 입력하면 </a:t>
            </a:r>
            <a:r>
              <a:rPr lang="en-US" altLang="ko-KR" dirty="0"/>
              <a:t>"</a:t>
            </a:r>
            <a:r>
              <a:rPr lang="ko-KR" altLang="en-US" dirty="0"/>
              <a:t>개</a:t>
            </a:r>
            <a:r>
              <a:rPr lang="en-US" altLang="ko-KR" dirty="0"/>
              <a:t>"</a:t>
            </a:r>
            <a:r>
              <a:rPr lang="ko-KR" altLang="en-US" dirty="0"/>
              <a:t>라고 출력하고</a:t>
            </a:r>
            <a:r>
              <a:rPr lang="en-US" altLang="ko-KR" dirty="0"/>
              <a:t>, </a:t>
            </a:r>
            <a:r>
              <a:rPr lang="ko-KR" altLang="en-US" dirty="0"/>
              <a:t>고양이를 찍은 사진을 입력하면 </a:t>
            </a:r>
            <a:r>
              <a:rPr lang="en-US" altLang="ko-KR" dirty="0"/>
              <a:t>"</a:t>
            </a:r>
            <a:r>
              <a:rPr lang="ko-KR" altLang="en-US" dirty="0"/>
              <a:t>고양이</a:t>
            </a:r>
            <a:r>
              <a:rPr lang="en-US" altLang="ko-KR" dirty="0"/>
              <a:t>"</a:t>
            </a:r>
            <a:r>
              <a:rPr lang="ko-KR" altLang="en-US" dirty="0"/>
              <a:t>라고 출력하는</a:t>
            </a:r>
          </a:p>
          <a:p>
            <a:r>
              <a:rPr lang="ko-KR" altLang="en-US" dirty="0"/>
              <a:t>예측 시스템을 만든다고 가정해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규칙기반 방법을 사용하면 사진에서 눈 모양을 찾아내는 알고리즘을 넣고 눈동자가 세로 방향으로 길면 고양이</a:t>
            </a:r>
          </a:p>
          <a:p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아니면 개라고 출력하는 규칙을 넣을 수 있다</a:t>
            </a:r>
            <a:r>
              <a:rPr lang="en-US" altLang="ko-KR" dirty="0"/>
              <a:t>. </a:t>
            </a:r>
            <a:r>
              <a:rPr lang="ko-KR" altLang="en-US" dirty="0"/>
              <a:t>이렇게 사람이 세부적인 규칙을 알려주는 방법이 규칙기반</a:t>
            </a:r>
          </a:p>
          <a:p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r>
              <a:rPr lang="ko-KR" altLang="en-US" dirty="0"/>
              <a:t>또한 번역의 예를 들면</a:t>
            </a:r>
            <a:r>
              <a:rPr lang="en-US" altLang="ko-KR" dirty="0"/>
              <a:t>, </a:t>
            </a:r>
            <a:r>
              <a:rPr lang="ko-KR" altLang="en-US" dirty="0"/>
              <a:t>특정한 영어 단어가 어떤 의미로 번역되는지를 어떤 품사를 가지는지를 알려</a:t>
            </a:r>
          </a:p>
          <a:p>
            <a:r>
              <a:rPr lang="ko-KR" altLang="en-US" dirty="0"/>
              <a:t>주는 사전</a:t>
            </a:r>
            <a:r>
              <a:rPr lang="en-US" altLang="ko-KR" dirty="0"/>
              <a:t>(dictionary)</a:t>
            </a:r>
            <a:r>
              <a:rPr lang="ko-KR" altLang="en-US" dirty="0"/>
              <a:t>도 규칙 집합으로 볼 수 있고</a:t>
            </a:r>
            <a:r>
              <a:rPr lang="en-US" altLang="ko-KR" dirty="0"/>
              <a:t>, </a:t>
            </a:r>
            <a:r>
              <a:rPr lang="ko-KR" altLang="en-US" dirty="0"/>
              <a:t>이러한 규칙을 조합하여 영어 문장을 한국어 문장으로 번역할</a:t>
            </a:r>
          </a:p>
          <a:p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대조적으로 학습기반 방법은 이러한 규칙을 알려주지 않는 대신 많은 데이터를 주고 스스로 규칙을 찾도록</a:t>
            </a:r>
          </a:p>
          <a:p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앞서 말한 고양이와 개의 구분 문제에서는 개와 고양이를 찍은 사진을 주고 스스로 적합한 규칙을 찾도록</a:t>
            </a:r>
          </a:p>
          <a:p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영어를 한국어로 번역하는 문제에서는 수많은 영어 문장과 이에 대응하는 한국어 문장을 주고 스스로 번역</a:t>
            </a:r>
          </a:p>
          <a:p>
            <a:r>
              <a:rPr lang="ko-KR" altLang="en-US" dirty="0"/>
              <a:t>방법을 찾도록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2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비유를 들자면 학습용 데이터 집합이란 정답이 표시된 수백 개의 문제를 </a:t>
            </a:r>
            <a:r>
              <a:rPr lang="ko-KR" altLang="en-US" dirty="0" err="1"/>
              <a:t>모아놓은</a:t>
            </a:r>
            <a:r>
              <a:rPr lang="ko-KR" altLang="en-US" dirty="0"/>
              <a:t> 문제집과 같고</a:t>
            </a:r>
            <a:r>
              <a:rPr lang="en-US" altLang="ko-KR" dirty="0"/>
              <a:t>, </a:t>
            </a:r>
            <a:r>
              <a:rPr lang="ko-KR" altLang="en-US" dirty="0" err="1"/>
              <a:t>지도학습이란</a:t>
            </a:r>
            <a:endParaRPr lang="ko-KR" altLang="en-US" dirty="0"/>
          </a:p>
          <a:p>
            <a:r>
              <a:rPr lang="ko-KR" altLang="en-US" dirty="0"/>
              <a:t>이 문제집을 컴퓨터에 주고 학습시키는 것과 같다</a:t>
            </a:r>
            <a:r>
              <a:rPr lang="en-US" altLang="ko-KR" dirty="0"/>
              <a:t>. </a:t>
            </a:r>
            <a:r>
              <a:rPr lang="ko-KR" altLang="en-US" dirty="0"/>
              <a:t>컴퓨터는 이 수백 개의 문제를 나름의 풀이방법으로 스스로</a:t>
            </a:r>
          </a:p>
          <a:p>
            <a:r>
              <a:rPr lang="ko-KR" altLang="en-US" dirty="0"/>
              <a:t>풀어본 다음</a:t>
            </a:r>
            <a:r>
              <a:rPr lang="en-US" altLang="ko-KR" dirty="0"/>
              <a:t>, </a:t>
            </a:r>
            <a:r>
              <a:rPr lang="ko-KR" altLang="en-US" dirty="0"/>
              <a:t>정답을 이용하여 얼마나 맞았는지를 채점한다</a:t>
            </a:r>
            <a:r>
              <a:rPr lang="en-US" altLang="ko-KR" dirty="0"/>
              <a:t>. </a:t>
            </a:r>
            <a:r>
              <a:rPr lang="ko-KR" altLang="en-US" dirty="0"/>
              <a:t>그런 다음 풀이방법을 스스로 조금씩 바꾸어 보면서</a:t>
            </a:r>
          </a:p>
          <a:p>
            <a:r>
              <a:rPr lang="ko-KR" altLang="en-US" dirty="0"/>
              <a:t>풀이와 채점을 반복한다</a:t>
            </a:r>
            <a:r>
              <a:rPr lang="en-US" altLang="ko-KR" dirty="0"/>
              <a:t>. </a:t>
            </a:r>
            <a:r>
              <a:rPr lang="ko-KR" altLang="en-US" dirty="0"/>
              <a:t>이 과정을 반복하는 것이 지도학습이다</a:t>
            </a:r>
            <a:r>
              <a:rPr lang="en-US" altLang="ko-KR" dirty="0"/>
              <a:t>. </a:t>
            </a:r>
            <a:r>
              <a:rPr lang="ko-KR" altLang="en-US" dirty="0"/>
              <a:t>따라서 지도학습이 얼마나 잘 </a:t>
            </a:r>
            <a:r>
              <a:rPr lang="ko-KR" altLang="en-US" dirty="0" err="1"/>
              <a:t>되는가는</a:t>
            </a:r>
            <a:r>
              <a:rPr lang="ko-KR" altLang="en-US" dirty="0"/>
              <a:t> 학습용</a:t>
            </a:r>
          </a:p>
          <a:p>
            <a:r>
              <a:rPr lang="ko-KR" altLang="en-US" dirty="0"/>
              <a:t>데이터의 양과 질에 크게 의존한다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6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학습용 데이터 집합에 붙어있는 출력 데이터</a:t>
            </a:r>
            <a:r>
              <a:rPr lang="en-US" altLang="ko-KR" dirty="0"/>
              <a:t>, </a:t>
            </a:r>
            <a:r>
              <a:rPr lang="ko-KR" altLang="en-US" dirty="0"/>
              <a:t>즉 정답을 </a:t>
            </a:r>
            <a:r>
              <a:rPr lang="ko-KR" altLang="en-US" dirty="0" err="1"/>
              <a:t>목푯값</a:t>
            </a:r>
            <a:r>
              <a:rPr lang="en-US" altLang="ko-KR" dirty="0"/>
              <a:t>(target, label)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지도학습의 목표는 주어진</a:t>
            </a:r>
          </a:p>
          <a:p>
            <a:r>
              <a:rPr lang="ko-KR" altLang="en-US" dirty="0" err="1"/>
              <a:t>목푯값과</a:t>
            </a:r>
            <a:r>
              <a:rPr lang="ko-KR" altLang="en-US" dirty="0"/>
              <a:t> 최대한 비슷한 값을 출력하는 예측 방법을 찾아내는 것이다</a:t>
            </a:r>
            <a:r>
              <a:rPr lang="en-US" altLang="ko-KR" dirty="0"/>
              <a:t>. </a:t>
            </a:r>
            <a:r>
              <a:rPr lang="ko-KR" altLang="en-US" dirty="0"/>
              <a:t>만약 입력데이터만 있고 이에 대응하는 목</a:t>
            </a:r>
          </a:p>
          <a:p>
            <a:r>
              <a:rPr lang="ko-KR" altLang="en-US" dirty="0" err="1"/>
              <a:t>푯값이</a:t>
            </a:r>
            <a:r>
              <a:rPr lang="ko-KR" altLang="en-US" dirty="0"/>
              <a:t> 없다면 각 입력데이터에 대해 사람이 원하는 </a:t>
            </a:r>
            <a:r>
              <a:rPr lang="ko-KR" altLang="en-US" dirty="0" err="1"/>
              <a:t>목표값을</a:t>
            </a:r>
            <a:r>
              <a:rPr lang="ko-KR" altLang="en-US" dirty="0"/>
              <a:t> 붙어 주어야 한다</a:t>
            </a:r>
            <a:r>
              <a:rPr lang="en-US" altLang="ko-KR" dirty="0"/>
              <a:t>. </a:t>
            </a:r>
            <a:r>
              <a:rPr lang="ko-KR" altLang="en-US" dirty="0"/>
              <a:t>이러한 작업을 레이블링</a:t>
            </a:r>
          </a:p>
          <a:p>
            <a:r>
              <a:rPr lang="en-US" altLang="ko-KR" dirty="0"/>
              <a:t>(labelling)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데이터의 양이 많고 복잡한 시스템을 만드는 경우에는 </a:t>
            </a:r>
            <a:r>
              <a:rPr lang="ko-KR" altLang="en-US" dirty="0" err="1"/>
              <a:t>목푯값을</a:t>
            </a:r>
            <a:r>
              <a:rPr lang="ko-KR" altLang="en-US" dirty="0"/>
              <a:t> 만드는 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학습데이</a:t>
            </a:r>
            <a:endParaRPr lang="ko-KR" altLang="en-US" dirty="0"/>
          </a:p>
          <a:p>
            <a:r>
              <a:rPr lang="ko-KR" altLang="en-US" dirty="0"/>
              <a:t>터를 만드는 일이 현실적으로 상당히 어려운 일이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이미지넷</a:t>
            </a:r>
            <a:r>
              <a:rPr lang="en-US" altLang="ko-KR" dirty="0"/>
              <a:t>(ImageNet)</a:t>
            </a:r>
            <a:r>
              <a:rPr lang="ko-KR" altLang="en-US" dirty="0"/>
              <a:t>은 페이페이 리</a:t>
            </a:r>
            <a:r>
              <a:rPr lang="en-US" altLang="ko-KR" dirty="0"/>
              <a:t>(Fei-Fei Li) </a:t>
            </a:r>
            <a:r>
              <a:rPr lang="ko-KR" altLang="en-US" dirty="0"/>
              <a:t>교수가 이끄는 인공지능 팀이 만들어 </a:t>
            </a:r>
            <a:r>
              <a:rPr lang="en-US" altLang="ko-KR" dirty="0"/>
              <a:t>2009</a:t>
            </a:r>
            <a:r>
              <a:rPr lang="ko-KR" altLang="en-US" dirty="0"/>
              <a:t>년에 공개한 학습용 데</a:t>
            </a:r>
          </a:p>
          <a:p>
            <a:r>
              <a:rPr lang="ko-KR" altLang="en-US" dirty="0" err="1"/>
              <a:t>이터셋이다</a:t>
            </a:r>
            <a:r>
              <a:rPr lang="en-US" altLang="ko-KR" dirty="0"/>
              <a:t>. 320</a:t>
            </a:r>
            <a:r>
              <a:rPr lang="ko-KR" altLang="en-US" dirty="0"/>
              <a:t>만장 이상의 이미지를 </a:t>
            </a:r>
            <a:r>
              <a:rPr lang="en-US" altLang="ko-KR" dirty="0"/>
              <a:t>5,247</a:t>
            </a:r>
            <a:r>
              <a:rPr lang="ko-KR" altLang="en-US" dirty="0"/>
              <a:t>개의 카테고리로 분류하였다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아마존 </a:t>
            </a:r>
            <a:r>
              <a:rPr lang="ko-KR" altLang="en-US" dirty="0" err="1"/>
              <a:t>미케니컬</a:t>
            </a:r>
            <a:r>
              <a:rPr lang="ko-KR" altLang="en-US" dirty="0"/>
              <a:t> </a:t>
            </a:r>
            <a:r>
              <a:rPr lang="ko-KR" altLang="en-US" dirty="0" err="1"/>
              <a:t>터크</a:t>
            </a:r>
            <a:endParaRPr lang="ko-KR" altLang="en-US" dirty="0"/>
          </a:p>
          <a:p>
            <a:r>
              <a:rPr lang="en-US" altLang="ko-KR" dirty="0"/>
              <a:t>(Amazon Mechanical Turk)</a:t>
            </a:r>
            <a:r>
              <a:rPr lang="ko-KR" altLang="en-US" dirty="0"/>
              <a:t>라는 서비스를 통해 </a:t>
            </a:r>
            <a:r>
              <a:rPr lang="ko-KR" altLang="en-US" dirty="0" err="1"/>
              <a:t>레이블링하였는데</a:t>
            </a:r>
            <a:r>
              <a:rPr lang="ko-KR" altLang="en-US" dirty="0"/>
              <a:t> 이 서비스는 인터넷을 통해 전 세계에의 원하</a:t>
            </a:r>
          </a:p>
          <a:p>
            <a:r>
              <a:rPr lang="ko-KR" altLang="en-US" dirty="0"/>
              <a:t>는 사람에게 간단한 작업을 지시하고 보수를 주는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어원을 찾아봤는데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1769</a:t>
            </a:r>
            <a:r>
              <a:rPr lang="ko-KR" altLang="en-US" dirty="0"/>
              <a:t>년에 헝가리 출신의 어떤 발명가가 체스를 하는 로봇을 개발</a:t>
            </a:r>
            <a:endParaRPr lang="en-US" altLang="ko-KR" dirty="0"/>
          </a:p>
          <a:p>
            <a:r>
              <a:rPr lang="ko-KR" altLang="en-US" dirty="0"/>
              <a:t>이 로봇이 체스를 엄청나게 잘해서 거의 천하무적이었다</a:t>
            </a:r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알고보니</a:t>
            </a:r>
            <a:r>
              <a:rPr lang="ko-KR" altLang="en-US" dirty="0"/>
              <a:t> 체스 보드 안에 사람이 들어가 사람이 로봇을 </a:t>
            </a:r>
            <a:r>
              <a:rPr lang="ko-KR" altLang="en-US" dirty="0" err="1"/>
              <a:t>조작한것이었다</a:t>
            </a:r>
            <a:endParaRPr lang="en-US" altLang="ko-KR" dirty="0"/>
          </a:p>
          <a:p>
            <a:r>
              <a:rPr lang="ko-KR" altLang="en-US" dirty="0"/>
              <a:t>그래서 그 기계이름이 </a:t>
            </a:r>
            <a:r>
              <a:rPr lang="ko-KR" altLang="en-US" dirty="0" err="1"/>
              <a:t>매커니컬</a:t>
            </a:r>
            <a:r>
              <a:rPr lang="ko-KR" altLang="en-US" dirty="0"/>
              <a:t> </a:t>
            </a:r>
            <a:r>
              <a:rPr lang="ko-KR" altLang="en-US" dirty="0" err="1"/>
              <a:t>터크라고</a:t>
            </a:r>
            <a:r>
              <a:rPr lang="ko-KR" altLang="en-US" dirty="0"/>
              <a:t> 이름이 붙여졌다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아마존이 이 일화에서 이름을 따왔다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아무튼 인터넷을 통해 전 세계의 저비용 노동력을 사</a:t>
            </a:r>
          </a:p>
          <a:p>
            <a:r>
              <a:rPr lang="ko-KR" altLang="en-US" dirty="0"/>
              <a:t>용하긴 했지만 결국 사람이 하나하나 이미지를 보면서 올바른 카테고리를 붙이는 작업을 한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6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숫자</a:t>
            </a:r>
            <a:r>
              <a:rPr lang="en-US" altLang="ko-KR" dirty="0"/>
              <a:t>,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영상 등의 여러 가지 데이터를 처리하는 것을 예시로 들었지만</a:t>
            </a:r>
            <a:r>
              <a:rPr lang="en-US" altLang="ko-KR" dirty="0"/>
              <a:t>, </a:t>
            </a:r>
            <a:r>
              <a:rPr lang="ko-KR" altLang="en-US" dirty="0"/>
              <a:t>안타깝게도 현</a:t>
            </a:r>
          </a:p>
          <a:p>
            <a:r>
              <a:rPr lang="ko-KR" altLang="en-US" dirty="0"/>
              <a:t>재 기술상 컴퓨터가 직접 처리할 수 있는 데이터는 사실 숫자</a:t>
            </a:r>
            <a:r>
              <a:rPr lang="en-US" altLang="ko-KR" dirty="0"/>
              <a:t>(number)</a:t>
            </a:r>
            <a:r>
              <a:rPr lang="ko-KR" altLang="en-US" dirty="0"/>
              <a:t>밖에 없다</a:t>
            </a:r>
            <a:r>
              <a:rPr lang="en-US" altLang="ko-KR" dirty="0"/>
              <a:t>. </a:t>
            </a:r>
            <a:r>
              <a:rPr lang="ko-KR" altLang="en-US" dirty="0"/>
              <a:t>그렇다면 문서나 이미지와 같은</a:t>
            </a:r>
          </a:p>
          <a:p>
            <a:r>
              <a:rPr lang="ko-KR" altLang="en-US" dirty="0"/>
              <a:t>데이터는 어떻게 처리하는 것일까</a:t>
            </a:r>
            <a:r>
              <a:rPr lang="en-US" altLang="ko-KR" dirty="0"/>
              <a:t>? </a:t>
            </a:r>
            <a:r>
              <a:rPr lang="ko-KR" altLang="en-US" dirty="0"/>
              <a:t>데이터 분석에서는 </a:t>
            </a:r>
            <a:r>
              <a:rPr lang="ko-KR" altLang="en-US" dirty="0" err="1"/>
              <a:t>전처리</a:t>
            </a:r>
            <a:r>
              <a:rPr lang="en-US" altLang="ko-KR" dirty="0"/>
              <a:t>(preprocessing) </a:t>
            </a:r>
            <a:r>
              <a:rPr lang="ko-KR" altLang="en-US" dirty="0"/>
              <a:t>또는 인코딩</a:t>
            </a:r>
            <a:r>
              <a:rPr lang="en-US" altLang="ko-KR" dirty="0"/>
              <a:t>(encoding)</a:t>
            </a:r>
            <a:r>
              <a:rPr lang="ko-KR" altLang="en-US" dirty="0"/>
              <a:t>이라는</a:t>
            </a:r>
          </a:p>
          <a:p>
            <a:r>
              <a:rPr lang="ko-KR" altLang="en-US" dirty="0"/>
              <a:t>과정을 통해 문서나 이미지와 같은 현실의 데이터를 컴퓨터가 처리할 수 있는 숫자 데이터로 바꾸어야 한다</a:t>
            </a:r>
            <a:r>
              <a:rPr lang="en-US" altLang="ko-KR" dirty="0"/>
              <a:t>. </a:t>
            </a:r>
            <a:r>
              <a:rPr lang="ko-KR" altLang="en-US" dirty="0"/>
              <a:t>따</a:t>
            </a:r>
          </a:p>
          <a:p>
            <a:r>
              <a:rPr lang="ko-KR" altLang="en-US" dirty="0"/>
              <a:t>라서 실제 예측 모형은 사실 다음과 같은 형태가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전처리는 단순히 비정형 데이터를 숫자로 바꾸는 것만 의미하는 것이 아니다</a:t>
            </a:r>
            <a:r>
              <a:rPr lang="en-US" altLang="ko-KR" dirty="0"/>
              <a:t>. </a:t>
            </a:r>
            <a:r>
              <a:rPr lang="ko-KR" altLang="en-US" dirty="0"/>
              <a:t>전체 입력 정보 중 실제로 출력 데</a:t>
            </a:r>
          </a:p>
          <a:p>
            <a:r>
              <a:rPr lang="ko-KR" altLang="en-US" dirty="0" err="1"/>
              <a:t>이터의</a:t>
            </a:r>
            <a:r>
              <a:rPr lang="ko-KR" altLang="en-US" dirty="0"/>
              <a:t> 결정에 영향을 </a:t>
            </a:r>
            <a:r>
              <a:rPr lang="ko-KR" altLang="en-US" dirty="0" err="1"/>
              <a:t>미칠만한</a:t>
            </a:r>
            <a:r>
              <a:rPr lang="ko-KR" altLang="en-US" dirty="0"/>
              <a:t> 핵심 정보를 선택하거나 복수의 입력 데이터를 조합하여 새로운 입력 데이터를</a:t>
            </a:r>
          </a:p>
          <a:p>
            <a:r>
              <a:rPr lang="ko-KR" altLang="en-US" dirty="0"/>
              <a:t>만드는 것도 전처리의 중요한 역할이다</a:t>
            </a:r>
            <a:r>
              <a:rPr lang="en-US" altLang="ko-KR" dirty="0"/>
              <a:t>. </a:t>
            </a:r>
            <a:r>
              <a:rPr lang="ko-KR" altLang="en-US" dirty="0" err="1"/>
              <a:t>전처리</a:t>
            </a:r>
            <a:r>
              <a:rPr lang="ko-KR" altLang="en-US" dirty="0"/>
              <a:t> 과정은 최종 예측 성능에 커다란 영향을 끼친다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8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본 영상은 전처리때 크기 변환이 쉬우나</a:t>
            </a:r>
            <a:r>
              <a:rPr lang="en-US" altLang="ko-KR" dirty="0"/>
              <a:t>, </a:t>
            </a:r>
            <a:r>
              <a:rPr lang="ko-KR" altLang="en-US" dirty="0"/>
              <a:t>텍스트는 그렇지 못하다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 단어로 이루어진 한 문장으로 된 문서도 있고</a:t>
            </a:r>
            <a:r>
              <a:rPr lang="en-US" altLang="ko-KR" dirty="0"/>
              <a:t>, </a:t>
            </a:r>
            <a:r>
              <a:rPr lang="ko-KR" altLang="en-US" dirty="0"/>
              <a:t>수천 개의 단어로</a:t>
            </a:r>
          </a:p>
          <a:p>
            <a:r>
              <a:rPr lang="ko-KR" altLang="en-US" dirty="0"/>
              <a:t>이루어진 장문의 문서도 있는데 이것을 같은 크기의 숫자로 바꾸어야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 </a:t>
            </a:r>
            <a:r>
              <a:rPr lang="en-US" altLang="ko-KR" dirty="0"/>
              <a:t>BOW </a:t>
            </a:r>
            <a:r>
              <a:rPr lang="ko-KR" altLang="en-US" dirty="0"/>
              <a:t>라는 방법을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문서를 이루는 단어의 순서</a:t>
            </a:r>
            <a:r>
              <a:rPr lang="en-US" altLang="ko-KR" dirty="0"/>
              <a:t>, </a:t>
            </a:r>
            <a:r>
              <a:rPr lang="ko-KR" altLang="en-US" dirty="0"/>
              <a:t>의미 등의 정보를 모두 무시하고 오로지 특정한</a:t>
            </a:r>
          </a:p>
          <a:p>
            <a:r>
              <a:rPr lang="ko-KR" altLang="en-US" dirty="0"/>
              <a:t>단어가 문서에 몇 번 </a:t>
            </a:r>
            <a:r>
              <a:rPr lang="ko-KR" altLang="en-US" dirty="0" err="1"/>
              <a:t>나왔는지만</a:t>
            </a:r>
            <a:r>
              <a:rPr lang="ko-KR" altLang="en-US" dirty="0"/>
              <a:t> 세어 그 빈도를 벡터로 표시하는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대부분의 문서가 </a:t>
            </a:r>
            <a:r>
              <a:rPr lang="en-US" altLang="ko-KR" dirty="0"/>
              <a:t>10,000</a:t>
            </a:r>
            <a:r>
              <a:rPr lang="ko-KR" altLang="en-US" dirty="0"/>
              <a:t>개의 단어 중 일부로 구성되어 있다면</a:t>
            </a:r>
            <a:r>
              <a:rPr lang="en-US" altLang="ko-KR" dirty="0"/>
              <a:t>, </a:t>
            </a:r>
            <a:r>
              <a:rPr lang="ko-KR" altLang="en-US" dirty="0"/>
              <a:t>각 단어에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10,000</a:t>
            </a:r>
            <a:r>
              <a:rPr lang="ko-KR" altLang="en-US" dirty="0"/>
              <a:t>이라는 번호를</a:t>
            </a:r>
          </a:p>
          <a:p>
            <a:r>
              <a:rPr lang="ko-KR" altLang="en-US" dirty="0"/>
              <a:t>붙인다</a:t>
            </a:r>
            <a:r>
              <a:rPr lang="en-US" altLang="ko-KR" dirty="0"/>
              <a:t>. </a:t>
            </a:r>
            <a:r>
              <a:rPr lang="ko-KR" altLang="en-US" dirty="0"/>
              <a:t>이를 단어장</a:t>
            </a:r>
            <a:r>
              <a:rPr lang="en-US" altLang="ko-KR" dirty="0"/>
              <a:t>(</a:t>
            </a:r>
            <a:r>
              <a:rPr lang="en-US" altLang="ko-KR" dirty="0" err="1"/>
              <a:t>vovaulary</a:t>
            </a:r>
            <a:r>
              <a:rPr lang="en-US" altLang="ko-KR" dirty="0"/>
              <a:t>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그리고 이 문서를 크기 </a:t>
            </a:r>
            <a:r>
              <a:rPr lang="en-US" altLang="ko-KR" dirty="0"/>
              <a:t>10000</a:t>
            </a:r>
            <a:r>
              <a:rPr lang="ko-KR" altLang="en-US" dirty="0"/>
              <a:t> 벡터로 바꾸려면 해당 문서</a:t>
            </a:r>
          </a:p>
          <a:p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번 단어가 한 번 나오면 숫자 벡터의 첫번째 </a:t>
            </a:r>
            <a:r>
              <a:rPr lang="ko-KR" altLang="en-US" dirty="0" err="1"/>
              <a:t>원소값이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되고</a:t>
            </a:r>
            <a:r>
              <a:rPr lang="en-US" altLang="ko-KR" dirty="0"/>
              <a:t>, 2</a:t>
            </a:r>
            <a:r>
              <a:rPr lang="ko-KR" altLang="en-US" dirty="0"/>
              <a:t>번 단어가 한 번도 나오지 않는다면 숫자 벡</a:t>
            </a:r>
          </a:p>
          <a:p>
            <a:r>
              <a:rPr lang="ko-KR" altLang="en-US" dirty="0"/>
              <a:t>터의 두 번째 </a:t>
            </a:r>
            <a:r>
              <a:rPr lang="ko-KR" altLang="en-US" dirty="0" err="1"/>
              <a:t>원소값이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이러한 방식으로 어떤 길이를 가지는 </a:t>
            </a:r>
            <a:r>
              <a:rPr lang="ko-KR" altLang="en-US" dirty="0" err="1"/>
              <a:t>문서든</a:t>
            </a:r>
            <a:r>
              <a:rPr lang="ko-KR" altLang="en-US" dirty="0"/>
              <a:t> </a:t>
            </a:r>
            <a:r>
              <a:rPr lang="en-US" altLang="ko-KR" dirty="0"/>
              <a:t>10,000</a:t>
            </a:r>
            <a:r>
              <a:rPr lang="ko-KR" altLang="en-US" dirty="0"/>
              <a:t>개의 길이를 가지는 숫자</a:t>
            </a:r>
          </a:p>
          <a:p>
            <a:r>
              <a:rPr lang="ko-KR" altLang="en-US" dirty="0"/>
              <a:t>벡터로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가로축은 단어</a:t>
            </a:r>
            <a:endParaRPr lang="en-US" altLang="ko-KR" dirty="0"/>
          </a:p>
          <a:p>
            <a:r>
              <a:rPr lang="ko-KR" altLang="en-US" dirty="0"/>
              <a:t>세로축은 문서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9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문제는 출력하고자 하는 데이터가 숫자 값인가 </a:t>
            </a:r>
            <a:r>
              <a:rPr lang="ko-KR" altLang="en-US" dirty="0" err="1"/>
              <a:t>카테고리값인가에</a:t>
            </a:r>
            <a:r>
              <a:rPr lang="ko-KR" altLang="en-US" dirty="0"/>
              <a:t> 따라 사용하는 방법이 완전히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출력하고자 하는 값이 숫자인 경우를 회귀분석</a:t>
            </a:r>
            <a:r>
              <a:rPr lang="en-US" altLang="ko-KR" dirty="0"/>
              <a:t>(regression analysis)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전통적인 통계분석에서 많이</a:t>
            </a:r>
          </a:p>
          <a:p>
            <a:r>
              <a:rPr lang="ko-KR" altLang="en-US" dirty="0"/>
              <a:t>사용하는 예측 방법이다</a:t>
            </a:r>
            <a:r>
              <a:rPr lang="en-US" altLang="ko-KR" dirty="0"/>
              <a:t>. </a:t>
            </a:r>
            <a:r>
              <a:rPr lang="ko-KR" altLang="en-US" dirty="0"/>
              <a:t>반대로 출력하고자 하는 값이 </a:t>
            </a:r>
            <a:r>
              <a:rPr lang="ko-KR" altLang="en-US" dirty="0" err="1"/>
              <a:t>카테고리값인</a:t>
            </a:r>
            <a:r>
              <a:rPr lang="ko-KR" altLang="en-US" dirty="0"/>
              <a:t> 경우는 분류</a:t>
            </a:r>
            <a:r>
              <a:rPr lang="en-US" altLang="ko-KR" dirty="0"/>
              <a:t>(classification)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방법은 대부분 이러한 분류 문제를 풀기위한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분류 문제는 우리가 푸는 시험문제 중 </a:t>
            </a:r>
            <a:r>
              <a:rPr lang="en-US" altLang="ko-KR" dirty="0"/>
              <a:t>4</a:t>
            </a:r>
            <a:r>
              <a:rPr lang="ko-KR" altLang="en-US" dirty="0"/>
              <a:t>지 선다형 객관식 문제와 같은 것으로 생각할 수 있다</a:t>
            </a:r>
            <a:r>
              <a:rPr lang="en-US" altLang="ko-KR" dirty="0"/>
              <a:t>. </a:t>
            </a:r>
            <a:r>
              <a:rPr lang="ko-KR" altLang="en-US" dirty="0"/>
              <a:t>반대로 회귀 분석</a:t>
            </a:r>
          </a:p>
          <a:p>
            <a:r>
              <a:rPr lang="ko-KR" altLang="en-US" dirty="0"/>
              <a:t>은 답이 되는 숫자를 직접 써야 하는 단답형 문제라고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이미지를 컴퓨터에 입력했을 때 </a:t>
            </a:r>
            <a:r>
              <a:rPr lang="en-US" altLang="ko-KR" dirty="0"/>
              <a:t>"</a:t>
            </a:r>
            <a:r>
              <a:rPr lang="ko-KR" altLang="en-US" dirty="0"/>
              <a:t>개</a:t>
            </a:r>
            <a:r>
              <a:rPr lang="en-US" altLang="ko-KR" dirty="0"/>
              <a:t>"</a:t>
            </a:r>
            <a:r>
              <a:rPr lang="ko-KR" altLang="en-US" dirty="0"/>
              <a:t>인지 </a:t>
            </a:r>
            <a:r>
              <a:rPr lang="en-US" altLang="ko-KR" dirty="0"/>
              <a:t>"</a:t>
            </a:r>
            <a:r>
              <a:rPr lang="ko-KR" altLang="en-US" dirty="0"/>
              <a:t>고양이</a:t>
            </a:r>
            <a:r>
              <a:rPr lang="en-US" altLang="ko-KR" dirty="0"/>
              <a:t>"</a:t>
            </a:r>
            <a:r>
              <a:rPr lang="ko-KR" altLang="en-US" dirty="0"/>
              <a:t>인지 판별하는 문제는 사실 내부적으로 분류 문제를</a:t>
            </a:r>
          </a:p>
          <a:p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1,000</a:t>
            </a:r>
            <a:r>
              <a:rPr lang="ko-KR" altLang="en-US" dirty="0"/>
              <a:t>개 혹은 그 이상의 가능한 이미지 카테고리 목록을 준비하고 해당 이미지가 이 카테고리에</a:t>
            </a:r>
          </a:p>
          <a:p>
            <a:r>
              <a:rPr lang="ko-KR" altLang="en-US" dirty="0"/>
              <a:t>서 어떤 것에 해당하는지를 찾아내는 </a:t>
            </a:r>
            <a:r>
              <a:rPr lang="en-US" altLang="ko-KR" dirty="0"/>
              <a:t>1,000</a:t>
            </a:r>
            <a:r>
              <a:rPr lang="ko-KR" altLang="en-US" dirty="0"/>
              <a:t>지 선다형 객관식 문제와 같은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E98F6-AED1-46FC-9662-6EC085C2B6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3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C93D0-1AC5-4C6C-812C-BB20B709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068BA2-AAD5-4650-95A9-B78408FF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EAA5F-9395-42EB-AA22-2C8B7A03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3D229-0508-41FC-83BF-FDBB8A35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B5871-307D-42AA-9DB8-74933AF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2CBA-AE25-484D-8709-3C647317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374D6-8B85-455C-89FC-8A924C7A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690D9-FC48-4C36-9F36-E6891A5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10EA7-A92D-4264-A89E-1E2876E1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4C23B-7B11-4E65-BE96-C0792BC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4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267D4-9714-41B3-B481-DF751AE2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F9A7-B983-43C3-B513-1CC9D5C8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A117D-A380-4739-9E49-3F77051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DD2F-0543-4711-BBAB-E230D8BB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1F204-8F20-44CB-8FBE-22B7D5CD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0AFB-D07B-40B5-A5DB-64BF664B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FACD9-B889-43EB-83F6-B159A10E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2F843-66B4-427B-869F-ECEC0F8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317A1-4898-48E7-82AC-41D294B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74AD9-E6F1-4B67-96A8-047A6A09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6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8C125-2434-4858-81FE-969991F2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CE736-38EE-4F12-BA3B-8B733A5C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293BE-47C8-4E38-83DA-6655DBF4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584DB-A9CF-4245-9ECD-C42692D7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9B7D-D54B-492E-9ED2-19BDE95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D69D-65C0-4490-95A1-1E3DA63D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DFBA-980C-4D52-9875-21DD564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435F2-5D65-4FFC-950A-9AFA0DF9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E451C-A1B5-461F-ABAB-ACF6B95E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11857-B15D-41E0-B9B4-5FECFD1D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381A8-0774-48EB-80E0-6C3CC0D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5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21789-8F61-4668-B834-7C02A60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A68D4-06BA-48F4-84F7-15442787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5534D-761F-4DB4-A888-F0C43B70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B14D85-1F31-49D0-A2D3-DF6C322C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3679E-30BE-4EBE-8564-89CA896A0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329415-8109-439D-9206-3BF90FA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3126A-0D55-4C59-926C-1793A98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DBEF7-720B-42EE-AD0E-5ED80E6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3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CDED-C8DB-45D0-8AF8-006E084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DFE4B-EF3E-4C89-8FAE-BCDE5DF4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A8D150-D492-4B5C-820C-6640E412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B6A32-9A52-432D-ABB5-DA5A556B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1AA7CB-3B56-45D6-A3B7-9BF020B7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856F8-6871-4040-A706-C2A4AFCD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C8FD1-D68F-4AE8-9BA8-D5B6011F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4DC73-3629-4AE4-AFC0-B8045855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2FF34-D91F-4C0C-8405-CE534A0B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3D0C6-5F06-46F1-B4BE-46758DAB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AA4F1-DF37-4DD7-A8FA-767FB18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E6B01-AF20-4014-BB41-1A46FE77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7DB70-9B9F-4AB5-B6E0-5FD4C8F2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0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E9B0E-FC14-42CB-9BDE-3F730DE7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D37136-A949-48EB-AC28-EA5E50B69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964AA-CF41-4B65-BF58-D30F1DFC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BB576-97E9-432E-9A0C-DE502B64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D0F31-6874-4ABA-8FBB-DC4BD9D1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E1CAF-8B0F-4E47-8D22-A04A3EE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3752FB-0D06-464D-A331-36E550A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76DBD-8219-43EE-AA2F-4C64F8C8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75B7F-36A3-48DF-AC60-65F509F8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150F-1D0B-4422-B518-93CFD00D5625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507B8-06DF-47F9-8911-DE4502D8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E271E-B1A8-407E-86EB-8D93A9811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7EAE-49C9-4E1A-9CED-FE6480E7A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2133-6EB2-4D2B-897D-4E3B1A348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모형과 성능 평가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5CF4A-9A46-4E2E-BCA8-21C5FD2B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071" y="5377049"/>
            <a:ext cx="3729317" cy="969963"/>
          </a:xfrm>
        </p:spPr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이정철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발표일시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2021. 9.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8(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28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비지도학습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487693"/>
            <a:ext cx="67361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입력과 출력이 구분되지 않는 데이터에서 특정한 규칙을 찾아내는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6A0047-E9E1-4592-B804-B171F3CC1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17" t="11489" r="1304" b="7092"/>
          <a:stretch/>
        </p:blipFill>
        <p:spPr>
          <a:xfrm>
            <a:off x="7986408" y="1964987"/>
            <a:ext cx="3295829" cy="42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분류모형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487693"/>
            <a:ext cx="446147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분류문제를 푸는 방법을 분류모형이라고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0089B-2315-4ACF-A320-8E838B175A80}"/>
              </a:ext>
            </a:extLst>
          </p:cNvPr>
          <p:cNvSpPr txBox="1"/>
          <p:nvPr/>
        </p:nvSpPr>
        <p:spPr>
          <a:xfrm>
            <a:off x="838200" y="3726966"/>
            <a:ext cx="2462534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모형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생성모형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판별모형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판별함수 모형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FB6D7-F938-4755-97EA-6F6E3F7441C7}"/>
              </a:ext>
            </a:extLst>
          </p:cNvPr>
          <p:cNvSpPr txBox="1"/>
          <p:nvPr/>
        </p:nvSpPr>
        <p:spPr>
          <a:xfrm>
            <a:off x="838200" y="3084535"/>
            <a:ext cx="2257349" cy="513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✔ 분류모형의 종류</a:t>
            </a:r>
          </a:p>
        </p:txBody>
      </p:sp>
    </p:spTree>
    <p:extLst>
      <p:ext uri="{BB962C8B-B14F-4D97-AF65-F5344CB8AC3E}">
        <p14:creationId xmlns:p14="http://schemas.microsoft.com/office/powerpoint/2010/main" val="9485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확률적 모형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487693"/>
            <a:ext cx="1022908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출력변수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… ,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중의 하나의 값을 가진다고 가정하자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모형은 다음과 같은 순서로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클래스를 예측한다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FB6D7-F938-4755-97EA-6F6E3F7441C7}"/>
              </a:ext>
            </a:extLst>
          </p:cNvPr>
          <p:cNvSpPr txBox="1"/>
          <p:nvPr/>
        </p:nvSpPr>
        <p:spPr>
          <a:xfrm>
            <a:off x="838200" y="3609829"/>
            <a:ext cx="6250429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1️⃣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주어졌을 때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클래스 가 될 확률을 모두 계산하고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950B-2BBB-4815-89EF-1B9A15B084D8}"/>
              </a:ext>
            </a:extLst>
          </p:cNvPr>
          <p:cNvSpPr txBox="1"/>
          <p:nvPr/>
        </p:nvSpPr>
        <p:spPr>
          <a:xfrm>
            <a:off x="838200" y="5790968"/>
            <a:ext cx="5633273" cy="47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2️⃣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중에서 가장 확률이 큰 클래스를 선택하는 방법이다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B8EED-229C-4643-B9D0-9F8657CB0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3" t="37338" r="43670" b="36298"/>
          <a:stretch/>
        </p:blipFill>
        <p:spPr>
          <a:xfrm>
            <a:off x="7141722" y="3609829"/>
            <a:ext cx="2891706" cy="1487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09523F-4A6A-4670-A714-05BDD799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23" t="54074" r="36729" b="34964"/>
          <a:stretch/>
        </p:blipFill>
        <p:spPr>
          <a:xfrm>
            <a:off x="7088629" y="5790968"/>
            <a:ext cx="4212078" cy="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확률적 생성 모형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487693"/>
            <a:ext cx="891462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생성모형은 먼저 각 클래스 별 특징 데이터의 확률분포를 추정한 다음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정리를 사용하여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확률을 계산하는 방법이다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4CACAE-FA22-4B51-8B06-AABF3ED95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46" t="50000" r="35372" b="32298"/>
          <a:stretch/>
        </p:blipFill>
        <p:spPr>
          <a:xfrm>
            <a:off x="972766" y="3808379"/>
            <a:ext cx="6313252" cy="11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확률적 판별 모형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672518"/>
            <a:ext cx="891301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조건부확률이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함수로 표시될 수 있다고 가정하고 그 함수를 직접 찾아내는 방법이다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2FD52-05F2-4054-B38F-D6266346E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4" t="32298" r="44309" b="59584"/>
          <a:stretch/>
        </p:blipFill>
        <p:spPr>
          <a:xfrm>
            <a:off x="2441642" y="3522712"/>
            <a:ext cx="3346316" cy="5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판별함수 모형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672518"/>
            <a:ext cx="900619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클래스가 모여 있는 영역과 그 영역을 나누는 경계면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(boundary plane)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정의하는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82E10-C31C-4A97-B302-5FC7A2B493F3}"/>
              </a:ext>
            </a:extLst>
          </p:cNvPr>
          <p:cNvSpPr txBox="1"/>
          <p:nvPr/>
        </p:nvSpPr>
        <p:spPr>
          <a:xfrm>
            <a:off x="838200" y="3454185"/>
            <a:ext cx="2263761" cy="129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판별 경계선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&gt; 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&lt; 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E66031-C9EB-4ADE-BD9A-740B06590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1" t="6665" r="1192" b="12483"/>
          <a:stretch/>
        </p:blipFill>
        <p:spPr>
          <a:xfrm>
            <a:off x="3275716" y="3922070"/>
            <a:ext cx="3616376" cy="2197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475058-C20C-4B19-844A-8D8ADF5C2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3" t="6525" r="1202" b="12765"/>
          <a:stretch/>
        </p:blipFill>
        <p:spPr>
          <a:xfrm>
            <a:off x="7458610" y="3922069"/>
            <a:ext cx="3618870" cy="2197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BC42A-5CC7-4919-8DC3-399B1FCE5577}"/>
              </a:ext>
            </a:extLst>
          </p:cNvPr>
          <p:cNvSpPr txBox="1"/>
          <p:nvPr/>
        </p:nvSpPr>
        <p:spPr>
          <a:xfrm>
            <a:off x="7176498" y="505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다중 클래스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672518"/>
            <a:ext cx="900619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판별함수 모형은 선을 기준으로 안팎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위 아래로 분류하기 때문에 이진분류만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65C06-8737-4F10-BEF4-D4C2AB25F6F6}"/>
              </a:ext>
            </a:extLst>
          </p:cNvPr>
          <p:cNvSpPr txBox="1"/>
          <p:nvPr/>
        </p:nvSpPr>
        <p:spPr>
          <a:xfrm>
            <a:off x="838200" y="3429000"/>
            <a:ext cx="2810385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OvO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(One-vs-One)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(One-vs-Rest)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81240-D112-4F35-B912-7353A6026416}"/>
              </a:ext>
            </a:extLst>
          </p:cNvPr>
          <p:cNvSpPr txBox="1"/>
          <p:nvPr/>
        </p:nvSpPr>
        <p:spPr>
          <a:xfrm>
            <a:off x="1185816" y="3937568"/>
            <a:ext cx="9288294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OvO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클래스가 존재하는 경우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중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 조합을 선택하여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K(K -1)/2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이진 클래스 분류문제를 풀고 이진 분류문제를 풀어 가장 많은 결과가 나온 클래스를 선택하는 방법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CF70A-4CBC-45D7-879C-4CDAE85B8E2B}"/>
              </a:ext>
            </a:extLst>
          </p:cNvPr>
          <p:cNvSpPr txBox="1"/>
          <p:nvPr/>
        </p:nvSpPr>
        <p:spPr>
          <a:xfrm>
            <a:off x="1185816" y="5329519"/>
            <a:ext cx="9288294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클래스가 존재하는 경우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클래스에 대해 표본이 속하는지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(y=1)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속하지 않는지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(y=0)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이진 분류문제를 푼다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OvO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달리 클래스 수만큼의 이진 분류문제를 풀면 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5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D90E9-35C1-4514-91FA-8058EE288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7" t="22670" r="40320" b="13485"/>
          <a:stretch/>
        </p:blipFill>
        <p:spPr>
          <a:xfrm>
            <a:off x="5690682" y="1825625"/>
            <a:ext cx="3949429" cy="41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9173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기계학습의 목적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DB4AF6-58CE-4B69-858D-6BEC409A6EB3}"/>
              </a:ext>
            </a:extLst>
          </p:cNvPr>
          <p:cNvSpPr txBox="1">
            <a:spLocks/>
          </p:cNvSpPr>
          <p:nvPr/>
        </p:nvSpPr>
        <p:spPr>
          <a:xfrm>
            <a:off x="921326" y="2497714"/>
            <a:ext cx="3806538" cy="533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✔ 주로 데이터 분석을 위해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B215475-3E1F-46A9-AE8A-BA894E29A790}"/>
              </a:ext>
            </a:extLst>
          </p:cNvPr>
          <p:cNvSpPr txBox="1">
            <a:spLocks/>
          </p:cNvSpPr>
          <p:nvPr/>
        </p:nvSpPr>
        <p:spPr>
          <a:xfrm>
            <a:off x="1354280" y="3007445"/>
            <a:ext cx="5555675" cy="87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간의 관계 파악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파악된 관계를 사용하여 원하는 출력을 만들어내는 과정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050DFF-4AB3-4568-A899-36C8973DD0D4}"/>
              </a:ext>
            </a:extLst>
          </p:cNvPr>
          <p:cNvSpPr txBox="1">
            <a:spLocks/>
          </p:cNvSpPr>
          <p:nvPr/>
        </p:nvSpPr>
        <p:spPr>
          <a:xfrm>
            <a:off x="1354280" y="4208751"/>
            <a:ext cx="4523510" cy="53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모사 등 다양한 목적이 존재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9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9173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예측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DB4AF6-58CE-4B69-858D-6BEC409A6EB3}"/>
              </a:ext>
            </a:extLst>
          </p:cNvPr>
          <p:cNvSpPr txBox="1">
            <a:spLocks/>
          </p:cNvSpPr>
          <p:nvPr/>
        </p:nvSpPr>
        <p:spPr>
          <a:xfrm>
            <a:off x="921325" y="2497715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등의 여러 가지 입력 데이터를 주면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결과로 다른 데이터를 출력하는 분석 방법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FA1B4-CC4A-4B6F-A596-EDEB029FA917}"/>
              </a:ext>
            </a:extLst>
          </p:cNvPr>
          <p:cNvSpPr txBox="1"/>
          <p:nvPr/>
        </p:nvSpPr>
        <p:spPr>
          <a:xfrm>
            <a:off x="921325" y="3775798"/>
            <a:ext cx="8093882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부동산의 위치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주거환경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건축연도 등을 주면 해당 부동산의 가치를 추정한다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꽃잎의 길이와 너비 등 식물의 외형적 특징을 주면 해당하는 식물의 종을 알아낸다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사진을 주면 해당하는 사람의 이름을 출력한다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바둑돌의 위치들을 주면 다음 바둑돌의 위치를 지정한다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7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예측 방법론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DB4AF6-58CE-4B69-858D-6BEC409A6EB3}"/>
              </a:ext>
            </a:extLst>
          </p:cNvPr>
          <p:cNvSpPr txBox="1">
            <a:spLocks/>
          </p:cNvSpPr>
          <p:nvPr/>
        </p:nvSpPr>
        <p:spPr>
          <a:xfrm>
            <a:off x="921325" y="2497715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규칙기반 방법론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FA1B4-CC4A-4B6F-A596-EDEB029FA917}"/>
              </a:ext>
            </a:extLst>
          </p:cNvPr>
          <p:cNvSpPr txBox="1"/>
          <p:nvPr/>
        </p:nvSpPr>
        <p:spPr>
          <a:xfrm>
            <a:off x="1170707" y="3061034"/>
            <a:ext cx="541847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입력이 들어오면 어떤 출력이 나오는지를 결정하는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규칙이나 알고리즘을 사람이 미리 만들어 놓는 방법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787CDB-E852-431C-8610-295B875B199A}"/>
              </a:ext>
            </a:extLst>
          </p:cNvPr>
          <p:cNvSpPr txBox="1">
            <a:spLocks/>
          </p:cNvSpPr>
          <p:nvPr/>
        </p:nvSpPr>
        <p:spPr>
          <a:xfrm>
            <a:off x="921324" y="4200138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학습기반 방법론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데이터기반 방법론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D9BEE-6F00-47B7-AC53-2ABF7F3301D6}"/>
              </a:ext>
            </a:extLst>
          </p:cNvPr>
          <p:cNvSpPr txBox="1"/>
          <p:nvPr/>
        </p:nvSpPr>
        <p:spPr>
          <a:xfrm>
            <a:off x="1170707" y="4769690"/>
            <a:ext cx="5360763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규칙을 사람이 만드는 것이 아니라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대량의 데이터를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 보여줌으로써 스스로 규칙을 만들게 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803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학습기반 방법론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DB4AF6-58CE-4B69-858D-6BEC409A6EB3}"/>
              </a:ext>
            </a:extLst>
          </p:cNvPr>
          <p:cNvSpPr txBox="1">
            <a:spLocks/>
          </p:cNvSpPr>
          <p:nvPr/>
        </p:nvSpPr>
        <p:spPr>
          <a:xfrm>
            <a:off x="921325" y="2497715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지도학습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비지도학습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BCADC-B4EF-47E8-B6AA-B9B8CB4DA9A2}"/>
              </a:ext>
            </a:extLst>
          </p:cNvPr>
          <p:cNvSpPr txBox="1"/>
          <p:nvPr/>
        </p:nvSpPr>
        <p:spPr>
          <a:xfrm>
            <a:off x="1170707" y="3061034"/>
            <a:ext cx="517160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같이 주면서 학습시키는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AC56C-7AD3-41C5-B63E-6C8A0A4DF28C}"/>
              </a:ext>
            </a:extLst>
          </p:cNvPr>
          <p:cNvSpPr txBox="1"/>
          <p:nvPr/>
        </p:nvSpPr>
        <p:spPr>
          <a:xfrm>
            <a:off x="1170707" y="4200138"/>
            <a:ext cx="694613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입력과 출력이 구분되지 않는 데이터에서 특정한 규칙을 찾아내는 방법</a:t>
            </a:r>
          </a:p>
        </p:txBody>
      </p:sp>
    </p:spTree>
    <p:extLst>
      <p:ext uri="{BB962C8B-B14F-4D97-AF65-F5344CB8AC3E}">
        <p14:creationId xmlns:p14="http://schemas.microsoft.com/office/powerpoint/2010/main" val="14015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지도학습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DB4AF6-58CE-4B69-858D-6BEC409A6EB3}"/>
              </a:ext>
            </a:extLst>
          </p:cNvPr>
          <p:cNvSpPr txBox="1">
            <a:spLocks/>
          </p:cNvSpPr>
          <p:nvPr/>
        </p:nvSpPr>
        <p:spPr>
          <a:xfrm>
            <a:off x="921325" y="2497715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목푯값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Target, Label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6AEFFCF-84CD-4A04-B39D-DC6C84751A81}"/>
              </a:ext>
            </a:extLst>
          </p:cNvPr>
          <p:cNvSpPr txBox="1">
            <a:spLocks/>
          </p:cNvSpPr>
          <p:nvPr/>
        </p:nvSpPr>
        <p:spPr>
          <a:xfrm>
            <a:off x="921325" y="3360161"/>
            <a:ext cx="6851075" cy="113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</a:p>
        </p:txBody>
      </p:sp>
      <p:pic>
        <p:nvPicPr>
          <p:cNvPr id="1026" name="Picture 2" descr="ImageNet Dataset | Papers With Code">
            <a:extLst>
              <a:ext uri="{FF2B5EF4-FFF2-40B4-BE49-F238E27FC236}">
                <a16:creationId xmlns:a16="http://schemas.microsoft.com/office/drawing/2014/main" id="{CAD1A164-92BB-4425-BD69-A490908C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89" y="3511685"/>
            <a:ext cx="2830749" cy="28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용어]태스크슈머(Task-sumer) - 아마존 메커니컬 터크(Amazon Mechanical Turk)">
            <a:extLst>
              <a:ext uri="{FF2B5EF4-FFF2-40B4-BE49-F238E27FC236}">
                <a16:creationId xmlns:a16="http://schemas.microsoft.com/office/drawing/2014/main" id="{301B7EC6-F57D-4FFC-A88B-4852B814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11684"/>
            <a:ext cx="3269842" cy="28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전처리와 인코딩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970AA-B17E-4433-B56F-E911C1FAF6B0}"/>
              </a:ext>
            </a:extLst>
          </p:cNvPr>
          <p:cNvSpPr txBox="1"/>
          <p:nvPr/>
        </p:nvSpPr>
        <p:spPr>
          <a:xfrm>
            <a:off x="927516" y="2555195"/>
            <a:ext cx="774923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이미지와 같은 현실의 데이터를 컴퓨터가 처리할 수 있는 숫자 데이터로 바꾸는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1C02E-93D2-4D33-9D4F-F16EB121C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" t="7692" r="17185" b="4406"/>
          <a:stretch/>
        </p:blipFill>
        <p:spPr>
          <a:xfrm>
            <a:off x="927516" y="3219539"/>
            <a:ext cx="4325451" cy="3275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4B413C-1CFE-4BBD-A2C6-3F55B5E65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93" t="33702" r="33344" b="24743"/>
          <a:stretch/>
        </p:blipFill>
        <p:spPr>
          <a:xfrm>
            <a:off x="5685183" y="3493074"/>
            <a:ext cx="5579302" cy="27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텍스트 인코딩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1D5D4-35CB-41FC-A743-DB099BD6D622}"/>
              </a:ext>
            </a:extLst>
          </p:cNvPr>
          <p:cNvSpPr txBox="1"/>
          <p:nvPr/>
        </p:nvSpPr>
        <p:spPr>
          <a:xfrm>
            <a:off x="838200" y="2524539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BOW(Bag of Words)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971E8E-F61A-4E17-8876-0B847DC82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6" t="7234" r="1817" b="7092"/>
          <a:stretch/>
        </p:blipFill>
        <p:spPr>
          <a:xfrm>
            <a:off x="4077511" y="1825625"/>
            <a:ext cx="7276289" cy="44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7D8A7-D7BE-4A8D-9E59-EA51B742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691" cy="53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💡 회귀분석과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1D5D4-35CB-41FC-A743-DB099BD6D622}"/>
              </a:ext>
            </a:extLst>
          </p:cNvPr>
          <p:cNvSpPr txBox="1"/>
          <p:nvPr/>
        </p:nvSpPr>
        <p:spPr>
          <a:xfrm>
            <a:off x="838200" y="2524539"/>
            <a:ext cx="1293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회귀분석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44807-CD5E-4376-ADEC-B9023B3D4DB7}"/>
              </a:ext>
            </a:extLst>
          </p:cNvPr>
          <p:cNvSpPr txBox="1"/>
          <p:nvPr/>
        </p:nvSpPr>
        <p:spPr>
          <a:xfrm>
            <a:off x="838200" y="2906302"/>
            <a:ext cx="3355406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출력하고자 하는 값이 숫자인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698E9-3D3E-430E-9CA0-88A87D68AC1D}"/>
              </a:ext>
            </a:extLst>
          </p:cNvPr>
          <p:cNvSpPr txBox="1"/>
          <p:nvPr/>
        </p:nvSpPr>
        <p:spPr>
          <a:xfrm>
            <a:off x="838200" y="4278865"/>
            <a:ext cx="454964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출력하고자 하는 값이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958D6D-7465-4549-A422-82789B909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3" t="6382" r="1428" b="12747"/>
          <a:stretch/>
        </p:blipFill>
        <p:spPr>
          <a:xfrm>
            <a:off x="5891148" y="1825625"/>
            <a:ext cx="5462652" cy="3320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DC2AA-B30B-42A8-8DEE-DBCB23D4583C}"/>
              </a:ext>
            </a:extLst>
          </p:cNvPr>
          <p:cNvSpPr txBox="1"/>
          <p:nvPr/>
        </p:nvSpPr>
        <p:spPr>
          <a:xfrm>
            <a:off x="7630054" y="522375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SVM</a:t>
            </a:r>
            <a:r>
              <a:rPr lang="ko-KR" altLang="en-US" dirty="0"/>
              <a:t>을 통한 분류</a:t>
            </a:r>
          </a:p>
        </p:txBody>
      </p:sp>
    </p:spTree>
    <p:extLst>
      <p:ext uri="{BB962C8B-B14F-4D97-AF65-F5344CB8AC3E}">
        <p14:creationId xmlns:p14="http://schemas.microsoft.com/office/powerpoint/2010/main" val="169994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1927</Words>
  <Application>Microsoft Office PowerPoint</Application>
  <PresentationFormat>와이드스크린</PresentationFormat>
  <Paragraphs>218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나눔스퀘어</vt:lpstr>
      <vt:lpstr>맑은 고딕</vt:lpstr>
      <vt:lpstr>Arial</vt:lpstr>
      <vt:lpstr>Office 테마</vt:lpstr>
      <vt:lpstr>분류 모형과 성능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(1)</dc:title>
  <dc:creator>이정철</dc:creator>
  <cp:lastModifiedBy>이정철</cp:lastModifiedBy>
  <cp:revision>59</cp:revision>
  <dcterms:created xsi:type="dcterms:W3CDTF">2021-09-08T00:32:42Z</dcterms:created>
  <dcterms:modified xsi:type="dcterms:W3CDTF">2021-11-17T01:35:53Z</dcterms:modified>
</cp:coreProperties>
</file>