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305" r:id="rId4"/>
    <p:sldId id="289" r:id="rId5"/>
    <p:sldId id="290" r:id="rId6"/>
    <p:sldId id="291" r:id="rId7"/>
    <p:sldId id="292" r:id="rId8"/>
    <p:sldId id="293" r:id="rId9"/>
    <p:sldId id="297" r:id="rId10"/>
    <p:sldId id="303" r:id="rId11"/>
    <p:sldId id="313" r:id="rId12"/>
    <p:sldId id="306" r:id="rId13"/>
    <p:sldId id="312" r:id="rId14"/>
    <p:sldId id="294" r:id="rId15"/>
    <p:sldId id="298" r:id="rId16"/>
    <p:sldId id="299" r:id="rId17"/>
    <p:sldId id="302" r:id="rId18"/>
    <p:sldId id="295" r:id="rId19"/>
    <p:sldId id="300" r:id="rId20"/>
    <p:sldId id="304" r:id="rId21"/>
    <p:sldId id="307" r:id="rId22"/>
    <p:sldId id="308" r:id="rId23"/>
    <p:sldId id="309" r:id="rId24"/>
    <p:sldId id="310" r:id="rId25"/>
    <p:sldId id="311" r:id="rId26"/>
    <p:sldId id="314" r:id="rId27"/>
    <p:sldId id="315" r:id="rId28"/>
    <p:sldId id="271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BB53"/>
    <a:srgbClr val="C6D9F1"/>
    <a:srgbClr val="7D7C82"/>
    <a:srgbClr val="D8D8DA"/>
    <a:srgbClr val="AAA9B1"/>
    <a:srgbClr val="A7A6B4"/>
    <a:srgbClr val="ACABAF"/>
    <a:srgbClr val="D03030"/>
    <a:srgbClr val="E17B7B"/>
    <a:srgbClr val="26C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7529" autoAdjust="0"/>
  </p:normalViewPr>
  <p:slideViewPr>
    <p:cSldViewPr snapToGrid="0">
      <p:cViewPr varScale="1">
        <p:scale>
          <a:sx n="100" d="100"/>
          <a:sy n="100" d="100"/>
        </p:scale>
        <p:origin x="101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5BA69-2F6F-497E-B942-FE49193E638E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54164-C6D9-4700-9871-FCAA66CB8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235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DB </a:t>
            </a:r>
            <a:r>
              <a:rPr lang="ko-KR" altLang="en-US" dirty="0"/>
              <a:t>정규화를 주제로 세미나를 진행할 </a:t>
            </a:r>
            <a:r>
              <a:rPr lang="en-US" altLang="ko-KR" dirty="0"/>
              <a:t>20</a:t>
            </a:r>
            <a:r>
              <a:rPr lang="ko-KR" altLang="en-US" dirty="0"/>
              <a:t>학번 김혜진입니다</a:t>
            </a:r>
            <a:r>
              <a:rPr lang="en-US" altLang="ko-KR" dirty="0"/>
              <a:t>. </a:t>
            </a:r>
            <a:r>
              <a:rPr lang="ko-KR" altLang="en-US" dirty="0"/>
              <a:t>그럼 이번 발표를 시작해보겠습니다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891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정규화에선 기본적으로 무손실 분해가 되도록 릴레이션을 분해하게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무손실 </a:t>
            </a:r>
            <a:r>
              <a:rPr lang="ko-KR" altLang="en-US" dirty="0" err="1"/>
              <a:t>분해란</a:t>
            </a:r>
            <a:r>
              <a:rPr lang="ko-KR" altLang="en-US" dirty="0"/>
              <a:t> </a:t>
            </a:r>
            <a:r>
              <a:rPr lang="en-US" altLang="ko-KR" dirty="0"/>
              <a:t>Lossless decomposition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릴레이션 분해 시 데이터 손실 없이 분해하는 것을 말합니다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</a:t>
            </a:r>
            <a:r>
              <a:rPr lang="ko-KR" altLang="en-US" dirty="0"/>
              <a:t>이 </a:t>
            </a:r>
            <a:r>
              <a:rPr lang="en-US" altLang="ko-KR" dirty="0"/>
              <a:t>A, B, C</a:t>
            </a:r>
            <a:r>
              <a:rPr lang="ko-KR" altLang="en-US" dirty="0"/>
              <a:t>로 이루어진 </a:t>
            </a:r>
            <a:r>
              <a:rPr lang="ko-KR" altLang="en-US" dirty="0" err="1"/>
              <a:t>릴레이션이고</a:t>
            </a:r>
            <a:r>
              <a:rPr lang="ko-KR" altLang="en-US" dirty="0"/>
              <a:t> 이를 </a:t>
            </a:r>
            <a:r>
              <a:rPr lang="en-US" altLang="ko-KR" dirty="0"/>
              <a:t>A, B</a:t>
            </a:r>
            <a:r>
              <a:rPr lang="ko-KR" altLang="en-US" dirty="0"/>
              <a:t>로 구성된 </a:t>
            </a:r>
            <a:r>
              <a:rPr lang="en-US" altLang="ko-KR" dirty="0"/>
              <a:t>R1</a:t>
            </a:r>
            <a:r>
              <a:rPr lang="ko-KR" altLang="en-US" dirty="0"/>
              <a:t>과 </a:t>
            </a:r>
            <a:r>
              <a:rPr lang="en-US" altLang="ko-KR" dirty="0"/>
              <a:t>B, C</a:t>
            </a:r>
            <a:r>
              <a:rPr lang="ko-KR" altLang="en-US" dirty="0"/>
              <a:t>로 구성된 </a:t>
            </a:r>
            <a:r>
              <a:rPr lang="en-US" altLang="ko-KR" dirty="0"/>
              <a:t>R2</a:t>
            </a:r>
            <a:r>
              <a:rPr lang="ko-KR" altLang="en-US" dirty="0"/>
              <a:t>로 분해했을 때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R1</a:t>
            </a:r>
            <a:r>
              <a:rPr lang="ko-KR" altLang="en-US" dirty="0"/>
              <a:t>와 </a:t>
            </a:r>
            <a:r>
              <a:rPr lang="en-US" altLang="ko-KR" dirty="0"/>
              <a:t>R2</a:t>
            </a:r>
            <a:r>
              <a:rPr lang="ko-KR" altLang="en-US" dirty="0"/>
              <a:t>의 공통 속성이 두 분해된 릴레이션 중 하나의 키이면 무손실 분해가 일어났다는 고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94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예시를 하나 살펴보겠습니다</a:t>
            </a:r>
            <a:r>
              <a:rPr lang="en-US" altLang="ko-KR" dirty="0"/>
              <a:t>. </a:t>
            </a:r>
            <a:r>
              <a:rPr lang="ko-KR" altLang="en-US" dirty="0"/>
              <a:t>이 예시에서는 학생은 이름이 같은 특강에 대해 한 교수님의 수업만 들을 수 있고</a:t>
            </a:r>
            <a:r>
              <a:rPr lang="en-US" altLang="ko-KR" dirty="0"/>
              <a:t>, </a:t>
            </a:r>
            <a:r>
              <a:rPr lang="ko-KR" altLang="en-US" dirty="0"/>
              <a:t>한 교수는 한 특강만 가르친다는 전제조건이 있다고 가정하겠습니다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특강수강 </a:t>
            </a:r>
            <a:r>
              <a:rPr lang="ko-KR" altLang="en-US" dirty="0" err="1"/>
              <a:t>릴레이션에서</a:t>
            </a:r>
            <a:r>
              <a:rPr lang="en-US" altLang="ko-KR" dirty="0"/>
              <a:t>, </a:t>
            </a:r>
            <a:r>
              <a:rPr lang="ko-KR" altLang="en-US" dirty="0"/>
              <a:t>학생번호와 교수를 가진 릴레이션과 교수와 특강이름을 가진 릴레이션으로 분해한다면 공통 속성은 교수가 되고</a:t>
            </a:r>
            <a:r>
              <a:rPr lang="en-US" altLang="ko-KR" dirty="0"/>
              <a:t>, </a:t>
            </a:r>
            <a:r>
              <a:rPr lang="ko-KR" altLang="en-US" dirty="0"/>
              <a:t>교수는 </a:t>
            </a:r>
            <a:r>
              <a:rPr lang="en-US" altLang="ko-KR" dirty="0"/>
              <a:t>R2</a:t>
            </a:r>
            <a:r>
              <a:rPr lang="ko-KR" altLang="en-US" dirty="0"/>
              <a:t>에서 키라고 할 수 있습니다</a:t>
            </a:r>
            <a:r>
              <a:rPr lang="en-US" altLang="ko-KR" dirty="0"/>
              <a:t>. </a:t>
            </a:r>
            <a:r>
              <a:rPr lang="ko-KR" altLang="en-US" dirty="0"/>
              <a:t>따라서 무손실 분해가 맞습니다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이를 학생번호와 특강이름</a:t>
            </a:r>
            <a:r>
              <a:rPr lang="en-US" altLang="ko-KR" dirty="0"/>
              <a:t>, </a:t>
            </a:r>
            <a:r>
              <a:rPr lang="ko-KR" altLang="en-US" dirty="0"/>
              <a:t>그리고 교수와 특강이름으로 분해한다면 공통 속성은 특강이름이지만</a:t>
            </a:r>
            <a:r>
              <a:rPr lang="en-US" altLang="ko-KR" dirty="0"/>
              <a:t>, </a:t>
            </a:r>
            <a:r>
              <a:rPr lang="ko-KR" altLang="en-US" dirty="0"/>
              <a:t>이는 키가 아니기 때문에 무손실 분해가 아닙니다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946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잡은 개념을 기억하면서 정규화 단계 중 제</a:t>
            </a:r>
            <a:r>
              <a:rPr lang="en-US" altLang="ko-KR" dirty="0"/>
              <a:t>1, </a:t>
            </a:r>
            <a:r>
              <a:rPr lang="ko-KR" altLang="en-US" dirty="0"/>
              <a:t>제</a:t>
            </a:r>
            <a:r>
              <a:rPr lang="en-US" altLang="ko-KR" dirty="0"/>
              <a:t>2, </a:t>
            </a:r>
            <a:r>
              <a:rPr lang="ko-KR" altLang="en-US" dirty="0"/>
              <a:t>제</a:t>
            </a:r>
            <a:r>
              <a:rPr lang="en-US" altLang="ko-KR" dirty="0"/>
              <a:t>3</a:t>
            </a:r>
            <a:r>
              <a:rPr lang="ko-KR" altLang="en-US" dirty="0"/>
              <a:t>정규화와 </a:t>
            </a:r>
            <a:r>
              <a:rPr lang="en-US" altLang="ko-KR" dirty="0"/>
              <a:t>BCNF</a:t>
            </a:r>
            <a:r>
              <a:rPr lang="ko-KR" altLang="en-US" dirty="0"/>
              <a:t>정규화에 대해 알아보겠습니다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662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원래 정규화 단계는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6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가지 단계로 이루어져 있습니다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각 단계 진행 후 만들어지는 릴레이션 형태를 정규형이라고 하는데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최초에 비정규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릴레이션에서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시작해서 제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1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차 정규화를 마치면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1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차 정규형이 되는 형식입니다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각 단계별로 개요만 살펴보면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제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1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정규화에서는 원자 값이 아닌 도메인을 분해합니다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제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2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정규화에서는 부분 함수 종속성을 제거합니다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제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3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정규화에서는 이행 함수 종속성을 제거합니다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 3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차와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4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차 정규화 사이에는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BCNF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정규형이라고 하는데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Boyce-Codd </a:t>
            </a:r>
            <a:r>
              <a:rPr lang="en-US" altLang="ko-KR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Nomal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Form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입니다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보이스와 코드가 만든 형식이라 이렇게 이름이 붙었다고 합니다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여기서는 결정자이면서 후보키가 아닌 것을 제거하게 되고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제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4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정규화에서 다치 종속을 제거하고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제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5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정규화에서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Join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종속성을 제거하게 됩니다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하지만 대부분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릴레이션에서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3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차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또는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BCNF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까지 정규화를 진행하면 실제적인 이상현상이 없어지기 때문에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BCNF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까지만 고려해보겠습니다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109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먼저 제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1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정규화에서는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원자값이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아닌 도메인을 분해하게 됩니다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여기서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원자값이라고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하면 하나의 값이라고 생각하면 됩니다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도메인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원자값이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되기 위해서는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반복 그룹이 존재하면 안 되고 모든 행이 식별자로 완전하게 구분되어야 합니다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이를 위해 제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1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정규화에서는 반복되는 부분을 체크하고 반복 부분과 아닌 부분을 분리합니다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단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PK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는 양쪽 다 가져가게 합니다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그 후 테이블을 나눠서 반복되는 행을 삭제합니다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709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수강내역이라는 테이블에서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학생 정보인 학번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이름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메일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대학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전공은 초기 설정해두면 계속 따라오는 속성입니다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여기서 반복 내용을 분리합니다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571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그러면 학생과 수강내역 테이블로 분리가 됩니다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학생 테이블에서는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PK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인 학번만으로 학생 테이블의 모든 행이 구분되지만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수강내역에서는 학번만으로는 모든 행이 구분되지 않습니다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따라서 이 경우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수강학기와 과목명을 함께 복합키로 이용합니다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631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이렇게 제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1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정규화가 완료됩니다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32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2 </a:t>
            </a:r>
            <a:r>
              <a:rPr lang="ko-KR" altLang="en-US" dirty="0"/>
              <a:t>정규화에서는 제</a:t>
            </a:r>
            <a:r>
              <a:rPr lang="en-US" altLang="ko-KR" dirty="0"/>
              <a:t>1</a:t>
            </a:r>
            <a:r>
              <a:rPr lang="ko-KR" altLang="en-US" dirty="0"/>
              <a:t>정규형이 만족된 상태에서</a:t>
            </a:r>
            <a:r>
              <a:rPr lang="en-US" altLang="ko-KR" dirty="0"/>
              <a:t>,</a:t>
            </a:r>
            <a:r>
              <a:rPr lang="ko-KR" altLang="en-US" dirty="0"/>
              <a:t> 기본키가 아닌 속성이 기본키에 완전 함수 종속이 되도록 테이블을 분해하는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릴레이션이 제</a:t>
            </a:r>
            <a:r>
              <a:rPr lang="en-US" altLang="ko-KR" dirty="0"/>
              <a:t>1</a:t>
            </a:r>
            <a:r>
              <a:rPr lang="ko-KR" altLang="en-US" dirty="0"/>
              <a:t>정규형이 만족된 상태가 중요한데</a:t>
            </a:r>
            <a:r>
              <a:rPr lang="en-US" altLang="ko-KR" dirty="0"/>
              <a:t>, </a:t>
            </a:r>
            <a:r>
              <a:rPr lang="ko-KR" altLang="en-US" dirty="0"/>
              <a:t>정규화에서는 모든 단계가 앞 단계 정규형을 만족한 상태로 진행합니다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다시 제</a:t>
            </a:r>
            <a:r>
              <a:rPr lang="en-US" altLang="ko-KR" dirty="0"/>
              <a:t>2 </a:t>
            </a:r>
            <a:r>
              <a:rPr lang="ko-KR" altLang="en-US" dirty="0"/>
              <a:t>정규화로 돌아와</a:t>
            </a:r>
            <a:r>
              <a:rPr lang="en-US" altLang="ko-KR" dirty="0"/>
              <a:t>, </a:t>
            </a:r>
            <a:r>
              <a:rPr lang="ko-KR" altLang="en-US" dirty="0"/>
              <a:t>완전 함수 종속이 되기 위해서는</a:t>
            </a:r>
            <a:r>
              <a:rPr lang="en-US" altLang="ko-KR" dirty="0"/>
              <a:t>, key</a:t>
            </a:r>
            <a:r>
              <a:rPr lang="ko-KR" altLang="en-US" dirty="0"/>
              <a:t>가 아닌 컬럼은 </a:t>
            </a:r>
            <a:r>
              <a:rPr lang="en-US" altLang="ko-KR" dirty="0"/>
              <a:t>key </a:t>
            </a:r>
            <a:r>
              <a:rPr lang="ko-KR" altLang="en-US" dirty="0"/>
              <a:t>컬럼에 종속되어야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602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아까 분리한 수강내역 테이블을 </a:t>
            </a:r>
            <a:r>
              <a:rPr lang="ko-KR" altLang="en-US" dirty="0" err="1"/>
              <a:t>들고와보았습니다</a:t>
            </a:r>
            <a:r>
              <a:rPr lang="en-US" altLang="ko-KR" dirty="0"/>
              <a:t>. </a:t>
            </a:r>
            <a:r>
              <a:rPr lang="ko-KR" altLang="en-US" dirty="0"/>
              <a:t>여기서 기본키는 학번</a:t>
            </a:r>
            <a:r>
              <a:rPr lang="en-US" altLang="ko-KR" dirty="0"/>
              <a:t>+</a:t>
            </a:r>
            <a:r>
              <a:rPr lang="ko-KR" altLang="en-US" dirty="0"/>
              <a:t>수강학기</a:t>
            </a:r>
            <a:r>
              <a:rPr lang="en-US" altLang="ko-KR" dirty="0"/>
              <a:t>+</a:t>
            </a:r>
            <a:r>
              <a:rPr lang="ko-KR" altLang="en-US" dirty="0"/>
              <a:t>과목명을 복합키로 </a:t>
            </a:r>
            <a:r>
              <a:rPr lang="ko-KR" altLang="en-US" dirty="0" err="1"/>
              <a:t>사용하고있습니다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기본키가 아닌 성적</a:t>
            </a:r>
            <a:r>
              <a:rPr lang="en-US" altLang="ko-KR" dirty="0"/>
              <a:t>, </a:t>
            </a:r>
            <a:r>
              <a:rPr lang="ko-KR" altLang="en-US" dirty="0"/>
              <a:t>제한인원이 기본키에 확실하게 종속되어야 제</a:t>
            </a:r>
            <a:r>
              <a:rPr lang="en-US" altLang="ko-KR" dirty="0"/>
              <a:t>2 </a:t>
            </a:r>
            <a:r>
              <a:rPr lang="ko-KR" altLang="en-US" dirty="0"/>
              <a:t>정규형을 만족한다고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성적을 먼저 살펴보면</a:t>
            </a:r>
            <a:r>
              <a:rPr lang="en-US" altLang="ko-KR" dirty="0"/>
              <a:t>, </a:t>
            </a:r>
            <a:r>
              <a:rPr lang="ko-KR" altLang="en-US" dirty="0"/>
              <a:t>기본키를 모두 알아야 해당 성적을 알 수 있으므로 키에 종속적이라고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제한인원은 학번과는 딱히 관계가 없기 때문에</a:t>
            </a:r>
            <a:r>
              <a:rPr lang="en-US" altLang="ko-KR" dirty="0"/>
              <a:t>, </a:t>
            </a:r>
            <a:r>
              <a:rPr lang="ko-KR" altLang="en-US" dirty="0"/>
              <a:t>다른 테이블로 분리할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912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내용은 먼저 정규화의 정의와 개념들을 다루고</a:t>
            </a:r>
            <a:r>
              <a:rPr lang="en-US" altLang="ko-KR" dirty="0"/>
              <a:t>, </a:t>
            </a:r>
            <a:r>
              <a:rPr lang="ko-KR" altLang="en-US" dirty="0"/>
              <a:t>다음으로 정규화의 단계들 중 핵심 </a:t>
            </a:r>
            <a:r>
              <a:rPr lang="en-US" altLang="ko-KR" dirty="0"/>
              <a:t>4</a:t>
            </a:r>
            <a:r>
              <a:rPr lang="ko-KR" altLang="en-US" dirty="0"/>
              <a:t>단계를 다루어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105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수강학기</a:t>
            </a:r>
            <a:r>
              <a:rPr lang="en-US" altLang="ko-KR" dirty="0"/>
              <a:t>, </a:t>
            </a:r>
            <a:r>
              <a:rPr lang="ko-KR" altLang="en-US" dirty="0"/>
              <a:t>과목명</a:t>
            </a:r>
            <a:r>
              <a:rPr lang="en-US" altLang="ko-KR" dirty="0"/>
              <a:t>, </a:t>
            </a:r>
            <a:r>
              <a:rPr lang="ko-KR" altLang="en-US" dirty="0"/>
              <a:t>제한인원으로 구성된 테이블 개설과목으로 분리합니다</a:t>
            </a:r>
            <a:r>
              <a:rPr lang="en-US" altLang="ko-KR" dirty="0"/>
              <a:t>. </a:t>
            </a:r>
            <a:r>
              <a:rPr lang="ko-KR" altLang="en-US" dirty="0"/>
              <a:t>이렇게 하면 제</a:t>
            </a:r>
            <a:r>
              <a:rPr lang="en-US" altLang="ko-KR" dirty="0"/>
              <a:t>2</a:t>
            </a:r>
            <a:r>
              <a:rPr lang="ko-KR" altLang="en-US" dirty="0"/>
              <a:t>정규화가 완료된</a:t>
            </a:r>
            <a:r>
              <a:rPr lang="en-US" altLang="ko-KR" dirty="0"/>
              <a:t>, 2</a:t>
            </a:r>
            <a:r>
              <a:rPr lang="ko-KR" altLang="en-US" dirty="0"/>
              <a:t>차 정규형 테이블이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6371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3 </a:t>
            </a:r>
            <a:r>
              <a:rPr lang="ko-KR" altLang="en-US" dirty="0"/>
              <a:t>정규화에서는 </a:t>
            </a:r>
            <a:r>
              <a:rPr lang="ko-KR" altLang="en-US" dirty="0" err="1"/>
              <a:t>이행적</a:t>
            </a:r>
            <a:r>
              <a:rPr lang="ko-KR" altLang="en-US" dirty="0"/>
              <a:t> 종속을 없애도록 테이블을 분해합니다</a:t>
            </a:r>
            <a:r>
              <a:rPr lang="en-US" altLang="ko-KR" dirty="0"/>
              <a:t>. </a:t>
            </a:r>
            <a:r>
              <a:rPr lang="ko-KR" altLang="en-US" dirty="0" err="1"/>
              <a:t>이행적</a:t>
            </a:r>
            <a:r>
              <a:rPr lang="ko-KR" altLang="en-US" dirty="0"/>
              <a:t> 종속을 없애기 위해</a:t>
            </a:r>
            <a:r>
              <a:rPr lang="en-US" altLang="ko-KR" dirty="0"/>
              <a:t>, key</a:t>
            </a:r>
            <a:r>
              <a:rPr lang="ko-KR" altLang="en-US" dirty="0"/>
              <a:t>가 아닌 컬럼은 </a:t>
            </a:r>
            <a:r>
              <a:rPr lang="en-US" altLang="ko-KR" dirty="0"/>
              <a:t>key </a:t>
            </a:r>
            <a:r>
              <a:rPr lang="ko-KR" altLang="en-US" dirty="0"/>
              <a:t>컬럼에만 종속되어야 하고</a:t>
            </a:r>
            <a:r>
              <a:rPr lang="en-US" altLang="ko-KR" dirty="0"/>
              <a:t>, A-&gt;B</a:t>
            </a:r>
            <a:r>
              <a:rPr lang="ko-KR" altLang="en-US" dirty="0"/>
              <a:t>와 </a:t>
            </a:r>
            <a:r>
              <a:rPr lang="en-US" altLang="ko-KR" dirty="0"/>
              <a:t>B-&gt;C</a:t>
            </a:r>
            <a:r>
              <a:rPr lang="ko-KR" altLang="en-US" dirty="0"/>
              <a:t>가 성립할 때 </a:t>
            </a:r>
            <a:r>
              <a:rPr lang="en-US" altLang="ko-KR" dirty="0"/>
              <a:t>A-&gt;C</a:t>
            </a:r>
            <a:r>
              <a:rPr lang="ko-KR" altLang="en-US" dirty="0"/>
              <a:t>가 성립되면 안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023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학생 테이블에서</a:t>
            </a:r>
            <a:r>
              <a:rPr lang="en-US" altLang="ko-KR" dirty="0"/>
              <a:t>, </a:t>
            </a:r>
            <a:r>
              <a:rPr lang="ko-KR" altLang="en-US" dirty="0"/>
              <a:t>키가 아닌 컬럼 중 대학과 전공을 살펴보면</a:t>
            </a:r>
            <a:endParaRPr lang="en-US" altLang="ko-KR" dirty="0"/>
          </a:p>
          <a:p>
            <a:r>
              <a:rPr lang="ko-KR" altLang="en-US" dirty="0"/>
              <a:t>대학의 경우 전공을 포함하기 때문에 종속관계가 성립합니다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104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대학정보 테이블로 분리하여</a:t>
            </a:r>
            <a:r>
              <a:rPr lang="en-US" altLang="ko-KR" dirty="0"/>
              <a:t>, </a:t>
            </a:r>
            <a:r>
              <a:rPr lang="ko-KR" altLang="en-US" dirty="0"/>
              <a:t>전공을 </a:t>
            </a:r>
            <a:r>
              <a:rPr lang="en-US" altLang="ko-KR" dirty="0"/>
              <a:t>key</a:t>
            </a:r>
            <a:r>
              <a:rPr lang="ko-KR" altLang="en-US" dirty="0"/>
              <a:t>값으로 지정해주는데 여기서 대학으로는 </a:t>
            </a:r>
            <a:r>
              <a:rPr lang="ko-KR" altLang="en-US" dirty="0" err="1"/>
              <a:t>튜플을</a:t>
            </a:r>
            <a:r>
              <a:rPr lang="ko-KR" altLang="en-US" dirty="0"/>
              <a:t> 구분해낼 수 없기 때문에 </a:t>
            </a:r>
            <a:r>
              <a:rPr lang="en-US" altLang="ko-KR" dirty="0"/>
              <a:t>PK</a:t>
            </a:r>
            <a:r>
              <a:rPr lang="ko-KR" altLang="en-US" dirty="0"/>
              <a:t>를 전공으로 정해줍니다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2273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학생 테이블에서 학생이 대학을 참조해야 하므로</a:t>
            </a:r>
            <a:r>
              <a:rPr lang="en-US" altLang="ko-KR" dirty="0"/>
              <a:t>, FK</a:t>
            </a:r>
            <a:r>
              <a:rPr lang="ko-KR" altLang="en-US" dirty="0"/>
              <a:t>로 참조해주면 제</a:t>
            </a:r>
            <a:r>
              <a:rPr lang="en-US" altLang="ko-KR" dirty="0"/>
              <a:t>3</a:t>
            </a:r>
            <a:r>
              <a:rPr lang="ko-KR" altLang="en-US" dirty="0"/>
              <a:t>정규화가 완료됩니다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1109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BCNF </a:t>
            </a:r>
            <a:r>
              <a:rPr lang="ko-KR" altLang="en-US" dirty="0"/>
              <a:t>정규화에 대해 살펴보겠습니다</a:t>
            </a:r>
            <a:r>
              <a:rPr lang="en-US" altLang="ko-KR" dirty="0"/>
              <a:t>. </a:t>
            </a:r>
            <a:r>
              <a:rPr lang="ko-KR" altLang="en-US" dirty="0"/>
              <a:t>릴레이션이 제</a:t>
            </a:r>
            <a:r>
              <a:rPr lang="en-US" altLang="ko-KR" dirty="0"/>
              <a:t>3 </a:t>
            </a:r>
            <a:r>
              <a:rPr lang="ko-KR" altLang="en-US" dirty="0"/>
              <a:t>정규형을 만족한 상태에서 모든 결정자가 후보키가 되도록 테이블을 분해하는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후보키에 대해 되짚어보면</a:t>
            </a:r>
            <a:r>
              <a:rPr lang="en-US" altLang="ko-KR" dirty="0"/>
              <a:t>, </a:t>
            </a:r>
            <a:r>
              <a:rPr lang="ko-KR" altLang="en-US" dirty="0" err="1"/>
              <a:t>슈퍼키</a:t>
            </a:r>
            <a:r>
              <a:rPr lang="ko-KR" altLang="en-US" dirty="0"/>
              <a:t> 중 더 이상 줄일 수 없는 형태를 가진 키이고 </a:t>
            </a:r>
            <a:r>
              <a:rPr lang="ko-KR" altLang="en-US" dirty="0" err="1"/>
              <a:t>슈퍼키란</a:t>
            </a:r>
            <a:r>
              <a:rPr lang="ko-KR" altLang="en-US" dirty="0"/>
              <a:t> 테이블의 행을 고유하게 식별할 수 있는 속성 또는 그 집합을 말합니다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057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3 </a:t>
            </a:r>
            <a:r>
              <a:rPr lang="ko-KR" altLang="en-US" dirty="0"/>
              <a:t>정규화까지 진행한 테이블에 대해 </a:t>
            </a:r>
            <a:r>
              <a:rPr lang="en-US" altLang="ko-KR" dirty="0"/>
              <a:t>BCNF </a:t>
            </a:r>
            <a:r>
              <a:rPr lang="ko-KR" altLang="en-US" dirty="0"/>
              <a:t>정규화를 적용할 수 없어</a:t>
            </a:r>
            <a:r>
              <a:rPr lang="en-US" altLang="ko-KR" dirty="0"/>
              <a:t>, </a:t>
            </a:r>
            <a:r>
              <a:rPr lang="ko-KR" altLang="en-US" dirty="0"/>
              <a:t>아까 무손실 분해에서 살펴본 테이블을 가져와보았습니다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아까 </a:t>
            </a:r>
            <a:r>
              <a:rPr lang="ko-KR" altLang="en-US" dirty="0" err="1"/>
              <a:t>설명드렸다시피</a:t>
            </a:r>
            <a:r>
              <a:rPr lang="en-US" altLang="ko-KR" dirty="0"/>
              <a:t>, </a:t>
            </a:r>
            <a:r>
              <a:rPr lang="ko-KR" altLang="en-US" dirty="0"/>
              <a:t>학생은 이름이 같은 특강에 대해 한 교수님의 수업만 들을 수 있고</a:t>
            </a:r>
            <a:r>
              <a:rPr lang="en-US" altLang="ko-KR" dirty="0"/>
              <a:t>, </a:t>
            </a:r>
            <a:r>
              <a:rPr lang="ko-KR" altLang="en-US" dirty="0"/>
              <a:t>한 교수는 한 특강만 가르친다는 전제조건을 두고 고려해보겠습니다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기본키는 학생번호와 </a:t>
            </a:r>
            <a:r>
              <a:rPr lang="ko-KR" altLang="en-US" dirty="0" err="1"/>
              <a:t>특강이름인데</a:t>
            </a:r>
            <a:r>
              <a:rPr lang="en-US" altLang="ko-KR" dirty="0"/>
              <a:t>, </a:t>
            </a:r>
            <a:r>
              <a:rPr lang="ko-KR" altLang="en-US" dirty="0"/>
              <a:t>이것이 교수를 결정하게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한 교수가 한 특강이름을 결정하기 때문에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ko-KR" altLang="en-US" dirty="0" err="1"/>
              <a:t>릴레이션에서</a:t>
            </a:r>
            <a:r>
              <a:rPr lang="ko-KR" altLang="en-US" dirty="0"/>
              <a:t> 교수는 결정자이지만 후보키가 아니게 됩니다</a:t>
            </a:r>
            <a:r>
              <a:rPr lang="en-US" altLang="ko-KR" dirty="0"/>
              <a:t>. </a:t>
            </a:r>
            <a:r>
              <a:rPr lang="ko-KR" altLang="en-US" dirty="0"/>
              <a:t>후보키가 되려면 </a:t>
            </a:r>
            <a:r>
              <a:rPr lang="ko-KR" altLang="en-US" dirty="0" err="1"/>
              <a:t>슈퍼키여야</a:t>
            </a:r>
            <a:r>
              <a:rPr lang="ko-KR" altLang="en-US" dirty="0"/>
              <a:t> 하는데</a:t>
            </a:r>
            <a:r>
              <a:rPr lang="en-US" altLang="ko-KR" dirty="0"/>
              <a:t>, </a:t>
            </a:r>
            <a:r>
              <a:rPr lang="ko-KR" altLang="en-US" dirty="0"/>
              <a:t>여기서 교수만으로는 </a:t>
            </a:r>
            <a:r>
              <a:rPr lang="ko-KR" altLang="en-US" dirty="0" err="1"/>
              <a:t>튜플을</a:t>
            </a:r>
            <a:r>
              <a:rPr lang="ko-KR" altLang="en-US" dirty="0"/>
              <a:t> 고유하게 구분할 수 없으므로 슈퍼키라고 할 수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8174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특강신청과 특강교수 릴레이션으로 분해합니다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특강교수 </a:t>
            </a:r>
            <a:r>
              <a:rPr lang="ko-KR" altLang="en-US" dirty="0" err="1"/>
              <a:t>릴레이션에서는</a:t>
            </a:r>
            <a:r>
              <a:rPr lang="ko-KR" altLang="en-US" dirty="0"/>
              <a:t> 한 교수가 한 특강을 가르치기 때문에 교수를 </a:t>
            </a:r>
            <a:r>
              <a:rPr lang="en-US" altLang="ko-KR" dirty="0"/>
              <a:t>PK</a:t>
            </a:r>
            <a:r>
              <a:rPr lang="ko-KR" altLang="en-US" dirty="0"/>
              <a:t>로 사용할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특강신청 </a:t>
            </a:r>
            <a:r>
              <a:rPr lang="ko-KR" altLang="en-US" dirty="0" err="1"/>
              <a:t>릴레이션에서는</a:t>
            </a:r>
            <a:r>
              <a:rPr lang="ko-KR" altLang="en-US" dirty="0"/>
              <a:t> 한 학생이 여러 특강을 들을 수 있지만 한 특강에 여러 교수가 있는 경우 어떤 교수인지까지 알아야 하기 때문에</a:t>
            </a:r>
            <a:r>
              <a:rPr lang="en-US" altLang="ko-KR" dirty="0"/>
              <a:t>, </a:t>
            </a:r>
            <a:r>
              <a:rPr lang="ko-KR" altLang="en-US" dirty="0"/>
              <a:t>학생번호와 교수를 가지게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경우 교수가 중복이 없다고 가정하면 성립합니다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1868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이것으로 </a:t>
            </a:r>
            <a:r>
              <a:rPr lang="en-US" altLang="ko-KR" dirty="0"/>
              <a:t>DB </a:t>
            </a:r>
            <a:r>
              <a:rPr lang="ko-KR" altLang="en-US"/>
              <a:t>정규화에 대한 세미나 </a:t>
            </a:r>
            <a:r>
              <a:rPr lang="ko-KR" altLang="en-US" dirty="0"/>
              <a:t>발표를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039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정규화 정의 내용입니다</a:t>
            </a:r>
            <a:r>
              <a:rPr lang="en-US" altLang="ko-KR" dirty="0"/>
              <a:t>. </a:t>
            </a:r>
            <a:r>
              <a:rPr lang="ko-KR" altLang="en-US" dirty="0"/>
              <a:t>이와 관련되어 이상현상</a:t>
            </a:r>
            <a:r>
              <a:rPr lang="en-US" altLang="ko-KR" dirty="0"/>
              <a:t>, </a:t>
            </a:r>
            <a:r>
              <a:rPr lang="ko-KR" altLang="en-US" dirty="0"/>
              <a:t>함수 종속성</a:t>
            </a:r>
            <a:r>
              <a:rPr lang="en-US" altLang="ko-KR" dirty="0"/>
              <a:t>, </a:t>
            </a:r>
            <a:r>
              <a:rPr lang="ko-KR" altLang="en-US" dirty="0"/>
              <a:t>무손실 분해라는 개념에 대해서도 설명하겠습니다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17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정규화는</a:t>
            </a:r>
            <a:r>
              <a:rPr lang="en-US" altLang="ko-KR" dirty="0"/>
              <a:t> </a:t>
            </a:r>
            <a:r>
              <a:rPr lang="ko-KR" altLang="en-US" dirty="0"/>
              <a:t>영어로 </a:t>
            </a:r>
            <a:r>
              <a:rPr lang="en-US" altLang="ko-KR" dirty="0"/>
              <a:t>Normalization</a:t>
            </a:r>
            <a:r>
              <a:rPr lang="ko-KR" altLang="en-US" dirty="0"/>
              <a:t>이라고 합니다</a:t>
            </a:r>
            <a:r>
              <a:rPr lang="en-US" altLang="ko-KR" dirty="0"/>
              <a:t>. </a:t>
            </a:r>
            <a:r>
              <a:rPr lang="ko-KR" altLang="en-US" dirty="0" err="1"/>
              <a:t>정규화란</a:t>
            </a:r>
            <a:r>
              <a:rPr lang="ko-KR" altLang="en-US" dirty="0"/>
              <a:t> 이상현상이 발생하는 릴레이션을 분해하여 이상현상을 없애는 과정을 말합니다</a:t>
            </a:r>
            <a:r>
              <a:rPr lang="en-US" altLang="ko-KR" dirty="0"/>
              <a:t>. </a:t>
            </a:r>
            <a:r>
              <a:rPr lang="ko-KR" altLang="en-US" dirty="0"/>
              <a:t>정규화로 데이터의 중복을 제거하여 </a:t>
            </a:r>
            <a:r>
              <a:rPr lang="en-US" altLang="ko-KR" dirty="0"/>
              <a:t>DB </a:t>
            </a:r>
            <a:r>
              <a:rPr lang="ko-KR" altLang="en-US" dirty="0"/>
              <a:t>저장 용량도 확보하게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784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 가지 이상현상이 존재하는데요</a:t>
            </a:r>
            <a:r>
              <a:rPr lang="en-US" altLang="ko-KR" dirty="0"/>
              <a:t>, </a:t>
            </a:r>
            <a:r>
              <a:rPr lang="ko-KR" altLang="en-US" dirty="0"/>
              <a:t>먼저 </a:t>
            </a:r>
            <a:r>
              <a:rPr lang="en-US" altLang="ko-KR" dirty="0"/>
              <a:t>Deletion Anomaly</a:t>
            </a:r>
            <a:r>
              <a:rPr lang="ko-KR" altLang="en-US" dirty="0"/>
              <a:t>라고 하는 삭제 이상입니다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이것은 </a:t>
            </a:r>
            <a:r>
              <a:rPr lang="ko-KR" altLang="en-US" dirty="0" err="1"/>
              <a:t>튜플</a:t>
            </a:r>
            <a:r>
              <a:rPr lang="ko-KR" altLang="en-US" dirty="0"/>
              <a:t> 삭제 시 저장된 다른 정보까지 연쇄적으로 삭제되는 현상입니다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학생 이름이 장미란인 </a:t>
            </a:r>
            <a:r>
              <a:rPr lang="en-US" altLang="ko-KR" dirty="0"/>
              <a:t>tuple</a:t>
            </a:r>
            <a:r>
              <a:rPr lang="ko-KR" altLang="en-US" dirty="0"/>
              <a:t>을 지울 경우</a:t>
            </a:r>
            <a:r>
              <a:rPr lang="en-US" altLang="ko-KR" dirty="0"/>
              <a:t>, </a:t>
            </a:r>
            <a:r>
              <a:rPr lang="ko-KR" altLang="en-US" dirty="0"/>
              <a:t>강의실 중 체육관 </a:t>
            </a:r>
            <a:r>
              <a:rPr lang="en-US" altLang="ko-KR" dirty="0"/>
              <a:t>103</a:t>
            </a:r>
            <a:r>
              <a:rPr lang="ko-KR" altLang="en-US" dirty="0"/>
              <a:t>을 이용하지 못하게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이럴 경우 삭제 이상현상이 일어난다고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499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 번째로 </a:t>
            </a:r>
            <a:r>
              <a:rPr lang="en-US" altLang="ko-KR" dirty="0"/>
              <a:t>Insertion</a:t>
            </a:r>
            <a:r>
              <a:rPr lang="ko-KR" altLang="en-US" dirty="0"/>
              <a:t> </a:t>
            </a:r>
            <a:r>
              <a:rPr lang="en-US" altLang="ko-KR" dirty="0"/>
              <a:t>Anomaly</a:t>
            </a:r>
            <a:r>
              <a:rPr lang="ko-KR" altLang="en-US" dirty="0"/>
              <a:t>라고 하는 삽입 이상이 있습니다</a:t>
            </a:r>
            <a:r>
              <a:rPr lang="en-US" altLang="ko-KR" dirty="0"/>
              <a:t>. </a:t>
            </a:r>
            <a:r>
              <a:rPr lang="ko-KR" altLang="en-US" dirty="0" err="1"/>
              <a:t>튜플</a:t>
            </a:r>
            <a:r>
              <a:rPr lang="ko-KR" altLang="en-US" dirty="0"/>
              <a:t> 삽입 시 원하지 않는 자료가 삽입되거나</a:t>
            </a:r>
            <a:r>
              <a:rPr lang="en-US" altLang="ko-KR" dirty="0"/>
              <a:t>, </a:t>
            </a:r>
            <a:r>
              <a:rPr lang="ko-KR" altLang="en-US" dirty="0"/>
              <a:t>자료가 부족해서 </a:t>
            </a:r>
            <a:r>
              <a:rPr lang="en-US" altLang="ko-KR" dirty="0"/>
              <a:t>NULL</a:t>
            </a:r>
            <a:r>
              <a:rPr lang="ko-KR" altLang="en-US" dirty="0"/>
              <a:t>이 삽입되는 등 정상적으로 삽입이 이루어지지 않는 현상을 말합니다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226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</a:t>
            </a:r>
            <a:r>
              <a:rPr lang="en-US" altLang="ko-KR" dirty="0"/>
              <a:t>, Update anomaly</a:t>
            </a:r>
            <a:r>
              <a:rPr lang="ko-KR" altLang="en-US" dirty="0"/>
              <a:t>라고 하는 수정 이상이 있습니다</a:t>
            </a:r>
            <a:r>
              <a:rPr lang="en-US" altLang="ko-KR" dirty="0"/>
              <a:t>. </a:t>
            </a:r>
            <a:r>
              <a:rPr lang="ko-KR" altLang="en-US" dirty="0" err="1"/>
              <a:t>튜플</a:t>
            </a:r>
            <a:r>
              <a:rPr lang="ko-KR" altLang="en-US" dirty="0"/>
              <a:t> 수정 시 같은 데이터를 참조하는 다른 </a:t>
            </a:r>
            <a:r>
              <a:rPr lang="ko-KR" altLang="en-US" dirty="0" err="1"/>
              <a:t>튜플과</a:t>
            </a:r>
            <a:r>
              <a:rPr lang="ko-KR" altLang="en-US" dirty="0"/>
              <a:t> 데이터가 달라져 정보가 모호해지는 현상입니다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아까와</a:t>
            </a:r>
            <a:r>
              <a:rPr lang="ko-KR" altLang="en-US" dirty="0"/>
              <a:t> 같은 표에서 예를 들면</a:t>
            </a:r>
            <a:r>
              <a:rPr lang="en-US" altLang="ko-KR" dirty="0"/>
              <a:t>, </a:t>
            </a:r>
            <a:r>
              <a:rPr lang="ko-KR" altLang="en-US" dirty="0"/>
              <a:t>박지성과 김연아가 </a:t>
            </a:r>
            <a:r>
              <a:rPr lang="en-US" altLang="ko-KR" dirty="0"/>
              <a:t>110</a:t>
            </a:r>
            <a:r>
              <a:rPr lang="ko-KR" altLang="en-US" dirty="0"/>
              <a:t>호에서 같은 강좌 데이터베이스를 수강하고 있는데</a:t>
            </a:r>
            <a:r>
              <a:rPr lang="en-US" altLang="ko-KR" dirty="0"/>
              <a:t>, </a:t>
            </a:r>
            <a:r>
              <a:rPr lang="ko-KR" altLang="en-US" dirty="0"/>
              <a:t>박지성에서 강의실을 </a:t>
            </a:r>
            <a:r>
              <a:rPr lang="en-US" altLang="ko-KR" dirty="0"/>
              <a:t>201</a:t>
            </a:r>
            <a:r>
              <a:rPr lang="ko-KR" altLang="en-US" dirty="0"/>
              <a:t>호로 변경해버리면 김연아는 같은 수업임에도 불구하고 강의실이 </a:t>
            </a:r>
            <a:r>
              <a:rPr lang="en-US" altLang="ko-KR" dirty="0"/>
              <a:t>110</a:t>
            </a:r>
            <a:r>
              <a:rPr lang="ko-KR" altLang="en-US" dirty="0"/>
              <a:t>호로 그대로 유지되는 현상이 생깁니다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이럴 때 수정 이상현상이 나타났다고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70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정리해보면</a:t>
            </a:r>
            <a:r>
              <a:rPr lang="en-US" altLang="ko-KR" dirty="0"/>
              <a:t>, </a:t>
            </a:r>
            <a:r>
              <a:rPr lang="ko-KR" altLang="en-US" dirty="0" err="1"/>
              <a:t>이상현상이란</a:t>
            </a:r>
            <a:r>
              <a:rPr lang="ko-KR" altLang="en-US" dirty="0"/>
              <a:t> 서로 공유하는 데이터임에도 불구하고</a:t>
            </a:r>
            <a:r>
              <a:rPr lang="en-US" altLang="ko-KR" dirty="0"/>
              <a:t>, </a:t>
            </a:r>
            <a:r>
              <a:rPr lang="ko-KR" altLang="en-US" dirty="0"/>
              <a:t>각자의 </a:t>
            </a:r>
            <a:r>
              <a:rPr lang="ko-KR" altLang="en-US" dirty="0" err="1"/>
              <a:t>튜플에</a:t>
            </a:r>
            <a:r>
              <a:rPr lang="ko-KR" altLang="en-US" dirty="0"/>
              <a:t> 독립적으로 존재하기 때문에 발생하는 문제라고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테이블을 분리하여 그 테이블로 강의명이나 강의실을 참조하게끔 하여 해결할 수 있습니다</a:t>
            </a:r>
            <a:r>
              <a:rPr lang="en-US" altLang="ko-KR" dirty="0"/>
              <a:t>. </a:t>
            </a:r>
            <a:r>
              <a:rPr lang="ko-KR" altLang="en-US" dirty="0"/>
              <a:t>따라서 정규화의 정의를 이상현상 테이블을 분리하여 이상현상을 없애는 과정이라고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579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함수 종속성이란 정규화 단계에서 살펴보게 될 개념 중 하나입니다</a:t>
            </a:r>
            <a:r>
              <a:rPr lang="en-US" altLang="ko-KR" dirty="0"/>
              <a:t>. </a:t>
            </a:r>
            <a:r>
              <a:rPr lang="ko-KR" altLang="en-US" dirty="0"/>
              <a:t>어떤 속성 </a:t>
            </a:r>
            <a:r>
              <a:rPr lang="en-US" altLang="ko-KR" dirty="0"/>
              <a:t>A</a:t>
            </a:r>
            <a:r>
              <a:rPr lang="ko-KR" altLang="en-US" dirty="0"/>
              <a:t>의 값을 알면 다른 속성 </a:t>
            </a:r>
            <a:r>
              <a:rPr lang="en-US" altLang="ko-KR" dirty="0"/>
              <a:t>B</a:t>
            </a:r>
            <a:r>
              <a:rPr lang="ko-KR" altLang="en-US" dirty="0"/>
              <a:t>의 값이 유일하게 정해지는 관계가 있을 때 함수 종속성이 있다고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 </a:t>
            </a:r>
            <a:r>
              <a:rPr lang="en-US" altLang="ko-KR" dirty="0"/>
              <a:t>A-&gt;B</a:t>
            </a:r>
            <a:r>
              <a:rPr lang="ko-KR" altLang="en-US" dirty="0"/>
              <a:t>로 표기하고</a:t>
            </a:r>
            <a:r>
              <a:rPr lang="en-US" altLang="ko-KR" dirty="0"/>
              <a:t>, A</a:t>
            </a:r>
            <a:r>
              <a:rPr lang="ko-KR" altLang="en-US" dirty="0"/>
              <a:t>를 </a:t>
            </a:r>
            <a:r>
              <a:rPr lang="en-US" altLang="ko-KR" dirty="0"/>
              <a:t>B</a:t>
            </a:r>
            <a:r>
              <a:rPr lang="ko-KR" altLang="en-US" dirty="0"/>
              <a:t>의 결정자라고 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예시로</a:t>
            </a:r>
            <a:r>
              <a:rPr lang="en-US" altLang="ko-KR" dirty="0"/>
              <a:t>, </a:t>
            </a:r>
            <a:r>
              <a:rPr lang="ko-KR" altLang="en-US" dirty="0"/>
              <a:t>학번은 학생이름을 유일하게 결정짓기 때문에 종속성이 있는 관계로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학과에서 학생이름 또는 교수이름에서 강좌명의 관계는 유일하게 결정지을 수 없기 때문에 종속성이 있는 관계로 볼 수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4164-C6D9-4700-9871-FCAA66CB899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93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9963D-818E-405E-8445-2798C55B6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0B5FA7-21D7-4BC0-B2C6-761203FB6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FBF4B-64D5-4B01-88C1-F78EB1CC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66016D-1238-474E-9DC9-50913EE5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9ADD3-723B-452F-8233-BA3B2C3F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40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53B7F-9FCF-4A88-B96C-07F9D6E1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EFB40F-47F2-4A1B-9DD5-EFC07B853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4B8AA-42A7-494D-85F4-D4FCEAA3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071B5-AFAB-4321-8D93-19DB24FB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1A08F9-0E3A-42D0-8872-01A3C082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06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F118A5-D505-496E-9BB4-9B5CA3931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E9AE3C-52F4-46EC-9DB7-A813EB1EF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662E4C-4792-482B-8CDE-BC1923AD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D6A1C-D6BC-4630-995D-32B856E2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207ED-D2FA-4913-A889-8BC6D7E6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37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CBEB8-514F-44E1-93F0-1913A977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66FE6-06E5-4CC5-97D8-F8CFF684A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D23A63-7A31-4F90-9F77-048CFFDB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C93EDA-E35F-442C-BC57-DCC4DB97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B53B6-2B70-4F37-8773-9DC071C3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58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045C1-0090-49C5-9736-2FDB179E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B4068-F49B-40D0-B71F-F307BCB18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85EC8-2FD8-4FD5-8F73-A6063678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C65CFB-8BA0-42BA-A953-ADE3220A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DF836-1516-4EBA-BE83-605C5058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24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A7B6C-D3F1-4E3B-9A7C-8444A97A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6C968-037A-4E49-9770-FC32F699B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837152-EC1D-47AA-996B-D3D4BA9FF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99CB7F-6130-47A0-9D55-56EC2FFD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6F747F-5075-4979-8052-F77F836F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65DF79-D0DE-4750-96B5-07782356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17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436F2-6D8F-40B7-AA40-997B356E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DF3E5B-F4B1-4DD8-ABE8-A93B1180B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996AA5-E5F6-4DBA-B0D3-3FA9C7264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8AB02E-B005-4014-99CE-B35EEB9DB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838D06-1CD6-4CD1-89DE-61A44B1AC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64AF16-E11F-406C-BD41-8B77C20B3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D58922-2144-498F-B3C9-8C6126B1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9138DB-854E-434C-81F2-C146D98D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56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2F403-1740-4805-8735-0A09DD8B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530A42-119A-4CE8-AE42-25F1627B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5B645C-31B0-4106-8FA2-9C70465E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A2EBAB-1B89-4A88-A1C2-956D5C9A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74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D53969-31BF-4D47-8F3B-1075FC11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70D082-807E-480E-BAC6-90FDF6A6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E2879C-3533-4AE4-8F1A-70735D95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5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06ACC-9071-4F8F-B8BD-6097A9B9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0933C-4742-4A02-9CB0-0C1AC7ABE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9DD037-9EF7-46AA-9D48-F8E4E557E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C12BC0-9831-4578-88C2-3A3D4F53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08F10D-878C-4339-AEC3-446A14F9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5818D0-A1F4-45E6-A301-B0B4B9F4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4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47958-EF6A-4226-A141-4D8F3E6F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249CF2-0EAE-4D5D-B915-A544ED6C0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52A981-3E0E-4C68-8150-9A740DC52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4AC91F-BE7F-438E-8C80-AAE2E41B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8B60A3-FA1E-4737-A667-091E5744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E2D3F6-830D-4D88-AE16-9794AC10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12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B7C0E4-9A6E-4282-A4E3-7D7FCD794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FAB040-DBD9-42D0-AA04-13FB4F8E9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122821-52CF-4F65-82D7-2995B10AE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D69A3-B119-4302-B938-B1BA55910BC8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66906-E4EA-4AFC-8FC6-20E09FA7E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FC213-47A8-43B9-A6F4-2F86F1834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50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B882F2-2D08-458F-85CF-01DCFE542AF2}"/>
              </a:ext>
            </a:extLst>
          </p:cNvPr>
          <p:cNvSpPr/>
          <p:nvPr/>
        </p:nvSpPr>
        <p:spPr>
          <a:xfrm>
            <a:off x="1550895" y="2091487"/>
            <a:ext cx="4545105" cy="2299447"/>
          </a:xfrm>
          <a:prstGeom prst="rect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4488DA-2367-40B1-A059-CE23490CC156}"/>
              </a:ext>
            </a:extLst>
          </p:cNvPr>
          <p:cNvSpPr/>
          <p:nvPr/>
        </p:nvSpPr>
        <p:spPr>
          <a:xfrm>
            <a:off x="2561280" y="2612560"/>
            <a:ext cx="7069440" cy="12573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고양일산 R" panose="020B0303000000020004" pitchFamily="50" charset="-127"/>
                <a:ea typeface="고양일산 R" panose="020B0303000000020004" pitchFamily="50" charset="-127"/>
                <a:cs typeface="Nirmala UI Semilight" panose="020B0402040204020203" pitchFamily="34" charset="0"/>
              </a:rPr>
              <a:t>DB </a:t>
            </a:r>
            <a:r>
              <a:rPr lang="ko-KR" altLang="en-US" sz="4000" dirty="0">
                <a:solidFill>
                  <a:schemeClr val="bg1"/>
                </a:solidFill>
                <a:latin typeface="고양일산 R" panose="020B0303000000020004" pitchFamily="50" charset="-127"/>
                <a:ea typeface="고양일산 R" panose="020B0303000000020004" pitchFamily="50" charset="-127"/>
                <a:cs typeface="Nirmala UI Semilight" panose="020B0402040204020203" pitchFamily="34" charset="0"/>
              </a:rPr>
              <a:t>정규화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05B6B3-5EB0-4C11-9F8C-41B257665179}"/>
              </a:ext>
            </a:extLst>
          </p:cNvPr>
          <p:cNvSpPr txBox="1"/>
          <p:nvPr/>
        </p:nvSpPr>
        <p:spPr>
          <a:xfrm>
            <a:off x="9979693" y="5884946"/>
            <a:ext cx="2057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300" dirty="0">
                <a:solidFill>
                  <a:schemeClr val="bg1"/>
                </a:solidFill>
                <a:latin typeface="고양일산 R" panose="020B0303000000020004" pitchFamily="50" charset="-127"/>
                <a:ea typeface="고양일산 R" panose="020B0303000000020004" pitchFamily="50" charset="-127"/>
                <a:cs typeface="함초롬돋움" panose="02030504000101010101" pitchFamily="18" charset="-127"/>
              </a:rPr>
              <a:t>2021-09-08</a:t>
            </a:r>
          </a:p>
          <a:p>
            <a:pPr algn="ctr"/>
            <a:r>
              <a:rPr lang="en-US" altLang="ko-KR" sz="1400" spc="300" dirty="0">
                <a:solidFill>
                  <a:schemeClr val="bg1"/>
                </a:solidFill>
                <a:latin typeface="고양일산 R" panose="020B0303000000020004" pitchFamily="50" charset="-127"/>
                <a:ea typeface="고양일산 R" panose="020B0303000000020004" pitchFamily="50" charset="-127"/>
                <a:cs typeface="함초롬돋움" panose="02030504000101010101" pitchFamily="18" charset="-127"/>
              </a:rPr>
              <a:t>20200370</a:t>
            </a:r>
          </a:p>
          <a:p>
            <a:pPr algn="ctr"/>
            <a:r>
              <a:rPr lang="ko-KR" altLang="en-US" sz="1400" spc="300" dirty="0">
                <a:solidFill>
                  <a:schemeClr val="bg1"/>
                </a:solidFill>
                <a:latin typeface="고양일산 R" panose="020B0303000000020004" pitchFamily="50" charset="-127"/>
                <a:ea typeface="고양일산 R" panose="020B0303000000020004" pitchFamily="50" charset="-127"/>
                <a:cs typeface="함초롬돋움" panose="02030504000101010101" pitchFamily="18" charset="-127"/>
              </a:rPr>
              <a:t>김혜진</a:t>
            </a:r>
          </a:p>
        </p:txBody>
      </p:sp>
    </p:spTree>
    <p:extLst>
      <p:ext uri="{BB962C8B-B14F-4D97-AF65-F5344CB8AC3E}">
        <p14:creationId xmlns:p14="http://schemas.microsoft.com/office/powerpoint/2010/main" val="122404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무손실 분해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(Lossless decomposition)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</a:t>
            </a:r>
            <a:r>
              <a: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개념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  <a:buFontTx/>
              <a:buChar char="-"/>
              <a:defRPr/>
            </a:pPr>
            <a:r>
              <a:rPr lang="ko-KR" altLang="en-US" sz="20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릴레이션 분해 시 데이터 손실 없이 분해하는 것</a:t>
            </a:r>
            <a:endParaRPr lang="en-US" altLang="ko-KR" sz="2000" spc="-1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  <a:buFontTx/>
              <a:buChar char="-"/>
              <a:defRPr/>
            </a:pPr>
            <a:r>
              <a:rPr lang="en-US" altLang="ko-KR" sz="20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R = (A, B, C)</a:t>
            </a:r>
            <a:r>
              <a:rPr lang="ko-KR" altLang="en-US" sz="20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에서 </a:t>
            </a:r>
            <a:r>
              <a:rPr lang="en-US" altLang="ko-KR" sz="20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R1 = (A, B), R2 = (B, C)</a:t>
            </a:r>
            <a:r>
              <a:rPr lang="ko-KR" altLang="en-US" sz="20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로 분해했을 때</a:t>
            </a:r>
            <a:r>
              <a:rPr lang="en-US" altLang="ko-KR" sz="20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R1∩R2</a:t>
            </a:r>
            <a:r>
              <a:rPr lang="ko-KR" altLang="en-US" sz="20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가 </a:t>
            </a:r>
            <a:r>
              <a:rPr lang="en-US" altLang="ko-KR" sz="20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R1 </a:t>
            </a:r>
            <a:r>
              <a:rPr lang="ko-KR" altLang="en-US" sz="20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혹은 </a:t>
            </a:r>
            <a:r>
              <a:rPr lang="en-US" altLang="ko-KR" sz="20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R2</a:t>
            </a:r>
            <a:r>
              <a:rPr lang="ko-KR" altLang="en-US" sz="20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의 키이면 무손실 분해</a:t>
            </a:r>
            <a:endParaRPr lang="en-US" altLang="ko-KR" sz="2000" spc="-1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69B9C3D-F27B-4389-9E18-B3AD869A973E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8A2C92B-7235-4631-ABE0-17AF2E4D592E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4B12F61-A52C-4FD2-950A-CB98E52A4829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정규화</a:t>
              </a:r>
            </a:p>
          </p:txBody>
        </p:sp>
      </p:grpSp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A1C34DB0-E17A-4FBC-A608-EEE77754132F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정규화 정의</a:t>
            </a:r>
          </a:p>
        </p:txBody>
      </p:sp>
    </p:spTree>
    <p:extLst>
      <p:ext uri="{BB962C8B-B14F-4D97-AF65-F5344CB8AC3E}">
        <p14:creationId xmlns:p14="http://schemas.microsoft.com/office/powerpoint/2010/main" val="361980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무손실 분해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(Lossy decomposition)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  <a:buFontTx/>
              <a:buChar char="-"/>
              <a:defRPr/>
            </a:pPr>
            <a:r>
              <a:rPr lang="ko-KR" altLang="en-US" sz="18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특강수강</a:t>
            </a:r>
            <a:r>
              <a:rPr lang="en-US" altLang="ko-KR" sz="18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(</a:t>
            </a:r>
            <a:r>
              <a:rPr lang="ko-KR" altLang="en-US" sz="18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학생번호</a:t>
            </a:r>
            <a:r>
              <a:rPr lang="en-US" altLang="ko-KR" sz="18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18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특강이름</a:t>
            </a:r>
            <a:r>
              <a:rPr lang="en-US" altLang="ko-KR" sz="18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18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교수</a:t>
            </a:r>
            <a:r>
              <a:rPr lang="en-US" altLang="ko-KR" sz="18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) -&gt; R1(</a:t>
            </a:r>
            <a:r>
              <a:rPr lang="ko-KR" altLang="en-US" sz="18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학생번호</a:t>
            </a:r>
            <a:r>
              <a:rPr lang="en-US" altLang="ko-KR" sz="18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18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교수</a:t>
            </a:r>
            <a:r>
              <a:rPr lang="en-US" altLang="ko-KR" sz="18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), R2(</a:t>
            </a:r>
            <a:r>
              <a:rPr lang="ko-KR" altLang="en-US" sz="18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교수</a:t>
            </a:r>
            <a:r>
              <a:rPr lang="en-US" altLang="ko-KR" sz="18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18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특강이름</a:t>
            </a:r>
            <a:r>
              <a:rPr lang="en-US" altLang="ko-KR" sz="18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)</a:t>
            </a:r>
          </a:p>
          <a:p>
            <a:pPr lvl="2">
              <a:lnSpc>
                <a:spcPct val="100000"/>
              </a:lnSpc>
              <a:spcBef>
                <a:spcPts val="1000"/>
              </a:spcBef>
              <a:buFont typeface="Symbol" panose="05050102010706020507" pitchFamily="18" charset="2"/>
              <a:buChar char="Þ"/>
              <a:defRPr/>
            </a:pPr>
            <a:r>
              <a:rPr lang="ko-KR" altLang="en-US" sz="16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공통 속성은 교수이고</a:t>
            </a:r>
            <a:r>
              <a:rPr lang="en-US" altLang="ko-KR" sz="16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16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교수는 </a:t>
            </a:r>
            <a:r>
              <a:rPr lang="en-US" altLang="ko-KR" sz="16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R2</a:t>
            </a:r>
            <a:r>
              <a:rPr lang="ko-KR" altLang="en-US" sz="16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의 키이다</a:t>
            </a:r>
            <a:r>
              <a:rPr lang="en-US" altLang="ko-KR" sz="16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 =&gt; </a:t>
            </a:r>
            <a:r>
              <a:rPr lang="ko-KR" altLang="en-US" sz="16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무손실 분해 </a:t>
            </a:r>
            <a:r>
              <a:rPr lang="en-US" altLang="ko-KR" sz="16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O</a:t>
            </a:r>
          </a:p>
          <a:p>
            <a:pPr lvl="1">
              <a:lnSpc>
                <a:spcPct val="100000"/>
              </a:lnSpc>
              <a:spcBef>
                <a:spcPts val="1000"/>
              </a:spcBef>
              <a:buFontTx/>
              <a:buChar char="-"/>
              <a:defRPr/>
            </a:pPr>
            <a:endParaRPr lang="en-US" altLang="ko-KR" sz="1800" spc="-1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  <a:buFontTx/>
              <a:buChar char="-"/>
              <a:defRPr/>
            </a:pPr>
            <a:r>
              <a:rPr lang="ko-KR" altLang="en-US" sz="18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특강수강</a:t>
            </a:r>
            <a:r>
              <a:rPr lang="en-US" altLang="ko-KR" sz="18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(</a:t>
            </a:r>
            <a:r>
              <a:rPr lang="ko-KR" altLang="en-US" sz="18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학생번호</a:t>
            </a:r>
            <a:r>
              <a:rPr lang="en-US" altLang="ko-KR" sz="18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18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특강이름</a:t>
            </a:r>
            <a:r>
              <a:rPr lang="en-US" altLang="ko-KR" sz="18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18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교수</a:t>
            </a:r>
            <a:r>
              <a:rPr lang="en-US" altLang="ko-KR" sz="18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) -&gt; R3(</a:t>
            </a:r>
            <a:r>
              <a:rPr lang="ko-KR" altLang="en-US" sz="18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학생번호</a:t>
            </a:r>
            <a:r>
              <a:rPr lang="en-US" altLang="ko-KR" sz="18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18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특강이름</a:t>
            </a:r>
            <a:r>
              <a:rPr lang="en-US" altLang="ko-KR" sz="18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), R4(</a:t>
            </a:r>
            <a:r>
              <a:rPr lang="ko-KR" altLang="en-US" sz="18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교수</a:t>
            </a:r>
            <a:r>
              <a:rPr lang="en-US" altLang="ko-KR" sz="18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18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특강이름</a:t>
            </a:r>
            <a:r>
              <a:rPr lang="en-US" altLang="ko-KR" sz="18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)</a:t>
            </a:r>
          </a:p>
          <a:p>
            <a:pPr lvl="2">
              <a:lnSpc>
                <a:spcPct val="100000"/>
              </a:lnSpc>
              <a:spcBef>
                <a:spcPts val="1000"/>
              </a:spcBef>
              <a:buFont typeface="Symbol" panose="05050102010706020507" pitchFamily="18" charset="2"/>
              <a:buChar char="Þ"/>
              <a:defRPr/>
            </a:pPr>
            <a:r>
              <a:rPr lang="ko-KR" altLang="en-US" sz="16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공통 속성은 특강이름이지만</a:t>
            </a:r>
            <a:r>
              <a:rPr lang="en-US" altLang="ko-KR" sz="16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16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특강이름은 키가 아니다</a:t>
            </a:r>
            <a:r>
              <a:rPr lang="en-US" altLang="ko-KR" sz="16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 =&gt; </a:t>
            </a:r>
            <a:r>
              <a:rPr lang="ko-KR" altLang="en-US" sz="16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무손실 분해 </a:t>
            </a:r>
            <a:r>
              <a:rPr lang="en-US" altLang="ko-KR" sz="16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X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69B9C3D-F27B-4389-9E18-B3AD869A973E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8A2C92B-7235-4631-ABE0-17AF2E4D592E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4B12F61-A52C-4FD2-950A-CB98E52A4829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정규화</a:t>
              </a:r>
            </a:p>
          </p:txBody>
        </p:sp>
      </p:grpSp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A1C34DB0-E17A-4FBC-A608-EEE77754132F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정규화 정의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EBB540-8A28-4C73-A3FE-B63E5668C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347" y="1924686"/>
            <a:ext cx="6367305" cy="20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30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6053" y="0"/>
            <a:ext cx="3039893" cy="6857999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2. 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정규화 단계</a:t>
            </a:r>
            <a:endParaRPr lang="en-US" altLang="ko-KR" sz="36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algn="ctr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제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1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정규화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algn="ctr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제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2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정규화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algn="ctr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제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3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정규화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algn="ctr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BCNF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정규화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B22102-B78C-42B8-95B9-F297457DDFF5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AE6984-D87D-4251-91B3-0FD5E9AB2C20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006BB2-9075-479B-9DAE-064BD20AC79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정규화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2798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2DB804B-3596-40FE-94F6-22CF0FDBFD64}"/>
              </a:ext>
            </a:extLst>
          </p:cNvPr>
          <p:cNvCxnSpPr>
            <a:cxnSpLocks/>
          </p:cNvCxnSpPr>
          <p:nvPr/>
        </p:nvCxnSpPr>
        <p:spPr>
          <a:xfrm>
            <a:off x="408562" y="4984170"/>
            <a:ext cx="3073940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정규화 단계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69B9C3D-F27B-4389-9E18-B3AD869A973E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8A2C92B-7235-4631-ABE0-17AF2E4D592E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4B12F61-A52C-4FD2-950A-CB98E52A4829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정규화</a:t>
              </a:r>
            </a:p>
          </p:txBody>
        </p:sp>
      </p:grpSp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A1C34DB0-E17A-4FBC-A608-EEE77754132F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정규화 단계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3278DC8-DB73-4136-A480-53BB7478DEDF}"/>
              </a:ext>
            </a:extLst>
          </p:cNvPr>
          <p:cNvGrpSpPr/>
          <p:nvPr/>
        </p:nvGrpSpPr>
        <p:grpSpPr>
          <a:xfrm>
            <a:off x="2687806" y="1849624"/>
            <a:ext cx="6816387" cy="4500075"/>
            <a:chOff x="2463800" y="1849624"/>
            <a:chExt cx="6816387" cy="4500075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A89EEE7-DBDD-4DB3-B151-050882B063BF}"/>
                </a:ext>
              </a:extLst>
            </p:cNvPr>
            <p:cNvGrpSpPr/>
            <p:nvPr/>
          </p:nvGrpSpPr>
          <p:grpSpPr>
            <a:xfrm>
              <a:off x="2463800" y="1849624"/>
              <a:ext cx="2533245" cy="4500075"/>
              <a:chOff x="1104900" y="1888611"/>
              <a:chExt cx="2533245" cy="4659011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8DEB6BA8-E2A3-491A-BD11-C76D91ECE825}"/>
                  </a:ext>
                </a:extLst>
              </p:cNvPr>
              <p:cNvSpPr/>
              <p:nvPr/>
            </p:nvSpPr>
            <p:spPr>
              <a:xfrm>
                <a:off x="1104900" y="1888611"/>
                <a:ext cx="2533245" cy="514121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비정규 릴레이션</a:t>
                </a: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ED1D7325-53CF-4820-9531-253EB97F731A}"/>
                  </a:ext>
                </a:extLst>
              </p:cNvPr>
              <p:cNvSpPr/>
              <p:nvPr/>
            </p:nvSpPr>
            <p:spPr>
              <a:xfrm>
                <a:off x="1104900" y="2579426"/>
                <a:ext cx="2533245" cy="514121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1</a:t>
                </a: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차 정규형</a:t>
                </a: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E2474F09-655D-4B99-863D-FAA47CC3A27B}"/>
                  </a:ext>
                </a:extLst>
              </p:cNvPr>
              <p:cNvSpPr/>
              <p:nvPr/>
            </p:nvSpPr>
            <p:spPr>
              <a:xfrm>
                <a:off x="1104900" y="3270241"/>
                <a:ext cx="2533245" cy="514121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2</a:t>
                </a: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차 정규형</a:t>
                </a: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6D56E8AF-D8E2-40B6-AF92-AB4D66231E8E}"/>
                  </a:ext>
                </a:extLst>
              </p:cNvPr>
              <p:cNvSpPr/>
              <p:nvPr/>
            </p:nvSpPr>
            <p:spPr>
              <a:xfrm>
                <a:off x="1104900" y="3961056"/>
                <a:ext cx="2533245" cy="514121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3</a:t>
                </a: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차 정규형</a:t>
                </a: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4E54047C-3361-424B-ACD7-48B0BBB26E3C}"/>
                  </a:ext>
                </a:extLst>
              </p:cNvPr>
              <p:cNvSpPr/>
              <p:nvPr/>
            </p:nvSpPr>
            <p:spPr>
              <a:xfrm>
                <a:off x="1104900" y="4651871"/>
                <a:ext cx="2533245" cy="51412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BCNF </a:t>
                </a: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정규형</a:t>
                </a: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0ABE2C59-01D7-4679-A488-69966E9F5B02}"/>
                  </a:ext>
                </a:extLst>
              </p:cNvPr>
              <p:cNvSpPr/>
              <p:nvPr/>
            </p:nvSpPr>
            <p:spPr>
              <a:xfrm>
                <a:off x="1104900" y="5342686"/>
                <a:ext cx="2533245" cy="514121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4</a:t>
                </a: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차 정규형</a:t>
                </a:r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7977AE0E-3D5D-4182-B8FE-84B9CEFD628F}"/>
                  </a:ext>
                </a:extLst>
              </p:cNvPr>
              <p:cNvSpPr/>
              <p:nvPr/>
            </p:nvSpPr>
            <p:spPr>
              <a:xfrm>
                <a:off x="1104900" y="6033501"/>
                <a:ext cx="2533245" cy="514121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5</a:t>
                </a: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차 정규형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F7A553FC-4EFA-417A-BA58-7F2FE8E92AA1}"/>
                </a:ext>
              </a:extLst>
            </p:cNvPr>
            <p:cNvGrpSpPr/>
            <p:nvPr/>
          </p:nvGrpSpPr>
          <p:grpSpPr>
            <a:xfrm>
              <a:off x="3725698" y="2247089"/>
              <a:ext cx="5554489" cy="340708"/>
              <a:chOff x="3725698" y="2247089"/>
              <a:chExt cx="4735879" cy="340708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C952397-1A9F-4475-A0C7-E717F3D834A9}"/>
                  </a:ext>
                </a:extLst>
              </p:cNvPr>
              <p:cNvSpPr/>
              <p:nvPr/>
            </p:nvSpPr>
            <p:spPr>
              <a:xfrm>
                <a:off x="5768499" y="2247089"/>
                <a:ext cx="2693078" cy="340708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원자 값이 아닌 도메인 분해</a:t>
                </a:r>
              </a:p>
            </p:txBody>
          </p: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951099A6-4DB7-4C81-A705-8AE51AEA3259}"/>
                  </a:ext>
                </a:extLst>
              </p:cNvPr>
              <p:cNvCxnSpPr>
                <a:stCxn id="13" idx="2"/>
                <a:endCxn id="15" idx="0"/>
              </p:cNvCxnSpPr>
              <p:nvPr/>
            </p:nvCxnSpPr>
            <p:spPr>
              <a:xfrm>
                <a:off x="3730423" y="2346206"/>
                <a:ext cx="0" cy="1706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53468E83-2F49-4F22-9C7E-B19DBD3CCEF0}"/>
                  </a:ext>
                </a:extLst>
              </p:cNvPr>
              <p:cNvCxnSpPr>
                <a:cxnSpLocks/>
                <a:endCxn id="22" idx="1"/>
              </p:cNvCxnSpPr>
              <p:nvPr/>
            </p:nvCxnSpPr>
            <p:spPr>
              <a:xfrm>
                <a:off x="3725698" y="2412085"/>
                <a:ext cx="2042801" cy="535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FF6693F-0513-4E99-B79C-F62A95CF136D}"/>
                </a:ext>
              </a:extLst>
            </p:cNvPr>
            <p:cNvGrpSpPr/>
            <p:nvPr/>
          </p:nvGrpSpPr>
          <p:grpSpPr>
            <a:xfrm>
              <a:off x="3725698" y="2927216"/>
              <a:ext cx="5554489" cy="340708"/>
              <a:chOff x="3725698" y="2247089"/>
              <a:chExt cx="4735879" cy="340708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8B3F52E-5D3E-4D6C-9486-FE37DFF6BD55}"/>
                  </a:ext>
                </a:extLst>
              </p:cNvPr>
              <p:cNvSpPr/>
              <p:nvPr/>
            </p:nvSpPr>
            <p:spPr>
              <a:xfrm>
                <a:off x="5768499" y="2247089"/>
                <a:ext cx="2693078" cy="340708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부분 함수 종속성 제거</a:t>
                </a:r>
              </a:p>
            </p:txBody>
          </p: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5728A8F7-7E2F-4DA4-9401-CA097744184A}"/>
                  </a:ext>
                </a:extLst>
              </p:cNvPr>
              <p:cNvCxnSpPr/>
              <p:nvPr/>
            </p:nvCxnSpPr>
            <p:spPr>
              <a:xfrm>
                <a:off x="3730423" y="2346206"/>
                <a:ext cx="0" cy="1706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CB5AA487-9768-4F29-9609-1A4E7CD03B04}"/>
                  </a:ext>
                </a:extLst>
              </p:cNvPr>
              <p:cNvCxnSpPr>
                <a:cxnSpLocks/>
                <a:endCxn id="40" idx="1"/>
              </p:cNvCxnSpPr>
              <p:nvPr/>
            </p:nvCxnSpPr>
            <p:spPr>
              <a:xfrm>
                <a:off x="3725698" y="2412085"/>
                <a:ext cx="2042801" cy="535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BDEC559-26B5-4CC8-9A77-998504981DFF}"/>
                </a:ext>
              </a:extLst>
            </p:cNvPr>
            <p:cNvGrpSpPr/>
            <p:nvPr/>
          </p:nvGrpSpPr>
          <p:grpSpPr>
            <a:xfrm>
              <a:off x="3725698" y="3595683"/>
              <a:ext cx="5554489" cy="340708"/>
              <a:chOff x="3725698" y="2247089"/>
              <a:chExt cx="4735879" cy="340708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C2B36B24-4858-4ED6-817D-EA39FEC2D302}"/>
                  </a:ext>
                </a:extLst>
              </p:cNvPr>
              <p:cNvSpPr/>
              <p:nvPr/>
            </p:nvSpPr>
            <p:spPr>
              <a:xfrm>
                <a:off x="5768499" y="2247089"/>
                <a:ext cx="2693078" cy="340708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이행 함수 종속성 제거</a:t>
                </a:r>
              </a:p>
            </p:txBody>
          </p: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B1088FF8-6DA1-4539-BCFE-35D711B35115}"/>
                  </a:ext>
                </a:extLst>
              </p:cNvPr>
              <p:cNvCxnSpPr/>
              <p:nvPr/>
            </p:nvCxnSpPr>
            <p:spPr>
              <a:xfrm>
                <a:off x="3730423" y="2346206"/>
                <a:ext cx="0" cy="1706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561D9E9B-8C92-4434-9CBA-8E7C15438F13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3725698" y="2412085"/>
                <a:ext cx="2042801" cy="535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FF39855F-FE12-4358-A602-A30F50A90E73}"/>
                </a:ext>
              </a:extLst>
            </p:cNvPr>
            <p:cNvGrpSpPr/>
            <p:nvPr/>
          </p:nvGrpSpPr>
          <p:grpSpPr>
            <a:xfrm>
              <a:off x="3725698" y="4262932"/>
              <a:ext cx="5554489" cy="340708"/>
              <a:chOff x="3725698" y="2247089"/>
              <a:chExt cx="4735879" cy="340708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27F2BDFA-D6AC-4459-B5DA-BA0A47B9918B}"/>
                  </a:ext>
                </a:extLst>
              </p:cNvPr>
              <p:cNvSpPr/>
              <p:nvPr/>
            </p:nvSpPr>
            <p:spPr>
              <a:xfrm>
                <a:off x="5768499" y="2247089"/>
                <a:ext cx="2693078" cy="340708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pc="-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결정자이면서 후보키가 아닌 것 제거</a:t>
                </a:r>
              </a:p>
            </p:txBody>
          </p: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F6369397-0275-4EFD-8338-C3E631CF4BC0}"/>
                  </a:ext>
                </a:extLst>
              </p:cNvPr>
              <p:cNvCxnSpPr/>
              <p:nvPr/>
            </p:nvCxnSpPr>
            <p:spPr>
              <a:xfrm>
                <a:off x="3730423" y="2346206"/>
                <a:ext cx="0" cy="1706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6C133501-7528-4FC2-B8E8-BB509B18E2F9}"/>
                  </a:ext>
                </a:extLst>
              </p:cNvPr>
              <p:cNvCxnSpPr>
                <a:cxnSpLocks/>
                <a:endCxn id="48" idx="1"/>
              </p:cNvCxnSpPr>
              <p:nvPr/>
            </p:nvCxnSpPr>
            <p:spPr>
              <a:xfrm>
                <a:off x="3725698" y="2412085"/>
                <a:ext cx="2042801" cy="535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1DA74226-E19A-4E5B-B137-ED5F0FAE4CA1}"/>
                </a:ext>
              </a:extLst>
            </p:cNvPr>
            <p:cNvGrpSpPr/>
            <p:nvPr/>
          </p:nvGrpSpPr>
          <p:grpSpPr>
            <a:xfrm>
              <a:off x="3725698" y="4930181"/>
              <a:ext cx="5554489" cy="340708"/>
              <a:chOff x="3725698" y="2247089"/>
              <a:chExt cx="4735879" cy="340708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4247157A-AB64-47FE-917D-D84E864474ED}"/>
                  </a:ext>
                </a:extLst>
              </p:cNvPr>
              <p:cNvSpPr/>
              <p:nvPr/>
            </p:nvSpPr>
            <p:spPr>
              <a:xfrm>
                <a:off x="5768499" y="2247089"/>
                <a:ext cx="2693078" cy="340708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다치 종속 제거</a:t>
                </a:r>
              </a:p>
            </p:txBody>
          </p: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F381EFD0-8AE5-4955-9939-3849FE790B8E}"/>
                  </a:ext>
                </a:extLst>
              </p:cNvPr>
              <p:cNvCxnSpPr/>
              <p:nvPr/>
            </p:nvCxnSpPr>
            <p:spPr>
              <a:xfrm>
                <a:off x="3730423" y="2346206"/>
                <a:ext cx="0" cy="1706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0AE4564E-AD0F-4044-B30B-9C59162A1096}"/>
                  </a:ext>
                </a:extLst>
              </p:cNvPr>
              <p:cNvCxnSpPr>
                <a:cxnSpLocks/>
                <a:endCxn id="52" idx="1"/>
              </p:cNvCxnSpPr>
              <p:nvPr/>
            </p:nvCxnSpPr>
            <p:spPr>
              <a:xfrm>
                <a:off x="3725698" y="2412085"/>
                <a:ext cx="2042801" cy="535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BA163BA1-471E-4CB7-8231-FE5FA41C0EE4}"/>
                </a:ext>
              </a:extLst>
            </p:cNvPr>
            <p:cNvGrpSpPr/>
            <p:nvPr/>
          </p:nvGrpSpPr>
          <p:grpSpPr>
            <a:xfrm>
              <a:off x="3725698" y="5599443"/>
              <a:ext cx="5554489" cy="340708"/>
              <a:chOff x="3725698" y="2247089"/>
              <a:chExt cx="4735879" cy="340708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2E7ACC88-FCC8-4822-AB49-71B7F4B9852A}"/>
                  </a:ext>
                </a:extLst>
              </p:cNvPr>
              <p:cNvSpPr/>
              <p:nvPr/>
            </p:nvSpPr>
            <p:spPr>
              <a:xfrm>
                <a:off x="5768499" y="2247089"/>
                <a:ext cx="2693078" cy="340708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Join </a:t>
                </a:r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종속성 제거</a:t>
                </a:r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A48B8DC7-6430-4F7C-AB24-792C3CF678B4}"/>
                  </a:ext>
                </a:extLst>
              </p:cNvPr>
              <p:cNvCxnSpPr/>
              <p:nvPr/>
            </p:nvCxnSpPr>
            <p:spPr>
              <a:xfrm>
                <a:off x="3730423" y="2346206"/>
                <a:ext cx="0" cy="1706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A6A18FC6-453B-43F3-92FA-F7346C578826}"/>
                  </a:ext>
                </a:extLst>
              </p:cNvPr>
              <p:cNvCxnSpPr>
                <a:cxnSpLocks/>
                <a:endCxn id="56" idx="1"/>
              </p:cNvCxnSpPr>
              <p:nvPr/>
            </p:nvCxnSpPr>
            <p:spPr>
              <a:xfrm>
                <a:off x="3725698" y="2412085"/>
                <a:ext cx="2042801" cy="535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1CD04F0A-973D-416F-A81E-FD5953672F82}"/>
              </a:ext>
            </a:extLst>
          </p:cNvPr>
          <p:cNvSpPr txBox="1"/>
          <p:nvPr/>
        </p:nvSpPr>
        <p:spPr>
          <a:xfrm>
            <a:off x="408562" y="4114262"/>
            <a:ext cx="2127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대부분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릴레이션에서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3NF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또는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BCNF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까지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정규화를 하면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실제적인 이상현상이 없어진다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85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1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</a:t>
            </a:r>
            <a:r>
              <a: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제</a:t>
            </a:r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1 </a:t>
            </a:r>
            <a:r>
              <a: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정규화</a:t>
            </a: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45720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: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테이블의 컬럼이 도메인 </a:t>
            </a:r>
            <a:r>
              <a:rPr lang="ko-KR" altLang="en-US" sz="2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원자값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(Atomic Value,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하나의 값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)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을 갖도록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테이블을 분해하는 것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</a:t>
            </a:r>
            <a:r>
              <a: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도메인 </a:t>
            </a:r>
            <a:r>
              <a:rPr lang="ko-KR" altLang="en-US" sz="2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원자값의</a:t>
            </a:r>
            <a:r>
              <a: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조건</a:t>
            </a: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  <a:buFontTx/>
              <a:buChar char="-"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반복 그룹이 존재하면 안된다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lvl="1">
              <a:lnSpc>
                <a:spcPct val="100000"/>
              </a:lnSpc>
              <a:spcBef>
                <a:spcPts val="1000"/>
              </a:spcBef>
              <a:buFontTx/>
              <a:buChar char="-"/>
              <a:defRPr/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모든 행은 식별자로 완전하게 구분되어야 한다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</a:t>
            </a:r>
            <a:r>
              <a: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방법</a:t>
            </a: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  <a:buFontTx/>
              <a:buChar char="-"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반복되는 부분 체크 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반복 부분과 아닌 부분을 분리한다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 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단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PK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는 가져간다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.)</a:t>
            </a:r>
          </a:p>
          <a:p>
            <a:pPr lvl="1">
              <a:lnSpc>
                <a:spcPct val="100000"/>
              </a:lnSpc>
              <a:spcBef>
                <a:spcPts val="1000"/>
              </a:spcBef>
              <a:buFontTx/>
              <a:buChar char="-"/>
              <a:defRPr/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테이블을 나눠서 반복되는 행을 삭제한다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  <a:buFontTx/>
              <a:buChar char="-"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69B9C3D-F27B-4389-9E18-B3AD869A973E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8A2C92B-7235-4631-ABE0-17AF2E4D592E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4B12F61-A52C-4FD2-950A-CB98E52A4829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정규화</a:t>
              </a:r>
            </a:p>
          </p:txBody>
        </p:sp>
      </p:grpSp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A1C34DB0-E17A-4FBC-A608-EEE77754132F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정규화 단계</a:t>
            </a:r>
          </a:p>
        </p:txBody>
      </p:sp>
    </p:spTree>
    <p:extLst>
      <p:ext uri="{BB962C8B-B14F-4D97-AF65-F5344CB8AC3E}">
        <p14:creationId xmlns:p14="http://schemas.microsoft.com/office/powerpoint/2010/main" val="2903448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1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학생 정보인 학번</a:t>
            </a:r>
            <a:r>
              <a:rPr lang="en-US" altLang="ko-KR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이름</a:t>
            </a:r>
            <a:r>
              <a:rPr lang="en-US" altLang="ko-KR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메일</a:t>
            </a:r>
            <a:r>
              <a:rPr lang="en-US" altLang="ko-KR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대학</a:t>
            </a:r>
            <a:r>
              <a:rPr lang="en-US" altLang="ko-KR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전공은</a:t>
            </a:r>
            <a:r>
              <a:rPr lang="en-US" altLang="ko-KR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r>
              <a:rPr lang="ko-KR" alt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초기 설정 시 계속 따라오는 것이다</a:t>
            </a:r>
            <a:r>
              <a:rPr lang="en-US" altLang="ko-KR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  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수강 내역을 확인하기 위해서 반복되기 때문에 분리한다</a:t>
            </a:r>
            <a:r>
              <a:rPr lang="en-US" altLang="ko-KR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  <a:endParaRPr lang="ko-KR" altLang="en-US" sz="18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69B9C3D-F27B-4389-9E18-B3AD869A973E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8A2C92B-7235-4631-ABE0-17AF2E4D592E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4B12F61-A52C-4FD2-950A-CB98E52A4829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정규화</a:t>
              </a:r>
            </a:p>
          </p:txBody>
        </p:sp>
      </p:grpSp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A1C34DB0-E17A-4FBC-A608-EEE77754132F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정규화 단계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5070821-6711-447E-A929-504C2D9A0F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615"/>
          <a:stretch/>
        </p:blipFill>
        <p:spPr>
          <a:xfrm>
            <a:off x="537377" y="2273452"/>
            <a:ext cx="11117246" cy="188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06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50549C9-3422-4F3E-894A-C3F803DD7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>
              <a:lnSpc>
                <a:spcPct val="100000"/>
              </a:lnSpc>
              <a:buFontTx/>
              <a:buChar char="-"/>
              <a:defRPr/>
            </a:pPr>
            <a:r>
              <a:rPr lang="ko-KR" alt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수강내역 테이블은 </a:t>
            </a:r>
            <a:r>
              <a:rPr lang="en-US" altLang="ko-KR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PK</a:t>
            </a:r>
            <a:r>
              <a:rPr lang="ko-KR" alt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인 학번만으로는 모든 행이 구분되지 않는다</a:t>
            </a:r>
            <a:r>
              <a:rPr lang="en-US" altLang="ko-KR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>
              <a:lnSpc>
                <a:spcPct val="100000"/>
              </a:lnSpc>
              <a:buFontTx/>
              <a:buChar char="-"/>
              <a:defRPr/>
            </a:pPr>
            <a:r>
              <a:rPr lang="ko-KR" alt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수강학기와 과목명을 복합키로 사용한다</a:t>
            </a:r>
            <a:r>
              <a:rPr lang="en-US" altLang="ko-KR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  <a:endParaRPr lang="ko-KR" altLang="en-US" sz="18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1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69B9C3D-F27B-4389-9E18-B3AD869A973E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8A2C92B-7235-4631-ABE0-17AF2E4D592E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4B12F61-A52C-4FD2-950A-CB98E52A4829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정규화</a:t>
              </a:r>
            </a:p>
          </p:txBody>
        </p:sp>
      </p:grpSp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A1C34DB0-E17A-4FBC-A608-EEE77754132F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정규화 단계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E0CA53-F783-451B-9E5A-FFA93FD750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477"/>
          <a:stretch/>
        </p:blipFill>
        <p:spPr>
          <a:xfrm>
            <a:off x="458972" y="2338086"/>
            <a:ext cx="11274054" cy="1828800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3858CB9-0FA5-45B1-83CA-39E5CE10E95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663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871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1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69B9C3D-F27B-4389-9E18-B3AD869A973E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8A2C92B-7235-4631-ABE0-17AF2E4D592E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4B12F61-A52C-4FD2-950A-CB98E52A4829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정규화</a:t>
              </a:r>
            </a:p>
          </p:txBody>
        </p:sp>
      </p:grpSp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A1C34DB0-E17A-4FBC-A608-EEE77754132F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정규화 단계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8750FC6-53B3-44E8-A7A0-0D089E71AE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115"/>
          <a:stretch/>
        </p:blipFill>
        <p:spPr>
          <a:xfrm>
            <a:off x="458972" y="2355469"/>
            <a:ext cx="11264530" cy="1801695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392E6D9-97DA-4AED-95E9-2832DB41A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제</a:t>
            </a:r>
            <a:r>
              <a:rPr lang="en-US" altLang="ko-KR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1 </a:t>
            </a:r>
            <a:r>
              <a:rPr lang="ko-KR" alt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정규화가 완료된 학생</a:t>
            </a:r>
            <a:r>
              <a:rPr lang="en-US" altLang="ko-KR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수강내역 테이블</a:t>
            </a:r>
          </a:p>
        </p:txBody>
      </p:sp>
    </p:spTree>
    <p:extLst>
      <p:ext uri="{BB962C8B-B14F-4D97-AF65-F5344CB8AC3E}">
        <p14:creationId xmlns:p14="http://schemas.microsoft.com/office/powerpoint/2010/main" val="3664800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2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</a:t>
            </a:r>
            <a:r>
              <a: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제</a:t>
            </a:r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2 </a:t>
            </a:r>
            <a:r>
              <a: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정규화</a:t>
            </a: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45720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: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릴레이션이 제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1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정규형을 만족한 상태에서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45720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기본키가 아닌 속성이 기본키에 완전 함수 종속이 되도록 테이블을 분해하는 것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조건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45720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-  key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가 아닌 컬럼은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key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컬럼에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종속되어야 한다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69B9C3D-F27B-4389-9E18-B3AD869A973E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8A2C92B-7235-4631-ABE0-17AF2E4D592E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4B12F61-A52C-4FD2-950A-CB98E52A4829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정규화</a:t>
              </a:r>
            </a:p>
          </p:txBody>
        </p:sp>
      </p:grpSp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A1C34DB0-E17A-4FBC-A608-EEE77754132F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정규화 단계</a:t>
            </a:r>
          </a:p>
        </p:txBody>
      </p:sp>
    </p:spTree>
    <p:extLst>
      <p:ext uri="{BB962C8B-B14F-4D97-AF65-F5344CB8AC3E}">
        <p14:creationId xmlns:p14="http://schemas.microsoft.com/office/powerpoint/2010/main" val="12352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2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수강내역 테이블에서 </a:t>
            </a:r>
            <a:r>
              <a:rPr lang="ko-KR" altLang="en-US" sz="2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기본키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: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학번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+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수강학기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+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과목명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  <a:buFont typeface="Symbol" panose="05050102010706020507" pitchFamily="18" charset="2"/>
              <a:buChar char="Þ"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기본키가 아닌 성적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제한인원이 기본키에 확실하게 종속되어야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제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2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정규형을 만족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>
              <a:lnSpc>
                <a:spcPct val="100000"/>
              </a:lnSpc>
              <a:buFontTx/>
              <a:buChar char="-"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성적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학번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수강학기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과목명을 알아야 해당 성적을 알 수 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 ⇒ key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에 종속적이다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 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>
              <a:lnSpc>
                <a:spcPct val="100000"/>
              </a:lnSpc>
              <a:buFontTx/>
              <a:buChar char="-"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제한인원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학번과는 딱히 관계가 없다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 ⇒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다른 테이블로 분리할 수 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69B9C3D-F27B-4389-9E18-B3AD869A973E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8A2C92B-7235-4631-ABE0-17AF2E4D592E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4B12F61-A52C-4FD2-950A-CB98E52A4829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정규화</a:t>
              </a:r>
            </a:p>
          </p:txBody>
        </p:sp>
      </p:grpSp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A1C34DB0-E17A-4FBC-A608-EEE77754132F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정규화 단계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EBFFE45-EEEE-4F2C-8F81-4A2D595BC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662" y="2037142"/>
            <a:ext cx="84486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13313" cy="6123578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0"/>
            <a:ext cx="5257799" cy="6857999"/>
          </a:xfrm>
        </p:spPr>
        <p:txBody>
          <a:bodyPr anchor="ctr"/>
          <a:lstStyle/>
          <a:p>
            <a:pPr marL="514350" indent="-514350">
              <a:buAutoNum type="arabicPeriod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정규화 정의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이상현상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함수 종속성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무손실 분해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2.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정규화 단계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제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1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정규화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제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2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정규화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제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3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정규화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buFontTx/>
              <a:buChar char="-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BCNF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정규화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B22102-B78C-42B8-95B9-F297457DDFF5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AE6984-D87D-4251-91B3-0FD5E9AB2C20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006BB2-9075-479B-9DAE-064BD20AC79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정규화</a:t>
              </a: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EF5C183-4739-44D4-A26E-CA309432915C}"/>
              </a:ext>
            </a:extLst>
          </p:cNvPr>
          <p:cNvSpPr/>
          <p:nvPr/>
        </p:nvSpPr>
        <p:spPr>
          <a:xfrm flipH="1">
            <a:off x="4651513" y="1006735"/>
            <a:ext cx="65880" cy="4840357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594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2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수강학기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과목명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제한인원으로 구성된 테이블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&lt;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개설 과목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&gt;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으로 분리한다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제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2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정규화가 완료된 테이블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69B9C3D-F27B-4389-9E18-B3AD869A973E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8A2C92B-7235-4631-ABE0-17AF2E4D592E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4B12F61-A52C-4FD2-950A-CB98E52A4829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정규화</a:t>
              </a:r>
            </a:p>
          </p:txBody>
        </p:sp>
      </p:grpSp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A1C34DB0-E17A-4FBC-A608-EEE77754132F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정규화 단계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FD43A8-6E12-4F71-A5F1-892020CCD6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133"/>
          <a:stretch/>
        </p:blipFill>
        <p:spPr>
          <a:xfrm>
            <a:off x="838200" y="2111307"/>
            <a:ext cx="5896482" cy="17907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D10F2B4-6F8D-48A0-8E77-489839E977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804"/>
          <a:stretch/>
        </p:blipFill>
        <p:spPr>
          <a:xfrm>
            <a:off x="6785858" y="2111307"/>
            <a:ext cx="442760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15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3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</a:t>
            </a:r>
            <a:r>
              <a: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제</a:t>
            </a:r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3 </a:t>
            </a:r>
            <a:r>
              <a: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정규화</a:t>
            </a: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45720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: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릴레이션이 제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2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정규형을 만족한 상태에서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이행적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종속을 없애도록 테이블을 분해하는 것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조건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  <a:buFontTx/>
              <a:buChar char="-"/>
              <a:defRPr/>
            </a:pP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key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가 아닌 컬럼은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key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컬럼에</a:t>
            </a:r>
            <a:r>
              <a:rPr lang="ko-KR" altLang="en-US" sz="20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만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종속되어야 한다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lvl="1">
              <a:lnSpc>
                <a:spcPct val="100000"/>
              </a:lnSpc>
              <a:spcBef>
                <a:spcPts val="1000"/>
              </a:spcBef>
              <a:buFontTx/>
              <a:buChar char="-"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A-&gt;B, B-&gt;C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가 성립할 때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A-&gt;C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가 성립되면 안 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69B9C3D-F27B-4389-9E18-B3AD869A973E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8A2C92B-7235-4631-ABE0-17AF2E4D592E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4B12F61-A52C-4FD2-950A-CB98E52A4829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정규화</a:t>
              </a:r>
            </a:p>
          </p:txBody>
        </p:sp>
      </p:grpSp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A1C34DB0-E17A-4FBC-A608-EEE77754132F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정규화 단계</a:t>
            </a:r>
          </a:p>
        </p:txBody>
      </p:sp>
    </p:spTree>
    <p:extLst>
      <p:ext uri="{BB962C8B-B14F-4D97-AF65-F5344CB8AC3E}">
        <p14:creationId xmlns:p14="http://schemas.microsoft.com/office/powerpoint/2010/main" val="1038581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3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학생 테이블에서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non key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컬럼 중 대학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-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전공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  <a:buFontTx/>
              <a:buChar char="-"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대학의 경우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전공을 포함하기 때문에 종속관계가 성립한다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69B9C3D-F27B-4389-9E18-B3AD869A973E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8A2C92B-7235-4631-ABE0-17AF2E4D592E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4B12F61-A52C-4FD2-950A-CB98E52A4829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정규화</a:t>
              </a:r>
            </a:p>
          </p:txBody>
        </p:sp>
      </p:grpSp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A1C34DB0-E17A-4FBC-A608-EEE77754132F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정규화 단계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BA079A-3543-4880-9124-425E7404A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637" y="2260600"/>
            <a:ext cx="7396726" cy="154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71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3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대학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전공으로 구성된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대학정보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&gt;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테이블로 분리한다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key: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테이블의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튜플을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구분해 낼 수 있어야 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  <a:buFont typeface="Symbol" panose="05050102010706020507" pitchFamily="18" charset="2"/>
              <a:buChar char="Þ"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전공이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key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값이 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69B9C3D-F27B-4389-9E18-B3AD869A973E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8A2C92B-7235-4631-ABE0-17AF2E4D592E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4B12F61-A52C-4FD2-950A-CB98E52A4829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정규화</a:t>
              </a:r>
            </a:p>
          </p:txBody>
        </p:sp>
      </p:grpSp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A1C34DB0-E17A-4FBC-A608-EEE77754132F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정규화 단계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B085F5-1657-4CDB-8AE7-BF52EE0C8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512" y="2195512"/>
            <a:ext cx="62769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37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3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학생 테이블에서 학생이 대학을 참조하기 위해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외래키로 참조한다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제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3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정규화가 완료된 학생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대학정보 테이블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69B9C3D-F27B-4389-9E18-B3AD869A973E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8A2C92B-7235-4631-ABE0-17AF2E4D592E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4B12F61-A52C-4FD2-950A-CB98E52A4829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정규화</a:t>
              </a:r>
            </a:p>
          </p:txBody>
        </p:sp>
      </p:grpSp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A1C34DB0-E17A-4FBC-A608-EEE77754132F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정규화 단계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843D13-34E1-4BA8-B4D2-873DD9B3B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2354262"/>
            <a:ext cx="84772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BCNF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BCNF </a:t>
            </a:r>
            <a:r>
              <a: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정규화</a:t>
            </a: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45720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: </a:t>
            </a:r>
            <a:r>
              <a:rPr lang="ko-KR" altLang="en-US" sz="20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릴레이션이 제</a:t>
            </a:r>
            <a:r>
              <a:rPr lang="en-US" altLang="ko-KR" sz="20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3 </a:t>
            </a:r>
            <a:r>
              <a:rPr lang="ko-KR" altLang="en-US" sz="20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정규형을 만족한 상태에서</a:t>
            </a:r>
            <a:r>
              <a:rPr kumimoji="0" lang="ko-KR" altLang="en-US" sz="20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모든 결정자가 후보키가 되도록 테이블을 분해하는 것</a:t>
            </a:r>
            <a:endParaRPr kumimoji="0" lang="en-US" altLang="ko-KR" sz="20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45720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endParaRPr lang="en-US" altLang="ko-KR" sz="1400" spc="-1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  <a:buFontTx/>
              <a:buChar char="-"/>
              <a:defRPr/>
            </a:pPr>
            <a:r>
              <a:rPr lang="ko-KR" altLang="en-US" sz="1600" spc="-1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후보키</a:t>
            </a:r>
            <a:r>
              <a:rPr lang="en-US" altLang="ko-KR" sz="16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: </a:t>
            </a:r>
            <a:r>
              <a:rPr lang="ko-KR" altLang="en-US" sz="1600" spc="-1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슈퍼키</a:t>
            </a:r>
            <a:r>
              <a:rPr lang="ko-KR" altLang="en-US" sz="16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중 더 이상 줄일 수 없는 형태를 가진 키</a:t>
            </a:r>
            <a:endParaRPr lang="en-US" altLang="ko-KR" sz="1600" spc="-1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  <a:buFontTx/>
              <a:buChar char="-"/>
              <a:defRPr/>
            </a:pPr>
            <a:r>
              <a:rPr lang="ko-KR" altLang="en-US" sz="1600" spc="-1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슈퍼키</a:t>
            </a:r>
            <a:r>
              <a:rPr lang="en-US" altLang="ko-KR" sz="16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: Table</a:t>
            </a:r>
            <a:r>
              <a:rPr lang="ko-KR" altLang="en-US" sz="16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의 행을 고유하게 식별할 수 있는 속성</a:t>
            </a:r>
            <a:r>
              <a:rPr lang="en-US" altLang="ko-KR" sz="16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(</a:t>
            </a:r>
            <a:r>
              <a:rPr lang="ko-KR" altLang="en-US" sz="16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집합</a:t>
            </a:r>
            <a:r>
              <a:rPr lang="en-US" altLang="ko-KR" sz="16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endParaRPr lang="en-US" altLang="ko-KR" sz="1400" spc="-1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69B9C3D-F27B-4389-9E18-B3AD869A973E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8A2C92B-7235-4631-ABE0-17AF2E4D592E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4B12F61-A52C-4FD2-950A-CB98E52A4829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정규화</a:t>
              </a:r>
            </a:p>
          </p:txBody>
        </p:sp>
      </p:grpSp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A1C34DB0-E17A-4FBC-A608-EEE77754132F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정규화 단계</a:t>
            </a:r>
          </a:p>
        </p:txBody>
      </p:sp>
    </p:spTree>
    <p:extLst>
      <p:ext uri="{BB962C8B-B14F-4D97-AF65-F5344CB8AC3E}">
        <p14:creationId xmlns:p14="http://schemas.microsoft.com/office/powerpoint/2010/main" val="3536619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BCNF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기본키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학생번호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특강이름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=&gt;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교수 결정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교수</a:t>
            </a:r>
            <a:r>
              <a:rPr lang="en-US" altLang="ko-KR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=&gt; </a:t>
            </a:r>
            <a:r>
              <a:rPr lang="ko-KR" alt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특강이름 결정</a:t>
            </a:r>
            <a:endParaRPr lang="en-US" altLang="ko-KR" sz="18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특강수강이라는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릴레이션에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있어서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교수는 결정자이지만 후보키가 아니다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69B9C3D-F27B-4389-9E18-B3AD869A973E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8A2C92B-7235-4631-ABE0-17AF2E4D592E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4B12F61-A52C-4FD2-950A-CB98E52A4829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정규화</a:t>
              </a:r>
            </a:p>
          </p:txBody>
        </p:sp>
      </p:grpSp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A1C34DB0-E17A-4FBC-A608-EEE77754132F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정규화 단계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2C56E1F-7B69-429E-BC51-3B645A828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347" y="1825625"/>
            <a:ext cx="6367305" cy="20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80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BCNF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특강신청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특강</a:t>
            </a:r>
            <a:r>
              <a:rPr lang="ko-KR" alt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교수</a:t>
            </a:r>
            <a:r>
              <a:rPr lang="en-US" altLang="ko-KR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</a:t>
            </a:r>
            <a:r>
              <a:rPr lang="ko-KR" alt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릴레이션으로 분해한다</a:t>
            </a:r>
            <a:r>
              <a:rPr lang="en-US" altLang="ko-KR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69B9C3D-F27B-4389-9E18-B3AD869A973E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8A2C92B-7235-4631-ABE0-17AF2E4D592E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4B12F61-A52C-4FD2-950A-CB98E52A4829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정규화</a:t>
              </a:r>
            </a:p>
          </p:txBody>
        </p:sp>
      </p:grpSp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A1C34DB0-E17A-4FBC-A608-EEE77754132F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정규화 단계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C72BD3-D33F-405F-8C82-400875122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391" y="1825625"/>
            <a:ext cx="6057218" cy="297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50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14488DA-2367-40B1-A059-CE23490CC156}"/>
              </a:ext>
            </a:extLst>
          </p:cNvPr>
          <p:cNvSpPr/>
          <p:nvPr/>
        </p:nvSpPr>
        <p:spPr>
          <a:xfrm>
            <a:off x="3529012" y="2448653"/>
            <a:ext cx="5133975" cy="1960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spc="300" dirty="0">
                <a:solidFill>
                  <a:schemeClr val="bg1"/>
                </a:solidFill>
                <a:latin typeface="고양일산 R" panose="020B0303000000020004" pitchFamily="50" charset="-127"/>
                <a:ea typeface="고양일산 R" panose="020B0303000000020004" pitchFamily="50" charset="-127"/>
                <a:cs typeface="함초롬돋움" panose="02030504000101010101" pitchFamily="18" charset="-127"/>
              </a:rPr>
              <a:t>감사합니다</a:t>
            </a:r>
            <a:endParaRPr lang="en-US" altLang="ko-KR" sz="4000" b="1" spc="300" dirty="0">
              <a:solidFill>
                <a:schemeClr val="bg1"/>
              </a:solidFill>
              <a:latin typeface="고양일산 R" panose="020B0303000000020004" pitchFamily="50" charset="-127"/>
              <a:ea typeface="고양일산 R" panose="020B0303000000020004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2A0EF-528B-4507-AAE7-62427FD9E861}"/>
              </a:ext>
            </a:extLst>
          </p:cNvPr>
          <p:cNvSpPr txBox="1"/>
          <p:nvPr/>
        </p:nvSpPr>
        <p:spPr>
          <a:xfrm>
            <a:off x="9979693" y="5884946"/>
            <a:ext cx="2057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300" dirty="0">
                <a:solidFill>
                  <a:schemeClr val="bg1"/>
                </a:solidFill>
                <a:latin typeface="고양일산 R" panose="020B0303000000020004" pitchFamily="50" charset="-127"/>
                <a:ea typeface="고양일산 R" panose="020B0303000000020004" pitchFamily="50" charset="-127"/>
                <a:cs typeface="함초롬돋움" panose="02030504000101010101" pitchFamily="18" charset="-127"/>
              </a:rPr>
              <a:t>2021-09-08</a:t>
            </a:r>
          </a:p>
          <a:p>
            <a:pPr algn="ctr"/>
            <a:r>
              <a:rPr lang="en-US" altLang="ko-KR" sz="1400" spc="300" dirty="0">
                <a:solidFill>
                  <a:schemeClr val="bg1"/>
                </a:solidFill>
                <a:latin typeface="고양일산 R" panose="020B0303000000020004" pitchFamily="50" charset="-127"/>
                <a:ea typeface="고양일산 R" panose="020B0303000000020004" pitchFamily="50" charset="-127"/>
                <a:cs typeface="함초롬돋움" panose="02030504000101010101" pitchFamily="18" charset="-127"/>
              </a:rPr>
              <a:t>20200370</a:t>
            </a:r>
          </a:p>
          <a:p>
            <a:pPr algn="ctr"/>
            <a:r>
              <a:rPr lang="ko-KR" altLang="en-US" sz="1400" spc="300" dirty="0">
                <a:solidFill>
                  <a:schemeClr val="bg1"/>
                </a:solidFill>
                <a:latin typeface="고양일산 R" panose="020B0303000000020004" pitchFamily="50" charset="-127"/>
                <a:ea typeface="고양일산 R" panose="020B0303000000020004" pitchFamily="50" charset="-127"/>
                <a:cs typeface="함초롬돋움" panose="02030504000101010101" pitchFamily="18" charset="-127"/>
              </a:rPr>
              <a:t>김혜진</a:t>
            </a:r>
          </a:p>
        </p:txBody>
      </p:sp>
    </p:spTree>
    <p:extLst>
      <p:ext uri="{BB962C8B-B14F-4D97-AF65-F5344CB8AC3E}">
        <p14:creationId xmlns:p14="http://schemas.microsoft.com/office/powerpoint/2010/main" val="102733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6053" y="0"/>
            <a:ext cx="3039893" cy="6857999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1. 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정규화 정의</a:t>
            </a:r>
            <a:endParaRPr lang="en-US" altLang="ko-KR" sz="36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이상현상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함수 종속성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무손실 분해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B22102-B78C-42B8-95B9-F297457DDFF5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AE6984-D87D-4251-91B3-0FD5E9AB2C20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006BB2-9075-479B-9DAE-064BD20AC79B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정규화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897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Normalization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정규화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45720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: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이상현상이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발생하는 </a:t>
            </a:r>
            <a:r>
              <a:rPr lang="ko-KR" altLang="en-US" u="sng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릴레이션을 분해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하여 이상현상을 없애는 과정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45720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데이터의 중복을 제거하여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DB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저장 용량도 확보한다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2CF8A7F5-5420-4FBA-9CE3-481DEA68EC3C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정규화 정의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2A644E8-9662-4B20-91A9-6C6FD48B7EE9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71112F8-E476-4F03-9C4B-D10B2DB1EC5B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5B896EE-5D0F-4952-8986-D0A2927E44FC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정규화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700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이상현상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(Anomaly)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Deletion Anomaly (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삭제 이상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  <a:buFontTx/>
              <a:buChar char="-"/>
              <a:defRPr/>
            </a:pPr>
            <a:r>
              <a:rPr lang="ko-KR" altLang="en-US" sz="2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튜플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삭제 시 같이 저장된 다른 정보까지 연쇄적으로 삭제되는 현상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  <a:buFontTx/>
              <a:buChar char="-"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Ex)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장미란이 속한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tuple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을 지울 경우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강의실 중 체육관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103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을 사용하지 못함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2CF8A7F5-5420-4FBA-9CE3-481DEA68EC3C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정규화 정의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2A644E8-9662-4B20-91A9-6C6FD48B7EE9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71112F8-E476-4F03-9C4B-D10B2DB1EC5B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5B896EE-5D0F-4952-8986-D0A2927E44FC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정규화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07DC7A01-A1A7-445A-BB0C-A4E813580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260" y="3705790"/>
            <a:ext cx="7383479" cy="26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4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이상현상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(Anomaly)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Insertion Anomaly (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삽입 이상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  <a:buFontTx/>
              <a:buChar char="-"/>
              <a:defRPr/>
            </a:pPr>
            <a:r>
              <a:rPr lang="ko-KR" altLang="en-US" sz="2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튜플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삽입 시 원하지 않는 자료가 삽입되거나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자료가 부족해 정상적으로 삽입되지 않는 현상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DD4F187-CFD7-4D93-A35D-DE2F5F1B7D70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DB87105-F562-49C5-A5C6-7051C8BA62FC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1DFA125-2C80-4A22-BC7A-7A9D91762A40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정규화</a:t>
              </a:r>
            </a:p>
          </p:txBody>
        </p:sp>
      </p:grpSp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B5EA1A23-2673-4241-ABC0-10E3B2A4F950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정규화 정의</a:t>
            </a:r>
          </a:p>
        </p:txBody>
      </p:sp>
    </p:spTree>
    <p:extLst>
      <p:ext uri="{BB962C8B-B14F-4D97-AF65-F5344CB8AC3E}">
        <p14:creationId xmlns:p14="http://schemas.microsoft.com/office/powerpoint/2010/main" val="368174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이상현상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(Anomaly)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Update Anomaly (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수정 이상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  <a:buFontTx/>
              <a:buChar char="-"/>
              <a:defRPr/>
            </a:pPr>
            <a:r>
              <a:rPr lang="ko-KR" altLang="en-US" sz="2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튜플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수정 시 같은 데이터를 참조하는 다른 </a:t>
            </a:r>
            <a:r>
              <a:rPr lang="ko-KR" altLang="en-US" sz="2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튜플과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데이터가 달라져 정보가 모호해지는 현상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  <a:buFontTx/>
              <a:buChar char="-"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Ex)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박지성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김연아가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110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호에서 강의를 수강하고 있는데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박지성에서 강의실을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201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호로 변경하여도 김연아는 같은 수업임에도 불구하고 강의실이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110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호로 그대로 유지됨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C0C98C-7A7A-4372-8196-06AB862EB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260" y="3705790"/>
            <a:ext cx="7383479" cy="2645841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0503E4A3-181B-4E99-89B2-51ACC7BB77E1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7779FAD-250D-46FD-883C-BEA9B6778380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75C8D8E-99CB-42AA-BFEF-7F9C56AB6E74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정규화</a:t>
              </a:r>
            </a:p>
          </p:txBody>
        </p:sp>
      </p:grpSp>
      <p:sp>
        <p:nvSpPr>
          <p:cNvPr id="12" name="사각형: 둥근 대각선 방향 모서리 11">
            <a:extLst>
              <a:ext uri="{FF2B5EF4-FFF2-40B4-BE49-F238E27FC236}">
                <a16:creationId xmlns:a16="http://schemas.microsoft.com/office/drawing/2014/main" id="{241941C7-1140-48DB-A32F-216053B710EE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정규화 정의</a:t>
            </a:r>
          </a:p>
        </p:txBody>
      </p:sp>
    </p:spTree>
    <p:extLst>
      <p:ext uri="{BB962C8B-B14F-4D97-AF65-F5344CB8AC3E}">
        <p14:creationId xmlns:p14="http://schemas.microsoft.com/office/powerpoint/2010/main" val="247626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이상현상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(Anomaly)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해결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  <a:buFontTx/>
              <a:buChar char="-"/>
              <a:defRPr/>
            </a:pPr>
            <a:r>
              <a:rPr kumimoji="0" lang="ko-KR" altLang="en-US" sz="20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서로 공유하는 데이터임에도 불구하고 각자의 </a:t>
            </a:r>
            <a:r>
              <a:rPr kumimoji="0" lang="ko-KR" altLang="en-US" sz="20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튜플에</a:t>
            </a:r>
            <a:r>
              <a:rPr kumimoji="0" lang="ko-KR" altLang="en-US" sz="20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 독립적으로 </a:t>
            </a:r>
            <a:r>
              <a:rPr lang="ko-KR" altLang="en-US" sz="20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존재하기 때문에 발생하는 문제</a:t>
            </a:r>
            <a:endParaRPr lang="en-US" altLang="ko-KR" sz="2000" spc="-1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  <a:buFontTx/>
              <a:buChar char="-"/>
              <a:defRPr/>
            </a:pPr>
            <a:r>
              <a:rPr kumimoji="0" lang="ko-KR" altLang="en-US" sz="200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테이블을 분리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하여 그 테이블로 강의명이나 강의실을 참조하게끔 하면 해결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=&gt;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정규화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69B9C3D-F27B-4389-9E18-B3AD869A973E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8A2C92B-7235-4631-ABE0-17AF2E4D592E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4B12F61-A52C-4FD2-950A-CB98E52A4829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정규화</a:t>
              </a:r>
            </a:p>
          </p:txBody>
        </p:sp>
      </p:grpSp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A1C34DB0-E17A-4FBC-A608-EEE77754132F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정규화 정의</a:t>
            </a:r>
          </a:p>
        </p:txBody>
      </p:sp>
    </p:spTree>
    <p:extLst>
      <p:ext uri="{BB962C8B-B14F-4D97-AF65-F5344CB8AC3E}">
        <p14:creationId xmlns:p14="http://schemas.microsoft.com/office/powerpoint/2010/main" val="341683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함수 종속성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7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</a:t>
            </a:r>
            <a:r>
              <a: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어떤 속성 </a:t>
            </a:r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A</a:t>
            </a:r>
            <a:r>
              <a: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의 값을 알면 다른 속성 </a:t>
            </a:r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B</a:t>
            </a:r>
            <a:r>
              <a: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의 값이 유일하게 정해지는 관계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  <a:buFontTx/>
              <a:buChar char="-"/>
              <a:defRPr/>
            </a:pPr>
            <a:r>
              <a:rPr lang="en-US" altLang="ko-KR" sz="20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A -&gt; B </a:t>
            </a:r>
            <a:r>
              <a:rPr lang="ko-KR" altLang="en-US" sz="20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로 표기</a:t>
            </a:r>
            <a:r>
              <a:rPr lang="en-US" altLang="ko-KR" sz="20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 A</a:t>
            </a:r>
            <a:r>
              <a:rPr lang="ko-KR" altLang="en-US" sz="20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를 </a:t>
            </a:r>
            <a:r>
              <a:rPr lang="en-US" altLang="ko-KR" sz="20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B</a:t>
            </a:r>
            <a:r>
              <a:rPr lang="ko-KR" altLang="en-US" sz="20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의 결정자라고 한다</a:t>
            </a:r>
            <a:r>
              <a:rPr lang="en-US" altLang="ko-KR" sz="2000" spc="-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☁ </a:t>
            </a:r>
            <a:r>
              <a: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예시</a:t>
            </a: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lnSpc>
                <a:spcPct val="100000"/>
              </a:lnSpc>
              <a:buFontTx/>
              <a:buChar char="-"/>
              <a:defRPr/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종속성이 있는 관계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)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학번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-&gt;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학생이름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  <a:p>
            <a:pPr lvl="1">
              <a:lnSpc>
                <a:spcPct val="100000"/>
              </a:lnSpc>
              <a:buFontTx/>
              <a:buChar char="-"/>
              <a:defRPr/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종속성이 없는 관계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)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학과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-&gt;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학생이름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,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교수이름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-&gt;</a:t>
            </a:r>
            <a:r>
              <a:rPr lang="ko-KR" altLang="en-US" sz="2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rPr>
              <a:t>강좌명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Nirmala UI Semilight" panose="020B0402040204020203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69B9C3D-F27B-4389-9E18-B3AD869A973E}"/>
              </a:ext>
            </a:extLst>
          </p:cNvPr>
          <p:cNvGrpSpPr/>
          <p:nvPr/>
        </p:nvGrpSpPr>
        <p:grpSpPr>
          <a:xfrm>
            <a:off x="224120" y="206189"/>
            <a:ext cx="2603921" cy="642806"/>
            <a:chOff x="206190" y="191154"/>
            <a:chExt cx="2603921" cy="64280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8A2C92B-7235-4631-ABE0-17AF2E4D592E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irmala UI Semilight" panose="020B0402040204020203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4B12F61-A52C-4FD2-950A-CB98E52A4829}"/>
                </a:ext>
              </a:extLst>
            </p:cNvPr>
            <p:cNvSpPr/>
            <p:nvPr/>
          </p:nvSpPr>
          <p:spPr>
            <a:xfrm>
              <a:off x="479049" y="354262"/>
              <a:ext cx="2331062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Nirmala UI Semilight" panose="020B0402040204020203" pitchFamily="34" charset="0"/>
                </a:rPr>
                <a:t>정규화</a:t>
              </a:r>
            </a:p>
          </p:txBody>
        </p:sp>
      </p:grpSp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A1C34DB0-E17A-4FBC-A608-EEE77754132F}"/>
              </a:ext>
            </a:extLst>
          </p:cNvPr>
          <p:cNvSpPr/>
          <p:nvPr/>
        </p:nvSpPr>
        <p:spPr>
          <a:xfrm>
            <a:off x="10177670" y="365125"/>
            <a:ext cx="1790210" cy="32438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정규화 정의</a:t>
            </a:r>
          </a:p>
        </p:txBody>
      </p:sp>
    </p:spTree>
    <p:extLst>
      <p:ext uri="{BB962C8B-B14F-4D97-AF65-F5344CB8AC3E}">
        <p14:creationId xmlns:p14="http://schemas.microsoft.com/office/powerpoint/2010/main" val="152443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10161</TotalTime>
  <Words>2234</Words>
  <Application>Microsoft Office PowerPoint</Application>
  <PresentationFormat>와이드스크린</PresentationFormat>
  <Paragraphs>348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Noto Sans CJK KR DemiLight</vt:lpstr>
      <vt:lpstr>고양일산 R</vt:lpstr>
      <vt:lpstr>맑은 고딕</vt:lpstr>
      <vt:lpstr>Arial</vt:lpstr>
      <vt:lpstr>Symbol</vt:lpstr>
      <vt:lpstr>Office 테마</vt:lpstr>
      <vt:lpstr>PowerPoint 프레젠테이션</vt:lpstr>
      <vt:lpstr>목차</vt:lpstr>
      <vt:lpstr>PowerPoint 프레젠테이션</vt:lpstr>
      <vt:lpstr>Normalization</vt:lpstr>
      <vt:lpstr>이상현상(Anomaly)</vt:lpstr>
      <vt:lpstr>이상현상(Anomaly)</vt:lpstr>
      <vt:lpstr>이상현상(Anomaly)</vt:lpstr>
      <vt:lpstr>이상현상(Anomaly)</vt:lpstr>
      <vt:lpstr>함수 종속성</vt:lpstr>
      <vt:lpstr>무손실 분해(Lossless decomposition)</vt:lpstr>
      <vt:lpstr>무손실 분해(Lossy decomposition)</vt:lpstr>
      <vt:lpstr>PowerPoint 프레젠테이션</vt:lpstr>
      <vt:lpstr>정규화 단계</vt:lpstr>
      <vt:lpstr>제1 정규화</vt:lpstr>
      <vt:lpstr>제1 정규화</vt:lpstr>
      <vt:lpstr>제1 정규화</vt:lpstr>
      <vt:lpstr>제1 정규화</vt:lpstr>
      <vt:lpstr>제2 정규화</vt:lpstr>
      <vt:lpstr>제2 정규화</vt:lpstr>
      <vt:lpstr>제2 정규화</vt:lpstr>
      <vt:lpstr>제3 정규화</vt:lpstr>
      <vt:lpstr>제3 정규화</vt:lpstr>
      <vt:lpstr>제3 정규화</vt:lpstr>
      <vt:lpstr>제3 정규화</vt:lpstr>
      <vt:lpstr>BCNF 정규화</vt:lpstr>
      <vt:lpstr>BCNF 정규화</vt:lpstr>
      <vt:lpstr>BCNF 정규화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503</cp:revision>
  <dcterms:created xsi:type="dcterms:W3CDTF">2020-11-09T14:13:22Z</dcterms:created>
  <dcterms:modified xsi:type="dcterms:W3CDTF">2021-09-08T09:02:25Z</dcterms:modified>
</cp:coreProperties>
</file>