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4" r:id="rId5"/>
    <p:sldId id="276" r:id="rId6"/>
    <p:sldId id="278" r:id="rId7"/>
    <p:sldId id="279" r:id="rId8"/>
    <p:sldId id="282" r:id="rId9"/>
    <p:sldId id="283" r:id="rId10"/>
    <p:sldId id="284" r:id="rId11"/>
    <p:sldId id="287" r:id="rId12"/>
    <p:sldId id="285" r:id="rId13"/>
    <p:sldId id="286" r:id="rId14"/>
    <p:sldId id="288" r:id="rId15"/>
    <p:sldId id="295" r:id="rId16"/>
    <p:sldId id="294" r:id="rId17"/>
    <p:sldId id="280" r:id="rId18"/>
    <p:sldId id="281" r:id="rId19"/>
    <p:sldId id="289" r:id="rId20"/>
    <p:sldId id="290" r:id="rId21"/>
    <p:sldId id="291" r:id="rId22"/>
    <p:sldId id="292" r:id="rId23"/>
    <p:sldId id="293" r:id="rId24"/>
    <p:sldId id="2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1F3"/>
    <a:srgbClr val="898CFF"/>
    <a:srgbClr val="A3FFB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8636" autoAdjust="0"/>
  </p:normalViewPr>
  <p:slideViewPr>
    <p:cSldViewPr snapToGrid="0">
      <p:cViewPr varScale="1">
        <p:scale>
          <a:sx n="76" d="100"/>
          <a:sy n="76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9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6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77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53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19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6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2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73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1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</a:t>
            </a:r>
            <a:r>
              <a:rPr lang="en-US" altLang="ko-KR" dirty="0"/>
              <a:t>: </a:t>
            </a:r>
            <a:r>
              <a:rPr lang="ko-KR" altLang="en-US" dirty="0"/>
              <a:t>설계 연습 및 </a:t>
            </a:r>
            <a:r>
              <a:rPr lang="en-US" altLang="ko-KR" dirty="0"/>
              <a:t>MySQL</a:t>
            </a:r>
            <a:r>
              <a:rPr lang="ko-KR" altLang="en-US" dirty="0"/>
              <a:t>로 실습 </a:t>
            </a:r>
            <a:r>
              <a:rPr lang="en-US" altLang="ko-KR" dirty="0"/>
              <a:t>– PK, FK </a:t>
            </a:r>
            <a:r>
              <a:rPr lang="ko-KR" altLang="en-US" dirty="0"/>
              <a:t>등 </a:t>
            </a:r>
            <a:r>
              <a:rPr lang="en-US" altLang="ko-KR" dirty="0"/>
              <a:t>Key </a:t>
            </a:r>
            <a:r>
              <a:rPr lang="ko-KR" altLang="en-US" dirty="0"/>
              <a:t>사용</a:t>
            </a:r>
            <a:r>
              <a:rPr lang="en-US" altLang="ko-KR" dirty="0"/>
              <a:t>, Join </a:t>
            </a:r>
            <a:r>
              <a:rPr lang="ko-KR" altLang="en-US" dirty="0"/>
              <a:t>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0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4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3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라이선스 전면 무료</a:t>
            </a:r>
            <a:endParaRPr lang="en-US" altLang="ko-KR" dirty="0"/>
          </a:p>
          <a:p>
            <a:r>
              <a:rPr lang="ko-KR" altLang="en-US" dirty="0"/>
              <a:t>가볍지만 대용량 데이터 처리에 문제가 없고</a:t>
            </a:r>
            <a:endParaRPr lang="en-US" altLang="ko-KR" dirty="0"/>
          </a:p>
          <a:p>
            <a:r>
              <a:rPr lang="ko-KR" altLang="en-US" dirty="0"/>
              <a:t>통계함수 지원</a:t>
            </a:r>
            <a:endParaRPr lang="en-US" altLang="ko-KR" dirty="0"/>
          </a:p>
          <a:p>
            <a:r>
              <a:rPr lang="ko-KR" altLang="en-US" dirty="0"/>
              <a:t>국내에서 </a:t>
            </a:r>
            <a:r>
              <a:rPr lang="en-US" altLang="ko-KR" dirty="0"/>
              <a:t>KT, SK</a:t>
            </a:r>
            <a:r>
              <a:rPr lang="ko-KR" altLang="en-US" dirty="0"/>
              <a:t>텔레콤 등 </a:t>
            </a:r>
            <a:r>
              <a:rPr lang="ko-KR" altLang="en-US" dirty="0" err="1"/>
              <a:t>운영중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5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4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8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ase.sarang.net/?criteria=pgsql" TargetMode="External"/><Relationship Id="rId5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1866899"/>
            <a:ext cx="4545105" cy="2299447"/>
          </a:xfrm>
          <a:prstGeom prst="rect">
            <a:avLst/>
          </a:prstGeom>
          <a:solidFill>
            <a:schemeClr val="bg1"/>
          </a:solidFill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387972"/>
            <a:ext cx="706944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2021-07-28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김    혜    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데이터 모델링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현실 세계에서 얻어진 데이터를 컴퓨터 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구축을 위해 단순화하여 옮기는 것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 요구사항을 조사하고 이를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Entity, Relation, 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중심으로 체계적으로 표현하고 문서화하는 것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DB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설계의 과정 중 핵심 단계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3373A0-8214-484B-9819-4B7C93DA8583}"/>
              </a:ext>
            </a:extLst>
          </p:cNvPr>
          <p:cNvGrpSpPr/>
          <p:nvPr/>
        </p:nvGrpSpPr>
        <p:grpSpPr>
          <a:xfrm>
            <a:off x="3023152" y="4157164"/>
            <a:ext cx="6145695" cy="968279"/>
            <a:chOff x="5208104" y="3060382"/>
            <a:chExt cx="6145695" cy="96827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8044AF0-F045-44C8-B583-50DA99C4BD8B}"/>
                </a:ext>
              </a:extLst>
            </p:cNvPr>
            <p:cNvSpPr/>
            <p:nvPr/>
          </p:nvSpPr>
          <p:spPr>
            <a:xfrm>
              <a:off x="5208104" y="3140766"/>
              <a:ext cx="1537253" cy="8878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현실 세계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D512C6B-471A-4B3B-9CBA-757B8B891968}"/>
                </a:ext>
              </a:extLst>
            </p:cNvPr>
            <p:cNvSpPr/>
            <p:nvPr/>
          </p:nvSpPr>
          <p:spPr>
            <a:xfrm>
              <a:off x="7512325" y="3140766"/>
              <a:ext cx="1537253" cy="8878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개념 세계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F156766-547D-4D15-9D5A-7C9E7142B727}"/>
                </a:ext>
              </a:extLst>
            </p:cNvPr>
            <p:cNvSpPr/>
            <p:nvPr/>
          </p:nvSpPr>
          <p:spPr>
            <a:xfrm>
              <a:off x="9816546" y="3140766"/>
              <a:ext cx="1537253" cy="8878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컴퓨터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세계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AB4CB60-EA89-4C98-B147-24BE0518417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745357" y="3584714"/>
              <a:ext cx="766968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E46B5CF-6C3D-4BE7-9DA4-8E261C007CE0}"/>
                </a:ext>
              </a:extLst>
            </p:cNvPr>
            <p:cNvCxnSpPr>
              <a:cxnSpLocks/>
            </p:cNvCxnSpPr>
            <p:nvPr/>
          </p:nvCxnSpPr>
          <p:spPr>
            <a:xfrm>
              <a:off x="9049578" y="3584714"/>
              <a:ext cx="766968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5E6A5A-3F4D-452F-B008-99B77CB8AED8}"/>
                </a:ext>
              </a:extLst>
            </p:cNvPr>
            <p:cNvSpPr txBox="1"/>
            <p:nvPr/>
          </p:nvSpPr>
          <p:spPr>
            <a:xfrm>
              <a:off x="6788844" y="3060382"/>
              <a:ext cx="679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개념적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모델링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4FD88-29F8-4692-8F30-B6FA69318587}"/>
                </a:ext>
              </a:extLst>
            </p:cNvPr>
            <p:cNvSpPr txBox="1"/>
            <p:nvPr/>
          </p:nvSpPr>
          <p:spPr>
            <a:xfrm>
              <a:off x="9093065" y="3060382"/>
              <a:ext cx="679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논리적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모델링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F3116EE9-60B5-479F-B24E-32732C05D384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13926D-9C38-4265-A0FE-6656B2C8C82A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ABD826-06BB-4855-97B6-D6EACFE51CCD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7C5947-B0A0-404B-B034-32AF1555267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77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데이터 모델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모델링 결과물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스키마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표현 도구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Structure,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Operation,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Constraint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표시됨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개념적 데이터 모델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현실 세계를 개념적인 형태로 모델링하여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개념적 구조로 표현하는 도구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속성들로 기술된 개체 타입과 그것들 간의 관계로 현실세계 표현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논리적 데이터 모델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개념적 구조를 논리적 형태로 모델링하여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논리적 구조로 표현하는 도구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	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필드로 기술된 데이터 타입과 그것들 간의 관계로 현실세계 표현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구성 요소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Entity : 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표현하려는 현실 세계의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대상체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Attribute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가장 작은 논리적 단위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Relation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개체 또는 속성 간의 관계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FA49DBB8-BCBD-41F5-9161-74CEC8D38783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5C7CCB-3447-4B30-B6B8-3D6A3807E35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4FCC6A0-8404-4C19-AF2B-481AC7695A0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16868B-2F7C-40F3-8546-18F0356523A3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0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개념적 데이터 모델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E-R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모델이 대표적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Entity, Relation, 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묘사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DBMS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독립적이므로 관계 표현에 제한이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E-R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다이어그램으로 표현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논리적 데이터 모델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관계형 데이터 모델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계층형 데이터 모델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네트워크형 데이터 모델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32385D-EA63-449C-83C7-945BF532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4" y="1886067"/>
            <a:ext cx="4705175" cy="4642065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B03D862-4812-4045-AEB5-20F3C9FDFD0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257B17-FE2D-4F89-B5E8-626FC55C2361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2CC2FE-F73A-4C46-B06B-EEC22B60B1CC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B608E4-534B-4D32-ACCB-7E560BB8880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92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Data Model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주요 용어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Relation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Entity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대한 데이터를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차원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Table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구조로 저장한 것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Tuple : Relation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각 행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모임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Attribute : Relation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각 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Entity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특성 기술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Domain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가질 수 있는 모든 값의 집합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	  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대응하는 컬럼에 대한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Type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과 길이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Key : 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조건에 맞는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Tuple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찾거나 순서대로 정렬할 때 구별가능한 기준이 되는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Attribute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          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종류로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Super, Candidate, Primary, Foreign, Alternate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Null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속성 값을 모르거나 없음을 표현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Degree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Attribute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전체 개수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Cardinality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Tuple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전체 개수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A822FAC4-B678-48D7-9A0D-4C9B55A8BAD1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7EB9B3-4475-4595-A062-45E54335C32A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8F8406-6DE0-4217-8B86-C2751216BE0D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2EE82A-EE18-4040-B436-26DA90926F55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5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Data Model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9079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예제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A05C2E-F145-4CF4-9081-553B9508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60" y="2441521"/>
            <a:ext cx="6909079" cy="3714485"/>
          </a:xfrm>
          <a:prstGeom prst="rect">
            <a:avLst/>
          </a:prstGeom>
        </p:spPr>
      </p:pic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6AA7480F-8E27-46FA-8E67-3FCDB8F880F3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7B89B5-B7E4-4953-AB24-9BDAD240E0F4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DEE2F4-4AC2-414C-899B-EC7B8F74193F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445800-FF5E-41C3-BD0E-FBA4217980E4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7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Data Model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6AA7480F-8E27-46FA-8E67-3FCDB8F880F3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7B89B5-B7E4-4953-AB24-9BDAD240E0F4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DEE2F4-4AC2-414C-899B-EC7B8F74193F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445800-FF5E-41C3-BD0E-FBA4217980E4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9BB55AF-4D9B-4553-88F2-130D6EC82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57020"/>
              </p:ext>
            </p:extLst>
          </p:nvPr>
        </p:nvGraphicFramePr>
        <p:xfrm>
          <a:off x="1640672" y="1849624"/>
          <a:ext cx="8910656" cy="360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6558">
                  <a:extLst>
                    <a:ext uri="{9D8B030D-6E8A-4147-A177-3AD203B41FA5}">
                      <a16:colId xmlns:a16="http://schemas.microsoft.com/office/drawing/2014/main" val="192493527"/>
                    </a:ext>
                  </a:extLst>
                </a:gridCol>
                <a:gridCol w="7374098">
                  <a:extLst>
                    <a:ext uri="{9D8B030D-6E8A-4147-A177-3AD203B41FA5}">
                      <a16:colId xmlns:a16="http://schemas.microsoft.com/office/drawing/2014/main" val="20628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0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Super Key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Table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의 행을 고유하게 식별할 수 있는 속성 또는 속성의 집합</a:t>
                      </a:r>
                      <a:endParaRPr lang="en-US" altLang="ko-KR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속성을 포함하는 속성의 집합은 모두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슈퍼키이다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Candidate Key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슈퍼 키 중 하나의 속성이라도 제거하면 유일성을 잃어버리는 키들의 집합</a:t>
                      </a:r>
                      <a:endParaRPr lang="en-US" altLang="ko-KR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모든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relation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은 반드시 하나 이상의 후보키를 가져야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Relation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에 있는 모든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tuple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에 대해 유일성과 최소성을 만족시켜야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Primary Key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후보키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 중에서 선택한 주키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(main key)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Null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기본키로 정의된 속성에는 동일한 값이 중복되어 저장될 수 없다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Foreign Key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다른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relation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의 기본키를 참조하는 속성</a:t>
                      </a:r>
                      <a:endParaRPr lang="en-US" altLang="ko-KR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외래키는 참조되는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relation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의 기본키와 대응되어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relation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간의 참조 관계를 표현하는 데 중요한 키이다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외래키로 지정되면 참조테이블의 기본키에 없는 값은 입력할 수 없다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4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Alternate Key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후보키가 둘 이상일 때 기본키를 제외한 나머지 후보키를 말한다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보조키라고도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296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6486ED-968F-4795-B356-8BB126CDE0C1}"/>
              </a:ext>
            </a:extLst>
          </p:cNvPr>
          <p:cNvSpPr txBox="1"/>
          <p:nvPr/>
        </p:nvSpPr>
        <p:spPr>
          <a:xfrm>
            <a:off x="838200" y="6270171"/>
            <a:ext cx="476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유일성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모든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서로 다른 키 값을 가진다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최소성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꼭 필요한 최소한의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속성들로만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키를 구성한다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6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model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기초하는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Integrity Constraint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무결성 제약조건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무결성을 보장하고 일관된 상태로 유지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Entity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기본키를 구성하는 모든 속성은 널 값을 가질 수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Referential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외래키는 참조할 수 없는 값을 가질 수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*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무결성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데이터를 결함이 없는 상태로 정확하고 유효하게 유지하는 것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05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E-R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변환 규칙을 이용한 설계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Normalization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이용한 설계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E888E71-44AA-4D1A-AF1D-660A03D223FA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9640A-0FFA-441D-8ED2-6F246ADF8470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37B8684-BB38-4E0A-A3A7-77154FD583E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A2E209-EBAF-4A5D-8C04-C88524E7503F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55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E-R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변환 규칙을 이용한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BFA873-4B2C-42B6-844E-4B47D841FA94}"/>
              </a:ext>
            </a:extLst>
          </p:cNvPr>
          <p:cNvGrpSpPr/>
          <p:nvPr/>
        </p:nvGrpSpPr>
        <p:grpSpPr>
          <a:xfrm>
            <a:off x="1327945" y="2877728"/>
            <a:ext cx="9536110" cy="1169222"/>
            <a:chOff x="1143926" y="2535271"/>
            <a:chExt cx="9536110" cy="1169222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980CCC6E-DA16-4DD0-ACA9-B9C80ED7BB8E}"/>
                </a:ext>
              </a:extLst>
            </p:cNvPr>
            <p:cNvSpPr/>
            <p:nvPr/>
          </p:nvSpPr>
          <p:spPr>
            <a:xfrm>
              <a:off x="1143926" y="2535271"/>
              <a:ext cx="2115090" cy="1169222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요구 분석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9EBA6C25-B0AE-437E-BC5A-4129B8E7C904}"/>
                </a:ext>
              </a:extLst>
            </p:cNvPr>
            <p:cNvSpPr/>
            <p:nvPr/>
          </p:nvSpPr>
          <p:spPr>
            <a:xfrm>
              <a:off x="2999181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개념적 설계</a:t>
              </a: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A8C2F355-A98E-43EB-A5BF-1C328575A3E1}"/>
                </a:ext>
              </a:extLst>
            </p:cNvPr>
            <p:cNvSpPr/>
            <p:nvPr/>
          </p:nvSpPr>
          <p:spPr>
            <a:xfrm>
              <a:off x="4854436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논리적 설계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EA2F3368-95D5-446C-B567-1E37608BEFF0}"/>
                </a:ext>
              </a:extLst>
            </p:cNvPr>
            <p:cNvSpPr/>
            <p:nvPr/>
          </p:nvSpPr>
          <p:spPr>
            <a:xfrm>
              <a:off x="6709691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물리적 설계</a:t>
              </a: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D66B9D0A-D87B-450A-9844-31448268F824}"/>
                </a:ext>
              </a:extLst>
            </p:cNvPr>
            <p:cNvSpPr/>
            <p:nvPr/>
          </p:nvSpPr>
          <p:spPr>
            <a:xfrm>
              <a:off x="8564946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구현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D30DEC-64E6-4C8F-B05D-F3340BB9C735}"/>
              </a:ext>
            </a:extLst>
          </p:cNvPr>
          <p:cNvSpPr/>
          <p:nvPr/>
        </p:nvSpPr>
        <p:spPr>
          <a:xfrm>
            <a:off x="1327946" y="4170417"/>
            <a:ext cx="1920214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 요구사항을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분석하여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요구 조건 명세서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14D98-3C1B-4F51-AD74-F7B5B49561C7}"/>
              </a:ext>
            </a:extLst>
          </p:cNvPr>
          <p:cNvSpPr/>
          <p:nvPr/>
        </p:nvSpPr>
        <p:spPr>
          <a:xfrm>
            <a:off x="3378076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독립적인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개념 스키마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선정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F72DB-6AA0-4194-B863-CF641E67501A}"/>
              </a:ext>
            </a:extLst>
          </p:cNvPr>
          <p:cNvSpPr/>
          <p:nvPr/>
        </p:nvSpPr>
        <p:spPr>
          <a:xfrm>
            <a:off x="5233331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맞는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스키마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FFDF11-0832-4718-A19B-F37AE53240FA}"/>
              </a:ext>
            </a:extLst>
          </p:cNvPr>
          <p:cNvSpPr/>
          <p:nvPr/>
        </p:nvSpPr>
        <p:spPr>
          <a:xfrm>
            <a:off x="7088586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맞는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물리적 구조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3C7C9-05AD-407B-AF64-322CC08F8556}"/>
              </a:ext>
            </a:extLst>
          </p:cNvPr>
          <p:cNvSpPr/>
          <p:nvPr/>
        </p:nvSpPr>
        <p:spPr>
          <a:xfrm>
            <a:off x="8943841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DDL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09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요구사항 분석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3313" cy="6123578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0"/>
            <a:ext cx="5257799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DBMS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DBMS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 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Schema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 Modeling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Data Model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Database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5C183-4739-44D4-A26E-CA309432915C}"/>
              </a:ext>
            </a:extLst>
          </p:cNvPr>
          <p:cNvSpPr/>
          <p:nvPr/>
        </p:nvSpPr>
        <p:spPr>
          <a:xfrm flipH="1">
            <a:off x="4651513" y="1006735"/>
            <a:ext cx="65880" cy="484035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Entity, Attribute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9FEDC12-10BB-4BBB-A647-54628A615912}"/>
              </a:ext>
            </a:extLst>
          </p:cNvPr>
          <p:cNvSpPr/>
          <p:nvPr/>
        </p:nvSpPr>
        <p:spPr>
          <a:xfrm>
            <a:off x="4064000" y="2273300"/>
            <a:ext cx="508000" cy="48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4B16C6-41E4-4BA4-94A7-62EE0EC2F283}"/>
              </a:ext>
            </a:extLst>
          </p:cNvPr>
          <p:cNvSpPr/>
          <p:nvPr/>
        </p:nvSpPr>
        <p:spPr>
          <a:xfrm>
            <a:off x="1675210" y="2654300"/>
            <a:ext cx="902890" cy="48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789EB0-7F67-485B-8E39-E3381550735E}"/>
              </a:ext>
            </a:extLst>
          </p:cNvPr>
          <p:cNvSpPr/>
          <p:nvPr/>
        </p:nvSpPr>
        <p:spPr>
          <a:xfrm>
            <a:off x="3275410" y="3023689"/>
            <a:ext cx="686990" cy="48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98DF6-11CB-4676-9796-CF6A6D8758DF}"/>
              </a:ext>
            </a:extLst>
          </p:cNvPr>
          <p:cNvSpPr/>
          <p:nvPr/>
        </p:nvSpPr>
        <p:spPr>
          <a:xfrm>
            <a:off x="2649646" y="3386137"/>
            <a:ext cx="538054" cy="48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FD204F-6098-4245-8FB0-489A429130A9}"/>
              </a:ext>
            </a:extLst>
          </p:cNvPr>
          <p:cNvCxnSpPr>
            <a:cxnSpLocks/>
          </p:cNvCxnSpPr>
          <p:nvPr/>
        </p:nvCxnSpPr>
        <p:spPr>
          <a:xfrm>
            <a:off x="4572000" y="2667000"/>
            <a:ext cx="5969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C861C-99B0-42B0-BF1E-00C1D4346689}"/>
              </a:ext>
            </a:extLst>
          </p:cNvPr>
          <p:cNvCxnSpPr>
            <a:cxnSpLocks/>
          </p:cNvCxnSpPr>
          <p:nvPr/>
        </p:nvCxnSpPr>
        <p:spPr>
          <a:xfrm>
            <a:off x="5295900" y="2667000"/>
            <a:ext cx="711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08787B-6B6B-44D8-AF68-839749AB54B1}"/>
              </a:ext>
            </a:extLst>
          </p:cNvPr>
          <p:cNvCxnSpPr>
            <a:cxnSpLocks/>
          </p:cNvCxnSpPr>
          <p:nvPr/>
        </p:nvCxnSpPr>
        <p:spPr>
          <a:xfrm>
            <a:off x="6096000" y="2667000"/>
            <a:ext cx="38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E84811F-2ABD-47C7-B69E-ECD6CC38B01A}"/>
              </a:ext>
            </a:extLst>
          </p:cNvPr>
          <p:cNvCxnSpPr>
            <a:cxnSpLocks/>
          </p:cNvCxnSpPr>
          <p:nvPr/>
        </p:nvCxnSpPr>
        <p:spPr>
          <a:xfrm>
            <a:off x="6604000" y="2667000"/>
            <a:ext cx="711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D91C25-4D48-4E27-9B71-07FCD714D746}"/>
              </a:ext>
            </a:extLst>
          </p:cNvPr>
          <p:cNvCxnSpPr>
            <a:cxnSpLocks/>
          </p:cNvCxnSpPr>
          <p:nvPr/>
        </p:nvCxnSpPr>
        <p:spPr>
          <a:xfrm>
            <a:off x="6692900" y="3036389"/>
            <a:ext cx="11811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E7BB36-1D38-4759-97C6-38B7FA002815}"/>
              </a:ext>
            </a:extLst>
          </p:cNvPr>
          <p:cNvCxnSpPr>
            <a:cxnSpLocks/>
          </p:cNvCxnSpPr>
          <p:nvPr/>
        </p:nvCxnSpPr>
        <p:spPr>
          <a:xfrm>
            <a:off x="7950200" y="3036389"/>
            <a:ext cx="736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C500E9-07B6-4D3F-B2C0-992D2D8EA5C1}"/>
              </a:ext>
            </a:extLst>
          </p:cNvPr>
          <p:cNvCxnSpPr>
            <a:cxnSpLocks/>
          </p:cNvCxnSpPr>
          <p:nvPr/>
        </p:nvCxnSpPr>
        <p:spPr>
          <a:xfrm>
            <a:off x="4495800" y="3404689"/>
            <a:ext cx="10541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2F18DC-6CFF-436A-A8F2-C1663516D73A}"/>
              </a:ext>
            </a:extLst>
          </p:cNvPr>
          <p:cNvCxnSpPr>
            <a:cxnSpLocks/>
          </p:cNvCxnSpPr>
          <p:nvPr/>
        </p:nvCxnSpPr>
        <p:spPr>
          <a:xfrm>
            <a:off x="5638800" y="3404689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EC03963-B79F-44FE-9DE3-B11D63448F92}"/>
              </a:ext>
            </a:extLst>
          </p:cNvPr>
          <p:cNvCxnSpPr>
            <a:cxnSpLocks/>
          </p:cNvCxnSpPr>
          <p:nvPr/>
        </p:nvCxnSpPr>
        <p:spPr>
          <a:xfrm>
            <a:off x="6477000" y="3404689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71AF63A-809A-4488-BE27-DF703A72B8C6}"/>
              </a:ext>
            </a:extLst>
          </p:cNvPr>
          <p:cNvCxnSpPr>
            <a:cxnSpLocks/>
          </p:cNvCxnSpPr>
          <p:nvPr/>
        </p:nvCxnSpPr>
        <p:spPr>
          <a:xfrm>
            <a:off x="3784600" y="3760289"/>
            <a:ext cx="685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2DCAE5-8AE4-4CF4-B04B-88B37B8E1933}"/>
              </a:ext>
            </a:extLst>
          </p:cNvPr>
          <p:cNvCxnSpPr>
            <a:cxnSpLocks/>
          </p:cNvCxnSpPr>
          <p:nvPr/>
        </p:nvCxnSpPr>
        <p:spPr>
          <a:xfrm>
            <a:off x="4610100" y="3760289"/>
            <a:ext cx="43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4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7C36936-AE01-44CE-8185-849C0E655132}"/>
              </a:ext>
            </a:extLst>
          </p:cNvPr>
          <p:cNvCxnSpPr>
            <a:cxnSpLocks/>
          </p:cNvCxnSpPr>
          <p:nvPr/>
        </p:nvCxnSpPr>
        <p:spPr>
          <a:xfrm>
            <a:off x="3162300" y="3035300"/>
            <a:ext cx="187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A2C185-FC66-495D-9899-10D98627B069}"/>
              </a:ext>
            </a:extLst>
          </p:cNvPr>
          <p:cNvCxnSpPr>
            <a:cxnSpLocks/>
          </p:cNvCxnSpPr>
          <p:nvPr/>
        </p:nvCxnSpPr>
        <p:spPr>
          <a:xfrm>
            <a:off x="1758950" y="4140200"/>
            <a:ext cx="1403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AC1943-3D50-4C1F-A999-63ED2FC3DFFE}"/>
              </a:ext>
            </a:extLst>
          </p:cNvPr>
          <p:cNvCxnSpPr>
            <a:cxnSpLocks/>
          </p:cNvCxnSpPr>
          <p:nvPr/>
        </p:nvCxnSpPr>
        <p:spPr>
          <a:xfrm>
            <a:off x="2159000" y="45085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3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7D266F7-7B39-41EA-B26A-5C7E6F908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75757"/>
              </p:ext>
            </p:extLst>
          </p:nvPr>
        </p:nvGraphicFramePr>
        <p:xfrm>
          <a:off x="838200" y="3117501"/>
          <a:ext cx="10515600" cy="271228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79101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5375868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  <a:gridCol w="1024932">
                  <a:extLst>
                    <a:ext uri="{9D8B030D-6E8A-4147-A177-3AD203B41FA5}">
                      <a16:colId xmlns:a16="http://schemas.microsoft.com/office/drawing/2014/main" val="763995538"/>
                    </a:ext>
                  </a:extLst>
                </a:gridCol>
                <a:gridCol w="3435699">
                  <a:extLst>
                    <a:ext uri="{9D8B030D-6E8A-4147-A177-3AD203B41FA5}">
                      <a16:colId xmlns:a16="http://schemas.microsoft.com/office/drawing/2014/main" val="1345049551"/>
                    </a:ext>
                  </a:extLst>
                </a:gridCol>
              </a:tblGrid>
              <a:tr h="167833"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관계에 참여하는 개체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관계유형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 속성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보유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여러 신용카드를 가질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신용카드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신용카드는 한 회원이 보유한다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1:N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b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</a:br>
                      <a:endParaRPr lang="ko-KR" altLang="en-US" sz="1600" b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  <a:tr h="1174832"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예약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한 좌석만 예약할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좌석은 회원 한 명에 의해서 예약된다</a:t>
                      </a:r>
                    </a:p>
                    <a:p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여러 비행기를 예약할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):  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 한 좌석은 한 회원이 예약한다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1:N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030619177"/>
                  </a:ext>
                </a:extLst>
              </a:tr>
              <a:tr h="620983"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존재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 하나에는 좌석이 여러개 존재한다</a:t>
                      </a:r>
                    </a:p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좌석은 하나의 비행기에만 존재해야 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1:N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 없이 좌석이 존재할 수 없음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125790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0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ERD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생성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9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😉😆😄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: 2021-07-28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: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김    혜    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Database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개념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특정 조직의 응용 시스템들과 사용자가 동시에 저장 및 사용할 수 있는 데이터들의 집합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여러 데이터들의 중복을 최소화한 데이터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저장매체에 보관된 데이터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저장된 데이터를 변경 및 수정이 가능하고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목적에 따라 유연하게 사용가능한 데이터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여러 사용자가 서로 다른 목적을 가지고 사용이 가능한 공용 데이터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6EFCDFD-6AC8-48BF-B794-37CFEEE7C2D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4B00AB-ABF0-4F58-AE72-CE750BE87717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B59AA4-5F17-4BAA-98B7-401F0F45EC0F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EC4170-55C3-483B-830A-3BEAB6EE68E2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97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Database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특징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실시간 접근성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다수의 사용자 또는 프로그램의 요구에 즉시 응답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처리 가능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계속적인 변화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insert, update, delete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내용을 지속해서 최신의 내용으로 유지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동시 공유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다수의 사용자가 서로 다른 목적으로 동시에 동일 데이터 이용 가능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내용 참조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주소나 특정 위치에 따라 데이터를 참조하는 것이 아니라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내용에 따라 참조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pic>
        <p:nvPicPr>
          <p:cNvPr id="8" name="그래픽 7" descr="데이터베이스 단색으로 채워진">
            <a:extLst>
              <a:ext uri="{FF2B5EF4-FFF2-40B4-BE49-F238E27FC236}">
                <a16:creationId xmlns:a16="http://schemas.microsoft.com/office/drawing/2014/main" id="{064C4E7B-9EE1-4AD2-811B-445421592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2271" y="4570450"/>
            <a:ext cx="1550504" cy="1550504"/>
          </a:xfrm>
          <a:prstGeom prst="rect">
            <a:avLst/>
          </a:prstGeom>
        </p:spPr>
      </p:pic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B2EAC301-2645-4F51-9F20-61A4D4CEDC72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7D3E3-C2D7-4AF7-BC35-A90BB57BCC13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1EBB5A-B222-4FCB-8026-ED58FA8DF48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431193-D01C-43AA-B0F6-2C8C016C4DAE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33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DBMS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개념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DB Management System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데이터베이스 관리 시스템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 또는 프로그램과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사이에서 데이터를 공용할 수 있게 관리해주는 소프트웨어 시스템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4C99600-50DA-4AA5-9F00-554AF1AB8AE1}"/>
              </a:ext>
            </a:extLst>
          </p:cNvPr>
          <p:cNvGrpSpPr/>
          <p:nvPr/>
        </p:nvGrpSpPr>
        <p:grpSpPr>
          <a:xfrm>
            <a:off x="3949322" y="3577310"/>
            <a:ext cx="4293356" cy="2658979"/>
            <a:chOff x="4237731" y="3577310"/>
            <a:chExt cx="4293356" cy="26589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F0EDB2B-C10B-4846-BDDD-DD72773E173E}"/>
                </a:ext>
              </a:extLst>
            </p:cNvPr>
            <p:cNvGrpSpPr/>
            <p:nvPr/>
          </p:nvGrpSpPr>
          <p:grpSpPr>
            <a:xfrm>
              <a:off x="4237731" y="3577310"/>
              <a:ext cx="4293356" cy="2658979"/>
              <a:chOff x="7060444" y="3577310"/>
              <a:chExt cx="4293356" cy="2658979"/>
            </a:xfrm>
          </p:grpSpPr>
          <p:pic>
            <p:nvPicPr>
              <p:cNvPr id="17" name="그래픽 16" descr="네트워크 다이어그램 단색으로 채워진">
                <a:extLst>
                  <a:ext uri="{FF2B5EF4-FFF2-40B4-BE49-F238E27FC236}">
                    <a16:creationId xmlns:a16="http://schemas.microsoft.com/office/drawing/2014/main" id="{80BFC8F4-EE38-4A5E-898C-176505EF5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43706" y="44496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그래픽 18" descr="데이터베이스 단색으로 채워진">
                <a:extLst>
                  <a:ext uri="{FF2B5EF4-FFF2-40B4-BE49-F238E27FC236}">
                    <a16:creationId xmlns:a16="http://schemas.microsoft.com/office/drawing/2014/main" id="{F89F5CA8-2C9A-4423-8CDA-CF0CDB8F0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39400" y="44496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AD35AE0-E791-4351-AD22-A6BE9D1D3082}"/>
                  </a:ext>
                </a:extLst>
              </p:cNvPr>
              <p:cNvGrpSpPr/>
              <p:nvPr/>
            </p:nvGrpSpPr>
            <p:grpSpPr>
              <a:xfrm>
                <a:off x="7060444" y="3577310"/>
                <a:ext cx="914400" cy="2658979"/>
                <a:chOff x="7098631" y="3326985"/>
                <a:chExt cx="914400" cy="2658979"/>
              </a:xfrm>
            </p:grpSpPr>
            <p:pic>
              <p:nvPicPr>
                <p:cNvPr id="15" name="그래픽 14" descr="인터넷 단색으로 채워진">
                  <a:extLst>
                    <a:ext uri="{FF2B5EF4-FFF2-40B4-BE49-F238E27FC236}">
                      <a16:creationId xmlns:a16="http://schemas.microsoft.com/office/drawing/2014/main" id="{0D8CA936-8848-4878-A7A2-1367A7A56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8631" y="332698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9" descr="인터넷 단색으로 채워진">
                  <a:extLst>
                    <a:ext uri="{FF2B5EF4-FFF2-40B4-BE49-F238E27FC236}">
                      <a16:creationId xmlns:a16="http://schemas.microsoft.com/office/drawing/2014/main" id="{34E2EB13-3A6E-4BBD-8152-E6974A014B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8631" y="4199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21" descr="인터넷 단색으로 채워진">
                  <a:extLst>
                    <a:ext uri="{FF2B5EF4-FFF2-40B4-BE49-F238E27FC236}">
                      <a16:creationId xmlns:a16="http://schemas.microsoft.com/office/drawing/2014/main" id="{99075F60-BC85-42C0-BE6C-C1E117324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8631" y="5071564"/>
                  <a:ext cx="914400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D1E974F-3BD6-4A87-9D9D-8AF173CDCE4B}"/>
                  </a:ext>
                </a:extLst>
              </p:cNvPr>
              <p:cNvCxnSpPr>
                <a:stCxn id="20" idx="3"/>
                <a:endCxn id="17" idx="1"/>
              </p:cNvCxnSpPr>
              <p:nvPr/>
            </p:nvCxnSpPr>
            <p:spPr>
              <a:xfrm>
                <a:off x="7974844" y="4906800"/>
                <a:ext cx="86886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6F99651-9DC1-4B94-AE10-D609A3297A39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V="1">
                <a:off x="7974844" y="4948910"/>
                <a:ext cx="868862" cy="83017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5ED1A3C-6E4B-4F2E-ADCB-70C99BFD1F1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7974844" y="4034510"/>
                <a:ext cx="856032" cy="83724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C8753EBE-78F7-401D-B326-C80E3771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228" y="4906800"/>
                <a:ext cx="79725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75B633-57CC-4EB1-AAFE-3EE6EA2366BC}"/>
                </a:ext>
              </a:extLst>
            </p:cNvPr>
            <p:cNvSpPr txBox="1"/>
            <p:nvPr/>
          </p:nvSpPr>
          <p:spPr>
            <a:xfrm>
              <a:off x="6141402" y="5386878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DBMS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776FFE-DEE3-44D8-A080-9E220CDD2848}"/>
                </a:ext>
              </a:extLst>
            </p:cNvPr>
            <p:cNvSpPr txBox="1"/>
            <p:nvPr/>
          </p:nvSpPr>
          <p:spPr>
            <a:xfrm>
              <a:off x="7862130" y="5386878"/>
              <a:ext cx="423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DB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0807AA6D-E531-4696-B6A5-D32CAB401D19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D1C06C-6198-496C-ADF2-EF2610222A4C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FC59275-8B92-4A36-991A-317A3130FAC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F07B4A-7B52-4551-A146-9422E84FF4C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DBMS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목적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Data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Independency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 독립성 유지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사용자는 내부의 논리적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물리적 구조에 신경 쓰지 않고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충분히 원활한 작업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Data Definition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논리적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물리적 구조 정의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구조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이용방식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제약조건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Data Manipulation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 검색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삽입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갱신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삭제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Data Control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 간의 모순이 생기지 않도록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일관성과 무결성을 유지하여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	    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항상 데이터의 내용을 정확하게 유지할 수 있도록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348B561F-6159-4370-B518-90ABC6423972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F27B6-8E93-4248-970B-63B90A4505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BE8769-A23D-41C8-A592-F9C4A32BA38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7EE1BA5-AD76-4DB7-9531-0E0848290591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79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1ABC39A-F4B3-45F5-A307-CCD5981F0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83425"/>
              </p:ext>
            </p:extLst>
          </p:nvPr>
        </p:nvGraphicFramePr>
        <p:xfrm>
          <a:off x="1603808" y="2901489"/>
          <a:ext cx="8984384" cy="335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9700200" imgH="3627000" progId="Paint.Picture">
                  <p:embed/>
                </p:oleObj>
              </mc:Choice>
              <mc:Fallback>
                <p:oleObj name="비트맵 이미지" r:id="rId3" imgW="9700200" imgH="3627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808" y="2901489"/>
                        <a:ext cx="8984384" cy="335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DBMS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종류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  <a:hlinkClick r:id="rId5"/>
              </a:rPr>
              <a:t>https://db-engines.com/en/ranking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  <a:hlinkClick r:id="rId6"/>
              </a:rPr>
              <a:t>https://database.sarang.net/?criteria=pgsql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88A6A92-C198-4FD6-98B9-0476CBFE6593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DBMS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8FA30B-BEE5-444A-8983-09596BE65DFB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8EFE7E-0D2F-4029-9A9C-07047E7AEE4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27EC8E-1D0C-4D95-9D3C-3EFCB0733816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58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Schema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개념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구성하는 데이터 개체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속성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 및 제약조건 등을 표현해주는 설계도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Data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dictionary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저장되며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Metadata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라고도 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사용자의 관점에 따라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External, Conceptual, Internal Schema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나뉜다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6EFCDFD-6AC8-48BF-B794-37CFEEE7C2D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5D03E6-EF3E-4444-ADDF-46736304CB83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E2E0F0-D340-4EDB-AAD9-411BC16237AF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C8A35D-E41A-4BE7-8AD2-8CDE6AC78BD3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9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Schema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구조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External Schema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특정 개개인 사용자 관점에서의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일부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Conceptual Schema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전체적인 관점에서의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	*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단순히 스키마라고 하면 개념 스키마를 의미하는 것이다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Internal Schema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저장 장치 관점에서의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응용 인터페이스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External/Conceptual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Mapping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➡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두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Schema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대응 관계 정의로 논리적 데이터 독립성 제공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저장 인터페이스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Conceptual/Internal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Mapping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➡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Schema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대응 관계 정의로 물리적 데이터 독립성 제공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36753B-4694-4BB7-97C4-A36302A8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43" y="2418851"/>
            <a:ext cx="4305300" cy="3476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30AB11-59DD-4458-BDB2-05EDEF307CCF}"/>
              </a:ext>
            </a:extLst>
          </p:cNvPr>
          <p:cNvSpPr/>
          <p:nvPr/>
        </p:nvSpPr>
        <p:spPr>
          <a:xfrm>
            <a:off x="10933043" y="4916557"/>
            <a:ext cx="849100" cy="344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744F8C50-6513-4982-98E9-6179A1CC84D2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C54B78-291F-4A42-9A5C-7B8E5D82335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83B5D7-45F3-4533-976C-66D0505B0A64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DDC08D-D2F0-41D0-86EE-44FD1A23E2ED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90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1724</Words>
  <Application>Microsoft Office PowerPoint</Application>
  <PresentationFormat>와이드스크린</PresentationFormat>
  <Paragraphs>300</Paragraphs>
  <Slides>24</Slides>
  <Notes>24</Notes>
  <HiddenSlides>5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CJK KR DemiLight</vt:lpstr>
      <vt:lpstr>맑은 고딕</vt:lpstr>
      <vt:lpstr>Arial</vt:lpstr>
      <vt:lpstr>Office 테마</vt:lpstr>
      <vt:lpstr>비트맵 이미지</vt:lpstr>
      <vt:lpstr>PowerPoint 프레젠테이션</vt:lpstr>
      <vt:lpstr>목차</vt:lpstr>
      <vt:lpstr>Database</vt:lpstr>
      <vt:lpstr>Database</vt:lpstr>
      <vt:lpstr>DBMS</vt:lpstr>
      <vt:lpstr>DBMS</vt:lpstr>
      <vt:lpstr>DBMS</vt:lpstr>
      <vt:lpstr>Schema</vt:lpstr>
      <vt:lpstr>Schema</vt:lpstr>
      <vt:lpstr>Data Modeling</vt:lpstr>
      <vt:lpstr>Data Modeling</vt:lpstr>
      <vt:lpstr>Data Modeling</vt:lpstr>
      <vt:lpstr>Relational Data Model</vt:lpstr>
      <vt:lpstr>Relational Data Model</vt:lpstr>
      <vt:lpstr>Relational Data Model</vt:lpstr>
      <vt:lpstr>Relational DB</vt:lpstr>
      <vt:lpstr>Relational DB 설계</vt:lpstr>
      <vt:lpstr>Relational DB 설계</vt:lpstr>
      <vt:lpstr>설계 예제</vt:lpstr>
      <vt:lpstr>설계 예제</vt:lpstr>
      <vt:lpstr>설계 예제</vt:lpstr>
      <vt:lpstr>설계 예제</vt:lpstr>
      <vt:lpstr>설계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342</cp:revision>
  <dcterms:created xsi:type="dcterms:W3CDTF">2020-11-09T14:13:22Z</dcterms:created>
  <dcterms:modified xsi:type="dcterms:W3CDTF">2021-07-28T09:26:33Z</dcterms:modified>
</cp:coreProperties>
</file>