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7" r:id="rId15"/>
    <p:sldId id="268" r:id="rId16"/>
    <p:sldId id="270" r:id="rId17"/>
    <p:sldId id="271" r:id="rId18"/>
    <p:sldId id="272" r:id="rId19"/>
    <p:sldId id="273" r:id="rId20"/>
    <p:sldId id="275" r:id="rId21"/>
    <p:sldId id="276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83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77BA5-F843-4C1F-A552-979739068FA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5B57A-CB44-4D8C-A7C3-3547211B8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8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VAE</a:t>
            </a:r>
            <a:r>
              <a:rPr lang="ko-KR" altLang="en-US" dirty="0"/>
              <a:t>를 들어가기에 앞서 </a:t>
            </a:r>
            <a:r>
              <a:rPr lang="en-US" altLang="ko-KR" dirty="0"/>
              <a:t>AE</a:t>
            </a:r>
            <a:r>
              <a:rPr lang="ko-KR" altLang="en-US" dirty="0"/>
              <a:t>부터 복습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읽기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45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제네레이터와</a:t>
            </a:r>
            <a:r>
              <a:rPr lang="ko-KR" altLang="en-US" dirty="0"/>
              <a:t> 결합 시키면 다음과 같은 식이 나옴</a:t>
            </a:r>
            <a:r>
              <a:rPr lang="en-US" altLang="ko-KR" dirty="0"/>
              <a:t> – </a:t>
            </a:r>
            <a:r>
              <a:rPr lang="ko-KR" altLang="en-US" dirty="0"/>
              <a:t>증명은 패스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와우 어렵다</a:t>
            </a:r>
            <a:endParaRPr lang="en-US" altLang="ko-KR" dirty="0"/>
          </a:p>
          <a:p>
            <a:r>
              <a:rPr lang="ko-KR" altLang="en-US" dirty="0"/>
              <a:t>결론만 말하자면 인코더와 </a:t>
            </a:r>
            <a:r>
              <a:rPr lang="ko-KR" altLang="en-US" dirty="0" err="1"/>
              <a:t>디코더는</a:t>
            </a:r>
            <a:r>
              <a:rPr lang="ko-KR" altLang="en-US" dirty="0"/>
              <a:t> 같은 목표를 가지고 있기에 학습이 편하다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예전에 말했던 </a:t>
            </a:r>
            <a:r>
              <a:rPr lang="en-US" altLang="ko-KR" dirty="0"/>
              <a:t>GAN</a:t>
            </a:r>
            <a:r>
              <a:rPr lang="ko-KR" altLang="en-US" dirty="0"/>
              <a:t>은 </a:t>
            </a:r>
            <a:r>
              <a:rPr lang="en-US" altLang="ko-KR" dirty="0"/>
              <a:t>Generator</a:t>
            </a:r>
            <a:r>
              <a:rPr lang="ko-KR" altLang="en-US" dirty="0"/>
              <a:t>는 </a:t>
            </a:r>
            <a:r>
              <a:rPr lang="en-US" altLang="ko-KR" dirty="0"/>
              <a:t>Loss</a:t>
            </a:r>
            <a:r>
              <a:rPr lang="ko-KR" altLang="en-US" dirty="0"/>
              <a:t>를 높이려고</a:t>
            </a:r>
            <a:r>
              <a:rPr lang="en-US" altLang="ko-KR" dirty="0"/>
              <a:t>, Discriminator</a:t>
            </a:r>
            <a:r>
              <a:rPr lang="ko-KR" altLang="en-US" dirty="0"/>
              <a:t>는 </a:t>
            </a:r>
            <a:r>
              <a:rPr lang="en-US" altLang="ko-KR" dirty="0"/>
              <a:t>Loss</a:t>
            </a:r>
            <a:r>
              <a:rPr lang="ko-KR" altLang="en-US" dirty="0"/>
              <a:t>를 낮추려고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Loss </a:t>
            </a:r>
            <a:r>
              <a:rPr lang="ko-KR" altLang="en-US" dirty="0"/>
              <a:t>수치만으로는 판단이 안됨 </a:t>
            </a:r>
            <a:r>
              <a:rPr lang="ko-KR" altLang="en-US" dirty="0" err="1"/>
              <a:t>ㅠ</a:t>
            </a:r>
            <a:r>
              <a:rPr lang="ko-KR" altLang="en-US" dirty="0"/>
              <a:t> 실제로 데이터를 보고 판단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32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결론은 </a:t>
            </a:r>
            <a:r>
              <a:rPr lang="en-US" altLang="ko-KR" dirty="0"/>
              <a:t>Auto Encoder</a:t>
            </a:r>
            <a:r>
              <a:rPr lang="ko-KR" altLang="en-US" dirty="0"/>
              <a:t>와 성능을 비교해보자면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Auto Encoder </a:t>
            </a:r>
            <a:r>
              <a:rPr lang="ko-KR" altLang="en-US" dirty="0"/>
              <a:t>를 통해 학습한 </a:t>
            </a:r>
            <a:r>
              <a:rPr lang="en-US" altLang="ko-KR" dirty="0"/>
              <a:t>Manifold</a:t>
            </a:r>
            <a:r>
              <a:rPr lang="ko-KR" altLang="en-US" dirty="0"/>
              <a:t>는 학습 할 때마다 그 위치가 변함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VAE</a:t>
            </a:r>
            <a:r>
              <a:rPr lang="ko-KR" altLang="en-US" dirty="0"/>
              <a:t>를 사용한 </a:t>
            </a:r>
            <a:r>
              <a:rPr lang="en-US" altLang="ko-KR" dirty="0"/>
              <a:t>Manifold</a:t>
            </a:r>
            <a:r>
              <a:rPr lang="ko-KR" altLang="en-US" dirty="0"/>
              <a:t>는 계속 한군데 뭉쳐 있음 </a:t>
            </a:r>
            <a:r>
              <a:rPr lang="en-US" altLang="ko-KR" dirty="0"/>
              <a:t>-&gt; </a:t>
            </a:r>
            <a:r>
              <a:rPr lang="ko-KR" altLang="en-US" dirty="0"/>
              <a:t>안정적이다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안정적이지 못하고 계속 </a:t>
            </a:r>
            <a:r>
              <a:rPr lang="en-US" altLang="ko-KR" dirty="0"/>
              <a:t>Latent Vector</a:t>
            </a:r>
            <a:r>
              <a:rPr lang="ko-KR" altLang="en-US" dirty="0"/>
              <a:t>가 변한다면</a:t>
            </a:r>
            <a:r>
              <a:rPr lang="en-US" altLang="ko-KR" dirty="0"/>
              <a:t>, Generator</a:t>
            </a:r>
            <a:r>
              <a:rPr lang="ko-KR" altLang="en-US" dirty="0"/>
              <a:t>는 </a:t>
            </a:r>
            <a:r>
              <a:rPr lang="ko-KR" altLang="en-US" dirty="0" err="1"/>
              <a:t>일관성있는</a:t>
            </a:r>
            <a:r>
              <a:rPr lang="ko-KR" altLang="en-US" dirty="0"/>
              <a:t> 데이터를 뽑기 </a:t>
            </a:r>
            <a:r>
              <a:rPr lang="ko-KR" altLang="en-US" dirty="0" err="1"/>
              <a:t>힘들뿐더러</a:t>
            </a:r>
            <a:endParaRPr lang="en-US" altLang="ko-KR" dirty="0"/>
          </a:p>
          <a:p>
            <a:r>
              <a:rPr lang="ko-KR" altLang="en-US" dirty="0"/>
              <a:t>정상적인 데이터도 뽑지 못함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VAE</a:t>
            </a:r>
            <a:r>
              <a:rPr lang="ko-KR" altLang="en-US" dirty="0"/>
              <a:t>를 통해 학습한 </a:t>
            </a:r>
            <a:r>
              <a:rPr lang="en-US" altLang="ko-KR" dirty="0"/>
              <a:t>Manifold</a:t>
            </a:r>
            <a:r>
              <a:rPr lang="ko-KR" altLang="en-US" dirty="0"/>
              <a:t>는 안정적이기 때문에</a:t>
            </a:r>
            <a:r>
              <a:rPr lang="en-US" altLang="ko-KR" dirty="0"/>
              <a:t>, </a:t>
            </a:r>
            <a:r>
              <a:rPr lang="ko-KR" altLang="en-US" dirty="0"/>
              <a:t>데이터를 생성할 때 굉장히 유리하게 작용합니다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 아무튼</a:t>
            </a:r>
            <a:r>
              <a:rPr lang="en-US" altLang="ko-KR" dirty="0"/>
              <a:t>, </a:t>
            </a:r>
            <a:r>
              <a:rPr lang="ko-KR" altLang="en-US" dirty="0"/>
              <a:t>여러분들이 나중에 프로젝트를 진행할 때 데이터가 부족할 때 유사한 데이터를 만들 때 이 </a:t>
            </a:r>
            <a:r>
              <a:rPr lang="en-US" altLang="ko-KR" dirty="0"/>
              <a:t>VAE</a:t>
            </a:r>
            <a:r>
              <a:rPr lang="ko-KR" altLang="en-US" dirty="0"/>
              <a:t>를 사용할 수 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VAE</a:t>
            </a:r>
            <a:r>
              <a:rPr lang="ko-KR" altLang="en-US" dirty="0"/>
              <a:t>를 사용하면 저해상도 이미지를 고해상도 이미지로 바꾸는 </a:t>
            </a:r>
            <a:r>
              <a:rPr lang="en-US" altLang="ko-KR" dirty="0"/>
              <a:t>Super Resolution</a:t>
            </a:r>
            <a:r>
              <a:rPr lang="ko-KR" altLang="en-US" dirty="0"/>
              <a:t>도 할 수 있으니</a:t>
            </a:r>
            <a:r>
              <a:rPr lang="en-US" altLang="ko-KR" dirty="0"/>
              <a:t>, </a:t>
            </a:r>
            <a:r>
              <a:rPr lang="ko-KR" altLang="en-US" dirty="0" err="1"/>
              <a:t>알아두시면</a:t>
            </a:r>
            <a:r>
              <a:rPr lang="ko-KR" altLang="en-US" dirty="0"/>
              <a:t> 좋을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0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추가로 </a:t>
            </a:r>
            <a:r>
              <a:rPr lang="en-US" altLang="ko-KR" dirty="0"/>
              <a:t>VAE</a:t>
            </a:r>
            <a:r>
              <a:rPr lang="ko-KR" altLang="en-US" dirty="0"/>
              <a:t>에서 파생된 모델들이 있는데요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중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CVAE</a:t>
            </a:r>
            <a:r>
              <a:rPr lang="ko-KR" altLang="en-US" dirty="0"/>
              <a:t>와 </a:t>
            </a:r>
            <a:r>
              <a:rPr lang="en-US" altLang="ko-KR" dirty="0"/>
              <a:t>AAE</a:t>
            </a:r>
            <a:r>
              <a:rPr lang="ko-KR" altLang="en-US" dirty="0"/>
              <a:t>를 소개해드리겠습니다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CVAE</a:t>
            </a:r>
            <a:r>
              <a:rPr lang="ko-KR" altLang="en-US" dirty="0"/>
              <a:t>는 </a:t>
            </a:r>
            <a:r>
              <a:rPr lang="en-US" altLang="ko-KR" dirty="0"/>
              <a:t>co~</a:t>
            </a:r>
          </a:p>
          <a:p>
            <a:endParaRPr lang="en-US" altLang="ko-KR" dirty="0"/>
          </a:p>
          <a:p>
            <a:r>
              <a:rPr lang="ko-KR" altLang="en-US" dirty="0"/>
              <a:t>원래 </a:t>
            </a:r>
            <a:r>
              <a:rPr lang="en-US" altLang="ko-KR" dirty="0" err="1"/>
              <a:t>vae</a:t>
            </a:r>
            <a:r>
              <a:rPr lang="ko-KR" altLang="en-US" dirty="0"/>
              <a:t>는 </a:t>
            </a:r>
            <a:r>
              <a:rPr lang="en-US" altLang="ko-KR" dirty="0"/>
              <a:t>~~~ </a:t>
            </a:r>
            <a:r>
              <a:rPr lang="ko-KR" altLang="en-US" dirty="0"/>
              <a:t>이러한 구조인데</a:t>
            </a:r>
            <a:endParaRPr lang="en-US" altLang="ko-KR" dirty="0"/>
          </a:p>
          <a:p>
            <a:r>
              <a:rPr lang="en-US" altLang="ko-KR" dirty="0" err="1"/>
              <a:t>Cvae</a:t>
            </a:r>
            <a:r>
              <a:rPr lang="ko-KR" altLang="en-US" dirty="0"/>
              <a:t>는 </a:t>
            </a:r>
            <a:r>
              <a:rPr lang="en-US" altLang="ko-KR" dirty="0" err="1"/>
              <a:t>ec</a:t>
            </a:r>
            <a:r>
              <a:rPr lang="en-US" altLang="ko-KR" dirty="0"/>
              <a:t> dec </a:t>
            </a:r>
            <a:r>
              <a:rPr lang="ko-KR" altLang="en-US" dirty="0"/>
              <a:t>앞에 출력 </a:t>
            </a:r>
            <a:r>
              <a:rPr lang="en-US" altLang="ko-KR" dirty="0"/>
              <a:t>label</a:t>
            </a:r>
            <a:r>
              <a:rPr lang="ko-KR" altLang="en-US" dirty="0"/>
              <a:t>을 준다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이게 학습 성능을 향상 시킨다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92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 </a:t>
            </a:r>
            <a:r>
              <a:rPr lang="en-US" altLang="ko-KR" dirty="0" err="1"/>
              <a:t>vae</a:t>
            </a:r>
            <a:r>
              <a:rPr lang="ko-KR" altLang="en-US" dirty="0"/>
              <a:t>에서는 </a:t>
            </a:r>
            <a:r>
              <a:rPr lang="en-US" altLang="ko-KR" dirty="0"/>
              <a:t>1epoch</a:t>
            </a:r>
            <a:r>
              <a:rPr lang="ko-KR" altLang="en-US" dirty="0"/>
              <a:t>에서 잘 안됐지만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Cvae</a:t>
            </a:r>
            <a:r>
              <a:rPr lang="ko-KR" altLang="en-US" dirty="0"/>
              <a:t>에서는 </a:t>
            </a:r>
            <a:r>
              <a:rPr lang="en-US" altLang="ko-KR" dirty="0"/>
              <a:t>1epoch</a:t>
            </a:r>
            <a:r>
              <a:rPr lang="ko-KR" altLang="en-US" dirty="0"/>
              <a:t>부터 뛰어난 성능을 보였다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그럴 수 밖에 없는게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그냥 복원해봐</a:t>
            </a:r>
            <a:r>
              <a:rPr lang="en-US" altLang="ko-KR" dirty="0"/>
              <a:t>! </a:t>
            </a:r>
            <a:r>
              <a:rPr lang="ko-KR" altLang="en-US" dirty="0" err="1"/>
              <a:t>하는거랑</a:t>
            </a:r>
            <a:r>
              <a:rPr lang="ko-KR" altLang="en-US" dirty="0"/>
              <a:t> 이거 </a:t>
            </a:r>
            <a:r>
              <a:rPr lang="en-US" altLang="ko-KR" dirty="0"/>
              <a:t>7</a:t>
            </a:r>
            <a:r>
              <a:rPr lang="ko-KR" altLang="en-US" dirty="0"/>
              <a:t>이래</a:t>
            </a:r>
            <a:r>
              <a:rPr lang="en-US" altLang="ko-KR" dirty="0"/>
              <a:t>! </a:t>
            </a:r>
            <a:r>
              <a:rPr lang="ko-KR" altLang="en-US" dirty="0"/>
              <a:t>복원해봐</a:t>
            </a:r>
            <a:r>
              <a:rPr lang="en-US" altLang="ko-KR" dirty="0"/>
              <a:t>! </a:t>
            </a:r>
            <a:r>
              <a:rPr lang="ko-KR" altLang="en-US" dirty="0"/>
              <a:t>하는 차이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06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AAE</a:t>
            </a:r>
            <a:r>
              <a:rPr lang="ko-KR" altLang="en-US" dirty="0"/>
              <a:t>인데요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AAE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어 </a:t>
            </a:r>
            <a:r>
              <a:rPr lang="en-US" altLang="ko-KR" dirty="0"/>
              <a:t>? Adversarial ? </a:t>
            </a:r>
            <a:r>
              <a:rPr lang="ko-KR" altLang="en-US" dirty="0"/>
              <a:t>적대적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이거 예전에 </a:t>
            </a:r>
            <a:r>
              <a:rPr lang="en-US" altLang="ko-KR" dirty="0"/>
              <a:t>GAN</a:t>
            </a:r>
            <a:r>
              <a:rPr lang="ko-KR" altLang="en-US" dirty="0"/>
              <a:t> 할 때 </a:t>
            </a:r>
            <a:r>
              <a:rPr lang="ko-KR" altLang="en-US" dirty="0" err="1"/>
              <a:t>했었죠</a:t>
            </a:r>
            <a:r>
              <a:rPr lang="en-US" altLang="ko-KR" dirty="0"/>
              <a:t>? </a:t>
            </a:r>
            <a:r>
              <a:rPr lang="ko-KR" altLang="en-US" dirty="0"/>
              <a:t>이게 </a:t>
            </a:r>
            <a:r>
              <a:rPr lang="en-US" altLang="ko-KR" dirty="0"/>
              <a:t>GAN</a:t>
            </a:r>
            <a:r>
              <a:rPr lang="ko-KR" altLang="en-US" dirty="0"/>
              <a:t>과 </a:t>
            </a:r>
            <a:r>
              <a:rPr lang="en-US" altLang="ko-KR" dirty="0"/>
              <a:t>Auto Encoder</a:t>
            </a:r>
            <a:r>
              <a:rPr lang="ko-KR" altLang="en-US" dirty="0"/>
              <a:t>를 합친 개념입니다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GAN</a:t>
            </a:r>
            <a:r>
              <a:rPr lang="ko-KR" altLang="en-US" dirty="0"/>
              <a:t>도 </a:t>
            </a:r>
            <a:r>
              <a:rPr lang="en-US" altLang="ko-KR" dirty="0"/>
              <a:t>VAE</a:t>
            </a:r>
            <a:r>
              <a:rPr lang="ko-KR" altLang="en-US" dirty="0"/>
              <a:t>와 똑같은 생성 모델인데요</a:t>
            </a:r>
            <a:r>
              <a:rPr lang="en-US" altLang="ko-KR" dirty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5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이게 왜</a:t>
            </a:r>
            <a:r>
              <a:rPr lang="en-US" altLang="ko-KR" dirty="0"/>
              <a:t>? </a:t>
            </a:r>
            <a:r>
              <a:rPr lang="ko-KR" altLang="en-US" dirty="0"/>
              <a:t>라고 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아까 </a:t>
            </a:r>
            <a:r>
              <a:rPr lang="en-US" altLang="ko-KR" dirty="0"/>
              <a:t>VAE </a:t>
            </a:r>
            <a:r>
              <a:rPr lang="ko-KR" altLang="en-US" dirty="0"/>
              <a:t>확률분포를 동일하게 만들려고 </a:t>
            </a:r>
            <a:r>
              <a:rPr lang="en-US" altLang="ko-KR" dirty="0"/>
              <a:t>KLD</a:t>
            </a:r>
            <a:r>
              <a:rPr lang="ko-KR" altLang="en-US" dirty="0"/>
              <a:t>를 최소화 한다고 </a:t>
            </a:r>
            <a:r>
              <a:rPr lang="ko-KR" altLang="en-US" dirty="0" err="1"/>
              <a:t>했잖아요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에서는 아님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VAE</a:t>
            </a:r>
            <a:r>
              <a:rPr lang="ko-KR" altLang="en-US" dirty="0"/>
              <a:t>의 </a:t>
            </a:r>
            <a:r>
              <a:rPr lang="en-US" altLang="ko-KR" dirty="0"/>
              <a:t>KL</a:t>
            </a:r>
            <a:r>
              <a:rPr lang="ko-KR" altLang="en-US" dirty="0"/>
              <a:t> 지워 학습하게 하는 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72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구조를 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전체적인 구조는 </a:t>
            </a:r>
            <a:r>
              <a:rPr lang="en-US" altLang="ko-KR" dirty="0"/>
              <a:t>GAN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Generator</a:t>
            </a:r>
            <a:r>
              <a:rPr lang="ko-KR" altLang="en-US" dirty="0"/>
              <a:t>부분이 </a:t>
            </a:r>
            <a:r>
              <a:rPr lang="en-US" altLang="ko-KR" dirty="0"/>
              <a:t>Auto Encoder</a:t>
            </a:r>
          </a:p>
          <a:p>
            <a:endParaRPr lang="en-US" altLang="ko-KR" dirty="0"/>
          </a:p>
          <a:p>
            <a:r>
              <a:rPr lang="ko-KR" altLang="en-US" dirty="0"/>
              <a:t>화면 읽기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28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보면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위는 원형 분포</a:t>
            </a:r>
            <a:endParaRPr lang="en-US" altLang="ko-KR" dirty="0"/>
          </a:p>
          <a:p>
            <a:r>
              <a:rPr lang="ko-KR" altLang="en-US" dirty="0"/>
              <a:t>아래는 날개 모양의 </a:t>
            </a:r>
            <a:r>
              <a:rPr lang="ko-KR" altLang="en-US" dirty="0" err="1"/>
              <a:t>가우시안</a:t>
            </a:r>
            <a:r>
              <a:rPr lang="ko-KR" altLang="en-US" dirty="0"/>
              <a:t> 분포</a:t>
            </a:r>
            <a:endParaRPr lang="en-US" altLang="ko-KR" dirty="0"/>
          </a:p>
          <a:p>
            <a:r>
              <a:rPr lang="en-US" altLang="ko-KR" dirty="0"/>
              <a:t>AAE</a:t>
            </a:r>
            <a:r>
              <a:rPr lang="ko-KR" altLang="en-US" dirty="0"/>
              <a:t>가 좀 더 반듯하게 나온다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아무튼 </a:t>
            </a:r>
            <a:r>
              <a:rPr lang="en-US" altLang="ko-KR" dirty="0"/>
              <a:t>AAE</a:t>
            </a:r>
            <a:r>
              <a:rPr lang="ko-KR" altLang="en-US" dirty="0"/>
              <a:t>는 </a:t>
            </a:r>
            <a:r>
              <a:rPr lang="en-US" altLang="ko-KR" dirty="0"/>
              <a:t>Manifold</a:t>
            </a:r>
            <a:r>
              <a:rPr lang="ko-KR" altLang="en-US" dirty="0"/>
              <a:t>의 형태를 정하여 학습하는 형태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0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공부한 내용은 거의 </a:t>
            </a:r>
            <a:endParaRPr lang="en-US" altLang="ko-KR" dirty="0"/>
          </a:p>
          <a:p>
            <a:r>
              <a:rPr lang="ko-KR" altLang="en-US" dirty="0"/>
              <a:t>네이버 </a:t>
            </a:r>
            <a:r>
              <a:rPr lang="en-US" altLang="ko-KR" dirty="0"/>
              <a:t>CLOVA </a:t>
            </a:r>
            <a:r>
              <a:rPr lang="ko-KR" altLang="en-US" dirty="0"/>
              <a:t>리더인 </a:t>
            </a:r>
            <a:r>
              <a:rPr lang="ko-KR" altLang="en-US" dirty="0" err="1"/>
              <a:t>이활석님</a:t>
            </a:r>
            <a:r>
              <a:rPr lang="ko-KR" altLang="en-US" dirty="0"/>
              <a:t> 세미나 영상을 보고 공부했습니다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 발표가 많이 </a:t>
            </a:r>
            <a:r>
              <a:rPr lang="ko-KR" altLang="en-US" dirty="0" err="1"/>
              <a:t>간략화된</a:t>
            </a:r>
            <a:r>
              <a:rPr lang="ko-KR" altLang="en-US" dirty="0"/>
              <a:t> 느낌이라면 이분 세미나는 완전 자세하게 나와있으니</a:t>
            </a:r>
            <a:endParaRPr lang="en-US" altLang="ko-KR" dirty="0"/>
          </a:p>
          <a:p>
            <a:r>
              <a:rPr lang="ko-KR" altLang="en-US" dirty="0"/>
              <a:t>더 궁금하신 </a:t>
            </a:r>
            <a:r>
              <a:rPr lang="ko-KR" altLang="en-US" dirty="0" err="1"/>
              <a:t>내용있으시면</a:t>
            </a:r>
            <a:r>
              <a:rPr lang="ko-KR" altLang="en-US" dirty="0"/>
              <a:t> 참고하시면 될 것 같아요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이 네이버 </a:t>
            </a:r>
            <a:r>
              <a:rPr lang="en-US" altLang="ko-KR" dirty="0"/>
              <a:t>d2</a:t>
            </a:r>
            <a:r>
              <a:rPr lang="ko-KR" altLang="en-US" dirty="0"/>
              <a:t>는 네이버 개발자들이 정보를 공유하는 곳인데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웹 </a:t>
            </a:r>
            <a:r>
              <a:rPr lang="ko-KR" altLang="en-US" dirty="0" err="1"/>
              <a:t>프론트엔드부터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en-US" altLang="ko-KR" dirty="0"/>
              <a:t>, AI</a:t>
            </a:r>
            <a:r>
              <a:rPr lang="ko-KR" altLang="en-US" dirty="0"/>
              <a:t> 등등 굉장히 다양한 분야의 정보가 있기 때문에</a:t>
            </a:r>
            <a:endParaRPr lang="en-US" altLang="ko-KR" dirty="0"/>
          </a:p>
          <a:p>
            <a:r>
              <a:rPr lang="ko-KR" altLang="en-US" dirty="0"/>
              <a:t>다들 한번씩 둘러보고 필요한 정보 있으시면 </a:t>
            </a:r>
            <a:r>
              <a:rPr lang="ko-KR" altLang="en-US" dirty="0" err="1"/>
              <a:t>보는거</a:t>
            </a:r>
            <a:r>
              <a:rPr lang="ko-KR" altLang="en-US" dirty="0"/>
              <a:t> </a:t>
            </a:r>
            <a:r>
              <a:rPr lang="ko-KR" altLang="en-US" dirty="0" err="1"/>
              <a:t>추천드릴게요</a:t>
            </a:r>
            <a:r>
              <a:rPr lang="en-US" altLang="ko-KR" dirty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3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</a:t>
            </a:r>
            <a:r>
              <a:rPr lang="en-US" altLang="ko-KR" dirty="0"/>
              <a:t>MNIST Dataset, </a:t>
            </a:r>
            <a:r>
              <a:rPr lang="ko-KR" altLang="en-US" dirty="0"/>
              <a:t>손 글씨 숫자 인식 데이터의 </a:t>
            </a:r>
            <a:r>
              <a:rPr lang="en-US" altLang="ko-KR" dirty="0"/>
              <a:t>manifold</a:t>
            </a:r>
            <a:r>
              <a:rPr lang="ko-KR" altLang="en-US" dirty="0"/>
              <a:t>를 </a:t>
            </a:r>
            <a:r>
              <a:rPr lang="ko-KR" altLang="en-US" dirty="0" err="1"/>
              <a:t>추출해봄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읽기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0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r>
              <a:rPr lang="ko-KR" altLang="en-US" dirty="0"/>
              <a:t>에 들어가기에 앞서 확률론적 학습과 생성모델에 대해서 약간만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화면 </a:t>
            </a:r>
            <a:r>
              <a:rPr lang="ko-KR" altLang="en-US" dirty="0" err="1"/>
              <a:t>일긱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4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읽기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예전에 생성모델 </a:t>
            </a:r>
            <a:r>
              <a:rPr lang="en-US" altLang="ko-KR" dirty="0"/>
              <a:t>GAN </a:t>
            </a:r>
            <a:r>
              <a:rPr lang="ko-KR" altLang="en-US" dirty="0" err="1"/>
              <a:t>했던거</a:t>
            </a:r>
            <a:r>
              <a:rPr lang="ko-KR" altLang="en-US" dirty="0"/>
              <a:t> 언급</a:t>
            </a:r>
            <a:r>
              <a:rPr lang="en-US" altLang="ko-KR" dirty="0"/>
              <a:t>, </a:t>
            </a:r>
            <a:r>
              <a:rPr lang="ko-KR" altLang="en-US" dirty="0"/>
              <a:t>비지도학습 언급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에서 얼굴에 대한 확률 분포를 학습한다</a:t>
            </a:r>
            <a:r>
              <a:rPr lang="en-US" altLang="ko-KR" dirty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9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드디어 본론</a:t>
            </a:r>
            <a:endParaRPr lang="en-US" altLang="ko-KR" dirty="0"/>
          </a:p>
          <a:p>
            <a:r>
              <a:rPr lang="ko-KR" altLang="en-US" dirty="0"/>
              <a:t>화면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9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구조는 이러하다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그런데 학습이 잘 될까 </a:t>
            </a:r>
            <a:r>
              <a:rPr lang="en-US" altLang="ko-KR" dirty="0"/>
              <a:t>? </a:t>
            </a:r>
            <a:r>
              <a:rPr lang="ko-KR" altLang="en-US" dirty="0" err="1"/>
              <a:t>ㄴㄴ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당연히 무언가를 생성하는데 </a:t>
            </a:r>
            <a:r>
              <a:rPr lang="ko-KR" altLang="en-US" dirty="0" err="1"/>
              <a:t>생뚱맞은</a:t>
            </a:r>
            <a:r>
              <a:rPr lang="ko-KR" altLang="en-US" dirty="0"/>
              <a:t> 분포에서</a:t>
            </a:r>
            <a:r>
              <a:rPr lang="en-US" altLang="ko-KR" dirty="0"/>
              <a:t> </a:t>
            </a:r>
            <a:r>
              <a:rPr lang="ko-KR" altLang="en-US" dirty="0" err="1"/>
              <a:t>생성하려니</a:t>
            </a:r>
            <a:r>
              <a:rPr lang="ko-KR" altLang="en-US" dirty="0"/>
              <a:t> 잘 안 될 수밖에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이상적인 분포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변형추론 도입</a:t>
            </a:r>
            <a:endParaRPr lang="en-US" altLang="ko-KR" dirty="0"/>
          </a:p>
          <a:p>
            <a:r>
              <a:rPr lang="ko-KR" altLang="en-US" dirty="0"/>
              <a:t>화면 읽기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46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두 확률분포 사이의 차이는 어떻게 계산</a:t>
            </a:r>
            <a:r>
              <a:rPr lang="en-US" altLang="ko-KR" dirty="0"/>
              <a:t>? KL D</a:t>
            </a:r>
          </a:p>
          <a:p>
            <a:r>
              <a:rPr lang="en-US" altLang="ko-KR" dirty="0"/>
              <a:t>Log(p(x))</a:t>
            </a:r>
            <a:r>
              <a:rPr lang="ko-KR" altLang="en-US" dirty="0"/>
              <a:t>로 부터 유도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KL D</a:t>
            </a:r>
            <a:r>
              <a:rPr lang="ko-KR" altLang="en-US" dirty="0"/>
              <a:t>는 계산이 불가능 함</a:t>
            </a:r>
            <a:r>
              <a:rPr lang="en-US" altLang="ko-KR" dirty="0"/>
              <a:t>(</a:t>
            </a:r>
            <a:r>
              <a:rPr lang="ko-KR" altLang="en-US" dirty="0"/>
              <a:t>굉장히 복잡하고 어려움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일정한 </a:t>
            </a:r>
            <a:r>
              <a:rPr lang="en-US" altLang="ko-KR" dirty="0"/>
              <a:t>log(p(x))</a:t>
            </a:r>
            <a:r>
              <a:rPr lang="ko-KR" altLang="en-US" dirty="0"/>
              <a:t>의 값에서</a:t>
            </a:r>
            <a:endParaRPr lang="en-US" altLang="ko-KR" dirty="0"/>
          </a:p>
          <a:p>
            <a:r>
              <a:rPr lang="en-US" altLang="ko-KR" dirty="0"/>
              <a:t>KL</a:t>
            </a:r>
            <a:r>
              <a:rPr lang="ko-KR" altLang="en-US" dirty="0"/>
              <a:t>을 최소화 하기 위해서는 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ELBO</a:t>
            </a:r>
            <a:r>
              <a:rPr lang="ko-KR" altLang="en-US" dirty="0"/>
              <a:t>를 최대화 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ELBO</a:t>
            </a:r>
            <a:r>
              <a:rPr lang="ko-KR" altLang="en-US" dirty="0"/>
              <a:t>를 계산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ELBO</a:t>
            </a:r>
            <a:r>
              <a:rPr lang="ko-KR" altLang="en-US" dirty="0"/>
              <a:t>라는 이름은 </a:t>
            </a:r>
            <a:endParaRPr lang="en-US" altLang="ko-KR" dirty="0"/>
          </a:p>
          <a:p>
            <a:r>
              <a:rPr lang="en-US" altLang="ko-KR" dirty="0"/>
              <a:t>P(x)</a:t>
            </a:r>
            <a:r>
              <a:rPr lang="ko-KR" altLang="en-US" dirty="0"/>
              <a:t>는 여기서 </a:t>
            </a:r>
            <a:r>
              <a:rPr lang="en-US" altLang="ko-KR" dirty="0"/>
              <a:t>evidence</a:t>
            </a:r>
            <a:r>
              <a:rPr lang="ko-KR" altLang="en-US" dirty="0"/>
              <a:t>라고 부르며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KL</a:t>
            </a:r>
            <a:r>
              <a:rPr lang="ko-KR" altLang="en-US" dirty="0"/>
              <a:t>는 양수이고</a:t>
            </a:r>
            <a:endParaRPr lang="en-US" altLang="ko-KR" dirty="0"/>
          </a:p>
          <a:p>
            <a:r>
              <a:rPr lang="en-US" altLang="ko-KR" dirty="0"/>
              <a:t>P(x)</a:t>
            </a:r>
            <a:r>
              <a:rPr lang="ko-KR" altLang="en-US" dirty="0"/>
              <a:t>는 여기서 </a:t>
            </a:r>
            <a:r>
              <a:rPr lang="en-US" altLang="ko-KR" dirty="0"/>
              <a:t>ELBO</a:t>
            </a:r>
            <a:r>
              <a:rPr lang="ko-KR" altLang="en-US" dirty="0"/>
              <a:t>가 나타내는 값보다 크다는 의미에서 지어진 의미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5B57A-CB44-4D8C-A7C3-3547211B84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6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8AE5E-31F7-440C-8FF8-99FF33A51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AF2E9A-21F9-45BA-BF0A-7616059EE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78B5C-1B99-4511-A72F-CA1F5127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68F36-338A-406C-AA16-4D4889A5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AFB9-D7F2-44EA-BB61-8774AF9B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BBB1-C31D-4DD1-8236-4A135A24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0FA4F5-C431-4105-A8DB-171BFD218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BEF32-3362-4F18-9632-03044039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E5ECA-15C2-4E17-A24A-B8B0C26A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DBB0C-A83B-42B0-BF63-5B7CF3F3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9EF046-7743-4A72-805D-215C38C3A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A95AB-EF85-4DA1-A993-B33599CE7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F61C6-440C-4434-A0FA-D6818D30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7A8FC-C71D-4D55-BD94-7C2F9FB8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4A18C-2093-4DAD-B202-5C851A52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5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72158-EC1E-4110-97EF-95A44A17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A0A30-C297-4941-B7D8-FA59C20F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01AFC-198A-47D1-A304-C23198DD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2B8F9-3686-486C-A20C-CE59CC69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CEB91-105E-48A9-B047-3DB9AA12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E655D-8AAE-41FA-B222-2D732A7A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9172C-A6A1-472A-AD59-32C38DFB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6C37C-172C-40AF-A549-5742E0F6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8D50E-7942-46A6-9D01-0F9450DB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37E4E-9E14-4C40-999A-87A5EB71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9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399B9-8AB1-41FC-97A1-DA6E8D96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06923-B46B-4FDF-B387-966BCCFF1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37AAC-27CA-4643-A3A2-D78ABAE4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FA3CA-8387-4947-B474-C727792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A0DBD-1950-42E5-8653-CF1D44E5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2580A-BE38-49C7-8D3A-4E4B2ADA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E2CEE-FBB8-47D1-82E8-3F484499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39E6E-3DD9-44D9-A809-3143EF70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81B64-5400-46FF-93E0-0B645B6B6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31501-7189-43F5-BD69-DECDDB7CF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93A62-5A64-4A1A-9ABF-755A3AAE4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7D904-2F73-45C0-8CA5-2DFA5B42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6A723-F849-474E-AF61-504629BE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C13294-A4F5-4459-B6E3-FCC933CF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0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FE85E-4328-495E-9DF6-CF198C9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062B30-CE60-4E88-AA01-B07FCB6D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337B8-DA3B-4368-AF31-AEFA2637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69A40F-E3E8-48AA-AF20-FA47D613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6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7E2767-9762-4E2B-B3F4-1CCCF8E0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A0F6E8-0E36-4391-ABD8-C4486140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E6C217-5644-4AA1-9820-5769CBD0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A3689-58C3-4DC3-81F9-03B3A3E8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CA301-4841-46BF-A859-9071C1BA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7A147C-4890-4452-B84C-D83BA4E8C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413BB-5688-400F-90BA-39F927CF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0466E-F3FA-4D7A-8D1B-29EB790D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3B075-CA04-4D55-AA90-2A2B7D10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1B692-33A9-4718-AC9B-6797E4B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5CB900-1ED5-4818-9E49-3F3F56BA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4E09B-2873-496F-878F-1C7FA31BB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CD159-73D5-4DBE-BD43-0373D127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AF9F1-802D-4388-8104-6CE85FA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56C11-BD87-48CF-8F85-053E7425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5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9DF543-F8AB-440B-9767-1A9F1934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B28EF-D577-44FE-A733-4DA77714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FE910-D31C-4ED2-AAC4-6C45D414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86D0-4404-499B-A1FE-6FC199C66D5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E2724-DF33-4C6B-AABE-3E22043C8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B3683-4BB6-458A-B45B-B27F82214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2765-E743-49AE-877C-F9BCF8B63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5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NrehnUq7Il-J7HQxrzp7C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2.naver.com/ho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1DF63-05C6-4485-99D0-0734CC039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ariational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uto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ncoder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361BD-2B6D-4E04-A42B-C7666A196E31}"/>
              </a:ext>
            </a:extLst>
          </p:cNvPr>
          <p:cNvSpPr txBox="1"/>
          <p:nvPr/>
        </p:nvSpPr>
        <p:spPr>
          <a:xfrm>
            <a:off x="9296401" y="5604759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2021. 07. 28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이정철</a:t>
            </a:r>
          </a:p>
        </p:txBody>
      </p:sp>
    </p:spTree>
    <p:extLst>
      <p:ext uri="{BB962C8B-B14F-4D97-AF65-F5344CB8AC3E}">
        <p14:creationId xmlns:p14="http://schemas.microsoft.com/office/powerpoint/2010/main" val="58079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A64BC0-A672-48BB-A827-36E413D70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0"/>
          <a:stretch/>
        </p:blipFill>
        <p:spPr bwMode="auto">
          <a:xfrm>
            <a:off x="1198216" y="1929315"/>
            <a:ext cx="9795567" cy="47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9F07F55-82FE-499B-AF2F-6711E571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09" y="1253331"/>
            <a:ext cx="4385312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vidence </a:t>
            </a:r>
            <a:r>
              <a:rPr lang="en-US" altLang="ko-KR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ower </a:t>
            </a:r>
            <a:r>
              <a:rPr lang="en-US" altLang="ko-KR" sz="2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67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B09C-EC1E-4231-B17C-D7082C3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857"/>
            <a:ext cx="4385312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Generator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결합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아래와 같은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Function(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…)</a:t>
            </a: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Encoder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파라미터 파이와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디코더의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파라미터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세타에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대해서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최소화한다는 의미</a:t>
            </a:r>
            <a:b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둘 다 같은 목표를 가지니 학습이 수월하다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6EFCB5B-974B-422D-9D50-5262C18EC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t="30995" r="21599" b="8717"/>
          <a:stretch/>
        </p:blipFill>
        <p:spPr bwMode="auto">
          <a:xfrm>
            <a:off x="5514975" y="1504857"/>
            <a:ext cx="5993971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837C622B-A85C-4760-AB98-0BAB33DB1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14257" r="39461" b="68563"/>
          <a:stretch/>
        </p:blipFill>
        <p:spPr bwMode="auto">
          <a:xfrm>
            <a:off x="3332665" y="5129213"/>
            <a:ext cx="8176281" cy="14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4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FB6FA18-4A8A-4CCF-8EF5-1EBB2B3F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8"/>
          <a:stretch/>
        </p:blipFill>
        <p:spPr bwMode="auto">
          <a:xfrm>
            <a:off x="935771" y="1504857"/>
            <a:ext cx="10320458" cy="463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8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Conditional VAE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4513574-FB76-45BA-A6AC-8F24555FB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8"/>
          <a:stretch/>
        </p:blipFill>
        <p:spPr bwMode="auto">
          <a:xfrm>
            <a:off x="1158282" y="1278274"/>
            <a:ext cx="9875435" cy="48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1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Conditional VAE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28A619E-E701-4A38-8407-C4E96BCF8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4" t="18228" r="15739"/>
          <a:stretch/>
        </p:blipFill>
        <p:spPr bwMode="auto">
          <a:xfrm>
            <a:off x="4597266" y="1381226"/>
            <a:ext cx="5394960" cy="48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0938524-9253-4CCE-9E99-82A7DA39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t="39301" r="68676" b="18307"/>
          <a:stretch/>
        </p:blipFill>
        <p:spPr bwMode="auto">
          <a:xfrm>
            <a:off x="1614731" y="2418348"/>
            <a:ext cx="2261937" cy="25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5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B6EE24-8637-4D9C-AC3F-07B25E8C4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9" t="21944" r="8379" b="23423"/>
          <a:stretch/>
        </p:blipFill>
        <p:spPr>
          <a:xfrm>
            <a:off x="5053914" y="2009427"/>
            <a:ext cx="6662301" cy="289414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05EF0D8-2E4D-4504-926D-531EB169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04857"/>
            <a:ext cx="448756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Generative Adversarial Network</a:t>
            </a: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판별자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(Discriminator)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생성자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(Generator)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서로 싸우는 구조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생성자는 판별자가 자기가 만들어낸 데이터가 진짜인지 가짜인지를 구분하지 못하게 하는 것이 목적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결국 생성자는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P(x)</a:t>
            </a:r>
            <a:r>
              <a:rPr lang="ko-KR" altLang="en-US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동일한 분포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생성하는 것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8C5E263-2324-4510-B8BF-0BBAA805B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1461"/>
          <a:stretch/>
        </p:blipFill>
        <p:spPr bwMode="auto">
          <a:xfrm>
            <a:off x="1118573" y="1826133"/>
            <a:ext cx="10127850" cy="15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FC2F5B7-E562-4E8B-90C4-1EB0343B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3" b="-12661"/>
          <a:stretch/>
        </p:blipFill>
        <p:spPr bwMode="auto">
          <a:xfrm>
            <a:off x="1032075" y="3547842"/>
            <a:ext cx="10127850" cy="15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1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05EF0D8-2E4D-4504-926D-531EB169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04857"/>
            <a:ext cx="4536991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과정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Generator(Auto Encoder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분포에서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Discriminator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판별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endParaRPr lang="en-US" altLang="ko-KR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결국 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 Encoder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분포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같아지려고 학습함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1C183D6-A3AC-464E-8F57-12E5AD124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89" y="1366837"/>
            <a:ext cx="70580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9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05EF0D8-2E4D-4504-926D-531EB169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04857"/>
            <a:ext cx="4536991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비교</a:t>
            </a:r>
            <a:endParaRPr lang="en-US" altLang="ko-KR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AAE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목표 분포에 더 적합하게 나온다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C74C30B-B177-4FFB-80B0-32E68EFB2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4" t="15630"/>
          <a:stretch/>
        </p:blipFill>
        <p:spPr bwMode="auto">
          <a:xfrm>
            <a:off x="5440555" y="963827"/>
            <a:ext cx="6554221" cy="535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70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A0140-5541-4D41-9BC1-5540DBFB318C}"/>
              </a:ext>
            </a:extLst>
          </p:cNvPr>
          <p:cNvSpPr txBox="1"/>
          <p:nvPr/>
        </p:nvSpPr>
        <p:spPr>
          <a:xfrm>
            <a:off x="345814" y="1695644"/>
            <a:ext cx="68951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d2</a:t>
            </a:r>
          </a:p>
          <a:p>
            <a:endParaRPr lang="en-US" altLang="ko-KR" dirty="0"/>
          </a:p>
          <a:p>
            <a:r>
              <a:rPr lang="ko-KR" altLang="en-US" dirty="0">
                <a:hlinkClick r:id="rId3"/>
              </a:rPr>
              <a:t>https://www.youtube.com/channel/UCNrehnUq7Il-J7HQxrzp7CA</a:t>
            </a:r>
            <a:endParaRPr lang="en-US" altLang="ko-KR" dirty="0"/>
          </a:p>
          <a:p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https://d2.naver.com/home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: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B09C-EC1E-4231-B17C-D7082C3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857"/>
            <a:ext cx="551497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입력과 출력이 동일한 인공 신경망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비지도 학습을 지도학습으로 해결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최소한의 성능 보장</a:t>
            </a:r>
            <a:b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적어도 학습 데이터는 잘 압축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60000"/>
              </a:lnSpc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Manifold Learning</a:t>
            </a: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고차원의 데이터를 잘 표현할 수 있는 저차원의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Subspace(Manifold)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고차원 데이터의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Manifold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찾는다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압축</a:t>
            </a:r>
            <a:endParaRPr lang="en-US" altLang="ko-KR" sz="1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6. AE(오토인코더) 1강. AE의 원리">
            <a:extLst>
              <a:ext uri="{FF2B5EF4-FFF2-40B4-BE49-F238E27FC236}">
                <a16:creationId xmlns:a16="http://schemas.microsoft.com/office/drawing/2014/main" id="{F89E05C2-9556-43B8-A72D-2574A524B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456" y="1504857"/>
            <a:ext cx="4851137" cy="40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: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B09C-EC1E-4231-B17C-D7082C3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857"/>
            <a:ext cx="5514976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MNIST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학습 및 압축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28x28(784)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벡터를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벡터로 압축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색별로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0~9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값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벡터로 압축하면 구분이 어려움</a:t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고차원의 벡터로 압축하면 잘 표현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이름처럼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Encoder,</a:t>
            </a:r>
            <a:b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압축이 주 기능이다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830607-5E34-49B3-85CE-9A84277A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333407"/>
            <a:ext cx="5074469" cy="34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2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B09C-EC1E-4231-B17C-D7082C3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857"/>
            <a:ext cx="4616825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딥러닝에서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학습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학습은 출력 값과 실제 정답과의 차이를 통해 이루어진다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차이는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Function</a:t>
            </a:r>
            <a:b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(Cost Function)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구해지고 파라미터를 갱신하게 된다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F51289-A3D0-4136-A1F7-0B8C5E064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7" t="12450" r="10973" b="47826"/>
          <a:stretch/>
        </p:blipFill>
        <p:spPr bwMode="auto">
          <a:xfrm>
            <a:off x="5455024" y="1862372"/>
            <a:ext cx="5505829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8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B09C-EC1E-4231-B17C-D7082C3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857"/>
            <a:ext cx="441960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딥러닝에서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학습의 확률적 의미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통과한 확률분포에서 출력이 나올 확률을 최대화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가능도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Maximum Likelihood Estimation)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출력을 우리가 원하는 확률분포로 만드는 것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모델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(Generative Model)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사용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A0E668-B21C-4F25-A75A-A1303490C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7" t="17124" r="108" b="-1468"/>
          <a:stretch/>
        </p:blipFill>
        <p:spPr bwMode="auto">
          <a:xfrm>
            <a:off x="5257800" y="1001805"/>
            <a:ext cx="6284191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3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B09C-EC1E-4231-B17C-D7082C3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04857"/>
            <a:ext cx="4676777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Generative Model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 Encoder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ko-KR" altLang="en-US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수학적으로 아무 관련이 </a:t>
            </a:r>
            <a:r>
              <a:rPr lang="ko-KR" altLang="en-US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없다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그럼 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 Encoder…?</a:t>
            </a:r>
            <a:b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구조가 비슷하기 때문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0A83FEA-0E70-4FAD-AEFA-72010CEB0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t="30995" r="21599" b="8717"/>
          <a:stretch/>
        </p:blipFill>
        <p:spPr bwMode="auto">
          <a:xfrm>
            <a:off x="5514975" y="1728787"/>
            <a:ext cx="5993971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B09C-EC1E-4231-B17C-D7082C3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04857"/>
            <a:ext cx="467677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구조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z(Gaussian, Bernoulli, …)</a:t>
            </a: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생성함수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g</a:t>
            </a: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x</a:t>
            </a:r>
          </a:p>
          <a:p>
            <a:pPr lvl="1">
              <a:lnSpc>
                <a:spcPct val="160000"/>
              </a:lnSpc>
              <a:buFontTx/>
              <a:buChar char="-"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과연 학습이 잘 될까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No!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그럼 아무 분포에서 하는 게 아니라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이상적인 분포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생성을 할 수 있을까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99A3FF-5331-4AC2-99D4-CCD585694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5" t="34296" r="25357" b="33282"/>
          <a:stretch/>
        </p:blipFill>
        <p:spPr bwMode="auto">
          <a:xfrm>
            <a:off x="6677027" y="1247774"/>
            <a:ext cx="3638550" cy="330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7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B09C-EC1E-4231-B17C-D7082C3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857"/>
            <a:ext cx="4385312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Inference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 posterior 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이상적인 분포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잘 아는 분포인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Gaussian, Bernoulli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정의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내부 파라미터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표준편차 등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조정해가며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 posterior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근사하게 만드는 방법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9EDFC1-087D-4838-A253-97F4E52D7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455024" y="1845091"/>
            <a:ext cx="6196265" cy="367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65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8387-ADC8-489F-95DE-1747CA0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792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Auto Encoder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B09C-EC1E-4231-B17C-D7082C3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857"/>
            <a:ext cx="4385312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Variational Inference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입력으로 주면서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이상적인 분포를 만들어 보라는 의미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6EFCB5B-974B-422D-9D50-5262C18EC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t="30995" r="21599" b="8717"/>
          <a:stretch/>
        </p:blipFill>
        <p:spPr bwMode="auto">
          <a:xfrm>
            <a:off x="5514975" y="1728787"/>
            <a:ext cx="5993971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85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185407B8EB7E74594129D85252E8B9C" ma:contentTypeVersion="2" ma:contentTypeDescription="새 문서를 만듭니다." ma:contentTypeScope="" ma:versionID="56d3bcfb1e5d7568a82b3ea2637893cb">
  <xsd:schema xmlns:xsd="http://www.w3.org/2001/XMLSchema" xmlns:xs="http://www.w3.org/2001/XMLSchema" xmlns:p="http://schemas.microsoft.com/office/2006/metadata/properties" xmlns:ns3="05e9b9d0-a850-4439-9963-425eb4ee7a15" targetNamespace="http://schemas.microsoft.com/office/2006/metadata/properties" ma:root="true" ma:fieldsID="8de030a2629baa1ad9c0eed886f0d742" ns3:_="">
    <xsd:import namespace="05e9b9d0-a850-4439-9963-425eb4ee7a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9b9d0-a850-4439-9963-425eb4ee7a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76B647-C606-4FC3-BFF1-A8FDBA66C405}">
  <ds:schemaRefs>
    <ds:schemaRef ds:uri="http://schemas.microsoft.com/office/infopath/2007/PartnerControls"/>
    <ds:schemaRef ds:uri="http://schemas.microsoft.com/office/2006/documentManagement/types"/>
    <ds:schemaRef ds:uri="05e9b9d0-a850-4439-9963-425eb4ee7a15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4FFA6AD-ABEE-408E-B135-69C43E63B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F91E17-BB03-42F0-963B-78B6F120A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e9b9d0-a850-4439-9963-425eb4ee7a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1068</Words>
  <Application>Microsoft Office PowerPoint</Application>
  <PresentationFormat>와이드스크린</PresentationFormat>
  <Paragraphs>202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나눔바른고딕</vt:lpstr>
      <vt:lpstr>나눔스퀘어라운드 Bold</vt:lpstr>
      <vt:lpstr>맑은 고딕</vt:lpstr>
      <vt:lpstr>Arial</vt:lpstr>
      <vt:lpstr>Office 테마</vt:lpstr>
      <vt:lpstr>Variational Auto Encoder</vt:lpstr>
      <vt:lpstr>Review : Auto Encoder</vt:lpstr>
      <vt:lpstr>Review : Auto Encoder</vt:lpstr>
      <vt:lpstr>Variational Auto Encoder</vt:lpstr>
      <vt:lpstr>Variational Auto Encoder</vt:lpstr>
      <vt:lpstr>Variational Auto Encoder</vt:lpstr>
      <vt:lpstr>Variational Auto Encoder</vt:lpstr>
      <vt:lpstr>Variational Auto Encoder</vt:lpstr>
      <vt:lpstr>Variational Auto Encoder</vt:lpstr>
      <vt:lpstr>Variational Auto Encoder</vt:lpstr>
      <vt:lpstr>Variational Auto Encoder</vt:lpstr>
      <vt:lpstr>Variational Auto Encoder</vt:lpstr>
      <vt:lpstr>Conditional VAE</vt:lpstr>
      <vt:lpstr>Conditional VAE</vt:lpstr>
      <vt:lpstr>Adversarial Auto Encoder</vt:lpstr>
      <vt:lpstr>Adversarial Auto Encoder</vt:lpstr>
      <vt:lpstr>Adversarial Auto Encoder</vt:lpstr>
      <vt:lpstr>Adversarial Auto Encoder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Auto Encoder</dc:title>
  <dc:creator>이정철</dc:creator>
  <cp:lastModifiedBy>이정철</cp:lastModifiedBy>
  <cp:revision>8</cp:revision>
  <dcterms:created xsi:type="dcterms:W3CDTF">2021-07-27T04:04:21Z</dcterms:created>
  <dcterms:modified xsi:type="dcterms:W3CDTF">2021-07-28T04:26:56Z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0x010100A185407B8EB7E74594129D85252E8B9C</vt:lpwstr>
  </property>
</Properties>
</file>