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57"/>
  </p:notesMasterIdLst>
  <p:sldIdLst>
    <p:sldId id="256" r:id="rId2"/>
    <p:sldId id="491" r:id="rId3"/>
    <p:sldId id="690" r:id="rId4"/>
    <p:sldId id="691" r:id="rId5"/>
    <p:sldId id="692" r:id="rId6"/>
    <p:sldId id="693" r:id="rId7"/>
    <p:sldId id="694" r:id="rId8"/>
    <p:sldId id="740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41" r:id="rId20"/>
    <p:sldId id="705" r:id="rId21"/>
    <p:sldId id="706" r:id="rId22"/>
    <p:sldId id="707" r:id="rId23"/>
    <p:sldId id="739" r:id="rId24"/>
    <p:sldId id="708" r:id="rId25"/>
    <p:sldId id="709" r:id="rId26"/>
    <p:sldId id="710" r:id="rId27"/>
    <p:sldId id="711" r:id="rId28"/>
    <p:sldId id="712" r:id="rId29"/>
    <p:sldId id="713" r:id="rId30"/>
    <p:sldId id="714" r:id="rId31"/>
    <p:sldId id="715" r:id="rId32"/>
    <p:sldId id="716" r:id="rId33"/>
    <p:sldId id="717" r:id="rId34"/>
    <p:sldId id="718" r:id="rId35"/>
    <p:sldId id="719" r:id="rId36"/>
    <p:sldId id="720" r:id="rId37"/>
    <p:sldId id="721" r:id="rId38"/>
    <p:sldId id="722" r:id="rId39"/>
    <p:sldId id="723" r:id="rId40"/>
    <p:sldId id="724" r:id="rId41"/>
    <p:sldId id="725" r:id="rId42"/>
    <p:sldId id="726" r:id="rId43"/>
    <p:sldId id="727" r:id="rId44"/>
    <p:sldId id="728" r:id="rId45"/>
    <p:sldId id="729" r:id="rId46"/>
    <p:sldId id="736" r:id="rId47"/>
    <p:sldId id="730" r:id="rId48"/>
    <p:sldId id="731" r:id="rId49"/>
    <p:sldId id="732" r:id="rId50"/>
    <p:sldId id="733" r:id="rId51"/>
    <p:sldId id="734" r:id="rId52"/>
    <p:sldId id="735" r:id="rId53"/>
    <p:sldId id="737" r:id="rId54"/>
    <p:sldId id="738" r:id="rId55"/>
    <p:sldId id="636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9"/>
    <a:srgbClr val="FFEBEB"/>
    <a:srgbClr val="0000FF"/>
    <a:srgbClr val="0E3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2004" y="78"/>
      </p:cViewPr>
      <p:guideLst>
        <p:guide orient="horz" pos="411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B5F7B-6B02-43AD-BD4F-5979BAAD68EB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E014E-A09E-4CF4-B794-0B70D9A7A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5A5FD4-282B-457E-8FD8-7F843BAD0BD8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65E-2EF4-4729-A49B-176303BAC2F2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BC1C-6332-4673-9BBF-F759B82A2344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/>
          <a:lstStyle>
            <a:lvl1pPr>
              <a:defRPr sz="2500"/>
            </a:lvl1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893-03C5-46D8-AA32-8151E8E0E76B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77980" y="6407944"/>
            <a:ext cx="408584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332657"/>
            <a:ext cx="8229600" cy="619843"/>
          </a:xfrm>
        </p:spPr>
        <p:txBody>
          <a:bodyPr rtlCol="0">
            <a:noAutofit/>
          </a:bodyPr>
          <a:lstStyle>
            <a:lvl1pPr>
              <a:defRPr sz="3600">
                <a:latin typeface="+mj-ea"/>
                <a:ea typeface="+mj-ea"/>
              </a:defRPr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6084168" y="116633"/>
            <a:ext cx="2952428" cy="288032"/>
          </a:xfr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  <a:alpha val="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0" indent="-256032" algn="ctr" defTabSz="914400" rtl="0" eaLnBrk="1" latinLnBrk="1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lang="ko-KR" altLang="en-US" sz="1400" b="1" kern="1200" dirty="0" smtClean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8E7-F098-4B77-9015-3AD3B045DD17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155F-2C4A-49C2-AED1-117EB9A2E2BC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C05B-D69A-4488-8FC3-09ED250CB352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C6C9-531A-4938-803E-A0AB344DAEFC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B9A-064D-4C20-B2D4-D9C4A913C9E4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64EB363-AF52-4F96-8292-6EFEDB7434BC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981C7-416B-498E-9C16-B3CDACD23168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-6042" y="6309320"/>
            <a:ext cx="9150042" cy="563141"/>
            <a:chOff x="-6042" y="6220042"/>
            <a:chExt cx="5445939" cy="652419"/>
          </a:xfrm>
        </p:grpSpPr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499273" y="6310336"/>
              <a:ext cx="4940624" cy="5556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85717" y="6309320"/>
              <a:ext cx="3690451" cy="5631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4" name="직각 삼각형 13"/>
            <p:cNvSpPr>
              <a:spLocks/>
            </p:cNvSpPr>
            <p:nvPr/>
          </p:nvSpPr>
          <p:spPr bwMode="auto">
            <a:xfrm>
              <a:off x="-6042" y="6220042"/>
              <a:ext cx="3402314" cy="652078"/>
            </a:xfrm>
            <a:prstGeom prst="rtTriangle">
              <a:avLst/>
            </a:prstGeom>
            <a:blipFill>
              <a:blip r:embed="rId13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5" name="직선 연결선 14"/>
            <p:cNvCxnSpPr>
              <a:stCxn id="14" idx="0"/>
            </p:cNvCxnSpPr>
            <p:nvPr/>
          </p:nvCxnSpPr>
          <p:spPr>
            <a:xfrm rot="16200000" flipH="1">
              <a:off x="1369076" y="4844924"/>
              <a:ext cx="652078" cy="3402314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50228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3BB43F-15D2-4A36-B544-3E1106F4B126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8579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349405" y="6408579"/>
            <a:ext cx="40858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571472" y="1000108"/>
            <a:ext cx="8104984" cy="52628"/>
          </a:xfrm>
          <a:prstGeom prst="rect">
            <a:avLst/>
          </a:prstGeom>
          <a:gradFill flip="none" rotWithShape="1">
            <a:gsLst>
              <a:gs pos="0">
                <a:srgbClr val="0E343E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7"/>
          <p:cNvSpPr txBox="1">
            <a:spLocks/>
          </p:cNvSpPr>
          <p:nvPr userDrawn="1"/>
        </p:nvSpPr>
        <p:spPr>
          <a:xfrm>
            <a:off x="8604448" y="6408579"/>
            <a:ext cx="504056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/54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6550223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Python </a:t>
            </a:r>
            <a:r>
              <a:rPr lang="ko-KR" altLang="en-US" sz="1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활용</a:t>
            </a:r>
            <a:endParaRPr lang="ko-KR" altLang="en-US" sz="1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ea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lnSpc>
          <a:spcPct val="12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lnSpc>
          <a:spcPct val="12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lnSpc>
          <a:spcPct val="12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lnSpc>
          <a:spcPct val="12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3"/>
            <a:ext cx="7772400" cy="1440161"/>
          </a:xfrm>
        </p:spPr>
        <p:txBody>
          <a:bodyPr>
            <a:normAutofit/>
          </a:bodyPr>
          <a:lstStyle/>
          <a:p>
            <a:r>
              <a:rPr lang="en-US" altLang="ko-KR" sz="4500" dirty="0" smtClean="0"/>
              <a:t>Python Programming</a:t>
            </a:r>
            <a:endParaRPr lang="ko-KR" altLang="en-US" sz="4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717032"/>
            <a:ext cx="7772400" cy="1199704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290190" y="5857916"/>
            <a:ext cx="4386266" cy="857232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en-US" altLang="ko-KR" sz="2700" dirty="0" smtClean="0">
              <a:solidFill>
                <a:schemeClr val="bg1"/>
              </a:solidFill>
            </a:endParaRPr>
          </a:p>
          <a:p>
            <a:pPr marL="0" marR="64008" lvl="0" indent="0" algn="r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ko-KR" altLang="en-US" sz="2700" noProof="0" dirty="0" smtClean="0">
                <a:solidFill>
                  <a:schemeClr val="bg1"/>
                </a:solidFill>
              </a:rPr>
              <a:t>황준</a:t>
            </a:r>
            <a:r>
              <a:rPr lang="ko-KR" altLang="en-US" sz="2700" noProof="0" dirty="0">
                <a:solidFill>
                  <a:schemeClr val="bg1"/>
                </a:solidFill>
              </a:rPr>
              <a:t>하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00034" y="5857892"/>
            <a:ext cx="5512126" cy="857232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ko-KR" altLang="en-US" sz="2700" dirty="0" smtClean="0">
                <a:solidFill>
                  <a:schemeClr val="bg1"/>
                </a:solidFill>
              </a:rPr>
              <a:t>컴퓨터공학</a:t>
            </a:r>
            <a:r>
              <a:rPr lang="ko-KR" altLang="en-US" sz="2700" dirty="0">
                <a:solidFill>
                  <a:schemeClr val="bg1"/>
                </a:solidFill>
              </a:rPr>
              <a:t>과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4837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Kumoh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National Institute of Technology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2492896"/>
            <a:ext cx="7772400" cy="14401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2. Python </a:t>
            </a:r>
            <a:r>
              <a:rPr lang="ko-KR" alt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활용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 변수는 함수 안에서만 사용이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아래의 코드에서 지역</a:t>
            </a:r>
            <a:r>
              <a:rPr lang="en-US" altLang="ko-KR" dirty="0"/>
              <a:t> </a:t>
            </a:r>
            <a:r>
              <a:rPr lang="ko-KR" altLang="en-US" dirty="0"/>
              <a:t>변수를 찾아보자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024" y="2386042"/>
            <a:ext cx="7490800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(radius):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result = 3.14 * radius**2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 = float(input("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원의 반지름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area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print(result)</a:t>
            </a:r>
          </a:p>
        </p:txBody>
      </p:sp>
      <p:sp>
        <p:nvSpPr>
          <p:cNvPr id="8" name="타원 7"/>
          <p:cNvSpPr/>
          <p:nvPr/>
        </p:nvSpPr>
        <p:spPr>
          <a:xfrm>
            <a:off x="3366718" y="2358307"/>
            <a:ext cx="1008112" cy="41144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47374" y="2707001"/>
            <a:ext cx="864096" cy="36195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6056" y="4308257"/>
            <a:ext cx="2304256" cy="776927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오류는 없을까</a:t>
            </a:r>
            <a:r>
              <a:rPr lang="en-US" altLang="ko-KR" dirty="0" smtClean="0">
                <a:solidFill>
                  <a:srgbClr val="0000FF"/>
                </a:solidFill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직접 실행해 보라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98091" y="5445224"/>
            <a:ext cx="2304256" cy="776927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지역 변수는 함수 내에서만 사용 가능</a:t>
            </a:r>
            <a:r>
              <a:rPr lang="en-US" altLang="ko-KR" dirty="0" smtClean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1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 변수는 어디서나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아래의 코드에서 전역 변수를 찾아보자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변수의 사용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024" y="2386042"/>
            <a:ext cx="7490800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result = 3.14 * r**2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 = float(input("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원의 반지름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area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print(area)</a:t>
            </a:r>
          </a:p>
        </p:txBody>
      </p:sp>
      <p:sp>
        <p:nvSpPr>
          <p:cNvPr id="7" name="타원 6"/>
          <p:cNvSpPr/>
          <p:nvPr/>
        </p:nvSpPr>
        <p:spPr>
          <a:xfrm>
            <a:off x="755576" y="3645024"/>
            <a:ext cx="504056" cy="36195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7584" y="4021086"/>
            <a:ext cx="684076" cy="36195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6968" y="4961413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원의 반지름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10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314.0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60032" y="5112976"/>
            <a:ext cx="3312368" cy="980320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함수 안 또는 밖 </a:t>
            </a:r>
            <a:r>
              <a:rPr lang="ko-KR" altLang="en-US" dirty="0">
                <a:solidFill>
                  <a:srgbClr val="0000FF"/>
                </a:solidFill>
              </a:rPr>
              <a:t>어디에서나 전역 </a:t>
            </a:r>
            <a:r>
              <a:rPr lang="ko-KR" altLang="en-US" dirty="0" smtClean="0">
                <a:solidFill>
                  <a:srgbClr val="0000FF"/>
                </a:solidFill>
              </a:rPr>
              <a:t>변수의 </a:t>
            </a:r>
            <a:r>
              <a:rPr lang="ko-KR" altLang="en-US" dirty="0" smtClean="0">
                <a:solidFill>
                  <a:srgbClr val="FF0000"/>
                </a:solidFill>
              </a:rPr>
              <a:t>값을 읽을 수 있다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7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경우 함수 안의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는 지역 변수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를 의미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값 변경하기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384" y="1809978"/>
            <a:ext cx="8182080" cy="26673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(radius):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 = 3.14 * radius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**2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전역변수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계산값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저장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가능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 #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특정 값을 반환하지 않을 경우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만 기술 가능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 = 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  = float(input("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원의 반지름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328" y="4653136"/>
            <a:ext cx="818208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원의 반지름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10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83968" y="5112976"/>
            <a:ext cx="3816424" cy="836304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왜 </a:t>
            </a:r>
            <a:r>
              <a:rPr lang="en-US" altLang="ko-KR" dirty="0" smtClean="0">
                <a:solidFill>
                  <a:srgbClr val="0000FF"/>
                </a:solidFill>
              </a:rPr>
              <a:t>area</a:t>
            </a:r>
            <a:r>
              <a:rPr lang="ko-KR" altLang="en-US" dirty="0" smtClean="0">
                <a:solidFill>
                  <a:srgbClr val="0000FF"/>
                </a:solidFill>
              </a:rPr>
              <a:t>의 값이 </a:t>
            </a:r>
            <a:r>
              <a:rPr lang="en-US" altLang="ko-KR" dirty="0" smtClean="0">
                <a:solidFill>
                  <a:srgbClr val="0000FF"/>
                </a:solidFill>
              </a:rPr>
              <a:t>314.0</a:t>
            </a:r>
            <a:r>
              <a:rPr lang="ko-KR" altLang="en-US" dirty="0" smtClean="0">
                <a:solidFill>
                  <a:srgbClr val="0000FF"/>
                </a:solidFill>
              </a:rPr>
              <a:t>이 아닐까</a:t>
            </a:r>
            <a:r>
              <a:rPr lang="en-US" altLang="ko-KR" dirty="0" smtClean="0">
                <a:solidFill>
                  <a:srgbClr val="0000FF"/>
                </a:solidFill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전역 변수 </a:t>
            </a:r>
            <a:r>
              <a:rPr lang="en-US" altLang="ko-KR" dirty="0" smtClean="0">
                <a:solidFill>
                  <a:srgbClr val="FF0000"/>
                </a:solidFill>
              </a:rPr>
              <a:t>area ≠  </a:t>
            </a:r>
            <a:r>
              <a:rPr lang="ko-KR" altLang="en-US" dirty="0" smtClean="0">
                <a:solidFill>
                  <a:srgbClr val="FF0000"/>
                </a:solidFill>
              </a:rPr>
              <a:t>함수 안의 </a:t>
            </a:r>
            <a:r>
              <a:rPr lang="en-US" altLang="ko-KR" dirty="0" smtClean="0">
                <a:solidFill>
                  <a:srgbClr val="FF0000"/>
                </a:solidFill>
              </a:rPr>
              <a:t>area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4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변수의 값을 변경하는 방법</a:t>
            </a:r>
            <a:endParaRPr lang="en-US" altLang="ko-KR" dirty="0" smtClean="0"/>
          </a:p>
          <a:p>
            <a:pPr lvl="1"/>
            <a:r>
              <a:rPr lang="en-US" altLang="ko-KR" dirty="0"/>
              <a:t>global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사용하여 전역 변수에 값을 저장한다고 알려야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안에서 전역 변수 값 변경하기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024" y="2705819"/>
            <a:ext cx="7490800" cy="299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(radius):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area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 = 3.14 * radius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 = 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  = float(input("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원의 반지름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63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함수의 매개변수가 기본값을 가질 수 있다</a:t>
            </a:r>
            <a:r>
              <a:rPr lang="en-US" altLang="ko-KR" dirty="0"/>
              <a:t>. </a:t>
            </a:r>
            <a:r>
              <a:rPr lang="ko-KR" altLang="en-US" dirty="0"/>
              <a:t>이것을 디폴트 인수</a:t>
            </a:r>
            <a:r>
              <a:rPr lang="en-US" altLang="ko-KR" dirty="0"/>
              <a:t>(default argument)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024" y="2290807"/>
            <a:ext cx="7490800" cy="16825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greet(name,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별일없죠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?"):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print("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안녕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", name + ', ' +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greet("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영희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길동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건강은 어때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?")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68" y="4149080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안녕  영희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별일없죠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안영  길동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건강은 어때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 인수는 뒤에서부터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인수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주의 사항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024" y="1786751"/>
            <a:ext cx="749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greet(name=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길동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별일없죠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?"):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print("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안녕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", name + ', ' +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2024" y="3356992"/>
            <a:ext cx="749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길동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print("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안녕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", name + ', ' +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별일없죠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?")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444208" y="2348880"/>
            <a:ext cx="1296144" cy="476264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Ok!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72200" y="3933056"/>
            <a:ext cx="1296144" cy="476264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No!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2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인수 전달의 기본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인수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위치에 의해 구별됨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순서대로 대응됨</a:t>
            </a:r>
            <a:endParaRPr lang="en-US" altLang="ko-KR" dirty="0"/>
          </a:p>
          <a:p>
            <a:r>
              <a:rPr lang="ko-KR" altLang="en-US" dirty="0"/>
              <a:t>키워드 인수는 인수의 이름을 명시적으로 지정해서 전달하는 방법이다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인수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024" y="3175148"/>
            <a:ext cx="7490800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(x, y, z):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x+y+z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(10, 20, 30)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(y=20, x=10, z=30)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print(b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68" y="5681493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4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위치 인수와 키워드 인수가 섞일 수 있지만 위치 인수가 키워드 인수보다 먼저 나와야 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인수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주의 사항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024" y="2276872"/>
            <a:ext cx="7490800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(x, y, z):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x+y+z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(10, 20, 30)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(y=20, x=10, z=30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 z=30, y=20)		# Ok!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 10, 20, 30)		# No!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 함수</a:t>
            </a:r>
            <a:r>
              <a:rPr lang="en-US" altLang="ko-KR" dirty="0" smtClean="0"/>
              <a:t>(recursive function)</a:t>
            </a:r>
          </a:p>
          <a:p>
            <a:pPr lvl="1"/>
            <a:r>
              <a:rPr lang="ko-KR" altLang="en-US" dirty="0" smtClean="0"/>
              <a:t>한 함수에서 또 다시 자기 자신이 호출되는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Sum(n)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까지의 합을 구하는 함수를 다음과 같이 구현한다면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3068960"/>
            <a:ext cx="7490800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Sum(n):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if n == 1: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 + Sum(n - 1)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print(Sum(10))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8" y="5517232"/>
            <a:ext cx="7490800" cy="4086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52120" y="3189652"/>
            <a:ext cx="2880320" cy="1872208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Sum(10) = 10 + Sum(9)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Sum(9) = 9 + Sum(8)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Sum(8) = 8 + Sum(7)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......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Sum(2) = 2 + Sum(1)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Sum(1) = 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652120" y="5244871"/>
            <a:ext cx="3168352" cy="1136457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재귀 함수 작성 시 종료 조건 명확히 명시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예</a:t>
            </a:r>
            <a:r>
              <a:rPr lang="en-US" altLang="ko-KR" dirty="0" smtClean="0">
                <a:solidFill>
                  <a:srgbClr val="0000FF"/>
                </a:solidFill>
              </a:rPr>
              <a:t>, Sum </a:t>
            </a:r>
            <a:r>
              <a:rPr lang="ko-KR" altLang="en-US" dirty="0" smtClean="0">
                <a:solidFill>
                  <a:srgbClr val="0000FF"/>
                </a:solidFill>
              </a:rPr>
              <a:t>함수에서 </a:t>
            </a:r>
            <a:r>
              <a:rPr lang="en-US" altLang="ko-KR" dirty="0" smtClean="0">
                <a:solidFill>
                  <a:srgbClr val="0000FF"/>
                </a:solidFill>
              </a:rPr>
              <a:t>n</a:t>
            </a:r>
            <a:r>
              <a:rPr lang="ko-KR" altLang="en-US" dirty="0" smtClean="0">
                <a:solidFill>
                  <a:srgbClr val="0000FF"/>
                </a:solidFill>
              </a:rPr>
              <a:t>이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인 경우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무명 함수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이름이 없는 함수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GUI </a:t>
            </a:r>
            <a:r>
              <a:rPr lang="ko-KR" altLang="en-US" sz="2000" dirty="0" smtClean="0"/>
              <a:t>프로그램에서 이벤트 처리를 위해 많이 사용됨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문법 </a:t>
            </a:r>
            <a:r>
              <a:rPr lang="en-US" altLang="ko-KR" sz="2000" dirty="0" smtClean="0"/>
              <a:t>: lambda </a:t>
            </a:r>
            <a:r>
              <a:rPr lang="ko-KR" altLang="en-US" sz="2000" dirty="0" smtClean="0"/>
              <a:t>인수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인수</a:t>
            </a:r>
            <a:r>
              <a:rPr lang="en-US" altLang="ko-KR" sz="2000" dirty="0" smtClean="0"/>
              <a:t>2, ... : </a:t>
            </a:r>
            <a:r>
              <a:rPr lang="ko-KR" altLang="en-US" sz="2000" dirty="0" smtClean="0"/>
              <a:t>수식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무명 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24" y="2492896"/>
            <a:ext cx="9001952" cy="42627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Sum1(x, y):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x + y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Sum2 = lambda x, y: x + y       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#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다른 변수에 넣어서 함수처럼 사용 가능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print(Sum1(3, 4))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print(Sum2(3, 4))                        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결과 동일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(lambda x, y: x + y)(3, 4)       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람다식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자체가 </a:t>
            </a:r>
            <a:r>
              <a:rPr lang="ko-KR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함수임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print(result)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a = 3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 = 4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print((lambda x, y: Sum1(x, y))(a, b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    # 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람다식의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수식에서 </a:t>
            </a:r>
            <a:r>
              <a:rPr lang="ko-KR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함수호출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가능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print((lambda : Sum1(3, 4))())    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# 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람다식에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매개 변수가 없을 수도 있음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print((lambda x = 3, y = 4: Sum1(x, y))())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디폴트 매개변수도 사용 가능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4368" y="3645024"/>
            <a:ext cx="948728" cy="2088594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1765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66928" indent="-457200">
              <a:buSzPct val="100000"/>
              <a:buFont typeface="+mj-lt"/>
              <a:buAutoNum type="arabicPeriod"/>
            </a:pPr>
            <a:r>
              <a:rPr lang="ko-KR" altLang="en-US" dirty="0" smtClean="0"/>
              <a:t>함수</a:t>
            </a:r>
            <a:endParaRPr lang="en-US" altLang="ko-KR" dirty="0"/>
          </a:p>
          <a:p>
            <a:pPr marL="566928" indent="-457200">
              <a:buSzPct val="100000"/>
              <a:buFont typeface="+mj-lt"/>
              <a:buAutoNum type="arabicPeriod"/>
            </a:pPr>
            <a:r>
              <a:rPr lang="ko-KR" altLang="en-US" dirty="0" smtClean="0"/>
              <a:t>코드 모듈화하기</a:t>
            </a:r>
            <a:endParaRPr lang="en-US" altLang="ko-KR" dirty="0" smtClean="0"/>
          </a:p>
          <a:p>
            <a:pPr marL="566928" indent="-457200">
              <a:buSzPct val="100000"/>
              <a:buFont typeface="+mj-lt"/>
              <a:buAutoNum type="arabicPeriod"/>
            </a:pP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marL="566928" indent="-457200">
              <a:buSzPct val="100000"/>
              <a:buFont typeface="+mj-lt"/>
              <a:buAutoNum type="arabicPeriod"/>
            </a:pPr>
            <a:r>
              <a:rPr lang="ko-KR" altLang="en-US" dirty="0" err="1" smtClean="0"/>
              <a:t>딕셔너리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파일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포함하고 있는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확장자의 파일</a:t>
            </a:r>
            <a:endParaRPr lang="en-US" altLang="ko-KR" dirty="0" smtClean="0"/>
          </a:p>
          <a:p>
            <a:pPr lvl="1"/>
            <a:r>
              <a:rPr lang="ko-KR" altLang="en-US" dirty="0"/>
              <a:t>코드 재사용을 위해 다른 파일에서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파일은 같은 디렉터리에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시스템에서 지정된 폴더에 있어야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여러 함수를 포함할 경우 함수들은 </a:t>
            </a:r>
            <a:r>
              <a:rPr lang="ko-KR" altLang="en-US" dirty="0"/>
              <a:t>다른 이름을 가져야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 파일의 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 모듈들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turtle</a:t>
            </a:r>
          </a:p>
          <a:p>
            <a:pPr lvl="1"/>
            <a:r>
              <a:rPr lang="en-US" altLang="ko-KR" dirty="0" smtClean="0"/>
              <a:t>random</a:t>
            </a:r>
          </a:p>
          <a:p>
            <a:pPr lvl="1"/>
            <a:r>
              <a:rPr lang="en-US" altLang="ko-KR" dirty="0" smtClean="0"/>
              <a:t>math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모듈화하기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모듈화하기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199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모듈 파일 </a:t>
            </a:r>
            <a:r>
              <a:rPr lang="en-US" altLang="ko-KR" sz="2400" dirty="0" smtClean="0"/>
              <a:t>mymath.py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PyCharm</a:t>
            </a:r>
            <a:r>
              <a:rPr lang="en-US" altLang="ko-KR" sz="2000" dirty="0" smtClean="0"/>
              <a:t> : [File]-[New]-[Python File]</a:t>
            </a:r>
          </a:p>
          <a:p>
            <a:pPr lvl="2"/>
            <a:r>
              <a:rPr lang="ko-KR" altLang="en-US" sz="2000" dirty="0" smtClean="0"/>
              <a:t>파일명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mymath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자동으로 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py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확장자가 붙음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 smtClean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mymath.py </a:t>
            </a:r>
            <a:r>
              <a:rPr lang="ko-KR" altLang="en-US" sz="2400" dirty="0" smtClean="0">
                <a:sym typeface="Wingdings" panose="05000000000000000000" pitchFamily="2" charset="2"/>
              </a:rPr>
              <a:t>파일 활용 </a:t>
            </a:r>
            <a:r>
              <a:rPr lang="en-US" altLang="ko-KR" sz="2400" dirty="0" smtClean="0">
                <a:sym typeface="Wingdings" panose="05000000000000000000" pitchFamily="2" charset="2"/>
              </a:rPr>
              <a:t>(</a:t>
            </a:r>
            <a:r>
              <a:rPr lang="ko-KR" altLang="en-US" sz="2400" dirty="0" smtClean="0">
                <a:sym typeface="Wingdings" panose="05000000000000000000" pitchFamily="2" charset="2"/>
              </a:rPr>
              <a:t>두 가지 모두 동일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파일 작성 및 활용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코드 모듈화하기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2492896"/>
            <a:ext cx="74908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def Sum(x, y):</a:t>
            </a:r>
          </a:p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x + y</a:t>
            </a:r>
          </a:p>
          <a:p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def Avg(x, y):</a:t>
            </a:r>
          </a:p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(x + y) / 2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68" y="5753501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968" y="4437112"/>
            <a:ext cx="346900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import mymath</a:t>
            </a:r>
          </a:p>
          <a:p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print(mymath.Sum(3, 4))</a:t>
            </a:r>
          </a:p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print(mymath.Avg(3, 4))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4431764"/>
            <a:ext cx="36004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mymath as math</a:t>
            </a:r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print(math.Sum(3</a:t>
            </a: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4))</a:t>
            </a:r>
          </a:p>
          <a:p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print(math.Avg(3</a:t>
            </a: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4))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15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ko-KR" altLang="en-US" dirty="0" err="1" smtClean="0"/>
              <a:t>모듈명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모듈을 </a:t>
            </a:r>
            <a:r>
              <a:rPr lang="en-US" altLang="ko-KR" dirty="0" smtClean="0"/>
              <a:t>import</a:t>
            </a:r>
          </a:p>
          <a:p>
            <a:pPr lvl="1"/>
            <a:r>
              <a:rPr lang="ko-KR" altLang="en-US" dirty="0" smtClean="0"/>
              <a:t>지금까지 사용한 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모듈명</a:t>
            </a:r>
            <a:r>
              <a:rPr lang="en-US" altLang="ko-KR" dirty="0" smtClean="0"/>
              <a:t>.</a:t>
            </a:r>
            <a:r>
              <a:rPr lang="ko-KR" altLang="en-US" dirty="0" smtClean="0"/>
              <a:t>함수명과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접근</a:t>
            </a:r>
            <a:endParaRPr lang="en-US" altLang="ko-KR" dirty="0" smtClean="0"/>
          </a:p>
          <a:p>
            <a:r>
              <a:rPr lang="en-US" altLang="ko-KR" dirty="0" smtClean="0"/>
              <a:t>from</a:t>
            </a:r>
            <a:r>
              <a:rPr lang="ko-KR" altLang="en-US" dirty="0"/>
              <a:t> </a:t>
            </a:r>
            <a:r>
              <a:rPr lang="ko-KR" altLang="en-US" dirty="0" err="1" smtClean="0"/>
              <a:t>모듈명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</a:t>
            </a:r>
            <a:r>
              <a:rPr lang="en-US" altLang="ko-KR" dirty="0"/>
              <a:t>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import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from </a:t>
            </a:r>
            <a:r>
              <a:rPr lang="ko-KR" altLang="en-US" dirty="0" err="1" smtClean="0"/>
              <a:t>모듈명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 * : </a:t>
            </a:r>
            <a:r>
              <a:rPr lang="ko-KR" altLang="en-US" dirty="0" smtClean="0"/>
              <a:t>모든 함수를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의 다른 사용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코드 모듈화하기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2660719"/>
            <a:ext cx="3458352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from math import pow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s-E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pow(3, 4)</a:t>
            </a: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#print(sqrt(4)) 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7032" y="2642585"/>
            <a:ext cx="3590736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from math import pow,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print(pow(3, 4))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(4))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968" y="4725144"/>
            <a:ext cx="749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from math import *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pow(3, 4)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(4))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948563" y="5312671"/>
            <a:ext cx="2748920" cy="852633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현재 모듈의 이름과 겹칠 수 있으므로 </a:t>
            </a:r>
            <a:r>
              <a:rPr lang="ko-KR" altLang="en-US" dirty="0" err="1">
                <a:solidFill>
                  <a:srgbClr val="0000FF"/>
                </a:solidFill>
              </a:rPr>
              <a:t>비권장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8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파일이 다른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존재하는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mymath.py </a:t>
            </a:r>
            <a:r>
              <a:rPr lang="ko-KR" altLang="en-US" dirty="0" smtClean="0"/>
              <a:t>파일이 작업 폴더 아래 </a:t>
            </a:r>
            <a:r>
              <a:rPr lang="en-US" altLang="ko-KR" dirty="0" smtClean="0"/>
              <a:t>group1 </a:t>
            </a:r>
            <a:r>
              <a:rPr lang="ko-KR" altLang="en-US" dirty="0" smtClean="0"/>
              <a:t>폴더에 있다면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r>
              <a:rPr lang="ko-KR" altLang="en-US" dirty="0"/>
              <a:t>의 다른 사용 방법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코드 모듈화하기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6" y="2276872"/>
            <a:ext cx="439248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group1.mymath</a:t>
            </a:r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group1.</a:t>
            </a:r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mymath.Sum(3</a:t>
            </a: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4))</a:t>
            </a:r>
          </a:p>
          <a:p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group1.mymath.</a:t>
            </a:r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Avg(3</a:t>
            </a: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4))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789040"/>
            <a:ext cx="4392488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group1.mymath import Sum</a:t>
            </a:r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print(Sum(3</a:t>
            </a: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5013176"/>
            <a:ext cx="439248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group1.mymath as math</a:t>
            </a:r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print(math.Sum(3</a:t>
            </a: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4))</a:t>
            </a:r>
          </a:p>
          <a:p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es-E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Avg(3</a:t>
            </a:r>
            <a:r>
              <a:rPr lang="es-E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4))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9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경우에는 여러 개의 데이터를 하나로 묶어서 저장하는 것이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의미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56" y="2276872"/>
            <a:ext cx="8077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907704" y="5517232"/>
            <a:ext cx="6480720" cy="710441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리스트의 항목으로는 무엇이든 추가 가능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a = [ 1, "</a:t>
            </a:r>
            <a:r>
              <a:rPr lang="en-US" altLang="ko-KR" dirty="0" err="1">
                <a:solidFill>
                  <a:srgbClr val="0000FF"/>
                </a:solidFill>
              </a:rPr>
              <a:t>abc</a:t>
            </a:r>
            <a:r>
              <a:rPr lang="en-US" altLang="ko-KR" dirty="0">
                <a:solidFill>
                  <a:srgbClr val="0000FF"/>
                </a:solidFill>
              </a:rPr>
              <a:t>", 3.5, [ 100, 200, 300 ], { 1:"</a:t>
            </a:r>
            <a:r>
              <a:rPr lang="ko-KR" altLang="en-US" dirty="0">
                <a:solidFill>
                  <a:srgbClr val="0000FF"/>
                </a:solidFill>
              </a:rPr>
              <a:t>가</a:t>
            </a:r>
            <a:r>
              <a:rPr lang="en-US" altLang="ko-KR" dirty="0">
                <a:solidFill>
                  <a:srgbClr val="0000FF"/>
                </a:solidFill>
              </a:rPr>
              <a:t>", 2:"</a:t>
            </a:r>
            <a:r>
              <a:rPr lang="ko-KR" altLang="en-US" dirty="0">
                <a:solidFill>
                  <a:srgbClr val="0000FF"/>
                </a:solidFill>
              </a:rPr>
              <a:t>나</a:t>
            </a:r>
            <a:r>
              <a:rPr lang="en-US" altLang="ko-KR" dirty="0">
                <a:solidFill>
                  <a:srgbClr val="0000FF"/>
                </a:solidFill>
              </a:rPr>
              <a:t>" }, 2 ]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7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공백 리스트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[]</a:t>
            </a:r>
          </a:p>
          <a:p>
            <a:r>
              <a:rPr lang="en-US" altLang="ko-KR" dirty="0" smtClean="0"/>
              <a:t>append </a:t>
            </a:r>
            <a:r>
              <a:rPr lang="ko-KR" altLang="en-US" dirty="0" smtClean="0"/>
              <a:t>함수를 사용한 데이터 항목 추가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리스트와 데이터 항목 추가하기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2787288"/>
            <a:ext cx="749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heroes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heroes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heroes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닥터 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스트레인지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print(heroes)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68" y="4388529"/>
            <a:ext cx="7490800" cy="4086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아이언맨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닥터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스트레인지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58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모든 것은 객체</a:t>
            </a:r>
            <a:r>
              <a:rPr lang="en-US" altLang="ko-KR" dirty="0"/>
              <a:t>(object)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객체는 </a:t>
            </a:r>
            <a:r>
              <a:rPr lang="ko-KR" altLang="en-US" dirty="0">
                <a:solidFill>
                  <a:srgbClr val="FF0000"/>
                </a:solidFill>
              </a:rPr>
              <a:t>관련되는 변수와 함수를 묶은 것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리스트도 객체이다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ko-KR" altLang="en-US" dirty="0"/>
              <a:t>안에 있는 무엇인가를 사용할 때는 객체의 이름을 쓰고 점</a:t>
            </a:r>
            <a:r>
              <a:rPr lang="en-US" altLang="ko-KR" dirty="0"/>
              <a:t>(.)</a:t>
            </a:r>
            <a:r>
              <a:rPr lang="ko-KR" altLang="en-US" dirty="0"/>
              <a:t>을 붙인 후에 함수의 이름을 적는다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heroes.append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의미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99592" y="5361295"/>
            <a:ext cx="7992888" cy="1020033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* </a:t>
            </a:r>
            <a:r>
              <a:rPr lang="ko-KR" altLang="en-US" dirty="0" smtClean="0">
                <a:solidFill>
                  <a:srgbClr val="0000FF"/>
                </a:solidFill>
              </a:rPr>
              <a:t>클래스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객체 관점에서 라이브러리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미리 제공되는 코드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를 사용한다는 것은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- </a:t>
            </a:r>
            <a:r>
              <a:rPr lang="ko-KR" altLang="en-US" dirty="0" smtClean="0">
                <a:solidFill>
                  <a:srgbClr val="0000FF"/>
                </a:solidFill>
              </a:rPr>
              <a:t>어떤 클래스들이 있는지 파악하고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- </a:t>
            </a:r>
            <a:r>
              <a:rPr lang="ko-KR" altLang="en-US" dirty="0" smtClean="0">
                <a:solidFill>
                  <a:srgbClr val="0000FF"/>
                </a:solidFill>
              </a:rPr>
              <a:t>그 클래스 안에 어떤 변수와 함수가 있는지를 파악하고 사용하는 것</a:t>
            </a:r>
            <a:r>
              <a:rPr lang="en-US" altLang="ko-KR" dirty="0" smtClean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624" y="3573016"/>
            <a:ext cx="7490800" cy="16825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heroes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heroes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heroes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닥터 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스트레인지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heroes.insert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"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도봉순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print(heroes)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1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heroes[0]</a:t>
            </a:r>
            <a:r>
              <a:rPr lang="ko-KR" altLang="en-US" dirty="0" smtClean="0"/>
              <a:t>과 같이 각 항목에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 : index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각 항목에 접근하기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2250544"/>
            <a:ext cx="7490800" cy="16825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letters = ['A', 'B', 'C', 'D', 'E', 'F']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print(letters[0])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print(letters[1])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letters[1] = 'b'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print(letters[1])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84" y="3429000"/>
            <a:ext cx="4572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6968" y="5246265"/>
            <a:ext cx="7490800" cy="113506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80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r>
              <a:rPr lang="ko-KR" altLang="en-US" dirty="0"/>
              <a:t>은 리스트에서 한 번에 여러 개의 항목을 추출하는 기법이다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</a:t>
            </a:r>
            <a:r>
              <a:rPr lang="ko-KR" altLang="en-US" dirty="0" err="1"/>
              <a:t>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624" y="2250544"/>
            <a:ext cx="749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letters = ['A', 'B', 'C', 'D', 'E', 'F']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letters2 =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letters[0:3]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letters[0]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부터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letters[2]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까지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print(letters)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print(letters2)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89040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['A', 'B', 'C', 'D', 'E', 'F']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['A', 'B', 'C']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74961"/>
            <a:ext cx="3254226" cy="240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10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인덱스를 생략하는 경우와 음수를 사용하는 경우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1700808"/>
            <a:ext cx="7490800" cy="33239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letters = ['A', 'B', 'C', 'D', 'E', 'F']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letters2 = letters[:3]      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처음부터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까지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letters3 = letters[3:]          # [3]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부터 마지막까지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letters4 = letters[:]       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처음부터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마지막까지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letters5 = letters[3:-1]        # [3]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부터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마지막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1]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까지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print(letters)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print(letters2)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print(letters3)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print(letters4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print(letters5)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3272" y="4581128"/>
            <a:ext cx="4117080" cy="186150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['A', 'B', 'C', 'D', 'E', 'F']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['A', 'B', 'C']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['D', 'E', 'F']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['A', 'B', 'C', 'D', 'E', 'F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['D', 'E']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작성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함수 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작성하고 호출하기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1772816"/>
            <a:ext cx="749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print_address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서울특별시 종로구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번지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파이썬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빌딩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층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840" y="3717032"/>
            <a:ext cx="749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print_address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cxnSp>
        <p:nvCxnSpPr>
          <p:cNvPr id="12" name="구부러진 연결선 11"/>
          <p:cNvCxnSpPr>
            <a:stCxn id="7" idx="1"/>
          </p:cNvCxnSpPr>
          <p:nvPr/>
        </p:nvCxnSpPr>
        <p:spPr>
          <a:xfrm rot="10800000" flipH="1">
            <a:off x="910839" y="1916832"/>
            <a:ext cx="60761" cy="1984866"/>
          </a:xfrm>
          <a:prstGeom prst="curvedConnector4">
            <a:avLst>
              <a:gd name="adj1" fmla="val -788685"/>
              <a:gd name="adj2" fmla="val 10003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6968" y="4310161"/>
            <a:ext cx="7490800" cy="113506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서울특별시 종로구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번지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파이썬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빌딩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층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1947429"/>
            <a:ext cx="3528392" cy="1524089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* </a:t>
            </a:r>
            <a:r>
              <a:rPr lang="ko-KR" altLang="en-US" dirty="0" smtClean="0">
                <a:solidFill>
                  <a:srgbClr val="0000FF"/>
                </a:solidFill>
              </a:rPr>
              <a:t>함수 모양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def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함수이름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매개변수들</a:t>
            </a:r>
            <a:r>
              <a:rPr lang="en-US" altLang="ko-KR" dirty="0" smtClean="0">
                <a:solidFill>
                  <a:srgbClr val="0000FF"/>
                </a:solidFill>
              </a:rPr>
              <a:t>):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 </a:t>
            </a:r>
            <a:r>
              <a:rPr lang="ko-KR" altLang="en-US" dirty="0" smtClean="0">
                <a:solidFill>
                  <a:srgbClr val="0000FF"/>
                </a:solidFill>
              </a:rPr>
              <a:t>들여쓰기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 </a:t>
            </a:r>
            <a:r>
              <a:rPr lang="ko-KR" altLang="en-US" dirty="0" smtClean="0">
                <a:solidFill>
                  <a:srgbClr val="0000FF"/>
                </a:solidFill>
              </a:rPr>
              <a:t>여러 개의 문장들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 </a:t>
            </a:r>
            <a:r>
              <a:rPr lang="ko-KR" altLang="en-US" dirty="0" err="1" smtClean="0">
                <a:solidFill>
                  <a:srgbClr val="0000FF"/>
                </a:solidFill>
              </a:rPr>
              <a:t>반환값이</a:t>
            </a:r>
            <a:r>
              <a:rPr lang="ko-KR" altLang="en-US" dirty="0" smtClean="0">
                <a:solidFill>
                  <a:srgbClr val="0000FF"/>
                </a:solidFill>
              </a:rPr>
              <a:t> 있는 경우 </a:t>
            </a:r>
            <a:r>
              <a:rPr lang="en-US" altLang="ko-KR" dirty="0" smtClean="0">
                <a:solidFill>
                  <a:srgbClr val="0000FF"/>
                </a:solidFill>
              </a:rPr>
              <a:t>return</a:t>
            </a:r>
            <a:r>
              <a:rPr lang="ko-KR" altLang="en-US" dirty="0" smtClean="0">
                <a:solidFill>
                  <a:srgbClr val="0000FF"/>
                </a:solidFill>
              </a:rPr>
              <a:t>문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3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heroes[1] = “</a:t>
            </a:r>
            <a:r>
              <a:rPr lang="ko-KR" altLang="en-US" dirty="0" err="1" smtClean="0"/>
              <a:t>변경값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항목의 값 변경하기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1982757"/>
            <a:ext cx="749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heroes = [ 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아이언맨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토르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헐크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스칼렛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위치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print(heroes)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heroes[1] = "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닥터 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스트레인지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print(heroes)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8" y="3521253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아이언맨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토르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헐크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스칼렛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위치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아이언맨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닥터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스트레인지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헐크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스칼렛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위치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47604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list1.append()</a:t>
            </a:r>
          </a:p>
          <a:p>
            <a:pPr lvl="1"/>
            <a:r>
              <a:rPr lang="ko-KR" altLang="en-US" dirty="0" smtClean="0"/>
              <a:t>리스트의 마지막에 추가</a:t>
            </a:r>
            <a:endParaRPr lang="en-US" altLang="ko-KR" dirty="0" smtClean="0"/>
          </a:p>
          <a:p>
            <a:r>
              <a:rPr lang="en-US" altLang="ko-KR" dirty="0" smtClean="0"/>
              <a:t>list1.insert(2, 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”)</a:t>
            </a:r>
          </a:p>
          <a:p>
            <a:pPr lvl="1"/>
            <a:r>
              <a:rPr lang="en-US" altLang="ko-KR" dirty="0" smtClean="0"/>
              <a:t>list1[2]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 번째 위치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</a:t>
            </a:r>
            <a:r>
              <a:rPr lang="en-US" altLang="ko-KR" dirty="0" smtClean="0"/>
              <a:t>list1[2]</a:t>
            </a:r>
            <a:r>
              <a:rPr lang="ko-KR" altLang="en-US" dirty="0" smtClean="0"/>
              <a:t>부터 모든 항목은 뒤로 한 칸씩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 추가하기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3645024"/>
            <a:ext cx="7490800" cy="16825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[ 1, 2, 3, 4 ]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list1.append(5)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list1.insert(2, 100)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8" y="5465469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3, 4, 5]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100, 3, 4, 5]</a:t>
            </a:r>
          </a:p>
        </p:txBody>
      </p:sp>
    </p:spTree>
    <p:extLst>
      <p:ext uri="{BB962C8B-B14F-4D97-AF65-F5344CB8AC3E}">
        <p14:creationId xmlns:p14="http://schemas.microsoft.com/office/powerpoint/2010/main" val="48455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3"/>
            <a:ext cx="8229600" cy="538164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특정 값을 가진 항목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list1.remove(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값이 여러 개 있다면 첫 번째 항목 삭제</a:t>
            </a:r>
            <a:endParaRPr lang="en-US" altLang="ko-KR" dirty="0" smtClean="0"/>
          </a:p>
          <a:p>
            <a:r>
              <a:rPr lang="ko-KR" altLang="en-US" dirty="0" smtClean="0"/>
              <a:t>마지막 항목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list1.pop()</a:t>
            </a:r>
          </a:p>
          <a:p>
            <a:r>
              <a:rPr lang="ko-KR" altLang="en-US" dirty="0" smtClean="0"/>
              <a:t>지정된 위치의 항목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list1.pop(index)</a:t>
            </a:r>
          </a:p>
          <a:p>
            <a:pPr lvl="1"/>
            <a:r>
              <a:rPr lang="en-US" altLang="ko-KR" dirty="0" smtClean="0"/>
              <a:t>del list1[index]</a:t>
            </a:r>
          </a:p>
          <a:p>
            <a:pPr lvl="1"/>
            <a:r>
              <a:rPr lang="en-US" altLang="ko-KR" dirty="0" smtClean="0"/>
              <a:t>del(list1[index])</a:t>
            </a:r>
          </a:p>
          <a:p>
            <a:pPr lvl="1"/>
            <a:r>
              <a:rPr lang="ko-KR" altLang="en-US" dirty="0" smtClean="0"/>
              <a:t>여러 개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: del list1[1:5]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 삭제하기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024" y="2780928"/>
            <a:ext cx="4394456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list1 = [ 1, 2, 100, 3, 100, 4, 100, 5 ]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list1.pop()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list1.pop(2) 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del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list1[2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print(list1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list1.remove(100)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7368" y="5304388"/>
            <a:ext cx="4394456" cy="113506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100, 3, 100, 4, 100]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3, 100, 4, 100]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3, 4, 100]</a:t>
            </a:r>
          </a:p>
        </p:txBody>
      </p:sp>
    </p:spTree>
    <p:extLst>
      <p:ext uri="{BB962C8B-B14F-4D97-AF65-F5344CB8AC3E}">
        <p14:creationId xmlns:p14="http://schemas.microsoft.com/office/powerpoint/2010/main" val="1792653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list1.index(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값이 있는 위치의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항목이 여러 개라면 첫 번째 항목의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dirty="0" smtClean="0"/>
              <a:t>해당 값을 가진 항목이 없다면 에러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값을 가진 항목이 있다면 </a:t>
            </a:r>
            <a:r>
              <a:rPr lang="en-US" altLang="ko-KR" dirty="0" smtClean="0">
                <a:sym typeface="Wingdings" panose="05000000000000000000" pitchFamily="2" charset="2"/>
              </a:rPr>
              <a:t> if ~ in list1: 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 찾기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2780928"/>
            <a:ext cx="7490800" cy="6976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[ 1, 2, 100, 3, 100, 4, 100, 5 ]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print(list1.index(100))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8" y="3740457"/>
            <a:ext cx="7490800" cy="4086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624" y="5283398"/>
            <a:ext cx="7490800" cy="10259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[ 1, 2, 100, 3, 100, 4, 100, 5 ]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100 in list1: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print(list1.index(100))</a:t>
            </a:r>
          </a:p>
        </p:txBody>
      </p:sp>
    </p:spTree>
    <p:extLst>
      <p:ext uri="{BB962C8B-B14F-4D97-AF65-F5344CB8AC3E}">
        <p14:creationId xmlns:p14="http://schemas.microsoft.com/office/powerpoint/2010/main" val="327571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원소의 값에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곱한 값을 출력해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index</a:t>
            </a:r>
            <a:r>
              <a:rPr lang="ko-KR" altLang="en-US" dirty="0" smtClean="0"/>
              <a:t>를 사용하는 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처음부터 끝까지 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처리하기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1700808"/>
            <a:ext cx="7490800" cy="10259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[ 1, 2, 100, 3, 4 ]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list1: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*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8" y="2852936"/>
            <a:ext cx="7490800" cy="186150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9044" y="5211390"/>
            <a:ext cx="7490800" cy="10259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[ 1, 2, 100, 3, 4 ]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   # for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list1[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* 2)</a:t>
            </a:r>
          </a:p>
        </p:txBody>
      </p:sp>
    </p:spTree>
    <p:extLst>
      <p:ext uri="{BB962C8B-B14F-4D97-AF65-F5344CB8AC3E}">
        <p14:creationId xmlns:p14="http://schemas.microsoft.com/office/powerpoint/2010/main" val="3375800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/>
              <a:t>오름차순 정렬</a:t>
            </a:r>
            <a:endParaRPr lang="en-US" altLang="ko-KR" sz="2400" dirty="0" smtClean="0"/>
          </a:p>
          <a:p>
            <a:pPr lvl="1">
              <a:lnSpc>
                <a:spcPct val="110000"/>
              </a:lnSpc>
            </a:pPr>
            <a:r>
              <a:rPr lang="en-US" altLang="ko-KR" sz="2000" dirty="0" smtClean="0"/>
              <a:t>list1.sort()</a:t>
            </a:r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내림차순 정렬</a:t>
            </a:r>
            <a:endParaRPr lang="en-US" altLang="ko-KR" sz="2400" dirty="0" smtClean="0"/>
          </a:p>
          <a:p>
            <a:pPr lvl="1">
              <a:lnSpc>
                <a:spcPct val="110000"/>
              </a:lnSpc>
            </a:pPr>
            <a:r>
              <a:rPr lang="en-US" altLang="ko-KR" sz="2000" dirty="0" smtClean="0"/>
              <a:t>list1.sort(reverse = True)</a:t>
            </a:r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현재 리스트 순서의 역순으로 정렬</a:t>
            </a:r>
            <a:endParaRPr lang="en-US" altLang="ko-KR" sz="2200" dirty="0" smtClean="0"/>
          </a:p>
          <a:p>
            <a:pPr lvl="1">
              <a:lnSpc>
                <a:spcPct val="110000"/>
              </a:lnSpc>
            </a:pPr>
            <a:r>
              <a:rPr lang="en-US" altLang="ko-KR" sz="2000" dirty="0" smtClean="0"/>
              <a:t>list1.reverse()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정렬하기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3645024"/>
            <a:ext cx="7490800" cy="16825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[ 1, 2, 100, 3, 4 ]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list1.sort()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list1.reverse()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8" y="5465469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3, 4, 100]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[100, 4, 3, 2, 1]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644008" y="5517232"/>
            <a:ext cx="4392488" cy="1008112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sorted(list1) : </a:t>
            </a:r>
            <a:r>
              <a:rPr lang="ko-KR" altLang="en-US" dirty="0" smtClean="0">
                <a:solidFill>
                  <a:srgbClr val="0000FF"/>
                </a:solidFill>
              </a:rPr>
              <a:t>정렬 결과 리스트 반환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                   list1</a:t>
            </a:r>
            <a:r>
              <a:rPr lang="ko-KR" altLang="en-US" dirty="0" smtClean="0">
                <a:solidFill>
                  <a:srgbClr val="0000FF"/>
                </a:solidFill>
              </a:rPr>
              <a:t>은 그대로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sorted(list1, reverse=True) : </a:t>
            </a:r>
            <a:r>
              <a:rPr lang="ko-KR" altLang="en-US" dirty="0" smtClean="0">
                <a:solidFill>
                  <a:srgbClr val="0000FF"/>
                </a:solidFill>
              </a:rPr>
              <a:t>역순 정렬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7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list1 + list2 : </a:t>
            </a:r>
            <a:r>
              <a:rPr lang="ko-KR" altLang="en-US" sz="2200" dirty="0" smtClean="0"/>
              <a:t>두 리스트를 연결한 리스트 반환</a:t>
            </a:r>
            <a:endParaRPr lang="en-US" altLang="ko-KR" sz="2200" dirty="0" smtClean="0"/>
          </a:p>
          <a:p>
            <a:r>
              <a:rPr lang="en-US" altLang="ko-KR" sz="2200" dirty="0" smtClean="0"/>
              <a:t>list1 * 3 : list1</a:t>
            </a:r>
            <a:r>
              <a:rPr lang="ko-KR" altLang="en-US" sz="2200" dirty="0" smtClean="0"/>
              <a:t>을 세 번 연결</a:t>
            </a:r>
            <a:r>
              <a:rPr lang="en-US" altLang="ko-KR" sz="2200" dirty="0" smtClean="0"/>
              <a:t>, 3 * list1</a:t>
            </a:r>
            <a:r>
              <a:rPr lang="ko-KR" altLang="en-US" sz="2200" dirty="0" smtClean="0"/>
              <a:t>과 동일</a:t>
            </a:r>
            <a:endParaRPr lang="en-US" altLang="ko-KR" sz="2200" dirty="0" smtClean="0"/>
          </a:p>
          <a:p>
            <a:r>
              <a:rPr lang="en-US" altLang="ko-KR" sz="2200" dirty="0" smtClean="0"/>
              <a:t>if (list1 == list2) : </a:t>
            </a:r>
            <a:r>
              <a:rPr lang="ko-KR" altLang="en-US" sz="2200" dirty="0" smtClean="0"/>
              <a:t>같다면</a:t>
            </a:r>
            <a:endParaRPr lang="en-US" altLang="ko-KR" sz="2200" dirty="0" smtClean="0"/>
          </a:p>
          <a:p>
            <a:r>
              <a:rPr lang="en-US" altLang="ko-KR" sz="2200" dirty="0" smtClean="0"/>
              <a:t>if (list1 != list2) : </a:t>
            </a:r>
            <a:r>
              <a:rPr lang="ko-KR" altLang="en-US" sz="2200" dirty="0" smtClean="0"/>
              <a:t>다르다면</a:t>
            </a:r>
            <a:endParaRPr lang="en-US" altLang="ko-KR" sz="2200" dirty="0" smtClean="0"/>
          </a:p>
          <a:p>
            <a:r>
              <a:rPr lang="en-US" altLang="ko-KR" sz="2200" dirty="0" smtClean="0"/>
              <a:t>if (list1 &lt; list2) : </a:t>
            </a:r>
            <a:r>
              <a:rPr lang="ko-KR" altLang="en-US" sz="2200" dirty="0" smtClean="0"/>
              <a:t>첫 번째 항목부터 차례로 비교</a:t>
            </a:r>
            <a:endParaRPr lang="ko-KR" altLang="en-US" sz="2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연산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3394154"/>
            <a:ext cx="7490800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[ 1, 2, 3 ]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list2 = [ 4, 5 ]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list3 = list1 + list2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list4 = list1 * 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print(list2)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print(list3)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8" y="5750321"/>
            <a:ext cx="7490800" cy="113506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[4, 5]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3, 4, 5]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3, 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298767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컴프리헨션</a:t>
            </a:r>
            <a:endParaRPr lang="en-US" altLang="ko-KR" dirty="0"/>
          </a:p>
          <a:p>
            <a:pPr lvl="1"/>
            <a:r>
              <a:rPr lang="ko-KR" altLang="en-US" dirty="0" smtClean="0"/>
              <a:t>리스트 생성 시 간단한 규칙을 준수하는 리스트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컴프리헨션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608" y="2242026"/>
            <a:ext cx="7778832" cy="2010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#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[0, 1, 2, 3, 4]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print(list1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list2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 *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list1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#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[0.0, 0.5, 1.0, 1.5, 2.0]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print(list2)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list3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list2 if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1.5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[0.0, 0.5, 1.0]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952" y="4437112"/>
            <a:ext cx="7778832" cy="113506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[0, 1, 2, 3, 4]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[0.0, 0.5, 1.0, 1.5, 2.0]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[0.0, 0.5, 1.0]</a:t>
            </a:r>
          </a:p>
        </p:txBody>
      </p:sp>
    </p:spTree>
    <p:extLst>
      <p:ext uri="{BB962C8B-B14F-4D97-AF65-F5344CB8AC3E}">
        <p14:creationId xmlns:p14="http://schemas.microsoft.com/office/powerpoint/2010/main" val="4207774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append </a:t>
            </a:r>
            <a:r>
              <a:rPr lang="ko-KR" altLang="en-US" dirty="0" smtClean="0"/>
              <a:t>함수를 활용한 입력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값 </a:t>
            </a:r>
            <a:r>
              <a:rPr lang="ko-KR" altLang="en-US" dirty="0" err="1" smtClean="0"/>
              <a:t>입력받기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1841723"/>
            <a:ext cx="7490800" cy="26673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value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숫자 입력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list1.append(value)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list1: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3068960"/>
            <a:ext cx="2376264" cy="3549015"/>
          </a:xfrm>
          <a:prstGeom prst="roundRect">
            <a:avLst>
              <a:gd name="adj" fmla="val 8971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숫자 입력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숫자 입력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숫자 입력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5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숫자 입력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숫자 입력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44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컴프리헨션을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한행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공백 구분을 통한 일괄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값 </a:t>
            </a:r>
            <a:r>
              <a:rPr lang="ko-KR" altLang="en-US" dirty="0" err="1" smtClean="0"/>
              <a:t>입력받기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2290807"/>
            <a:ext cx="749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str1 = 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숫자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개 입력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values = str1.split()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공백을 기준으로 구분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리스트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(x) for x in values]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97624" y="3849767"/>
            <a:ext cx="7490800" cy="778589"/>
          </a:xfrm>
          <a:prstGeom prst="roundRect">
            <a:avLst>
              <a:gd name="adj" fmla="val 18348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숫자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개 입력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4 2 5 1 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[4, 2, 5, 1, 3]</a:t>
            </a:r>
          </a:p>
        </p:txBody>
      </p:sp>
    </p:spTree>
    <p:extLst>
      <p:ext uri="{BB962C8B-B14F-4D97-AF65-F5344CB8AC3E}">
        <p14:creationId xmlns:p14="http://schemas.microsoft.com/office/powerpoint/2010/main" val="20576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함수에 값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을 전달할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값을 인수</a:t>
            </a:r>
            <a:r>
              <a:rPr lang="en-US" altLang="ko-KR" dirty="0"/>
              <a:t>(argument)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함수로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전달하기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32856"/>
            <a:ext cx="3024336" cy="261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6600" y="4866342"/>
            <a:ext cx="74908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print_address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(name):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서울특별시 종로구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번지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파이썬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빌딩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층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print(name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print_address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30779" y="5348085"/>
            <a:ext cx="2808312" cy="1039828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smtClean="0">
                <a:solidFill>
                  <a:srgbClr val="0000FF"/>
                </a:solidFill>
              </a:rPr>
              <a:t>다음과 같이 불리기도 함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00FF"/>
                </a:solidFill>
              </a:rPr>
              <a:t>형식매개변수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err="1" smtClean="0">
                <a:solidFill>
                  <a:srgbClr val="0000FF"/>
                </a:solidFill>
              </a:rPr>
              <a:t>실매개변</a:t>
            </a:r>
            <a:r>
              <a:rPr lang="ko-KR" altLang="en-US" dirty="0" err="1">
                <a:solidFill>
                  <a:srgbClr val="0000FF"/>
                </a:solidFill>
              </a:rPr>
              <a:t>수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563890" y="5085185"/>
            <a:ext cx="2261177" cy="7805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419872" y="6165304"/>
            <a:ext cx="2376264" cy="2226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17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파이썬에서</a:t>
            </a:r>
            <a:r>
              <a:rPr lang="ko-KR" altLang="en-US" sz="2400" dirty="0" smtClean="0"/>
              <a:t> 변수는 참조 개념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복사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628800"/>
            <a:ext cx="7920880" cy="36522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 = 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 = a                       # a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동일한 객체에 대한 참조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 = 4                   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이제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다른 객체에 대한 참조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 = [ 1, 2, 3, 4, 5 ]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list2 = list1     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list1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list2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동일한 객체에 대한 참조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list2[1] = 100          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여전히 동일한 객체 참조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print(id(list1))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print(id(list2))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list2 = [ 100, 200, 300 ]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이제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다른 객체에 대한 참조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print(id(list1))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print(id(list2))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8" y="5335905"/>
            <a:ext cx="7920880" cy="1511379"/>
          </a:xfrm>
          <a:prstGeom prst="roundRect">
            <a:avLst>
              <a:gd name="adj" fmla="val 12802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43321992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43321992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43321992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43321928</a:t>
            </a:r>
          </a:p>
        </p:txBody>
      </p:sp>
      <p:sp>
        <p:nvSpPr>
          <p:cNvPr id="9" name="슬라이드 번호 개체 틀 2"/>
          <p:cNvSpPr txBox="1">
            <a:spLocks/>
          </p:cNvSpPr>
          <p:nvPr/>
        </p:nvSpPr>
        <p:spPr>
          <a:xfrm>
            <a:off x="8377980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ko-KR"/>
            </a:defPPr>
            <a:lvl1pPr marL="0" algn="r" defTabSz="914400" rtl="0" eaLnBrk="1" latinLnBrk="0" hangingPunct="1">
              <a:defRPr kumimoji="0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07904" y="4681365"/>
            <a:ext cx="3744416" cy="720080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변경 불가능 객체 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숫자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문자열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00FF"/>
                </a:solidFill>
              </a:rPr>
              <a:t>변경 가능 객체 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리스트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err="1" smtClean="0">
                <a:solidFill>
                  <a:srgbClr val="0000FF"/>
                </a:solidFill>
              </a:rPr>
              <a:t>딕셔너리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17404" y="5528342"/>
            <a:ext cx="3744416" cy="1285767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참고 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별개의 리스트 생성 및 복사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mport copy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list1 = [ 1, 2, 3 ]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list2 = </a:t>
            </a:r>
            <a:r>
              <a:rPr lang="en-US" altLang="ko-KR" dirty="0" err="1" smtClean="0">
                <a:solidFill>
                  <a:srgbClr val="FF0000"/>
                </a:solidFill>
              </a:rPr>
              <a:t>copy.deepcopy</a:t>
            </a:r>
            <a:r>
              <a:rPr lang="en-US" altLang="ko-KR" dirty="0" smtClean="0">
                <a:solidFill>
                  <a:srgbClr val="FF0000"/>
                </a:solidFill>
              </a:rPr>
              <a:t>(list1)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 변수 전달 역시 동일한 개념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매개 변수 전달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1844824"/>
            <a:ext cx="7490800" cy="299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(m, n):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m = 111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이제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은 다름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n[0] = 222 # 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여전히 동일 객체 참조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 = 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y = [1, 2, 3]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print(y[0])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97624" y="4981654"/>
            <a:ext cx="7490800" cy="751602"/>
          </a:xfrm>
          <a:prstGeom prst="roundRect">
            <a:avLst>
              <a:gd name="adj" fmla="val 12802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222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8254" y="3542139"/>
            <a:ext cx="626745" cy="495300"/>
          </a:xfrm>
          <a:prstGeom prst="rect">
            <a:avLst/>
          </a:prstGeom>
          <a:solidFill>
            <a:srgbClr val="3333CC"/>
          </a:solidFill>
          <a:ln w="25400" cap="flat" cmpd="sng" algn="ctr">
            <a:solidFill>
              <a:srgbClr val="3333CC">
                <a:shade val="50000"/>
              </a:srgbClr>
            </a:solidFill>
            <a:prstDash val="solid"/>
          </a:ln>
          <a:effectLst/>
        </p:spPr>
        <p:txBody>
          <a:bodyPr wrap="square" t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"/>
                <a:ea typeface="굴림"/>
                <a:cs typeface="+mn-cs"/>
              </a:rPr>
              <a:t>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"/>
              <a:ea typeface="굴림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40785" y="3526899"/>
            <a:ext cx="937260" cy="34671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>
                <a:shade val="50000"/>
              </a:srgbClr>
            </a:solidFill>
            <a:prstDash val="solid"/>
          </a:ln>
          <a:effectLst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굴림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굴림"/>
              <a:cs typeface="+mn-cs"/>
            </a:endParaRPr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 bwMode="auto">
          <a:xfrm>
            <a:off x="4678045" y="3700254"/>
            <a:ext cx="41021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/>
          <p:cNvSpPr/>
          <p:nvPr/>
        </p:nvSpPr>
        <p:spPr>
          <a:xfrm>
            <a:off x="3740785" y="4304139"/>
            <a:ext cx="937260" cy="34671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>
                <a:shade val="50000"/>
              </a:srgbClr>
            </a:solidFill>
            <a:prstDash val="solid"/>
          </a:ln>
          <a:effectLst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굴림"/>
                <a:cs typeface="+mn-cs"/>
              </a:rPr>
              <a:t>m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굴림"/>
              <a:cs typeface="+mn-cs"/>
            </a:endParaRPr>
          </a:p>
        </p:txBody>
      </p:sp>
      <p:cxnSp>
        <p:nvCxnSpPr>
          <p:cNvPr id="24" name="직선 화살표 연결선 23"/>
          <p:cNvCxnSpPr>
            <a:stCxn id="23" idx="3"/>
            <a:endCxn id="26" idx="1"/>
          </p:cNvCxnSpPr>
          <p:nvPr/>
        </p:nvCxnSpPr>
        <p:spPr bwMode="auto">
          <a:xfrm>
            <a:off x="4678045" y="4477494"/>
            <a:ext cx="410209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7329170" y="3530709"/>
            <a:ext cx="1638300" cy="495300"/>
          </a:xfrm>
          <a:prstGeom prst="rect">
            <a:avLst/>
          </a:prstGeom>
          <a:solidFill>
            <a:srgbClr val="3333CC"/>
          </a:solidFill>
          <a:ln w="25400" cap="flat" cmpd="sng" algn="ctr">
            <a:solidFill>
              <a:srgbClr val="3333CC">
                <a:shade val="50000"/>
              </a:srgbClr>
            </a:solidFill>
            <a:prstDash val="solid"/>
          </a:ln>
          <a:effectLst/>
        </p:spPr>
        <p:txBody>
          <a:bodyPr wrap="square" t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"/>
                <a:ea typeface="굴림"/>
                <a:cs typeface="+mn-cs"/>
              </a:rPr>
              <a:t>[1, 2, 3]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"/>
              <a:ea typeface="굴림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88254" y="4229844"/>
            <a:ext cx="626745" cy="495300"/>
          </a:xfrm>
          <a:prstGeom prst="rect">
            <a:avLst/>
          </a:prstGeom>
          <a:solidFill>
            <a:srgbClr val="3333CC"/>
          </a:solidFill>
          <a:ln w="25400" cap="flat" cmpd="sng" algn="ctr">
            <a:solidFill>
              <a:srgbClr val="3333CC">
                <a:shade val="50000"/>
              </a:srgbClr>
            </a:solidFill>
            <a:prstDash val="solid"/>
          </a:ln>
          <a:effectLst/>
        </p:spPr>
        <p:txBody>
          <a:bodyPr wrap="square" t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"/>
                <a:ea typeface="굴림"/>
                <a:cs typeface="+mn-cs"/>
              </a:rPr>
              <a:t>111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"/>
              <a:ea typeface="굴림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81700" y="3526899"/>
            <a:ext cx="937260" cy="34671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>
                <a:shade val="50000"/>
              </a:srgbClr>
            </a:solidFill>
            <a:prstDash val="solid"/>
          </a:ln>
          <a:effectLst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굴림"/>
                <a:cs typeface="+mn-cs"/>
              </a:rPr>
              <a:t>y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굴림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81700" y="4304139"/>
            <a:ext cx="937260" cy="34671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CC">
                <a:shade val="50000"/>
              </a:srgbClr>
            </a:solidFill>
            <a:prstDash val="solid"/>
          </a:ln>
          <a:effectLst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굴림"/>
                <a:cs typeface="+mn-cs"/>
              </a:rPr>
              <a:t>n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굴림"/>
              <a:cs typeface="+mn-cs"/>
            </a:endParaRPr>
          </a:p>
        </p:txBody>
      </p:sp>
      <p:cxnSp>
        <p:nvCxnSpPr>
          <p:cNvPr id="29" name="직선 화살표 연결선 28"/>
          <p:cNvCxnSpPr>
            <a:endCxn id="25" idx="1"/>
          </p:cNvCxnSpPr>
          <p:nvPr/>
        </p:nvCxnSpPr>
        <p:spPr bwMode="auto">
          <a:xfrm>
            <a:off x="6918960" y="3700254"/>
            <a:ext cx="410210" cy="7810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화살표 연결선 29"/>
          <p:cNvCxnSpPr>
            <a:endCxn id="25" idx="1"/>
          </p:cNvCxnSpPr>
          <p:nvPr/>
        </p:nvCxnSpPr>
        <p:spPr bwMode="auto">
          <a:xfrm flipV="1">
            <a:off x="6911975" y="3778359"/>
            <a:ext cx="417195" cy="69913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화살표 연결선 30"/>
          <p:cNvCxnSpPr>
            <a:endCxn id="20" idx="1"/>
          </p:cNvCxnSpPr>
          <p:nvPr/>
        </p:nvCxnSpPr>
        <p:spPr bwMode="auto">
          <a:xfrm flipV="1">
            <a:off x="4678045" y="3789789"/>
            <a:ext cx="410209" cy="68008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2628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383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데이터 </a:t>
            </a:r>
            <a:r>
              <a:rPr lang="en-US" altLang="ko-KR" dirty="0"/>
              <a:t>: </a:t>
            </a:r>
            <a:r>
              <a:rPr lang="ko-KR" altLang="en-US" dirty="0"/>
              <a:t>리스트  </a:t>
            </a:r>
            <a:r>
              <a:rPr lang="en-US" altLang="ko-KR" dirty="0"/>
              <a:t>1</a:t>
            </a:r>
            <a:r>
              <a:rPr lang="ko-KR" altLang="en-US" dirty="0"/>
              <a:t>차원 리스트</a:t>
            </a:r>
          </a:p>
          <a:p>
            <a:pPr lvl="1"/>
            <a:r>
              <a:rPr lang="en-US" altLang="ko-KR" dirty="0"/>
              <a:t>list1 = [1, 2, 3, 4, 5]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 데이터 </a:t>
            </a:r>
            <a:r>
              <a:rPr lang="en-US" altLang="ko-KR" dirty="0"/>
              <a:t>: </a:t>
            </a:r>
            <a:r>
              <a:rPr lang="ko-KR" altLang="en-US" dirty="0"/>
              <a:t>리스트를 원소로 갖는 리스트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리스트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3</a:t>
            </a:r>
            <a:r>
              <a:rPr lang="ko-KR" altLang="en-US" dirty="0"/>
              <a:t>차원 데이터 </a:t>
            </a:r>
            <a:r>
              <a:rPr lang="en-US" altLang="ko-KR" dirty="0"/>
              <a:t>: 2</a:t>
            </a:r>
            <a:r>
              <a:rPr lang="ko-KR" altLang="en-US" dirty="0"/>
              <a:t>차원 리스트를 원소로 갖는 리스트</a:t>
            </a:r>
          </a:p>
          <a:p>
            <a:r>
              <a:rPr lang="ko-KR" altLang="en-US" dirty="0"/>
              <a:t>다차원 리스트 </a:t>
            </a:r>
            <a:r>
              <a:rPr lang="en-US" altLang="ko-KR" dirty="0"/>
              <a:t>: 2</a:t>
            </a:r>
            <a:r>
              <a:rPr lang="ko-KR" altLang="en-US" dirty="0"/>
              <a:t>차원 이상의 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리스트의 필요성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33750"/>
              </p:ext>
            </p:extLst>
          </p:nvPr>
        </p:nvGraphicFramePr>
        <p:xfrm>
          <a:off x="1249680" y="2942952"/>
          <a:ext cx="294132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류현진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박지성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박인비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024" y="2561803"/>
            <a:ext cx="3600400" cy="26673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score = [[90, 95, 100],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[100, 90, 90],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[90, 100, 100],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[95, 95, 95]]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print(score)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print(score[0])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print(score[0][0])</a:t>
            </a:r>
          </a:p>
        </p:txBody>
      </p:sp>
    </p:spTree>
    <p:extLst>
      <p:ext uri="{BB962C8B-B14F-4D97-AF65-F5344CB8AC3E}">
        <p14:creationId xmlns:p14="http://schemas.microsoft.com/office/powerpoint/2010/main" val="389847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인덱스를 사용한 접근</a:t>
            </a:r>
          </a:p>
          <a:p>
            <a:pPr lvl="1"/>
            <a:r>
              <a:rPr lang="en-US" altLang="ko-KR" dirty="0"/>
              <a:t>score[</a:t>
            </a:r>
            <a:r>
              <a:rPr lang="ko-KR" altLang="en-US" dirty="0"/>
              <a:t>행</a:t>
            </a:r>
            <a:r>
              <a:rPr lang="en-US" altLang="ko-KR" dirty="0"/>
              <a:t>index][</a:t>
            </a:r>
            <a:r>
              <a:rPr lang="ko-KR" altLang="en-US" dirty="0"/>
              <a:t>열</a:t>
            </a:r>
            <a:r>
              <a:rPr lang="en-US" altLang="ko-KR" dirty="0"/>
              <a:t>index]</a:t>
            </a:r>
          </a:p>
          <a:p>
            <a:pPr lvl="1"/>
            <a:r>
              <a:rPr lang="en-US" altLang="ko-KR" dirty="0"/>
              <a:t>score[0][1] ?</a:t>
            </a:r>
          </a:p>
          <a:p>
            <a:pPr lvl="1"/>
            <a:r>
              <a:rPr lang="en-US" altLang="ko-KR" dirty="0"/>
              <a:t>score[2][1] ?</a:t>
            </a:r>
          </a:p>
          <a:p>
            <a:pPr lvl="1"/>
            <a:r>
              <a:rPr lang="en-US" altLang="ko-KR" dirty="0"/>
              <a:t>score[1] : 1</a:t>
            </a:r>
            <a:r>
              <a:rPr lang="ko-KR" altLang="en-US" dirty="0"/>
              <a:t>차원 리스트</a:t>
            </a:r>
          </a:p>
          <a:p>
            <a:pPr lvl="2"/>
            <a:r>
              <a:rPr lang="en-US" altLang="ko-KR" dirty="0"/>
              <a:t>score[1].append(50)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각 행의 열의 개수가 다를 수도 있음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리스트의 항목에 대한 접근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2276872"/>
            <a:ext cx="3600400" cy="26673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score = [[90, 95, 100],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[100, 90, 90],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[90, 100, 100],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[95, 95, 95]]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print(score)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print(score[0])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print(score[0][0])</a:t>
            </a:r>
          </a:p>
        </p:txBody>
      </p:sp>
    </p:spTree>
    <p:extLst>
      <p:ext uri="{BB962C8B-B14F-4D97-AF65-F5344CB8AC3E}">
        <p14:creationId xmlns:p14="http://schemas.microsoft.com/office/powerpoint/2010/main" val="1240667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입력값으로</a:t>
            </a:r>
            <a:r>
              <a:rPr lang="ko-KR" altLang="en-US" dirty="0"/>
              <a:t> 초기화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sz="4300" dirty="0"/>
          </a:p>
          <a:p>
            <a:endParaRPr lang="ko-KR" altLang="en-US" dirty="0"/>
          </a:p>
          <a:p>
            <a:r>
              <a:rPr lang="en-US" altLang="ko-KR" dirty="0" smtClean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100 </a:t>
            </a:r>
            <a:r>
              <a:rPr lang="ko-KR" altLang="en-US" dirty="0"/>
              <a:t>사이의 임의의 값으로 초기화하라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random </a:t>
            </a:r>
            <a:r>
              <a:rPr lang="ko-KR" altLang="en-US" dirty="0"/>
              <a:t>모듈의 </a:t>
            </a:r>
            <a:r>
              <a:rPr lang="en-US" altLang="ko-KR" dirty="0" err="1"/>
              <a:t>randint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리스트의 초기화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1648926"/>
            <a:ext cx="7490800" cy="36522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 = []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rows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행의 개수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columns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열의 개수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range(rows):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matrix.append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range(columns):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value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값 입력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].append(value)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</p:spTree>
    <p:extLst>
      <p:ext uri="{BB962C8B-B14F-4D97-AF65-F5344CB8AC3E}">
        <p14:creationId xmlns:p14="http://schemas.microsoft.com/office/powerpoint/2010/main" val="1937658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출력 예 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리스트 출력 예 </a:t>
            </a:r>
            <a:r>
              <a:rPr lang="en-US" altLang="ko-KR" dirty="0"/>
              <a:t>(2)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리스트의 출력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624" y="1648926"/>
            <a:ext cx="7490800" cy="2010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matrix = [[1, 2, 3], [4, 5, 6], [7, 8, 9]]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(matrix)):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(matrix[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print(matrix[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][j], end = " 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print()    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다음 줄로 이동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624" y="4221088"/>
            <a:ext cx="7490800" cy="2010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matrix = [[1, 2, 3], [4, 5, 6], [7, 8, 9]]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matrix: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for j in i: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print(j, end = " 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print()    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다음 줄로 이동</a:t>
            </a:r>
          </a:p>
        </p:txBody>
      </p:sp>
    </p:spTree>
    <p:extLst>
      <p:ext uri="{BB962C8B-B14F-4D97-AF65-F5344CB8AC3E}">
        <p14:creationId xmlns:p14="http://schemas.microsoft.com/office/powerpoint/2010/main" val="4138397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리스트를 사용하여 좌표 데이터들을 저장할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점을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사용하여 생성하고 각 점으로 이동하여 작은 원을 그려보자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x, y </a:t>
            </a:r>
            <a:r>
              <a:rPr lang="ko-KR" altLang="en-US" dirty="0" smtClean="0"/>
              <a:t>좌표의 범위는 각각 </a:t>
            </a:r>
            <a:r>
              <a:rPr lang="en-US" altLang="ko-KR" dirty="0" smtClean="0"/>
              <a:t>-300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, 300 </a:t>
            </a:r>
            <a:r>
              <a:rPr lang="ko-KR" altLang="en-US" dirty="0" smtClean="0"/>
              <a:t>이하로 가정한다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임의의 위치에 원 그리기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리스트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7344816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points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[[10, 20], [80, -30], [200, 150], [-100, 200]]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44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r>
              <a:rPr lang="ko-KR" altLang="en-US" dirty="0"/>
              <a:t>도 리스트와 같이 값을 저장하는 방법이다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딕셔너리에는</a:t>
            </a:r>
            <a:r>
              <a:rPr lang="ko-KR" altLang="en-US" dirty="0"/>
              <a:t> 값</a:t>
            </a:r>
            <a:r>
              <a:rPr lang="en-US" altLang="ko-KR" dirty="0"/>
              <a:t>(value)</a:t>
            </a:r>
            <a:r>
              <a:rPr lang="ko-KR" altLang="en-US" dirty="0"/>
              <a:t>과 관련된 키</a:t>
            </a:r>
            <a:r>
              <a:rPr lang="en-US" altLang="ko-KR" dirty="0"/>
              <a:t>(key)</a:t>
            </a:r>
            <a:r>
              <a:rPr lang="ko-KR" altLang="en-US" dirty="0"/>
              <a:t>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키는 유일해야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키를 기준을 빠르게 검색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</a:t>
            </a:r>
            <a:r>
              <a:rPr lang="ko-KR" altLang="en-US" dirty="0" err="1"/>
              <a:t>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22" y="3684784"/>
            <a:ext cx="7440372" cy="21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800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{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......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타입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표현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632" y="1735738"/>
            <a:ext cx="7935816" cy="299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numbers = { 1:10, 2:20, 3:15, 4:100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print(numbers[1])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print(numbers[3])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students = {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":[90, 95, 100],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류현진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":[100, 90, 90],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박지성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":[90, 100, 100]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print(students["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류현진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phone_book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{}     #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빈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딕셔너리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항목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키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값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추가 가능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91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생성 및 항목 추가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377980" y="6335936"/>
            <a:ext cx="408584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생성 및 항목 추가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7624" y="4941168"/>
            <a:ext cx="7490800" cy="10259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phone_book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{}       #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빈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딕셔너리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phone_book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"] = 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010-1234-5678"     #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phone_book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140" y="1735738"/>
            <a:ext cx="7490800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phone_book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{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":"010-1234-5678", 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박인비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":"010-1111-1111", 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도봉순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":"010-2222-2222"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phone_book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phone_book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이순신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"] = "010-1234-5680"     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phone_book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04852" y="6024423"/>
            <a:ext cx="7490800" cy="397907"/>
          </a:xfrm>
          <a:prstGeom prst="roundRect">
            <a:avLst>
              <a:gd name="adj" fmla="val 12802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{'</a:t>
            </a:r>
            <a:r>
              <a:rPr lang="ko-KR" altLang="en-US" dirty="0"/>
              <a:t>홍길동</a:t>
            </a:r>
            <a:r>
              <a:rPr lang="en-US" altLang="ko-KR" dirty="0"/>
              <a:t>': '010-1234-5678'}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04852" y="3448690"/>
            <a:ext cx="7490800" cy="1348462"/>
          </a:xfrm>
          <a:prstGeom prst="roundRect">
            <a:avLst>
              <a:gd name="adj" fmla="val 12802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{'</a:t>
            </a:r>
            <a:r>
              <a:rPr lang="ko-KR" altLang="en-US" dirty="0"/>
              <a:t>홍길동</a:t>
            </a:r>
            <a:r>
              <a:rPr lang="en-US" altLang="ko-KR" dirty="0"/>
              <a:t>': '010-1234-5678', '</a:t>
            </a:r>
            <a:r>
              <a:rPr lang="ko-KR" altLang="en-US" dirty="0" err="1"/>
              <a:t>박인비</a:t>
            </a:r>
            <a:r>
              <a:rPr lang="en-US" altLang="ko-KR" dirty="0"/>
              <a:t>': '010-1111-1111', '</a:t>
            </a:r>
            <a:r>
              <a:rPr lang="ko-KR" altLang="en-US" dirty="0" err="1"/>
              <a:t>도봉순</a:t>
            </a:r>
            <a:r>
              <a:rPr lang="en-US" altLang="ko-KR" dirty="0"/>
              <a:t>': '010-2222-2222'}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{'</a:t>
            </a:r>
            <a:r>
              <a:rPr lang="ko-KR" altLang="en-US" dirty="0"/>
              <a:t>홍길동</a:t>
            </a:r>
            <a:r>
              <a:rPr lang="en-US" altLang="ko-KR" dirty="0"/>
              <a:t>': '010-1234-5678', '</a:t>
            </a:r>
            <a:r>
              <a:rPr lang="ko-KR" altLang="en-US" dirty="0" err="1"/>
              <a:t>박인비</a:t>
            </a:r>
            <a:r>
              <a:rPr lang="en-US" altLang="ko-KR" dirty="0"/>
              <a:t>': '010-1111-1111', '</a:t>
            </a:r>
            <a:r>
              <a:rPr lang="ko-KR" altLang="en-US" dirty="0" err="1"/>
              <a:t>도봉순</a:t>
            </a:r>
            <a:r>
              <a:rPr lang="en-US" altLang="ko-KR" dirty="0"/>
              <a:t>': '010-2222-2222', 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ko-KR" altLang="en-US" dirty="0">
                <a:solidFill>
                  <a:srgbClr val="FF0000"/>
                </a:solidFill>
              </a:rPr>
              <a:t>이순신</a:t>
            </a:r>
            <a:r>
              <a:rPr lang="en-US" altLang="ko-KR" dirty="0">
                <a:solidFill>
                  <a:srgbClr val="FF0000"/>
                </a:solidFill>
              </a:rPr>
              <a:t>': '010-1234-5680'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62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12" y="1252385"/>
            <a:ext cx="3301668" cy="27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함수는 값을 반환할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return </a:t>
            </a:r>
            <a:r>
              <a:rPr lang="ko-KR" altLang="en-US" dirty="0" err="1" smtClean="0"/>
              <a:t>반환값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결과를 변수로 받아서 사용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함수에서 값 반환하기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2176" y="4368181"/>
            <a:ext cx="7490800" cy="16825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(radius):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area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3.14 * radius**2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c_area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(5.0)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837490" y="5369976"/>
            <a:ext cx="2808312" cy="817219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ko-KR" altLang="en-US" dirty="0" err="1" smtClean="0">
                <a:solidFill>
                  <a:srgbClr val="0000FF"/>
                </a:solidFill>
              </a:rPr>
              <a:t>반환값이</a:t>
            </a:r>
            <a:r>
              <a:rPr lang="ko-KR" altLang="en-US" dirty="0" smtClean="0">
                <a:solidFill>
                  <a:srgbClr val="0000FF"/>
                </a:solidFill>
              </a:rPr>
              <a:t> 없는 함수는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None</a:t>
            </a:r>
            <a:r>
              <a:rPr lang="ko-KR" altLang="en-US" dirty="0" smtClean="0">
                <a:solidFill>
                  <a:srgbClr val="0000FF"/>
                </a:solidFill>
              </a:rPr>
              <a:t>을 반환함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03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항목의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632" y="1288886"/>
            <a:ext cx="7935816" cy="2995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students = {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":[90, 95, 100],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류현진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":[100, 90, 90],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박지성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":[90, 100, 100]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students["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류현진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= [100, 100, 100]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변경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if ("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박인비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 not in students):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students["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박인비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= [95, 95, 95]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students.pop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박지성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             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print(students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8" y="4543261"/>
            <a:ext cx="7920880" cy="397907"/>
          </a:xfrm>
          <a:prstGeom prst="roundRect">
            <a:avLst>
              <a:gd name="adj" fmla="val 12802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{'</a:t>
            </a:r>
            <a:r>
              <a:rPr lang="ko-KR" altLang="en-US" dirty="0"/>
              <a:t>홍길동</a:t>
            </a:r>
            <a:r>
              <a:rPr lang="en-US" altLang="ko-KR" dirty="0"/>
              <a:t>': [90, 95, 100], '</a:t>
            </a:r>
            <a:r>
              <a:rPr lang="ko-KR" altLang="en-US" dirty="0"/>
              <a:t>류현진</a:t>
            </a:r>
            <a:r>
              <a:rPr lang="en-US" altLang="ko-KR" dirty="0"/>
              <a:t>': [100, 100, 100], '</a:t>
            </a:r>
            <a:r>
              <a:rPr lang="ko-KR" altLang="en-US" dirty="0" err="1"/>
              <a:t>박인비</a:t>
            </a:r>
            <a:r>
              <a:rPr lang="en-US" altLang="ko-KR" dirty="0"/>
              <a:t>': [95, 95, 95]}</a:t>
            </a:r>
          </a:p>
        </p:txBody>
      </p:sp>
    </p:spTree>
    <p:extLst>
      <p:ext uri="{BB962C8B-B14F-4D97-AF65-F5344CB8AC3E}">
        <p14:creationId xmlns:p14="http://schemas.microsoft.com/office/powerpoint/2010/main" val="663967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키를 가지고 값을 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딕셔너리에서</a:t>
            </a:r>
            <a:r>
              <a:rPr lang="ko-KR" altLang="en-US" dirty="0" smtClean="0"/>
              <a:t> 탐색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632" y="1757576"/>
            <a:ext cx="7935816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students = {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":[90, 95, 100],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류현진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":[100, 90, 90],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박지성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":[90, 100, 100]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print(students)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print(students["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류현진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key in students: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print(students[key])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8" y="4221088"/>
            <a:ext cx="7920880" cy="2111117"/>
          </a:xfrm>
          <a:prstGeom prst="roundRect">
            <a:avLst>
              <a:gd name="adj" fmla="val 12802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{'</a:t>
            </a:r>
            <a:r>
              <a:rPr lang="ko-KR" altLang="en-US" dirty="0"/>
              <a:t>홍길동</a:t>
            </a:r>
            <a:r>
              <a:rPr lang="en-US" altLang="ko-KR" dirty="0"/>
              <a:t>': [90, 95, 100], '</a:t>
            </a:r>
            <a:r>
              <a:rPr lang="ko-KR" altLang="en-US" dirty="0"/>
              <a:t>류현진</a:t>
            </a:r>
            <a:r>
              <a:rPr lang="en-US" altLang="ko-KR" dirty="0"/>
              <a:t>': [100, 90, 90], '</a:t>
            </a:r>
            <a:r>
              <a:rPr lang="ko-KR" altLang="en-US" dirty="0"/>
              <a:t>박지성</a:t>
            </a:r>
            <a:r>
              <a:rPr lang="en-US" altLang="ko-KR" dirty="0"/>
              <a:t>': [90, 100, 100]}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[100, 90, 90]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[90, 95, 100]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[100, 90, 90]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/>
              <a:t>[90, 100, 100]</a:t>
            </a:r>
          </a:p>
        </p:txBody>
      </p:sp>
    </p:spTree>
    <p:extLst>
      <p:ext uri="{BB962C8B-B14F-4D97-AF65-F5344CB8AC3E}">
        <p14:creationId xmlns:p14="http://schemas.microsoft.com/office/powerpoint/2010/main" val="2103114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딕셔너리의</a:t>
            </a:r>
            <a:r>
              <a:rPr lang="ko-KR" altLang="en-US" dirty="0" smtClean="0"/>
              <a:t> 모든 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 출력하기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632" y="1484784"/>
            <a:ext cx="7935816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students = {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홍길동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":[90, 95, 100],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류현진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":[100, 90, 90], 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박지성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":[90, 100, 100]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students.keys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students.values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key in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students.keys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print(key, students[key])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8" y="4136593"/>
            <a:ext cx="7920880" cy="1812687"/>
          </a:xfrm>
          <a:prstGeom prst="roundRect">
            <a:avLst>
              <a:gd name="adj" fmla="val 12802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/>
              <a:t>dict_keys</a:t>
            </a:r>
            <a:r>
              <a:rPr lang="en-US" altLang="ko-KR" dirty="0"/>
              <a:t>(['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류현진</a:t>
            </a:r>
            <a:r>
              <a:rPr lang="en-US" altLang="ko-KR" dirty="0"/>
              <a:t>', '</a:t>
            </a:r>
            <a:r>
              <a:rPr lang="ko-KR" altLang="en-US" dirty="0"/>
              <a:t>박지성</a:t>
            </a:r>
            <a:r>
              <a:rPr lang="en-US" altLang="ko-KR" dirty="0"/>
              <a:t>'])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/>
              <a:t>dict_values</a:t>
            </a:r>
            <a:r>
              <a:rPr lang="en-US" altLang="ko-KR" dirty="0"/>
              <a:t>([[90, 95, 100], [100, 90, 90], [90, 100, 100]])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/>
              <a:t>홍길동 </a:t>
            </a:r>
            <a:r>
              <a:rPr lang="en-US" altLang="ko-KR" dirty="0"/>
              <a:t>[90, 95, 100]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/>
              <a:t>류현진 </a:t>
            </a:r>
            <a:r>
              <a:rPr lang="en-US" altLang="ko-KR" dirty="0"/>
              <a:t>[100, 90, 90]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/>
              <a:t>박지성 </a:t>
            </a:r>
            <a:r>
              <a:rPr lang="en-US" altLang="ko-KR" dirty="0"/>
              <a:t>[90, 100, 100]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148064" y="3065294"/>
            <a:ext cx="3888432" cy="720080"/>
          </a:xfrm>
          <a:prstGeom prst="roundRect">
            <a:avLst>
              <a:gd name="adj" fmla="val 12667"/>
            </a:avLst>
          </a:prstGeom>
          <a:solidFill>
            <a:srgbClr val="FFF9F3"/>
          </a:solidFill>
          <a:ln w="15875"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for key in sorted(</a:t>
            </a:r>
            <a:r>
              <a:rPr lang="en-US" altLang="ko-KR" dirty="0" err="1" smtClean="0">
                <a:solidFill>
                  <a:srgbClr val="0000FF"/>
                </a:solidFill>
              </a:rPr>
              <a:t>students.keys</a:t>
            </a:r>
            <a:r>
              <a:rPr lang="en-US" altLang="ko-KR" dirty="0" smtClean="0">
                <a:solidFill>
                  <a:srgbClr val="0000FF"/>
                </a:solidFill>
              </a:rPr>
              <a:t>()):</a:t>
            </a:r>
          </a:p>
          <a:p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키의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오름차순으로 출력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93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영한사전을 구현해보자</a:t>
            </a:r>
            <a:r>
              <a:rPr lang="en-US" altLang="ko-KR" dirty="0"/>
              <a:t>. </a:t>
            </a:r>
            <a:r>
              <a:rPr lang="ko-KR" altLang="en-US" dirty="0"/>
              <a:t>영어 단어를 키로 하고 설명을 값으로 하여 저장하면 될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영한사전 만들기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8" y="2204864"/>
            <a:ext cx="7920880" cy="1458992"/>
          </a:xfrm>
          <a:prstGeom prst="roundRect">
            <a:avLst>
              <a:gd name="adj" fmla="val 12802"/>
            </a:avLst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/>
              <a:t>단어를 입력하시오</a:t>
            </a:r>
            <a:r>
              <a:rPr lang="en-US" altLang="ko-KR" dirty="0"/>
              <a:t>: one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/>
              <a:t>하나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/>
              <a:t>단어를 입력하시오</a:t>
            </a:r>
            <a:r>
              <a:rPr lang="en-US" altLang="ko-KR" dirty="0"/>
              <a:t>: two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/>
              <a:t>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100" y="3785939"/>
            <a:ext cx="7935816" cy="26673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english_dict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   #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english_dict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{}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english_dict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['one'] = '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하나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english_dict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['two'] = '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둘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english_dict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['three'] = '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셋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word = input("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단어를 입력하시오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english_dict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[word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51855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도전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 방식으로 단어를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할 수 있도록 만들어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문을 사용하면 좋겠다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삽입 시에는 기존에 해당 단어가 있으면 변경하는 걸로 가정한다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검색 시에는 해당 단어가 없으면 없다고 메시지를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영한사전 만들기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973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3580" y="1503462"/>
            <a:ext cx="7995318" cy="451210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pic>
        <p:nvPicPr>
          <p:cNvPr id="6" name="그림 5" descr="blackboard by rg10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9" b="8092"/>
          <a:stretch/>
        </p:blipFill>
        <p:spPr>
          <a:xfrm>
            <a:off x="476803" y="1196752"/>
            <a:ext cx="8487686" cy="5184576"/>
          </a:xfrm>
          <a:prstGeom prst="rect">
            <a:avLst/>
          </a:prstGeom>
        </p:spPr>
      </p:pic>
      <p:sp>
        <p:nvSpPr>
          <p:cNvPr id="7" name="내용 개체 틀 1"/>
          <p:cNvSpPr txBox="1">
            <a:spLocks/>
          </p:cNvSpPr>
          <p:nvPr/>
        </p:nvSpPr>
        <p:spPr bwMode="gray">
          <a:xfrm>
            <a:off x="896744" y="1628800"/>
            <a:ext cx="758727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함수는 코드의 묶음이며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이름을 통해 호출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실행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)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될 수 있다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.</a:t>
            </a:r>
          </a:p>
          <a:p>
            <a:pPr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ko-KR" altLang="en-US" sz="1800" dirty="0" smtClean="0">
                <a:solidFill>
                  <a:srgbClr val="FFFF00"/>
                </a:solidFill>
                <a:latin typeface="+mn-ea"/>
              </a:rPr>
              <a:t>함수 호출 시 여러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개의 인수를 함수로 전달할 수 </a:t>
            </a:r>
            <a:r>
              <a:rPr lang="ko-KR" altLang="en-US" sz="1800" dirty="0" smtClean="0">
                <a:solidFill>
                  <a:srgbClr val="FFFF00"/>
                </a:solidFill>
                <a:latin typeface="+mn-ea"/>
              </a:rPr>
              <a:t>있으며</a:t>
            </a:r>
            <a:r>
              <a:rPr lang="en-US" altLang="ko-KR" sz="1800" dirty="0" smtClean="0">
                <a:solidFill>
                  <a:srgbClr val="FFFF00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rgbClr val="FFFF00"/>
                </a:solidFill>
                <a:latin typeface="+mn-ea"/>
              </a:rPr>
              <a:t>여러 개의 값을 반환할 수도 있다</a:t>
            </a:r>
            <a:r>
              <a:rPr lang="en-US" altLang="ko-KR" sz="1800" dirty="0" smtClean="0">
                <a:solidFill>
                  <a:srgbClr val="FFFF00"/>
                </a:solidFill>
                <a:latin typeface="+mn-ea"/>
              </a:rPr>
              <a:t>.</a:t>
            </a:r>
          </a:p>
          <a:p>
            <a:pPr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ko-KR" altLang="en-US" sz="1800" dirty="0" smtClean="0">
                <a:solidFill>
                  <a:srgbClr val="FFFF00"/>
                </a:solidFill>
                <a:latin typeface="+mn-ea"/>
              </a:rPr>
              <a:t>지역변수는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그 지역 내에서만 사용이 가능하며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전역변수는 어디서든 사용이 가능하다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단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전역변수의 값을 변경하기 위해서는 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global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선언을 해 주어야 한다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.</a:t>
            </a:r>
          </a:p>
          <a:p>
            <a:pPr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디폴트 </a:t>
            </a:r>
            <a:r>
              <a:rPr lang="ko-KR" altLang="en-US" sz="1800" dirty="0" smtClean="0">
                <a:solidFill>
                  <a:srgbClr val="FFFF00"/>
                </a:solidFill>
                <a:latin typeface="+mn-ea"/>
              </a:rPr>
              <a:t>인수와 키워드 인수를 사용할 수 있다</a:t>
            </a:r>
            <a:r>
              <a:rPr lang="en-US" altLang="ko-KR" sz="1800" dirty="0" smtClean="0">
                <a:solidFill>
                  <a:srgbClr val="FFFF00"/>
                </a:solidFill>
                <a:latin typeface="+mn-ea"/>
              </a:rPr>
              <a:t>.</a:t>
            </a:r>
            <a:endParaRPr lang="en-US" altLang="ko-KR" sz="1800" dirty="0">
              <a:solidFill>
                <a:srgbClr val="FFFF00"/>
              </a:solidFill>
              <a:latin typeface="+mn-ea"/>
            </a:endParaRPr>
          </a:p>
          <a:p>
            <a:pPr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ko-KR" altLang="en-US" sz="1800" dirty="0" smtClean="0">
                <a:solidFill>
                  <a:srgbClr val="FFFF00"/>
                </a:solidFill>
                <a:latin typeface="+mn-ea"/>
                <a:ea typeface="+mn-ea"/>
              </a:rPr>
              <a:t>리스트는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  <a:ea typeface="+mn-ea"/>
              </a:rPr>
              <a:t>항목들을 모아둔 데이터의 집합이다</a:t>
            </a:r>
            <a:r>
              <a:rPr lang="en-US" altLang="ko-KR" sz="1800" dirty="0">
                <a:solidFill>
                  <a:srgbClr val="FFFF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ko-KR" altLang="en-US" sz="1800" dirty="0">
                <a:solidFill>
                  <a:srgbClr val="FFFF00"/>
                </a:solidFill>
                <a:latin typeface="+mn-ea"/>
                <a:ea typeface="+mn-ea"/>
              </a:rPr>
              <a:t>리스트의 항목은 어떤 것이든 가능하다</a:t>
            </a:r>
            <a:r>
              <a:rPr lang="en-US" altLang="ko-KR" sz="1800" dirty="0">
                <a:solidFill>
                  <a:srgbClr val="FFFF00"/>
                </a:solidFill>
                <a:latin typeface="+mn-ea"/>
                <a:ea typeface="+mn-ea"/>
              </a:rPr>
              <a:t>(</a:t>
            </a:r>
            <a:r>
              <a:rPr lang="ko-KR" altLang="en-US" sz="1800" dirty="0">
                <a:solidFill>
                  <a:srgbClr val="FFFF00"/>
                </a:solidFill>
                <a:latin typeface="+mn-ea"/>
                <a:ea typeface="+mn-ea"/>
              </a:rPr>
              <a:t>정수</a:t>
            </a:r>
            <a:r>
              <a:rPr lang="en-US" altLang="ko-KR" sz="1800" dirty="0">
                <a:solidFill>
                  <a:srgbClr val="FFFF00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  <a:ea typeface="+mn-ea"/>
              </a:rPr>
              <a:t>실수</a:t>
            </a:r>
            <a:r>
              <a:rPr lang="en-US" altLang="ko-KR" sz="1800" dirty="0">
                <a:solidFill>
                  <a:srgbClr val="FFFF00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  <a:ea typeface="+mn-ea"/>
              </a:rPr>
              <a:t>문자열</a:t>
            </a:r>
            <a:r>
              <a:rPr lang="en-US" altLang="ko-KR" sz="1800" dirty="0">
                <a:solidFill>
                  <a:srgbClr val="FFFF00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rgbClr val="FFFF00"/>
                </a:solidFill>
                <a:latin typeface="+mn-ea"/>
                <a:ea typeface="+mn-ea"/>
              </a:rPr>
              <a:t>리스트</a:t>
            </a:r>
            <a:r>
              <a:rPr lang="en-US" altLang="ko-KR" sz="1800" dirty="0">
                <a:solidFill>
                  <a:srgbClr val="FFFF00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smtClean="0">
                <a:solidFill>
                  <a:srgbClr val="FFFF00"/>
                </a:solidFill>
                <a:latin typeface="+mn-ea"/>
                <a:ea typeface="+mn-ea"/>
              </a:rPr>
              <a:t>...).</a:t>
            </a:r>
          </a:p>
          <a:p>
            <a:pPr lvl="0"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ko-KR" altLang="en-US" sz="1800" dirty="0" err="1">
                <a:solidFill>
                  <a:srgbClr val="FFFF00"/>
                </a:solidFill>
                <a:latin typeface="+mn-ea"/>
              </a:rPr>
              <a:t>딕셔너리는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 키와 값으로 이루어진다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.</a:t>
            </a:r>
          </a:p>
          <a:p>
            <a:pPr lvl="0"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ko-KR" altLang="en-US" sz="1800" dirty="0" err="1">
                <a:solidFill>
                  <a:srgbClr val="FFFF00"/>
                </a:solidFill>
                <a:latin typeface="+mn-ea"/>
              </a:rPr>
              <a:t>딕셔너리에</a:t>
            </a:r>
            <a:r>
              <a:rPr lang="ko-KR" altLang="en-US" sz="1800" dirty="0">
                <a:solidFill>
                  <a:srgbClr val="FFFF00"/>
                </a:solidFill>
                <a:latin typeface="+mn-ea"/>
              </a:rPr>
              <a:t> 키를 제시하면 값을 반환한다</a:t>
            </a:r>
            <a:r>
              <a:rPr lang="en-US" altLang="ko-KR" sz="1800" dirty="0">
                <a:solidFill>
                  <a:srgbClr val="FFFF00"/>
                </a:solidFill>
                <a:latin typeface="+mn-ea"/>
              </a:rPr>
              <a:t>.</a:t>
            </a:r>
          </a:p>
          <a:p>
            <a:pPr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endParaRPr lang="en-US" altLang="ko-KR" sz="1800" dirty="0">
              <a:solidFill>
                <a:srgbClr val="FFFF00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  <a:buClr>
                <a:schemeClr val="accent3">
                  <a:lumMod val="60000"/>
                  <a:lumOff val="40000"/>
                </a:schemeClr>
              </a:buClr>
            </a:pPr>
            <a:endParaRPr lang="ko-KR" altLang="en-US" sz="18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467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end</a:t>
            </a:r>
            <a:r>
              <a:rPr lang="ko-KR" altLang="en-US" dirty="0" smtClean="0"/>
              <a:t>까지의 정수의 합 계산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함수로 여러 개의 값 전달하기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176" y="1772816"/>
            <a:ext cx="7490800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get_sum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(start, end):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sum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range(start, end+1):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sum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get_sum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(1, 10))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7737" r="2856" b="9923"/>
          <a:stretch/>
        </p:blipFill>
        <p:spPr bwMode="auto">
          <a:xfrm>
            <a:off x="428312" y="4365104"/>
            <a:ext cx="8392160" cy="17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20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콤마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기준으로 여러 개의 값 반환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함수에서 여러 개의 값 반환하기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176" y="1772816"/>
            <a:ext cx="7490800" cy="26673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val1 = x + y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val2 = x * y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val1, val2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더한 결과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:", a)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print("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곱한 결과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:", 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8" y="4725144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더한 결과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곱한 결과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12</a:t>
            </a:r>
          </a:p>
        </p:txBody>
      </p:sp>
    </p:spTree>
    <p:extLst>
      <p:ext uri="{BB962C8B-B14F-4D97-AF65-F5344CB8AC3E}">
        <p14:creationId xmlns:p14="http://schemas.microsoft.com/office/powerpoint/2010/main" val="240401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매개변수로 함수도 전달할 수 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함수로 함수를 매개변수로 전달하기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176" y="1772816"/>
            <a:ext cx="7490800" cy="36522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Sum(x, y):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x + y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Sub(x, y):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x - y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What(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x, y):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print("4 + 3 =", What(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4, 3))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print("4 - 3 =", What(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4, 3))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8" y="5537477"/>
            <a:ext cx="7490800" cy="77184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 + 3 = 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4 - 3 = 1</a:t>
            </a:r>
          </a:p>
        </p:txBody>
      </p:sp>
    </p:spTree>
    <p:extLst>
      <p:ext uri="{BB962C8B-B14F-4D97-AF65-F5344CB8AC3E}">
        <p14:creationId xmlns:p14="http://schemas.microsoft.com/office/powerpoint/2010/main" val="50555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  <a:r>
              <a:rPr lang="en-US" altLang="ko-KR" dirty="0"/>
              <a:t>(local</a:t>
            </a:r>
            <a:r>
              <a:rPr lang="ko-KR" altLang="en-US" dirty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안에서 선언되는 변수</a:t>
            </a:r>
            <a:endParaRPr lang="en-US" altLang="ko-KR" dirty="0"/>
          </a:p>
          <a:p>
            <a:r>
              <a:rPr lang="ko-KR" altLang="en-US" dirty="0"/>
              <a:t>전역 변수</a:t>
            </a:r>
            <a:r>
              <a:rPr lang="en-US" altLang="ko-KR" dirty="0"/>
              <a:t>(global</a:t>
            </a:r>
            <a:r>
              <a:rPr lang="ko-KR" altLang="en-US" dirty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외부에서 선언되는 변수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종류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2708920"/>
            <a:ext cx="3724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62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5834</TotalTime>
  <Words>4400</Words>
  <Application>Microsoft Office PowerPoint</Application>
  <PresentationFormat>화면 슬라이드 쇼(4:3)</PresentationFormat>
  <Paragraphs>878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Courier</vt:lpstr>
      <vt:lpstr>굴림</vt:lpstr>
      <vt:lpstr>맑은 고딕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Python Programming</vt:lpstr>
      <vt:lpstr>Contents</vt:lpstr>
      <vt:lpstr>함수 작성하고 호출하기</vt:lpstr>
      <vt:lpstr>함수로 입력값 전달하기</vt:lpstr>
      <vt:lpstr>함수에서 값 반환하기</vt:lpstr>
      <vt:lpstr>함수로 여러 개의 값 전달하기</vt:lpstr>
      <vt:lpstr>함수에서 여러 개의 값 반환하기</vt:lpstr>
      <vt:lpstr>함수로 함수를 매개변수로 전달하기</vt:lpstr>
      <vt:lpstr>변수의 종류</vt:lpstr>
      <vt:lpstr>지역 변수의 범위</vt:lpstr>
      <vt:lpstr>전역 변수의 사용</vt:lpstr>
      <vt:lpstr>함수 안에서 전역 변수 값 변경하기</vt:lpstr>
      <vt:lpstr>함수 안에서 전역 변수 값 변경하기</vt:lpstr>
      <vt:lpstr>디폴트 인수</vt:lpstr>
      <vt:lpstr>디폴트 인수 : 주의 사항</vt:lpstr>
      <vt:lpstr>키워드 인수</vt:lpstr>
      <vt:lpstr>키워드 인수 : 주의 사항</vt:lpstr>
      <vt:lpstr>재귀 함수</vt:lpstr>
      <vt:lpstr>무명 함수(람다식)</vt:lpstr>
      <vt:lpstr>코드 모듈화하기</vt:lpstr>
      <vt:lpstr>모듈 파일 작성 및 활용</vt:lpstr>
      <vt:lpstr>import의 다른 사용 방법</vt:lpstr>
      <vt:lpstr>import의 다른 사용 방법</vt:lpstr>
      <vt:lpstr>리스트의 의미</vt:lpstr>
      <vt:lpstr>공백 리스트와 데이터 항목 추가하기</vt:lpstr>
      <vt:lpstr>heroes.append()에서 . 의 의미</vt:lpstr>
      <vt:lpstr>리스트의 각 항목에 접근하기</vt:lpstr>
      <vt:lpstr>슬라이싱</vt:lpstr>
      <vt:lpstr>다양한 슬라이싱 방법</vt:lpstr>
      <vt:lpstr>리스트 항목의 값 변경하기</vt:lpstr>
      <vt:lpstr>항목 추가하기</vt:lpstr>
      <vt:lpstr>항목 삭제하기</vt:lpstr>
      <vt:lpstr>항목 찾기</vt:lpstr>
      <vt:lpstr>처음부터 끝까지 각 항목 처리하기</vt:lpstr>
      <vt:lpstr>리스트 정렬하기</vt:lpstr>
      <vt:lpstr>리스트 연산</vt:lpstr>
      <vt:lpstr>리스트 컴프리헨션</vt:lpstr>
      <vt:lpstr>리스트 값 입력받기</vt:lpstr>
      <vt:lpstr>리스트 값 입력받기</vt:lpstr>
      <vt:lpstr>리스트 복사</vt:lpstr>
      <vt:lpstr>리스트의 매개 변수 전달</vt:lpstr>
      <vt:lpstr>다차원 리스트의 필요성</vt:lpstr>
      <vt:lpstr>2차원 리스트의 항목에 대한 접근</vt:lpstr>
      <vt:lpstr>2차원 리스트의 초기화</vt:lpstr>
      <vt:lpstr>2차원 리스트의 출력</vt:lpstr>
      <vt:lpstr>실습 : 임의의 위치에 원 그리기</vt:lpstr>
      <vt:lpstr>딕셔너리</vt:lpstr>
      <vt:lpstr>딕셔너리 표현 방법</vt:lpstr>
      <vt:lpstr>딕셔너리 생성 및 항목 추가</vt:lpstr>
      <vt:lpstr>딕셔너리 항목의 변경, 추가, 삭제</vt:lpstr>
      <vt:lpstr>딕셔너리에서 탐색</vt:lpstr>
      <vt:lpstr>딕셔너리의 모든 키/값 출력하기</vt:lpstr>
      <vt:lpstr>실습 : 영한사전 만들기</vt:lpstr>
      <vt:lpstr>실습 : 영한사전 만들기</vt:lpstr>
      <vt:lpstr>이번 장에서 배운 것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설계란 무엇인가?</dc:title>
  <dc:creator>Microsoft Corporation</dc:creator>
  <cp:lastModifiedBy>user</cp:lastModifiedBy>
  <cp:revision>889</cp:revision>
  <dcterms:created xsi:type="dcterms:W3CDTF">2006-10-05T04:04:58Z</dcterms:created>
  <dcterms:modified xsi:type="dcterms:W3CDTF">2021-03-04T03:01:38Z</dcterms:modified>
</cp:coreProperties>
</file>