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66" r:id="rId3"/>
    <p:sldId id="267" r:id="rId4"/>
    <p:sldId id="299" r:id="rId5"/>
    <p:sldId id="300" r:id="rId6"/>
    <p:sldId id="301" r:id="rId7"/>
    <p:sldId id="304" r:id="rId8"/>
    <p:sldId id="305" r:id="rId9"/>
    <p:sldId id="306" r:id="rId10"/>
    <p:sldId id="307" r:id="rId11"/>
    <p:sldId id="308" r:id="rId12"/>
    <p:sldId id="309" r:id="rId13"/>
    <p:sldId id="311" r:id="rId14"/>
    <p:sldId id="310" r:id="rId15"/>
    <p:sldId id="312" r:id="rId16"/>
    <p:sldId id="313" r:id="rId17"/>
    <p:sldId id="314" r:id="rId18"/>
    <p:sldId id="30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E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9" autoAdjust="0"/>
    <p:restoredTop sz="76394" autoAdjust="0"/>
  </p:normalViewPr>
  <p:slideViewPr>
    <p:cSldViewPr snapToGrid="0">
      <p:cViewPr varScale="1">
        <p:scale>
          <a:sx n="87" d="100"/>
          <a:sy n="87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C4F2F-4605-4468-8E7D-D490886E825B}" type="doc">
      <dgm:prSet loTypeId="urn:microsoft.com/office/officeart/2008/layout/PictureGrid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0BE0F05-27D4-4CDC-925B-579427238A53}">
      <dgm:prSet/>
      <dgm:spPr/>
      <dgm:t>
        <a:bodyPr/>
        <a:lstStyle/>
        <a:p>
          <a:pPr latinLnBrk="1"/>
          <a:endParaRPr lang="ko-KR" altLang="en-US"/>
        </a:p>
      </dgm:t>
    </dgm:pt>
    <dgm:pt modelId="{C872AFE3-3AAB-47DE-9516-823CF9013EAE}" type="sibTrans" cxnId="{D73655CF-E438-491C-9CE9-827814D6E137}">
      <dgm:prSet/>
      <dgm:spPr/>
      <dgm:t>
        <a:bodyPr/>
        <a:lstStyle/>
        <a:p>
          <a:pPr latinLnBrk="1"/>
          <a:endParaRPr lang="ko-KR" altLang="en-US"/>
        </a:p>
      </dgm:t>
    </dgm:pt>
    <dgm:pt modelId="{4F033F95-9112-4AD1-92C5-697677224F25}" type="parTrans" cxnId="{D73655CF-E438-491C-9CE9-827814D6E137}">
      <dgm:prSet/>
      <dgm:spPr/>
      <dgm:t>
        <a:bodyPr/>
        <a:lstStyle/>
        <a:p>
          <a:pPr latinLnBrk="1"/>
          <a:endParaRPr lang="ko-KR" altLang="en-US"/>
        </a:p>
      </dgm:t>
    </dgm:pt>
    <dgm:pt modelId="{9F9BAD0E-C021-4C10-B0F0-7BFCBD2EB368}" type="pres">
      <dgm:prSet presAssocID="{130C4F2F-4605-4468-8E7D-D490886E825B}" presName="Name0" presStyleCnt="0">
        <dgm:presLayoutVars>
          <dgm:dir/>
        </dgm:presLayoutVars>
      </dgm:prSet>
      <dgm:spPr/>
    </dgm:pt>
    <dgm:pt modelId="{E8B88412-2FB6-4F50-B2A6-93563F987EB1}" type="pres">
      <dgm:prSet presAssocID="{90BE0F05-27D4-4CDC-925B-579427238A53}" presName="composite" presStyleCnt="0"/>
      <dgm:spPr/>
    </dgm:pt>
    <dgm:pt modelId="{EF112A36-50C0-4685-82A2-E1F29911D540}" type="pres">
      <dgm:prSet presAssocID="{90BE0F05-27D4-4CDC-925B-579427238A53}" presName="rect2" presStyleLbl="revTx" presStyleIdx="0" presStyleCnt="1">
        <dgm:presLayoutVars>
          <dgm:bulletEnabled val="1"/>
        </dgm:presLayoutVars>
      </dgm:prSet>
      <dgm:spPr/>
    </dgm:pt>
    <dgm:pt modelId="{2D99DBFC-F8E4-443A-A16B-CD45F41DC2D9}" type="pres">
      <dgm:prSet presAssocID="{90BE0F05-27D4-4CDC-925B-579427238A53}" presName="rect1" presStyleLbl="alignImgPlace1" presStyleIdx="0" presStyleCnt="1" custScaleX="489235" custScaleY="159184" custLinFactNeighborY="2483"/>
      <dgm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</dgm:ptLst>
  <dgm:cxnLst>
    <dgm:cxn modelId="{51AE596D-E55B-4B56-80DA-DDFA0C90C9CB}" type="presOf" srcId="{130C4F2F-4605-4468-8E7D-D490886E825B}" destId="{9F9BAD0E-C021-4C10-B0F0-7BFCBD2EB368}" srcOrd="0" destOrd="0" presId="urn:microsoft.com/office/officeart/2008/layout/PictureGrid"/>
    <dgm:cxn modelId="{83A2B779-CDA5-4495-BD31-7052E0144C2E}" type="presOf" srcId="{90BE0F05-27D4-4CDC-925B-579427238A53}" destId="{EF112A36-50C0-4685-82A2-E1F29911D540}" srcOrd="0" destOrd="0" presId="urn:microsoft.com/office/officeart/2008/layout/PictureGrid"/>
    <dgm:cxn modelId="{D73655CF-E438-491C-9CE9-827814D6E137}" srcId="{130C4F2F-4605-4468-8E7D-D490886E825B}" destId="{90BE0F05-27D4-4CDC-925B-579427238A53}" srcOrd="0" destOrd="0" parTransId="{4F033F95-9112-4AD1-92C5-697677224F25}" sibTransId="{C872AFE3-3AAB-47DE-9516-823CF9013EAE}"/>
    <dgm:cxn modelId="{A330F394-3729-4E70-9BB6-2D9C3EE83481}" type="presParOf" srcId="{9F9BAD0E-C021-4C10-B0F0-7BFCBD2EB368}" destId="{E8B88412-2FB6-4F50-B2A6-93563F987EB1}" srcOrd="0" destOrd="0" presId="urn:microsoft.com/office/officeart/2008/layout/PictureGrid"/>
    <dgm:cxn modelId="{22C96951-AD0F-4BD4-A777-D12ADBC05982}" type="presParOf" srcId="{E8B88412-2FB6-4F50-B2A6-93563F987EB1}" destId="{EF112A36-50C0-4685-82A2-E1F29911D540}" srcOrd="0" destOrd="0" presId="urn:microsoft.com/office/officeart/2008/layout/PictureGrid"/>
    <dgm:cxn modelId="{26DC6BD9-DBF2-4E01-B8D3-863C66FE250D}" type="presParOf" srcId="{E8B88412-2FB6-4F50-B2A6-93563F987EB1}" destId="{2D99DBFC-F8E4-443A-A16B-CD45F41DC2D9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12A36-50C0-4685-82A2-E1F29911D540}">
      <dsp:nvSpPr>
        <dsp:cNvPr id="0" name=""/>
        <dsp:cNvSpPr/>
      </dsp:nvSpPr>
      <dsp:spPr>
        <a:xfrm>
          <a:off x="4850963" y="289322"/>
          <a:ext cx="2490073" cy="373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850963" y="289322"/>
        <a:ext cx="2490073" cy="373511"/>
      </dsp:txXfrm>
    </dsp:sp>
    <dsp:sp modelId="{2D99DBFC-F8E4-443A-A16B-CD45F41DC2D9}">
      <dsp:nvSpPr>
        <dsp:cNvPr id="0" name=""/>
        <dsp:cNvSpPr/>
      </dsp:nvSpPr>
      <dsp:spPr>
        <a:xfrm>
          <a:off x="4845" y="4"/>
          <a:ext cx="12182310" cy="3963798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95F0-2F79-4D6A-A1A6-8F070703BFF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A560A-7ECD-4433-970F-6C031FE1C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2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자연어처리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A560A-7ECD-4433-970F-6C031FE1C6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여기서 알고리즘 모델의 경우 다양한 종류가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대표적인 모델로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베이즈</a:t>
            </a:r>
            <a:r>
              <a:rPr lang="ko-KR" altLang="en-US" dirty="0"/>
              <a:t> 정리를 사용한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 모델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31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margin</a:t>
            </a:r>
            <a:r>
              <a:rPr lang="ko-KR" altLang="en-US" dirty="0"/>
              <a:t>을 최대화 하는 초평면을 찾아 분류하는 모델인 서포트 벡터 머신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7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인공 신경망을 통해 구현하는 신경망 모델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28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선형 회귀 직선을 이용한 선형 분류 모델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9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로지스틱 함수를 통해 입력이 범주에 속할 확률을 찾고 분류하는 로지스틱 분류 모델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39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결정 트리를 무작위로 생성하여 적용하는 랜덤 포레스트 모델 등이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872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비지도 학습을 통한 텍스트 분류는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클러스터링을 통해 이루어 집니다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</a:t>
            </a:r>
            <a:r>
              <a:rPr lang="ko-KR" altLang="en-US" dirty="0"/>
              <a:t>개의 군집으로 군집화 하는 </a:t>
            </a:r>
            <a:r>
              <a:rPr lang="en-US" altLang="ko-KR" dirty="0"/>
              <a:t>K-Mean </a:t>
            </a:r>
            <a:r>
              <a:rPr lang="ko-KR" altLang="en-US" dirty="0"/>
              <a:t>군집화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97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군집간의</a:t>
            </a:r>
            <a:r>
              <a:rPr lang="ko-KR" altLang="en-US" dirty="0"/>
              <a:t> 거리를 측정해 트리형태로 만든 </a:t>
            </a:r>
            <a:r>
              <a:rPr lang="ko-KR" altLang="en-US" dirty="0" err="1"/>
              <a:t>덴드로그램을</a:t>
            </a:r>
            <a:r>
              <a:rPr lang="ko-KR" altLang="en-US" dirty="0"/>
              <a:t> 이용한 계층적 군집화를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72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텍스트 유사도는 </a:t>
            </a:r>
            <a:r>
              <a:rPr lang="en-US" altLang="ko-KR" dirty="0"/>
              <a:t>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이걸 측정해서 어디에 쓰느냐고 할 수 있는데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다음과 같은 질문을 한다고 생각하자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11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 문장은 똑같은 의미이지만 기계는 다른 문장으로 인식될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그래서 각기 다른 대답을 만들어야 하는데</a:t>
            </a:r>
            <a:r>
              <a:rPr lang="en-US" altLang="ko-KR" dirty="0"/>
              <a:t>, </a:t>
            </a:r>
            <a:r>
              <a:rPr lang="ko-KR" altLang="en-US" dirty="0"/>
              <a:t>좀 더 효율성을 위해 비슷한 의미를 가진 문장은 같은 대답을 준비해도 되겠죠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이때 문장의 유사도를 측정하여 효율성을 높입니다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1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08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텍스트 유사도 측정 밥법으로 자주 쓰이는</a:t>
            </a:r>
            <a:r>
              <a:rPr lang="en-US" altLang="ko-KR" dirty="0"/>
              <a:t> 4</a:t>
            </a:r>
            <a:r>
              <a:rPr lang="ko-KR" altLang="en-US" dirty="0"/>
              <a:t>가지 방법이 있는데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형태소 별로 </a:t>
            </a:r>
            <a:r>
              <a:rPr lang="ko-KR" altLang="en-US" dirty="0" err="1"/>
              <a:t>벤다이어그램을</a:t>
            </a:r>
            <a:r>
              <a:rPr lang="ko-KR" altLang="en-US" dirty="0"/>
              <a:t> 나타내어 유사도를 측정하는 </a:t>
            </a:r>
            <a:r>
              <a:rPr lang="ko-KR" altLang="en-US" dirty="0" err="1"/>
              <a:t>자카드</a:t>
            </a:r>
            <a:r>
              <a:rPr lang="ko-KR" altLang="en-US" dirty="0"/>
              <a:t> 유사도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82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 문장 벡터의 각도로 나타내는 코사인 유사도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7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일반적으로 거리를 </a:t>
            </a:r>
            <a:r>
              <a:rPr lang="ko-KR" altLang="en-US" dirty="0" err="1"/>
              <a:t>측정할때</a:t>
            </a:r>
            <a:r>
              <a:rPr lang="ko-KR" altLang="en-US" dirty="0"/>
              <a:t> 많이 쓰이는 </a:t>
            </a:r>
            <a:r>
              <a:rPr lang="ko-KR" altLang="en-US" dirty="0" err="1"/>
              <a:t>유클리디언</a:t>
            </a:r>
            <a:r>
              <a:rPr lang="ko-KR" altLang="en-US" dirty="0"/>
              <a:t> 공식을 이용한 </a:t>
            </a:r>
            <a:r>
              <a:rPr lang="ko-KR" altLang="en-US" dirty="0" err="1"/>
              <a:t>유클리디언</a:t>
            </a:r>
            <a:r>
              <a:rPr lang="ko-KR" altLang="en-US" dirty="0"/>
              <a:t> 유사도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57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맨하탄</a:t>
            </a:r>
            <a:r>
              <a:rPr lang="ko-KR" altLang="en-US" dirty="0"/>
              <a:t> 거리를 통해 유사도를 측정하는 </a:t>
            </a:r>
            <a:r>
              <a:rPr lang="ko-KR" altLang="en-US" dirty="0" err="1"/>
              <a:t>맨하탄</a:t>
            </a:r>
            <a:r>
              <a:rPr lang="ko-KR" altLang="en-US" dirty="0"/>
              <a:t> 유사도가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07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텍스트 생성은 </a:t>
            </a:r>
            <a:r>
              <a:rPr lang="en-US" altLang="ko-KR" dirty="0"/>
              <a:t>~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22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텍스트 생성에는 인공신경망이 사용됩니다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중에서도 순환 신경망이라 불리는 신경망이 사용됩니다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RNN</a:t>
            </a:r>
            <a:r>
              <a:rPr lang="ko-KR" altLang="en-US" dirty="0"/>
              <a:t>은 은닉층의 노드의 출력이 다시 </a:t>
            </a:r>
            <a:r>
              <a:rPr lang="ko-KR" altLang="en-US" dirty="0" err="1"/>
              <a:t>은닉층</a:t>
            </a:r>
            <a:r>
              <a:rPr lang="ko-KR" altLang="en-US" dirty="0"/>
              <a:t> 노드의 입력으로 사용되는 구조를 지닌 인공 신경망입니다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RNN</a:t>
            </a:r>
            <a:r>
              <a:rPr lang="ko-KR" altLang="en-US" dirty="0"/>
              <a:t>을 사용하는 이유는 텍스트 데이터의 경우 입력의 크기가 일정하지 않기 때문입니다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컴퓨터 비전 분야에서 사용되는 이미지는 크기가 다양하더라도 필터를 거쳐 손실을 최소화하며 입력의 크기를 조절할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텍스트 데이터의 경우 그런 과정이 불가능하여 입력의 크기가 다양합니다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그렇기 때문에 </a:t>
            </a:r>
            <a:r>
              <a:rPr lang="en-US" altLang="ko-KR" dirty="0"/>
              <a:t>RNN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30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기계 이해는 </a:t>
            </a:r>
            <a:r>
              <a:rPr lang="en-US" altLang="ko-KR" dirty="0"/>
              <a:t>~ 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앞에서 설명한 분야를 통합했다고 보아도 무방합니다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00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다음과 같이 질문들을 하고 기계가 답하는 그런 문제입니다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기계 이해 분야는 자연어처리 분야의 총 집합체이기 때문에</a:t>
            </a:r>
            <a:r>
              <a:rPr lang="en-US" altLang="ko-KR" dirty="0"/>
              <a:t>, </a:t>
            </a:r>
            <a:r>
              <a:rPr lang="ko-KR" altLang="en-US" dirty="0"/>
              <a:t>아직 연구단계에 있는 분야입니다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61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마지막으로 자연어 생성 실습을 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03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9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NLP </a:t>
            </a:r>
            <a:r>
              <a:rPr lang="ko-KR" altLang="en-US" dirty="0"/>
              <a:t>란</a:t>
            </a:r>
            <a:r>
              <a:rPr lang="en-US" altLang="ko-KR" dirty="0"/>
              <a:t>? Natural La … 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한국어로 자연어 처리라고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자연어 처리는 인간의 언어 현상을 </a:t>
            </a:r>
            <a:r>
              <a:rPr lang="en-US" altLang="ko-KR" dirty="0"/>
              <a:t>~~ </a:t>
            </a:r>
            <a:r>
              <a:rPr lang="ko-KR" altLang="en-US" dirty="0"/>
              <a:t>분야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11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18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50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74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72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60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11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66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0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자연어 처리의 주로 다음과 같은 용도로 사용됩니다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고객의 감정을 분석하여 고객의 의견을 잘 이해하고 제품의 정보를 잘 파악할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의료 시스템에선 임상 문서나 데이터 마이닝 연구</a:t>
            </a:r>
            <a:r>
              <a:rPr lang="en-US" altLang="ko-KR" dirty="0"/>
              <a:t>, </a:t>
            </a:r>
            <a:r>
              <a:rPr lang="ko-KR" altLang="en-US" dirty="0"/>
              <a:t>자동 레지스트리 보고를 개선할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문서 분석에선 문서 내부의 항목을 자동으로 식별하고 분석할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콘텐츠 분류에선 문서의 내용을 통해서 문서의 카테고리를 분류할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온라인 뉴스</a:t>
            </a:r>
            <a:r>
              <a:rPr lang="en-US" altLang="ko-KR" dirty="0"/>
              <a:t>, </a:t>
            </a:r>
            <a:r>
              <a:rPr lang="ko-KR" altLang="en-US" dirty="0"/>
              <a:t>기사</a:t>
            </a:r>
            <a:r>
              <a:rPr lang="en-US" altLang="ko-KR" dirty="0"/>
              <a:t>, </a:t>
            </a:r>
            <a:r>
              <a:rPr lang="ko-KR" altLang="en-US" dirty="0"/>
              <a:t>기타 데이터 소스에서 트렌드 데이터를 추출할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5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용도를 예시 말고 좀더 일반화 시켜 표현하자면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텍스트 분류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텍스트 유사도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텍스트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텍스트 이해로 표현할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8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텍스트 분류는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07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텍스트 분류는 범주의 수에 따라 크게 이진 분류와 다중 범주 분류로 구분한다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이진 분류는 말 그대로 </a:t>
            </a:r>
            <a:r>
              <a:rPr lang="en-US" altLang="ko-KR" dirty="0"/>
              <a:t>2</a:t>
            </a:r>
            <a:r>
              <a:rPr lang="ko-KR" altLang="en-US" dirty="0"/>
              <a:t>가지 범주 중 하나로 분류하는 것이고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다중 범주 분류도 말 그대로 </a:t>
            </a:r>
            <a:r>
              <a:rPr lang="en-US" altLang="ko-KR" dirty="0"/>
              <a:t>3</a:t>
            </a:r>
            <a:r>
              <a:rPr lang="ko-KR" altLang="en-US" dirty="0"/>
              <a:t>가지 이상의 범주 중 하나로 분류하는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스팸인 것과 스팸이 아닌 것으로 구분하는 스팸 메일 분류가 이진 분류에 속한다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영화 리뷰 감정 분류 같은 감정 분류는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긍정</a:t>
            </a:r>
            <a:r>
              <a:rPr lang="en-US" altLang="ko-KR" dirty="0"/>
              <a:t>, </a:t>
            </a:r>
            <a:r>
              <a:rPr lang="ko-KR" altLang="en-US" dirty="0"/>
              <a:t>부정 </a:t>
            </a:r>
            <a:r>
              <a:rPr lang="en-US" altLang="ko-KR" dirty="0"/>
              <a:t>2</a:t>
            </a:r>
            <a:r>
              <a:rPr lang="ko-KR" altLang="en-US" dirty="0"/>
              <a:t>가지로 구분한다면 이진 분류 문제에 속하고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긍정 중립 부정 </a:t>
            </a:r>
            <a:r>
              <a:rPr lang="en-US" altLang="ko-KR" dirty="0"/>
              <a:t>3</a:t>
            </a:r>
            <a:r>
              <a:rPr lang="ko-KR" altLang="en-US" dirty="0"/>
              <a:t>가지로 구분하거나</a:t>
            </a:r>
            <a:r>
              <a:rPr lang="en-US" altLang="ko-KR" dirty="0"/>
              <a:t> </a:t>
            </a:r>
            <a:r>
              <a:rPr lang="ko-KR" altLang="en-US" dirty="0"/>
              <a:t>강도에 따라서 범주를 더 세분화 한다면 다중 범주 분류 문제에 속한다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7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텍스트 분류의 구현 방법은 크게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지도 학습과 비지도 학습을 통한 구현 방법입니다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6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지도 학습의 경우 여러분들도 잘 알고 계시듯이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정답과 문제를 주고 문제에서 특징을 추출한 뒤 알고리즘을 만듭니다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9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6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8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2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8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6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mgur.com/gsCJHj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056317803"/>
              </p:ext>
            </p:extLst>
          </p:nvPr>
        </p:nvGraphicFramePr>
        <p:xfrm>
          <a:off x="0" y="0"/>
          <a:ext cx="12192001" cy="3963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자유형 9"/>
          <p:cNvSpPr/>
          <p:nvPr/>
        </p:nvSpPr>
        <p:spPr>
          <a:xfrm>
            <a:off x="2705100" y="0"/>
            <a:ext cx="9486900" cy="3980805"/>
          </a:xfrm>
          <a:custGeom>
            <a:avLst/>
            <a:gdLst>
              <a:gd name="connsiteX0" fmla="*/ 3783303 w 9486900"/>
              <a:gd name="connsiteY0" fmla="*/ 0 h 3465514"/>
              <a:gd name="connsiteX1" fmla="*/ 9486900 w 9486900"/>
              <a:gd name="connsiteY1" fmla="*/ 0 h 3465514"/>
              <a:gd name="connsiteX2" fmla="*/ 9486900 w 9486900"/>
              <a:gd name="connsiteY2" fmla="*/ 2477878 h 3465514"/>
              <a:gd name="connsiteX3" fmla="*/ 8408698 w 9486900"/>
              <a:gd name="connsiteY3" fmla="*/ 3465514 h 3465514"/>
              <a:gd name="connsiteX4" fmla="*/ 0 w 9486900"/>
              <a:gd name="connsiteY4" fmla="*/ 3465514 h 346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86900" h="3465514">
                <a:moveTo>
                  <a:pt x="3783303" y="0"/>
                </a:moveTo>
                <a:lnTo>
                  <a:pt x="9486900" y="0"/>
                </a:lnTo>
                <a:lnTo>
                  <a:pt x="9486900" y="2477878"/>
                </a:lnTo>
                <a:lnTo>
                  <a:pt x="8408698" y="3465514"/>
                </a:lnTo>
                <a:lnTo>
                  <a:pt x="0" y="3465514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평행 사변형 148"/>
          <p:cNvSpPr/>
          <p:nvPr/>
        </p:nvSpPr>
        <p:spPr>
          <a:xfrm>
            <a:off x="6457950" y="3976259"/>
            <a:ext cx="4021074" cy="2886287"/>
          </a:xfrm>
          <a:prstGeom prst="parallelogram">
            <a:avLst>
              <a:gd name="adj" fmla="val 11384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평행 사변형 149"/>
          <p:cNvSpPr/>
          <p:nvPr/>
        </p:nvSpPr>
        <p:spPr>
          <a:xfrm>
            <a:off x="7410450" y="3973987"/>
            <a:ext cx="3324225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평행 사변형 150"/>
          <p:cNvSpPr/>
          <p:nvPr/>
        </p:nvSpPr>
        <p:spPr>
          <a:xfrm>
            <a:off x="219076" y="3973987"/>
            <a:ext cx="3257550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68A786-300B-4AF6-A72A-F20677F37B6D}"/>
              </a:ext>
            </a:extLst>
          </p:cNvPr>
          <p:cNvSpPr/>
          <p:nvPr/>
        </p:nvSpPr>
        <p:spPr>
          <a:xfrm>
            <a:off x="0" y="3971715"/>
            <a:ext cx="12192000" cy="2886285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chemeClr val="accent1">
                    <a:lumMod val="50000"/>
                  </a:schemeClr>
                </a:solidFill>
              </a:rPr>
              <a:t>SSL</a:t>
            </a:r>
            <a:r>
              <a:rPr lang="ko-KR" altLang="en-US" sz="3600" b="1" kern="0" dirty="0">
                <a:solidFill>
                  <a:schemeClr val="accent1">
                    <a:lumMod val="50000"/>
                  </a:schemeClr>
                </a:solidFill>
              </a:rPr>
              <a:t> 세미나</a:t>
            </a:r>
            <a:endParaRPr lang="en-US" altLang="ko-KR" sz="3600" b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CBBF892-F222-4AB0-B06D-4476C231BFBF}"/>
              </a:ext>
            </a:extLst>
          </p:cNvPr>
          <p:cNvSpPr/>
          <p:nvPr/>
        </p:nvSpPr>
        <p:spPr>
          <a:xfrm>
            <a:off x="6457950" y="3976259"/>
            <a:ext cx="4021074" cy="2886287"/>
          </a:xfrm>
          <a:prstGeom prst="parallelogram">
            <a:avLst>
              <a:gd name="adj" fmla="val 11384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6E970352-4483-41F7-AAB6-FBEB6231A7B8}"/>
              </a:ext>
            </a:extLst>
          </p:cNvPr>
          <p:cNvSpPr/>
          <p:nvPr/>
        </p:nvSpPr>
        <p:spPr>
          <a:xfrm>
            <a:off x="7410450" y="3973987"/>
            <a:ext cx="3324225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454843B4-3E50-4074-AAE6-17D42CD9A8A6}"/>
              </a:ext>
            </a:extLst>
          </p:cNvPr>
          <p:cNvSpPr/>
          <p:nvPr/>
        </p:nvSpPr>
        <p:spPr>
          <a:xfrm>
            <a:off x="219076" y="3973987"/>
            <a:ext cx="3257550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E158B-54BA-4AF5-B265-441C832DED05}"/>
              </a:ext>
            </a:extLst>
          </p:cNvPr>
          <p:cNvSpPr txBox="1"/>
          <p:nvPr/>
        </p:nvSpPr>
        <p:spPr>
          <a:xfrm>
            <a:off x="8858775" y="5746460"/>
            <a:ext cx="311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발표자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이정철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발표일시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2021. 03. 23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1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 구현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2DEE-BE65-4120-9D1F-FCA7F1132488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지도 학습을 통한 텍스트 분류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E1E97F-08BD-4E33-ABEC-656D8F918622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30302-D8F7-423B-BC13-2F91D934CEC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PAGE.9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DA202-9E96-445A-A3F9-A8E2828D7D3E}"/>
              </a:ext>
            </a:extLst>
          </p:cNvPr>
          <p:cNvSpPr txBox="1"/>
          <p:nvPr/>
        </p:nvSpPr>
        <p:spPr>
          <a:xfrm>
            <a:off x="1411196" y="2850861"/>
            <a:ext cx="3153427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나이브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서포트 벡터 머신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신경망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선형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로지스틱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랜덤 포레스트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336A8D-88FC-432E-8155-C41341E005A6}"/>
              </a:ext>
            </a:extLst>
          </p:cNvPr>
          <p:cNvGrpSpPr/>
          <p:nvPr/>
        </p:nvGrpSpPr>
        <p:grpSpPr>
          <a:xfrm>
            <a:off x="6096000" y="2964392"/>
            <a:ext cx="4992039" cy="2749032"/>
            <a:chOff x="6096000" y="3019476"/>
            <a:chExt cx="4992039" cy="2749032"/>
          </a:xfrm>
        </p:grpSpPr>
        <p:pic>
          <p:nvPicPr>
            <p:cNvPr id="2050" name="Picture 2" descr="베이즈 정리의 의미 - 공돌이의 수학정리노트">
              <a:extLst>
                <a:ext uri="{FF2B5EF4-FFF2-40B4-BE49-F238E27FC236}">
                  <a16:creationId xmlns:a16="http://schemas.microsoft.com/office/drawing/2014/main" id="{3A858291-0BD3-4289-83C6-06F53779B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019476"/>
              <a:ext cx="4992039" cy="237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3E004-5FEF-47A6-88DE-8C946AC2DA9A}"/>
                </a:ext>
              </a:extLst>
            </p:cNvPr>
            <p:cNvSpPr txBox="1"/>
            <p:nvPr/>
          </p:nvSpPr>
          <p:spPr>
            <a:xfrm>
              <a:off x="8009263" y="539917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베이즈</a:t>
              </a:r>
              <a:r>
                <a:rPr lang="ko-KR" altLang="en-US" dirty="0"/>
                <a:t>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9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 구현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2DEE-BE65-4120-9D1F-FCA7F1132488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지도 학습을 통한 텍스트 분류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E1E97F-08BD-4E33-ABEC-656D8F918622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30302-D8F7-423B-BC13-2F91D934CEC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PAGE.10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DA202-9E96-445A-A3F9-A8E2828D7D3E}"/>
              </a:ext>
            </a:extLst>
          </p:cNvPr>
          <p:cNvSpPr txBox="1"/>
          <p:nvPr/>
        </p:nvSpPr>
        <p:spPr>
          <a:xfrm>
            <a:off x="1411196" y="2850861"/>
            <a:ext cx="3153427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나이브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서포트 벡터 머신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신경망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선형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로지스틱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랜덤 포레스트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51B5B6-8516-4992-BCFC-90C73AD7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70" y="2214563"/>
            <a:ext cx="45815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3">
            <a:extLst>
              <a:ext uri="{FF2B5EF4-FFF2-40B4-BE49-F238E27FC236}">
                <a16:creationId xmlns:a16="http://schemas.microsoft.com/office/drawing/2014/main" id="{8BCD33FB-4065-40EE-A2D9-97492E6C1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5250" y="-2125663"/>
            <a:ext cx="45815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7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 구현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2DEE-BE65-4120-9D1F-FCA7F1132488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지도 학습을 통한 텍스트 분류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E1E97F-08BD-4E33-ABEC-656D8F918622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30302-D8F7-423B-BC13-2F91D934CEC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DA202-9E96-445A-A3F9-A8E2828D7D3E}"/>
              </a:ext>
            </a:extLst>
          </p:cNvPr>
          <p:cNvSpPr txBox="1"/>
          <p:nvPr/>
        </p:nvSpPr>
        <p:spPr>
          <a:xfrm>
            <a:off x="1411196" y="2850861"/>
            <a:ext cx="3153427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나이브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서포트 벡터 머신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신경망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선형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로지스틱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랜덤 포레스트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BCD33FB-4065-40EE-A2D9-97492E6C1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5250" y="-2125663"/>
            <a:ext cx="45815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Classify Sentences via a Recurrent Neural Network (LSTM) - Austin G. Walters">
            <a:extLst>
              <a:ext uri="{FF2B5EF4-FFF2-40B4-BE49-F238E27FC236}">
                <a16:creationId xmlns:a16="http://schemas.microsoft.com/office/drawing/2014/main" id="{0AA63888-B026-4D4E-8998-FDFB081E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942" y="2166938"/>
            <a:ext cx="52673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08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 구현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2DEE-BE65-4120-9D1F-FCA7F1132488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지도 학습을 통한 텍스트 분류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E1E97F-08BD-4E33-ABEC-656D8F918622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30302-D8F7-423B-BC13-2F91D934CEC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PAGE.12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DA202-9E96-445A-A3F9-A8E2828D7D3E}"/>
              </a:ext>
            </a:extLst>
          </p:cNvPr>
          <p:cNvSpPr txBox="1"/>
          <p:nvPr/>
        </p:nvSpPr>
        <p:spPr>
          <a:xfrm>
            <a:off x="1411196" y="2850861"/>
            <a:ext cx="3153427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나이브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서포트 벡터 머신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신경망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선형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로지스틱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랜덤 포레스트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BCD33FB-4065-40EE-A2D9-97492E6C1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5250" y="-2125663"/>
            <a:ext cx="45815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CB1A2A-8C67-4DB8-8E6C-EE7DEB0D2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262" y="2850861"/>
            <a:ext cx="5336755" cy="355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4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 구현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2DEE-BE65-4120-9D1F-FCA7F1132488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지도 학습을 통한 텍스트 분류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E1E97F-08BD-4E33-ABEC-656D8F918622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30302-D8F7-423B-BC13-2F91D934CEC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PAGE.13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DA202-9E96-445A-A3F9-A8E2828D7D3E}"/>
              </a:ext>
            </a:extLst>
          </p:cNvPr>
          <p:cNvSpPr txBox="1"/>
          <p:nvPr/>
        </p:nvSpPr>
        <p:spPr>
          <a:xfrm>
            <a:off x="1411196" y="2850861"/>
            <a:ext cx="3153427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나이브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서포트 벡터 머신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신경망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선형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로지스틱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랜덤 포레스트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BCD33FB-4065-40EE-A2D9-97492E6C1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5250" y="-2125663"/>
            <a:ext cx="45815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4084365-25BD-470A-8217-5B573003E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22" y="3078195"/>
            <a:ext cx="4293013" cy="300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9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 구현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2DEE-BE65-4120-9D1F-FCA7F1132488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지도 학습을 통한 텍스트 분류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E1E97F-08BD-4E33-ABEC-656D8F918622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30302-D8F7-423B-BC13-2F91D934CEC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PAGE.14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DA202-9E96-445A-A3F9-A8E2828D7D3E}"/>
              </a:ext>
            </a:extLst>
          </p:cNvPr>
          <p:cNvSpPr txBox="1"/>
          <p:nvPr/>
        </p:nvSpPr>
        <p:spPr>
          <a:xfrm>
            <a:off x="1411196" y="2850861"/>
            <a:ext cx="3153427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나이브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서포트 벡터 머신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신경망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선형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로지스틱 분류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랜덤 포레스트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BCD33FB-4065-40EE-A2D9-97492E6C1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5250" y="-2125663"/>
            <a:ext cx="45815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2A7F4A4-75D5-4509-9E1B-46E677BDC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5088"/>
            <a:ext cx="51339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4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 구현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2DEE-BE65-4120-9D1F-FCA7F1132488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비지도 학습을 통한 텍스트 분류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E1E97F-08BD-4E33-ABEC-656D8F918622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30302-D8F7-423B-BC13-2F91D934CEC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PAGE.15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DA202-9E96-445A-A3F9-A8E2828D7D3E}"/>
              </a:ext>
            </a:extLst>
          </p:cNvPr>
          <p:cNvSpPr txBox="1"/>
          <p:nvPr/>
        </p:nvSpPr>
        <p:spPr>
          <a:xfrm>
            <a:off x="1411196" y="2850861"/>
            <a:ext cx="2598788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K-Mean </a:t>
            </a:r>
            <a:r>
              <a:rPr lang="ko-KR" altLang="en-US" sz="2400" dirty="0"/>
              <a:t>군집화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계층적 군집화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BCD33FB-4065-40EE-A2D9-97492E6C1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5250" y="-2125663"/>
            <a:ext cx="45815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6" name="Picture 4" descr="머신러닝] K-평균(K-Means) 알고리즘">
            <a:extLst>
              <a:ext uri="{FF2B5EF4-FFF2-40B4-BE49-F238E27FC236}">
                <a16:creationId xmlns:a16="http://schemas.microsoft.com/office/drawing/2014/main" id="{3AB921DE-3148-4608-868D-42BFB6261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44" y="2345759"/>
            <a:ext cx="5085508" cy="397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6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 구현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2DEE-BE65-4120-9D1F-FCA7F1132488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비지도 학습을 통한 텍스트 분류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E1E97F-08BD-4E33-ABEC-656D8F918622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30302-D8F7-423B-BC13-2F91D934CEC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PAGE.16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DA202-9E96-445A-A3F9-A8E2828D7D3E}"/>
              </a:ext>
            </a:extLst>
          </p:cNvPr>
          <p:cNvSpPr txBox="1"/>
          <p:nvPr/>
        </p:nvSpPr>
        <p:spPr>
          <a:xfrm>
            <a:off x="1411196" y="2850861"/>
            <a:ext cx="2598788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K-Mean </a:t>
            </a:r>
            <a:r>
              <a:rPr lang="ko-KR" altLang="en-US" sz="2400" dirty="0"/>
              <a:t>군집화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계층적 군집화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BCD33FB-4065-40EE-A2D9-97492E6C1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5250" y="-2125663"/>
            <a:ext cx="45815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18" name="Picture 2">
            <a:hlinkClick r:id="rId3"/>
            <a:extLst>
              <a:ext uri="{FF2B5EF4-FFF2-40B4-BE49-F238E27FC236}">
                <a16:creationId xmlns:a16="http://schemas.microsoft.com/office/drawing/2014/main" id="{FCA02EDB-812D-4AD8-AD35-E039912E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687" y="3133724"/>
            <a:ext cx="5390465" cy="34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8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유사도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pic>
        <p:nvPicPr>
          <p:cNvPr id="14" name="그래픽 13" descr="{0} 단색으로 채워진">
            <a:extLst>
              <a:ext uri="{FF2B5EF4-FFF2-40B4-BE49-F238E27FC236}">
                <a16:creationId xmlns:a16="http://schemas.microsoft.com/office/drawing/2014/main" id="{A1DD2A9D-005A-4265-A22F-7593E6B39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331" y="3205717"/>
            <a:ext cx="1423092" cy="1423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233D97-BC55-45AE-85A0-D60CB404207F}"/>
              </a:ext>
            </a:extLst>
          </p:cNvPr>
          <p:cNvSpPr txBox="1"/>
          <p:nvPr/>
        </p:nvSpPr>
        <p:spPr>
          <a:xfrm>
            <a:off x="2984423" y="3352781"/>
            <a:ext cx="759062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</a:rPr>
              <a:t>텍스트 유사도</a:t>
            </a:r>
            <a:r>
              <a:rPr lang="ko-KR" altLang="en-US" sz="2400" dirty="0"/>
              <a:t>는 텍스트가 얼마나 유사한지를 표현하는 방식 중 하나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PAGE.17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5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유사도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PAGE.18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0FB5F-DA89-45C3-B0A0-E694A8E9EE6C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“</a:t>
            </a:r>
            <a:r>
              <a:rPr lang="ko-KR" altLang="en-US" sz="2800" dirty="0"/>
              <a:t>이 노래 누가 </a:t>
            </a:r>
            <a:r>
              <a:rPr lang="ko-KR" altLang="en-US" sz="2800" dirty="0" err="1"/>
              <a:t>만들었어</a:t>
            </a:r>
            <a:r>
              <a:rPr lang="en-US" altLang="ko-KR" sz="2800" dirty="0"/>
              <a:t>?”</a:t>
            </a:r>
            <a:endParaRPr lang="ko-KR" altLang="en-US" sz="2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DF6B9DD-CC35-4333-B022-EE9BE6C1E524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EC824-559F-4643-9B6A-1232829A9A89}"/>
              </a:ext>
            </a:extLst>
          </p:cNvPr>
          <p:cNvSpPr txBox="1"/>
          <p:nvPr/>
        </p:nvSpPr>
        <p:spPr>
          <a:xfrm>
            <a:off x="1411196" y="2992264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“</a:t>
            </a:r>
            <a:r>
              <a:rPr lang="ko-KR" altLang="en-US" sz="2800" dirty="0"/>
              <a:t>지금 나오는 노래의 작곡가가 </a:t>
            </a:r>
            <a:r>
              <a:rPr lang="ko-KR" altLang="en-US" sz="2800" dirty="0" err="1"/>
              <a:t>누구야</a:t>
            </a:r>
            <a:r>
              <a:rPr lang="en-US" altLang="ko-KR" sz="2800" dirty="0"/>
              <a:t>?”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07CF399-15BD-48DA-AA29-65C86BCCD948}"/>
              </a:ext>
            </a:extLst>
          </p:cNvPr>
          <p:cNvSpPr/>
          <p:nvPr/>
        </p:nvSpPr>
        <p:spPr>
          <a:xfrm>
            <a:off x="962085" y="3163874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1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134FECA-A2F1-4B16-BAC4-05A318ECEA43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9C8E8-A54A-4988-B2CF-239DE356BFB6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목차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A2A29E-72A1-4285-BDF2-4C133721D93F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0A625A-EAE6-4765-9F9E-D9F879703103}"/>
              </a:ext>
            </a:extLst>
          </p:cNvPr>
          <p:cNvSpPr/>
          <p:nvPr/>
        </p:nvSpPr>
        <p:spPr>
          <a:xfrm>
            <a:off x="2089537" y="4675266"/>
            <a:ext cx="2519837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NLP </a:t>
            </a:r>
            <a:r>
              <a:rPr lang="ko-KR" altLang="en-US" sz="1400" dirty="0">
                <a:solidFill>
                  <a:schemeClr val="tx1"/>
                </a:solidFill>
              </a:rPr>
              <a:t>개요</a:t>
            </a:r>
          </a:p>
        </p:txBody>
      </p:sp>
      <p:sp>
        <p:nvSpPr>
          <p:cNvPr id="21" name="모서리가 둥근 직사각형 46">
            <a:extLst>
              <a:ext uri="{FF2B5EF4-FFF2-40B4-BE49-F238E27FC236}">
                <a16:creationId xmlns:a16="http://schemas.microsoft.com/office/drawing/2014/main" id="{9AACD286-FB9F-4D48-B73F-E70A82D01364}"/>
              </a:ext>
            </a:extLst>
          </p:cNvPr>
          <p:cNvSpPr/>
          <p:nvPr/>
        </p:nvSpPr>
        <p:spPr>
          <a:xfrm>
            <a:off x="2759245" y="4240174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NLP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E0D8D3-E3AB-4188-9E77-90D182E1FD26}"/>
              </a:ext>
            </a:extLst>
          </p:cNvPr>
          <p:cNvSpPr/>
          <p:nvPr/>
        </p:nvSpPr>
        <p:spPr>
          <a:xfrm>
            <a:off x="4947073" y="467526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NLP</a:t>
            </a:r>
            <a:r>
              <a:rPr lang="ko-KR" altLang="en-US" sz="1400" dirty="0">
                <a:solidFill>
                  <a:schemeClr val="tx1"/>
                </a:solidFill>
              </a:rPr>
              <a:t>를 구현하는 기술</a:t>
            </a:r>
          </a:p>
        </p:txBody>
      </p:sp>
      <p:sp>
        <p:nvSpPr>
          <p:cNvPr id="23" name="모서리가 둥근 직사각형 48">
            <a:extLst>
              <a:ext uri="{FF2B5EF4-FFF2-40B4-BE49-F238E27FC236}">
                <a16:creationId xmlns:a16="http://schemas.microsoft.com/office/drawing/2014/main" id="{1758E7F8-9C6C-4E9C-83C5-3173AFF3F998}"/>
              </a:ext>
            </a:extLst>
          </p:cNvPr>
          <p:cNvSpPr/>
          <p:nvPr/>
        </p:nvSpPr>
        <p:spPr>
          <a:xfrm>
            <a:off x="5538731" y="4240174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NLP </a:t>
            </a:r>
            <a:r>
              <a:rPr lang="ko-KR" altLang="en-US" sz="1200" b="1" dirty="0">
                <a:solidFill>
                  <a:prstClr val="white"/>
                </a:solidFill>
              </a:rPr>
              <a:t>기술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0E671A-641B-43E6-828D-F8445E4EEF93}"/>
              </a:ext>
            </a:extLst>
          </p:cNvPr>
          <p:cNvSpPr/>
          <p:nvPr/>
        </p:nvSpPr>
        <p:spPr>
          <a:xfrm>
            <a:off x="7497197" y="4675266"/>
            <a:ext cx="2690690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NLP </a:t>
            </a:r>
            <a:r>
              <a:rPr lang="ko-KR" altLang="en-US" sz="1400" dirty="0">
                <a:solidFill>
                  <a:schemeClr val="tx1"/>
                </a:solidFill>
              </a:rPr>
              <a:t>구현 실습</a:t>
            </a:r>
          </a:p>
        </p:txBody>
      </p:sp>
      <p:sp>
        <p:nvSpPr>
          <p:cNvPr id="25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8252331" y="4240174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srgbClr val="53585B"/>
                </a:solidFill>
              </a:rPr>
              <a:t>NLP </a:t>
            </a:r>
            <a:r>
              <a:rPr lang="ko-KR" altLang="en-US" sz="1200" b="1" dirty="0">
                <a:solidFill>
                  <a:srgbClr val="53585B"/>
                </a:solidFill>
              </a:rPr>
              <a:t>구현</a:t>
            </a:r>
            <a:endParaRPr lang="en-US" altLang="ko-KR" sz="1200" b="1" dirty="0">
              <a:solidFill>
                <a:srgbClr val="53585B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540C7A-4CA8-4633-BA24-BD28B9F25913}"/>
              </a:ext>
            </a:extLst>
          </p:cNvPr>
          <p:cNvCxnSpPr>
            <a:cxnSpLocks/>
          </p:cNvCxnSpPr>
          <p:nvPr/>
        </p:nvCxnSpPr>
        <p:spPr>
          <a:xfrm flipH="1">
            <a:off x="4209448" y="437822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3397949-9DCB-46B1-AE58-B3082A424C4C}"/>
              </a:ext>
            </a:extLst>
          </p:cNvPr>
          <p:cNvCxnSpPr>
            <a:cxnSpLocks/>
          </p:cNvCxnSpPr>
          <p:nvPr/>
        </p:nvCxnSpPr>
        <p:spPr>
          <a:xfrm flipH="1">
            <a:off x="6971366" y="437822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363167" y="1705920"/>
            <a:ext cx="1972580" cy="19725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19544" y="1705920"/>
            <a:ext cx="1972580" cy="19725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856252" y="1690451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82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유사도 측정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PAGE.19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0FB5F-DA89-45C3-B0A0-E694A8E9EE6C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자카드</a:t>
            </a:r>
            <a:r>
              <a:rPr lang="ko-KR" altLang="en-US" sz="2800" dirty="0"/>
              <a:t> 유사도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DF6B9DD-CC35-4333-B022-EE9BE6C1E524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EC824-559F-4643-9B6A-1232829A9A89}"/>
              </a:ext>
            </a:extLst>
          </p:cNvPr>
          <p:cNvSpPr txBox="1"/>
          <p:nvPr/>
        </p:nvSpPr>
        <p:spPr>
          <a:xfrm>
            <a:off x="1411196" y="2992264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코사인 유사도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07CF399-15BD-48DA-AA29-65C86BCCD948}"/>
              </a:ext>
            </a:extLst>
          </p:cNvPr>
          <p:cNvSpPr/>
          <p:nvPr/>
        </p:nvSpPr>
        <p:spPr>
          <a:xfrm>
            <a:off x="962085" y="3163874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46421-78F0-4202-8E42-AFF49FEA2E97}"/>
              </a:ext>
            </a:extLst>
          </p:cNvPr>
          <p:cNvSpPr txBox="1"/>
          <p:nvPr/>
        </p:nvSpPr>
        <p:spPr>
          <a:xfrm>
            <a:off x="1411196" y="3859073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유클리디언</a:t>
            </a:r>
            <a:r>
              <a:rPr lang="ko-KR" altLang="en-US" sz="2800" dirty="0"/>
              <a:t> 유사도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DEC7CA-8714-4626-AA14-E7607165197B}"/>
              </a:ext>
            </a:extLst>
          </p:cNvPr>
          <p:cNvSpPr/>
          <p:nvPr/>
        </p:nvSpPr>
        <p:spPr>
          <a:xfrm>
            <a:off x="962085" y="4030683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C5DD7-EDA8-43AF-8FF5-0E2743C3ACAD}"/>
              </a:ext>
            </a:extLst>
          </p:cNvPr>
          <p:cNvSpPr txBox="1"/>
          <p:nvPr/>
        </p:nvSpPr>
        <p:spPr>
          <a:xfrm>
            <a:off x="1411196" y="4725882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맨하탄</a:t>
            </a:r>
            <a:r>
              <a:rPr lang="ko-KR" altLang="en-US" sz="2800" dirty="0"/>
              <a:t> 유사도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2FF4C3-BD74-43FB-8E0F-D8D8001FC5B8}"/>
              </a:ext>
            </a:extLst>
          </p:cNvPr>
          <p:cNvSpPr/>
          <p:nvPr/>
        </p:nvSpPr>
        <p:spPr>
          <a:xfrm>
            <a:off x="962085" y="4897492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3056A-B700-4A66-8452-F5848F64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442" y="2125455"/>
            <a:ext cx="6965396" cy="37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유사도 측정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PAGE.20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0FB5F-DA89-45C3-B0A0-E694A8E9EE6C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자카드</a:t>
            </a:r>
            <a:r>
              <a:rPr lang="ko-KR" altLang="en-US" sz="2800" dirty="0"/>
              <a:t> 유사도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DF6B9DD-CC35-4333-B022-EE9BE6C1E524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EC824-559F-4643-9B6A-1232829A9A89}"/>
              </a:ext>
            </a:extLst>
          </p:cNvPr>
          <p:cNvSpPr txBox="1"/>
          <p:nvPr/>
        </p:nvSpPr>
        <p:spPr>
          <a:xfrm>
            <a:off x="1411196" y="2992264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코사인 유사도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07CF399-15BD-48DA-AA29-65C86BCCD948}"/>
              </a:ext>
            </a:extLst>
          </p:cNvPr>
          <p:cNvSpPr/>
          <p:nvPr/>
        </p:nvSpPr>
        <p:spPr>
          <a:xfrm>
            <a:off x="962085" y="3163874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46421-78F0-4202-8E42-AFF49FEA2E97}"/>
              </a:ext>
            </a:extLst>
          </p:cNvPr>
          <p:cNvSpPr txBox="1"/>
          <p:nvPr/>
        </p:nvSpPr>
        <p:spPr>
          <a:xfrm>
            <a:off x="1411196" y="3859073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유클리디언</a:t>
            </a:r>
            <a:r>
              <a:rPr lang="ko-KR" altLang="en-US" sz="2800" dirty="0"/>
              <a:t> 유사도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DEC7CA-8714-4626-AA14-E7607165197B}"/>
              </a:ext>
            </a:extLst>
          </p:cNvPr>
          <p:cNvSpPr/>
          <p:nvPr/>
        </p:nvSpPr>
        <p:spPr>
          <a:xfrm>
            <a:off x="962085" y="4030683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C5DD7-EDA8-43AF-8FF5-0E2743C3ACAD}"/>
              </a:ext>
            </a:extLst>
          </p:cNvPr>
          <p:cNvSpPr txBox="1"/>
          <p:nvPr/>
        </p:nvSpPr>
        <p:spPr>
          <a:xfrm>
            <a:off x="1411196" y="4725882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맨하탄</a:t>
            </a:r>
            <a:r>
              <a:rPr lang="ko-KR" altLang="en-US" sz="2800" dirty="0"/>
              <a:t> 유사도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2FF4C3-BD74-43FB-8E0F-D8D8001FC5B8}"/>
              </a:ext>
            </a:extLst>
          </p:cNvPr>
          <p:cNvSpPr/>
          <p:nvPr/>
        </p:nvSpPr>
        <p:spPr>
          <a:xfrm>
            <a:off x="962085" y="4897492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A0C445-0DDB-486A-A734-51D94A60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85" y="2990774"/>
            <a:ext cx="5216155" cy="14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3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유사도 측정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0FB5F-DA89-45C3-B0A0-E694A8E9EE6C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자카드</a:t>
            </a:r>
            <a:r>
              <a:rPr lang="ko-KR" altLang="en-US" sz="2800" dirty="0"/>
              <a:t> 유사도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DF6B9DD-CC35-4333-B022-EE9BE6C1E524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EC824-559F-4643-9B6A-1232829A9A89}"/>
              </a:ext>
            </a:extLst>
          </p:cNvPr>
          <p:cNvSpPr txBox="1"/>
          <p:nvPr/>
        </p:nvSpPr>
        <p:spPr>
          <a:xfrm>
            <a:off x="1411196" y="2992264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코사인 유사도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07CF399-15BD-48DA-AA29-65C86BCCD948}"/>
              </a:ext>
            </a:extLst>
          </p:cNvPr>
          <p:cNvSpPr/>
          <p:nvPr/>
        </p:nvSpPr>
        <p:spPr>
          <a:xfrm>
            <a:off x="962085" y="3163874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46421-78F0-4202-8E42-AFF49FEA2E97}"/>
              </a:ext>
            </a:extLst>
          </p:cNvPr>
          <p:cNvSpPr txBox="1"/>
          <p:nvPr/>
        </p:nvSpPr>
        <p:spPr>
          <a:xfrm>
            <a:off x="1411196" y="3859073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유클리디언</a:t>
            </a:r>
            <a:r>
              <a:rPr lang="ko-KR" altLang="en-US" sz="2800" dirty="0"/>
              <a:t> 유사도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DEC7CA-8714-4626-AA14-E7607165197B}"/>
              </a:ext>
            </a:extLst>
          </p:cNvPr>
          <p:cNvSpPr/>
          <p:nvPr/>
        </p:nvSpPr>
        <p:spPr>
          <a:xfrm>
            <a:off x="962085" y="4030683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C5DD7-EDA8-43AF-8FF5-0E2743C3ACAD}"/>
              </a:ext>
            </a:extLst>
          </p:cNvPr>
          <p:cNvSpPr txBox="1"/>
          <p:nvPr/>
        </p:nvSpPr>
        <p:spPr>
          <a:xfrm>
            <a:off x="1411196" y="4725882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맨하탄</a:t>
            </a:r>
            <a:r>
              <a:rPr lang="ko-KR" altLang="en-US" sz="2800" dirty="0"/>
              <a:t> 유사도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2FF4C3-BD74-43FB-8E0F-D8D8001FC5B8}"/>
              </a:ext>
            </a:extLst>
          </p:cNvPr>
          <p:cNvSpPr/>
          <p:nvPr/>
        </p:nvSpPr>
        <p:spPr>
          <a:xfrm>
            <a:off x="962085" y="4897492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B5C91-4630-49E4-A3BC-A9E0E730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303" y="3125808"/>
            <a:ext cx="7071381" cy="10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4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유사도 측정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PAGE.22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0FB5F-DA89-45C3-B0A0-E694A8E9EE6C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자카드</a:t>
            </a:r>
            <a:r>
              <a:rPr lang="ko-KR" altLang="en-US" sz="2800" dirty="0"/>
              <a:t> 유사도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DF6B9DD-CC35-4333-B022-EE9BE6C1E524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EC824-559F-4643-9B6A-1232829A9A89}"/>
              </a:ext>
            </a:extLst>
          </p:cNvPr>
          <p:cNvSpPr txBox="1"/>
          <p:nvPr/>
        </p:nvSpPr>
        <p:spPr>
          <a:xfrm>
            <a:off x="1411196" y="2992264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코사인 유사도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07CF399-15BD-48DA-AA29-65C86BCCD948}"/>
              </a:ext>
            </a:extLst>
          </p:cNvPr>
          <p:cNvSpPr/>
          <p:nvPr/>
        </p:nvSpPr>
        <p:spPr>
          <a:xfrm>
            <a:off x="962085" y="3163874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46421-78F0-4202-8E42-AFF49FEA2E97}"/>
              </a:ext>
            </a:extLst>
          </p:cNvPr>
          <p:cNvSpPr txBox="1"/>
          <p:nvPr/>
        </p:nvSpPr>
        <p:spPr>
          <a:xfrm>
            <a:off x="1411196" y="3859073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유클리디언</a:t>
            </a:r>
            <a:r>
              <a:rPr lang="ko-KR" altLang="en-US" sz="2800" dirty="0"/>
              <a:t> 유사도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DEC7CA-8714-4626-AA14-E7607165197B}"/>
              </a:ext>
            </a:extLst>
          </p:cNvPr>
          <p:cNvSpPr/>
          <p:nvPr/>
        </p:nvSpPr>
        <p:spPr>
          <a:xfrm>
            <a:off x="962085" y="4030683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C5DD7-EDA8-43AF-8FF5-0E2743C3ACAD}"/>
              </a:ext>
            </a:extLst>
          </p:cNvPr>
          <p:cNvSpPr txBox="1"/>
          <p:nvPr/>
        </p:nvSpPr>
        <p:spPr>
          <a:xfrm>
            <a:off x="1411196" y="4725882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맨하탄</a:t>
            </a:r>
            <a:r>
              <a:rPr lang="ko-KR" altLang="en-US" sz="2800" dirty="0"/>
              <a:t> 유사도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2FF4C3-BD74-43FB-8E0F-D8D8001FC5B8}"/>
              </a:ext>
            </a:extLst>
          </p:cNvPr>
          <p:cNvSpPr/>
          <p:nvPr/>
        </p:nvSpPr>
        <p:spPr>
          <a:xfrm>
            <a:off x="962085" y="4897492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89F1DA-7780-466E-A8B7-20195CC1A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367" y="1771706"/>
            <a:ext cx="3657600" cy="3667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2F148B-E797-405D-9D6D-A176F6D57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76" y="5324282"/>
            <a:ext cx="2343782" cy="128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6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생성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pic>
        <p:nvPicPr>
          <p:cNvPr id="14" name="그래픽 13" descr="{0} 단색으로 채워진">
            <a:extLst>
              <a:ext uri="{FF2B5EF4-FFF2-40B4-BE49-F238E27FC236}">
                <a16:creationId xmlns:a16="http://schemas.microsoft.com/office/drawing/2014/main" id="{A1DD2A9D-005A-4265-A22F-7593E6B39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331" y="3205717"/>
            <a:ext cx="1423092" cy="1423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233D97-BC55-45AE-85A0-D60CB404207F}"/>
              </a:ext>
            </a:extLst>
          </p:cNvPr>
          <p:cNvSpPr txBox="1"/>
          <p:nvPr/>
        </p:nvSpPr>
        <p:spPr>
          <a:xfrm>
            <a:off x="2984423" y="3629780"/>
            <a:ext cx="759062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rgbClr val="FF0000"/>
                </a:solidFill>
              </a:rPr>
              <a:t>텍스트 생성</a:t>
            </a:r>
            <a:r>
              <a:rPr lang="ko-KR" altLang="en-US" sz="2400"/>
              <a:t>은 기계가 자연어를 생성하는 것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PAGE.23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8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생성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PAGE.24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0AEBB-2B89-4646-A8D1-9F90F004BCD4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RNN(Recurrent Neural Network)</a:t>
            </a:r>
            <a:endParaRPr lang="ko-KR" altLang="en-US" sz="2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216621-FB17-4756-AC67-F82CBA71BDC7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F919EF-3E70-43F9-9C8E-91BDC1B0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940252"/>
            <a:ext cx="5763491" cy="266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72D95F-DBF3-4264-9985-C5F0243ED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1" y="1997768"/>
            <a:ext cx="35242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5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 이해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pic>
        <p:nvPicPr>
          <p:cNvPr id="14" name="그래픽 13" descr="{0} 단색으로 채워진">
            <a:extLst>
              <a:ext uri="{FF2B5EF4-FFF2-40B4-BE49-F238E27FC236}">
                <a16:creationId xmlns:a16="http://schemas.microsoft.com/office/drawing/2014/main" id="{A1DD2A9D-005A-4265-A22F-7593E6B39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331" y="3205717"/>
            <a:ext cx="1423092" cy="1423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233D97-BC55-45AE-85A0-D60CB404207F}"/>
              </a:ext>
            </a:extLst>
          </p:cNvPr>
          <p:cNvSpPr txBox="1"/>
          <p:nvPr/>
        </p:nvSpPr>
        <p:spPr>
          <a:xfrm>
            <a:off x="2984423" y="3352781"/>
            <a:ext cx="759062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</a:rPr>
              <a:t>기계 이해</a:t>
            </a:r>
            <a:r>
              <a:rPr lang="ko-KR" altLang="en-US" sz="2400" dirty="0"/>
              <a:t>는 기계가 문장의 의미를 이해하고 그에 대해 응답하는 문제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PAGE.25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84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기계 이해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PAGE.26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B3C1F-72B2-472F-8011-F7903104CFDB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정철이는 화장실에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60622D-0CD4-4DC6-8AAE-8D05C3C31B15}"/>
              </a:ext>
            </a:extLst>
          </p:cNvPr>
          <p:cNvSpPr txBox="1"/>
          <p:nvPr/>
        </p:nvSpPr>
        <p:spPr>
          <a:xfrm>
            <a:off x="1411196" y="2992263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정철이는 사람이다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DA81F-5E62-43B8-BED7-10CA05731BE1}"/>
              </a:ext>
            </a:extLst>
          </p:cNvPr>
          <p:cNvSpPr txBox="1"/>
          <p:nvPr/>
        </p:nvSpPr>
        <p:spPr>
          <a:xfrm>
            <a:off x="950701" y="2156232"/>
            <a:ext cx="34817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T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BFB1E6-FA97-476B-B3B4-783BB181F40F}"/>
              </a:ext>
            </a:extLst>
          </p:cNvPr>
          <p:cNvSpPr txBox="1"/>
          <p:nvPr/>
        </p:nvSpPr>
        <p:spPr>
          <a:xfrm>
            <a:off x="950701" y="3023041"/>
            <a:ext cx="34817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T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0A28E-C56C-4D8C-84E7-8D34E319E108}"/>
              </a:ext>
            </a:extLst>
          </p:cNvPr>
          <p:cNvSpPr txBox="1"/>
          <p:nvPr/>
        </p:nvSpPr>
        <p:spPr>
          <a:xfrm>
            <a:off x="913030" y="3889850"/>
            <a:ext cx="42351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Q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8D514D-169D-4DB2-AACD-D13DD953B7BD}"/>
              </a:ext>
            </a:extLst>
          </p:cNvPr>
          <p:cNvSpPr txBox="1"/>
          <p:nvPr/>
        </p:nvSpPr>
        <p:spPr>
          <a:xfrm>
            <a:off x="1411196" y="3859072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정철이는 어디에 있는가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D5B2-1AC8-4DB7-800D-A4363E831F63}"/>
              </a:ext>
            </a:extLst>
          </p:cNvPr>
          <p:cNvSpPr txBox="1"/>
          <p:nvPr/>
        </p:nvSpPr>
        <p:spPr>
          <a:xfrm>
            <a:off x="1411196" y="4725881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화장실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8F6924-9E9C-4E74-884F-A108C6A64057}"/>
              </a:ext>
            </a:extLst>
          </p:cNvPr>
          <p:cNvSpPr txBox="1"/>
          <p:nvPr/>
        </p:nvSpPr>
        <p:spPr>
          <a:xfrm>
            <a:off x="950701" y="4756658"/>
            <a:ext cx="38664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9348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자연어 생성 실습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구현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PAGE.27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49F72E-0710-478D-B9B5-218A37F1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9" y="2373426"/>
            <a:ext cx="4800600" cy="3705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1FEAC0-70B4-46C7-AE7C-F3D7BB100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18" y="3278301"/>
            <a:ext cx="5419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6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구현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PAGE.28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9DB148-3A34-4CA3-A9F7-26C5F322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263015"/>
            <a:ext cx="10420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2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D75FC8-B4F8-4DA2-8404-A1D656A99B2B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NLP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12" name="그래픽 11" descr="{0} 단색으로 채워진">
            <a:extLst>
              <a:ext uri="{FF2B5EF4-FFF2-40B4-BE49-F238E27FC236}">
                <a16:creationId xmlns:a16="http://schemas.microsoft.com/office/drawing/2014/main" id="{8851652A-4B51-4CA2-ACBA-34B202E6F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331" y="3205717"/>
            <a:ext cx="1423092" cy="1423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F4738-910F-42E5-881B-20F4AA5EFCC3}"/>
              </a:ext>
            </a:extLst>
          </p:cNvPr>
          <p:cNvSpPr txBox="1"/>
          <p:nvPr/>
        </p:nvSpPr>
        <p:spPr>
          <a:xfrm>
            <a:off x="2927208" y="3074596"/>
            <a:ext cx="7590621" cy="168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</a:rPr>
              <a:t>NLP(Natural Language Processing)</a:t>
            </a:r>
            <a:r>
              <a:rPr lang="ko-KR" altLang="en-US" sz="2400" dirty="0"/>
              <a:t>는 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인간의 언어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현상을 컴퓨터와 같은 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기계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이용해서 묘사할 수 있도록 연구하고 이를 구현하는 </a:t>
            </a:r>
            <a:r>
              <a:rPr lang="ko-KR" altLang="en-US" sz="2400" b="0" i="0" u="none" strike="noStrike" dirty="0">
                <a:effectLst/>
                <a:latin typeface="Arial" panose="020B0604020202020204" pitchFamily="34" charset="0"/>
              </a:rPr>
              <a:t>인공지능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주요 분야 중 하나</a:t>
            </a:r>
            <a:endParaRPr lang="en-US" altLang="ko-KR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34A4FB-48DC-4105-9C31-1879C6983693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815400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구현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PAGE.29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31B39E-3834-4B68-A918-79928F50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59" y="1755124"/>
            <a:ext cx="6219825" cy="422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B99941-F983-4CB0-BA18-4DB898468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991" y="1583674"/>
            <a:ext cx="44386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6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구현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PAGE.30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4C1AAA-66ED-434C-AADA-16A551290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43" y="2074195"/>
            <a:ext cx="4753549" cy="36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구현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PAGE.31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2970EA-58E2-4196-8C5E-4CF40F00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30" y="1338391"/>
            <a:ext cx="9073776" cy="47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1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구현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PAGE.32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A80B02-36BB-4AAB-A66F-61A8643D8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90" y="1307238"/>
            <a:ext cx="8563019" cy="47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78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구현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PAGE.33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369217-A7D8-4C20-8EBC-B3C2952F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85" y="956310"/>
            <a:ext cx="6580099" cy="1721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CA3943-E0A7-48B0-8C5E-0CE9346EA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85" y="2907989"/>
            <a:ext cx="6602056" cy="1820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7CAD82-FCF8-4C86-9B04-6C95ED213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85" y="4958935"/>
            <a:ext cx="6580098" cy="1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5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구현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PAGE.34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6CECC2-9187-4CBB-9BD0-132851BC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1" y="1903765"/>
            <a:ext cx="5646491" cy="3376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054BFB-3F7D-467C-9024-5CE738AB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18" y="2546386"/>
            <a:ext cx="5730721" cy="20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19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구현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PAGE.35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8A3FC-8AC2-465C-9D3B-7F0F4DF3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0" y="1742788"/>
            <a:ext cx="3864526" cy="3985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089D55-02B8-4E89-A0DE-8A774FCCD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601" y="1158239"/>
            <a:ext cx="5760789" cy="536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72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6F0C-FE58-4D8A-BFC4-66BC8933D08E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Q&amp;A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PAGE.3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81547-7C02-44F5-B2C1-16971AEA3F0B}"/>
              </a:ext>
            </a:extLst>
          </p:cNvPr>
          <p:cNvSpPr txBox="1"/>
          <p:nvPr/>
        </p:nvSpPr>
        <p:spPr>
          <a:xfrm>
            <a:off x="3391358" y="2828835"/>
            <a:ext cx="54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99522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자연어 처리의 용도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8898C-C452-40C6-9D06-B1D0ABF236CB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고객 감정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0E22C48-A14B-4AE0-9D2C-76EAAB9230FE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BBFAD9-F55C-4B6E-A567-988600B3874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PAGE.3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5955F-E7F8-48F7-8AD5-959173B77F99}"/>
              </a:ext>
            </a:extLst>
          </p:cNvPr>
          <p:cNvSpPr txBox="1"/>
          <p:nvPr/>
        </p:nvSpPr>
        <p:spPr>
          <a:xfrm>
            <a:off x="1411196" y="2992264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의료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53BA605-E472-4CD3-8EF9-F84491D4B10A}"/>
              </a:ext>
            </a:extLst>
          </p:cNvPr>
          <p:cNvSpPr/>
          <p:nvPr/>
        </p:nvSpPr>
        <p:spPr>
          <a:xfrm>
            <a:off x="962085" y="3163874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FEC769-6599-43CB-AB99-2CF9C2297888}"/>
              </a:ext>
            </a:extLst>
          </p:cNvPr>
          <p:cNvSpPr txBox="1"/>
          <p:nvPr/>
        </p:nvSpPr>
        <p:spPr>
          <a:xfrm>
            <a:off x="1411196" y="3859073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문서 분석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A972B39-6FE0-4A58-ADBA-A52DF79A1FDE}"/>
              </a:ext>
            </a:extLst>
          </p:cNvPr>
          <p:cNvSpPr/>
          <p:nvPr/>
        </p:nvSpPr>
        <p:spPr>
          <a:xfrm>
            <a:off x="962085" y="4030683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1E4DBC-C23D-4628-B2E2-EC1202B2E37E}"/>
              </a:ext>
            </a:extLst>
          </p:cNvPr>
          <p:cNvSpPr txBox="1"/>
          <p:nvPr/>
        </p:nvSpPr>
        <p:spPr>
          <a:xfrm>
            <a:off x="1411196" y="4725882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콘텐츠 분류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FB006F4-C037-441F-AEAB-47A53BCFAAA5}"/>
              </a:ext>
            </a:extLst>
          </p:cNvPr>
          <p:cNvSpPr/>
          <p:nvPr/>
        </p:nvSpPr>
        <p:spPr>
          <a:xfrm>
            <a:off x="962085" y="4897492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1D119E-A523-438E-9E8F-A3614610D492}"/>
              </a:ext>
            </a:extLst>
          </p:cNvPr>
          <p:cNvSpPr txBox="1"/>
          <p:nvPr/>
        </p:nvSpPr>
        <p:spPr>
          <a:xfrm>
            <a:off x="1411196" y="5592691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트렌드 추적</a:t>
            </a:r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F2258D6-34AB-4CDE-84D4-FA9FB6DB5229}"/>
              </a:ext>
            </a:extLst>
          </p:cNvPr>
          <p:cNvSpPr/>
          <p:nvPr/>
        </p:nvSpPr>
        <p:spPr>
          <a:xfrm>
            <a:off x="962085" y="5764301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8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자연어 처리의 용도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8898C-C452-40C6-9D06-B1D0ABF236CB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텍스트 분류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0E22C48-A14B-4AE0-9D2C-76EAAB9230FE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BBFAD9-F55C-4B6E-A567-988600B3874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PAGE.4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5955F-E7F8-48F7-8AD5-959173B77F99}"/>
              </a:ext>
            </a:extLst>
          </p:cNvPr>
          <p:cNvSpPr txBox="1"/>
          <p:nvPr/>
        </p:nvSpPr>
        <p:spPr>
          <a:xfrm>
            <a:off x="1411196" y="2992264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텍스트 유사도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53BA605-E472-4CD3-8EF9-F84491D4B10A}"/>
              </a:ext>
            </a:extLst>
          </p:cNvPr>
          <p:cNvSpPr/>
          <p:nvPr/>
        </p:nvSpPr>
        <p:spPr>
          <a:xfrm>
            <a:off x="962085" y="3163874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FEC769-6599-43CB-AB99-2CF9C2297888}"/>
              </a:ext>
            </a:extLst>
          </p:cNvPr>
          <p:cNvSpPr txBox="1"/>
          <p:nvPr/>
        </p:nvSpPr>
        <p:spPr>
          <a:xfrm>
            <a:off x="1411196" y="3859073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텍스트 생성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A972B39-6FE0-4A58-ADBA-A52DF79A1FDE}"/>
              </a:ext>
            </a:extLst>
          </p:cNvPr>
          <p:cNvSpPr/>
          <p:nvPr/>
        </p:nvSpPr>
        <p:spPr>
          <a:xfrm>
            <a:off x="962085" y="4030683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8B270-513E-4C1D-98E5-C85D26630B3F}"/>
              </a:ext>
            </a:extLst>
          </p:cNvPr>
          <p:cNvSpPr txBox="1"/>
          <p:nvPr/>
        </p:nvSpPr>
        <p:spPr>
          <a:xfrm>
            <a:off x="1411196" y="4725882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기계 이해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FE9BE6-09C0-4122-8E76-B9018CC54D59}"/>
              </a:ext>
            </a:extLst>
          </p:cNvPr>
          <p:cNvSpPr/>
          <p:nvPr/>
        </p:nvSpPr>
        <p:spPr>
          <a:xfrm>
            <a:off x="962085" y="4897492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1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BBFAD9-F55C-4B6E-A567-988600B3874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PAGE.5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pic>
        <p:nvPicPr>
          <p:cNvPr id="14" name="그래픽 13" descr="{0} 단색으로 채워진">
            <a:extLst>
              <a:ext uri="{FF2B5EF4-FFF2-40B4-BE49-F238E27FC236}">
                <a16:creationId xmlns:a16="http://schemas.microsoft.com/office/drawing/2014/main" id="{A1DD2A9D-005A-4265-A22F-7593E6B39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331" y="3205717"/>
            <a:ext cx="1423092" cy="1423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233D97-BC55-45AE-85A0-D60CB404207F}"/>
              </a:ext>
            </a:extLst>
          </p:cNvPr>
          <p:cNvSpPr txBox="1"/>
          <p:nvPr/>
        </p:nvSpPr>
        <p:spPr>
          <a:xfrm>
            <a:off x="2984423" y="3352781"/>
            <a:ext cx="759062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</a:rPr>
              <a:t>텍스트 분류</a:t>
            </a:r>
            <a:r>
              <a:rPr lang="ko-KR" altLang="en-US" sz="2400" dirty="0"/>
              <a:t>는 특정 텍스트를 사람들이 정한 몇 가지 </a:t>
            </a:r>
            <a:r>
              <a:rPr lang="ko-KR" altLang="en-US" sz="2400" dirty="0">
                <a:solidFill>
                  <a:srgbClr val="FF0000"/>
                </a:solidFill>
              </a:rPr>
              <a:t>범주</a:t>
            </a:r>
            <a:r>
              <a:rPr lang="en-US" altLang="ko-KR" sz="2400" dirty="0">
                <a:solidFill>
                  <a:srgbClr val="FF0000"/>
                </a:solidFill>
              </a:rPr>
              <a:t>(Class)</a:t>
            </a:r>
            <a:r>
              <a:rPr lang="en-US" altLang="ko-KR" sz="2400" dirty="0"/>
              <a:t> </a:t>
            </a:r>
            <a:r>
              <a:rPr lang="ko-KR" altLang="en-US" sz="2400" dirty="0"/>
              <a:t>중 어느 범주에 속하는지 분류하는 문제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3839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2DEE-BE65-4120-9D1F-FCA7F1132488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이진 분류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E1E97F-08BD-4E33-ABEC-656D8F918622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22151-7C15-4752-9BEC-62A758EF016D}"/>
              </a:ext>
            </a:extLst>
          </p:cNvPr>
          <p:cNvSpPr txBox="1"/>
          <p:nvPr/>
        </p:nvSpPr>
        <p:spPr>
          <a:xfrm>
            <a:off x="1411196" y="4380936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다중 범주 분류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B46DDD-6592-478F-AE10-A500F07B642C}"/>
              </a:ext>
            </a:extLst>
          </p:cNvPr>
          <p:cNvSpPr/>
          <p:nvPr/>
        </p:nvSpPr>
        <p:spPr>
          <a:xfrm>
            <a:off x="962085" y="4552546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93FAD-F7EC-4A3A-8ED4-CB98AF770577}"/>
              </a:ext>
            </a:extLst>
          </p:cNvPr>
          <p:cNvSpPr txBox="1"/>
          <p:nvPr/>
        </p:nvSpPr>
        <p:spPr>
          <a:xfrm>
            <a:off x="1411196" y="2850861"/>
            <a:ext cx="4682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가지 범주</a:t>
            </a:r>
            <a:r>
              <a:rPr lang="en-US" altLang="ko-KR" dirty="0"/>
              <a:t>(Class)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스팸 메일 분류</a:t>
            </a:r>
            <a:r>
              <a:rPr lang="en-US" altLang="ko-KR" dirty="0"/>
              <a:t>, </a:t>
            </a:r>
            <a:r>
              <a:rPr lang="ko-KR" altLang="en-US" dirty="0"/>
              <a:t>감정 분류</a:t>
            </a:r>
            <a:r>
              <a:rPr lang="en-US" altLang="ko-KR" dirty="0"/>
              <a:t>(</a:t>
            </a:r>
            <a:r>
              <a:rPr lang="ko-KR" altLang="en-US" dirty="0"/>
              <a:t>긍정 부정</a:t>
            </a:r>
            <a:r>
              <a:rPr lang="en-US" altLang="ko-KR" dirty="0"/>
              <a:t>), …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3E7FE4-4BEE-4FF2-9360-DEFE19AC3906}"/>
              </a:ext>
            </a:extLst>
          </p:cNvPr>
          <p:cNvSpPr txBox="1"/>
          <p:nvPr/>
        </p:nvSpPr>
        <p:spPr>
          <a:xfrm>
            <a:off x="1411196" y="5102823"/>
            <a:ext cx="7468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가지 이상의 범주</a:t>
            </a:r>
            <a:r>
              <a:rPr lang="en-US" altLang="ko-KR" dirty="0"/>
              <a:t>(Class)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영화 리뷰 감정 분류</a:t>
            </a:r>
            <a:r>
              <a:rPr lang="en-US" altLang="ko-KR" dirty="0"/>
              <a:t>(</a:t>
            </a:r>
            <a:r>
              <a:rPr lang="ko-KR" altLang="en-US" dirty="0"/>
              <a:t>긍정 중립 부정</a:t>
            </a:r>
            <a:r>
              <a:rPr lang="en-US" altLang="ko-KR" dirty="0"/>
              <a:t>), </a:t>
            </a:r>
            <a:r>
              <a:rPr lang="ko-KR" altLang="en-US" dirty="0"/>
              <a:t>뉴스 기사 분류</a:t>
            </a:r>
            <a:r>
              <a:rPr lang="en-US" altLang="ko-KR" dirty="0"/>
              <a:t>, </a:t>
            </a:r>
            <a:r>
              <a:rPr lang="ko-KR" altLang="en-US" dirty="0"/>
              <a:t>품사 분류</a:t>
            </a:r>
            <a:r>
              <a:rPr lang="en-US" altLang="ko-KR" dirty="0"/>
              <a:t>, …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30302-D8F7-423B-BC13-2F91D934CEC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PAGE.6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2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 구현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2DEE-BE65-4120-9D1F-FCA7F1132488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지도 학습을 통한 텍스트 분류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E1E97F-08BD-4E33-ABEC-656D8F918622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22151-7C15-4752-9BEC-62A758EF016D}"/>
              </a:ext>
            </a:extLst>
          </p:cNvPr>
          <p:cNvSpPr txBox="1"/>
          <p:nvPr/>
        </p:nvSpPr>
        <p:spPr>
          <a:xfrm>
            <a:off x="1411196" y="4380936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비지도 학습을 통한 텍스트 분류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B46DDD-6592-478F-AE10-A500F07B642C}"/>
              </a:ext>
            </a:extLst>
          </p:cNvPr>
          <p:cNvSpPr/>
          <p:nvPr/>
        </p:nvSpPr>
        <p:spPr>
          <a:xfrm>
            <a:off x="962085" y="4552546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30302-D8F7-423B-BC13-2F91D934CEC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PAGE.7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3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77934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분류 구현 방법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AFD173-4F92-4A34-9D6E-8710A5CCD4ED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Natural Language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2DEE-BE65-4120-9D1F-FCA7F1132488}"/>
              </a:ext>
            </a:extLst>
          </p:cNvPr>
          <p:cNvSpPr txBox="1"/>
          <p:nvPr/>
        </p:nvSpPr>
        <p:spPr>
          <a:xfrm>
            <a:off x="1411196" y="2125455"/>
            <a:ext cx="977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지도 학습을 통한 텍스트 분류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E1E97F-08BD-4E33-ABEC-656D8F918622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30302-D8F7-423B-BC13-2F91D934CEC7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NLP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기술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PAGE.8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pic>
        <p:nvPicPr>
          <p:cNvPr id="3" name="그래픽 2" descr="용지 단색으로 채워진">
            <a:extLst>
              <a:ext uri="{FF2B5EF4-FFF2-40B4-BE49-F238E27FC236}">
                <a16:creationId xmlns:a16="http://schemas.microsoft.com/office/drawing/2014/main" id="{5F238777-94AB-414F-BBF2-8F3510E63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196" y="4344701"/>
            <a:ext cx="914400" cy="914400"/>
          </a:xfrm>
          <a:prstGeom prst="rect">
            <a:avLst/>
          </a:prstGeom>
        </p:spPr>
      </p:pic>
      <p:pic>
        <p:nvPicPr>
          <p:cNvPr id="7" name="그래픽 6" descr="배지 체크 표시1 단색으로 채워진">
            <a:extLst>
              <a:ext uri="{FF2B5EF4-FFF2-40B4-BE49-F238E27FC236}">
                <a16:creationId xmlns:a16="http://schemas.microsoft.com/office/drawing/2014/main" id="{9AA9F536-DAED-40CF-9FEF-08162D176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1196" y="290177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BF843B-0181-457C-9A6E-194A7D221540}"/>
              </a:ext>
            </a:extLst>
          </p:cNvPr>
          <p:cNvSpPr txBox="1"/>
          <p:nvPr/>
        </p:nvSpPr>
        <p:spPr>
          <a:xfrm>
            <a:off x="1501948" y="382340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F874C-A22B-4A9A-82E7-D96AAF9A0D1E}"/>
              </a:ext>
            </a:extLst>
          </p:cNvPr>
          <p:cNvSpPr txBox="1"/>
          <p:nvPr/>
        </p:nvSpPr>
        <p:spPr>
          <a:xfrm>
            <a:off x="1571711" y="5259101"/>
            <a:ext cx="5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BA6643B-419A-4A64-81AF-A5D0284BA09F}"/>
              </a:ext>
            </a:extLst>
          </p:cNvPr>
          <p:cNvSpPr/>
          <p:nvPr/>
        </p:nvSpPr>
        <p:spPr>
          <a:xfrm>
            <a:off x="3349380" y="4344701"/>
            <a:ext cx="1586177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 추출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73B590-5F88-4B2E-AE08-1706DEB791BC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2325596" y="4801901"/>
            <a:ext cx="1023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래픽 21" descr="상자 단색으로 채워진">
            <a:extLst>
              <a:ext uri="{FF2B5EF4-FFF2-40B4-BE49-F238E27FC236}">
                <a16:creationId xmlns:a16="http://schemas.microsoft.com/office/drawing/2014/main" id="{DA411D85-7987-475F-88A7-AA3899F84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4344701"/>
            <a:ext cx="914400" cy="9144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2572A2-8E05-4AB0-BDD7-FFF0CBA8A13C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4935557" y="4801901"/>
            <a:ext cx="1160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9CED98B-A221-4C0F-A6CD-25EB7DDFC3D3}"/>
              </a:ext>
            </a:extLst>
          </p:cNvPr>
          <p:cNvSpPr txBox="1"/>
          <p:nvPr/>
        </p:nvSpPr>
        <p:spPr>
          <a:xfrm>
            <a:off x="6073774" y="5259101"/>
            <a:ext cx="9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</a:t>
            </a:r>
            <a:endParaRPr lang="ko-KR" altLang="en-US" dirty="0"/>
          </a:p>
        </p:txBody>
      </p:sp>
      <p:pic>
        <p:nvPicPr>
          <p:cNvPr id="1026" name="Picture 2" descr="2021.02.18 알고리즘">
            <a:extLst>
              <a:ext uri="{FF2B5EF4-FFF2-40B4-BE49-F238E27FC236}">
                <a16:creationId xmlns:a16="http://schemas.microsoft.com/office/drawing/2014/main" id="{8A7AF03D-4601-424C-8931-F4390E10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43" y="3311706"/>
            <a:ext cx="2379115" cy="169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FC8D8C8-CD02-420B-9498-3E5632E86B91}"/>
              </a:ext>
            </a:extLst>
          </p:cNvPr>
          <p:cNvCxnSpPr>
            <a:stCxn id="22" idx="3"/>
          </p:cNvCxnSpPr>
          <p:nvPr/>
        </p:nvCxnSpPr>
        <p:spPr>
          <a:xfrm>
            <a:off x="7010400" y="4801901"/>
            <a:ext cx="1571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A4C62CB-674F-468B-841B-979BD28145CB}"/>
              </a:ext>
            </a:extLst>
          </p:cNvPr>
          <p:cNvCxnSpPr>
            <a:stCxn id="7" idx="3"/>
          </p:cNvCxnSpPr>
          <p:nvPr/>
        </p:nvCxnSpPr>
        <p:spPr>
          <a:xfrm>
            <a:off x="2325596" y="3358977"/>
            <a:ext cx="625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946237"/>
      </p:ext>
    </p:extLst>
  </p:cSld>
  <p:clrMapOvr>
    <a:masterClrMapping/>
  </p:clrMapOvr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1345</Words>
  <Application>Microsoft Office PowerPoint</Application>
  <PresentationFormat>와이드스크린</PresentationFormat>
  <Paragraphs>367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SeongMin Kim</cp:lastModifiedBy>
  <cp:revision>182</cp:revision>
  <dcterms:created xsi:type="dcterms:W3CDTF">2021-01-14T02:21:48Z</dcterms:created>
  <dcterms:modified xsi:type="dcterms:W3CDTF">2021-03-22T21:18:01Z</dcterms:modified>
</cp:coreProperties>
</file>