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79" r:id="rId4"/>
    <p:sldId id="275" r:id="rId5"/>
    <p:sldId id="280" r:id="rId6"/>
    <p:sldId id="276" r:id="rId7"/>
    <p:sldId id="278" r:id="rId8"/>
    <p:sldId id="283" r:id="rId9"/>
    <p:sldId id="277" r:id="rId10"/>
    <p:sldId id="282" r:id="rId11"/>
    <p:sldId id="284" r:id="rId12"/>
    <p:sldId id="286" r:id="rId13"/>
    <p:sldId id="285" r:id="rId14"/>
    <p:sldId id="287" r:id="rId15"/>
    <p:sldId id="288" r:id="rId16"/>
    <p:sldId id="289" r:id="rId17"/>
    <p:sldId id="290" r:id="rId18"/>
    <p:sldId id="291" r:id="rId19"/>
    <p:sldId id="292" r:id="rId20"/>
    <p:sldId id="271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C1F3"/>
    <a:srgbClr val="898CFF"/>
    <a:srgbClr val="A3FFB5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77" autoAdjust="0"/>
    <p:restoredTop sz="77834" autoAdjust="0"/>
  </p:normalViewPr>
  <p:slideViewPr>
    <p:cSldViewPr snapToGrid="0">
      <p:cViewPr varScale="1">
        <p:scale>
          <a:sx n="66" d="100"/>
          <a:sy n="66" d="100"/>
        </p:scale>
        <p:origin x="134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95BA69-2F6F-497E-B942-FE49193E638E}" type="datetimeFigureOut">
              <a:rPr lang="ko-KR" altLang="en-US" smtClean="0"/>
              <a:t>2021-11-10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754164-C6D9-4700-9871-FCAA66CB899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6235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안녕하십니까</a:t>
            </a:r>
            <a:r>
              <a:rPr lang="en-US" altLang="ko-KR" dirty="0"/>
              <a:t>. 11</a:t>
            </a:r>
            <a:r>
              <a:rPr lang="ko-KR" altLang="en-US" dirty="0"/>
              <a:t>월 </a:t>
            </a:r>
            <a:r>
              <a:rPr lang="en-US" altLang="ko-KR" dirty="0"/>
              <a:t>10</a:t>
            </a:r>
            <a:r>
              <a:rPr lang="ko-KR" altLang="en-US" dirty="0"/>
              <a:t>일 세미나 발표를 맡은 </a:t>
            </a:r>
            <a:r>
              <a:rPr lang="en-US" altLang="ko-KR" dirty="0"/>
              <a:t>20</a:t>
            </a:r>
            <a:r>
              <a:rPr lang="ko-KR" altLang="en-US" dirty="0"/>
              <a:t>학번 김혜진입니다</a:t>
            </a:r>
            <a:r>
              <a:rPr lang="en-US" altLang="ko-KR" dirty="0"/>
              <a:t>. </a:t>
            </a:r>
            <a:r>
              <a:rPr lang="ko-KR" altLang="en-US" dirty="0"/>
              <a:t>이번에는 </a:t>
            </a:r>
            <a:r>
              <a:rPr lang="en-US" altLang="ko-KR" dirty="0"/>
              <a:t>OAuth</a:t>
            </a:r>
            <a:r>
              <a:rPr lang="ko-KR" altLang="en-US" dirty="0"/>
              <a:t>를 주제로 발표하겠습니다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754164-C6D9-4700-9871-FCAA66CB8999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88916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754164-C6D9-4700-9871-FCAA66CB8999}" type="slidenum">
              <a:rPr lang="ko-KR" altLang="en-US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83459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754164-C6D9-4700-9871-FCAA66CB8999}" type="slidenum">
              <a:rPr lang="ko-KR" altLang="en-US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76565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Client</a:t>
            </a:r>
            <a:r>
              <a:rPr lang="ko-KR" altLang="en-US" dirty="0"/>
              <a:t>가 </a:t>
            </a:r>
            <a:r>
              <a:rPr lang="en-US" altLang="ko-KR" dirty="0"/>
              <a:t>Resource Server</a:t>
            </a:r>
            <a:r>
              <a:rPr lang="ko-KR" altLang="en-US" dirty="0"/>
              <a:t>를 이용하기 위해서는</a:t>
            </a:r>
            <a:r>
              <a:rPr lang="en-US" altLang="ko-KR" dirty="0"/>
              <a:t>, Resource Server</a:t>
            </a:r>
            <a:r>
              <a:rPr lang="ko-KR" altLang="en-US" dirty="0"/>
              <a:t>에 승인을 받아야 하는데</a:t>
            </a:r>
            <a:r>
              <a:rPr lang="en-US" altLang="ko-KR" dirty="0"/>
              <a:t>, </a:t>
            </a:r>
            <a:r>
              <a:rPr lang="ko-KR" altLang="en-US" dirty="0"/>
              <a:t>이것을 </a:t>
            </a:r>
            <a:r>
              <a:rPr lang="en-US" altLang="ko-KR" dirty="0"/>
              <a:t>Register</a:t>
            </a:r>
            <a:r>
              <a:rPr lang="ko-KR" altLang="en-US" dirty="0"/>
              <a:t>이라고 합니다</a:t>
            </a:r>
            <a:r>
              <a:rPr lang="en-US" altLang="ko-KR" dirty="0"/>
              <a:t>. </a:t>
            </a:r>
            <a:r>
              <a:rPr lang="ko-KR" altLang="en-US" dirty="0"/>
              <a:t>인증 방식들이 공통적으로 아래 세 가지를 이용하는데</a:t>
            </a:r>
            <a:r>
              <a:rPr lang="en-US" altLang="ko-KR" dirty="0"/>
              <a:t>, ~ 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754164-C6D9-4700-9871-FCAA66CB8999}" type="slidenum">
              <a:rPr lang="ko-KR" altLang="en-US" smtClean="0"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04294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네 가지 인증 방식 중에서도 가장 많이 이용되고 있는 </a:t>
            </a:r>
            <a:r>
              <a:rPr lang="en-US" altLang="ko-KR" dirty="0"/>
              <a:t>Authorization Code Grant</a:t>
            </a:r>
            <a:r>
              <a:rPr lang="ko-KR" altLang="en-US" dirty="0"/>
              <a:t>의 인증 방식을 살펴보겠습니다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먼저 </a:t>
            </a:r>
            <a:r>
              <a:rPr lang="en-US" altLang="ko-KR" dirty="0"/>
              <a:t>Client</a:t>
            </a:r>
            <a:r>
              <a:rPr lang="ko-KR" altLang="en-US" dirty="0"/>
              <a:t>가 파라미터로 </a:t>
            </a:r>
            <a:r>
              <a:rPr lang="en-US" altLang="ko-KR" dirty="0"/>
              <a:t>Client ID, Redirect URL, </a:t>
            </a:r>
            <a:r>
              <a:rPr lang="en-US" altLang="ko-KR" dirty="0" err="1"/>
              <a:t>Response_type</a:t>
            </a:r>
            <a:r>
              <a:rPr lang="ko-KR" altLang="en-US" dirty="0"/>
              <a:t>을 </a:t>
            </a:r>
            <a:r>
              <a:rPr lang="en-US" altLang="ko-KR" dirty="0"/>
              <a:t>code</a:t>
            </a:r>
            <a:r>
              <a:rPr lang="ko-KR" altLang="en-US" dirty="0"/>
              <a:t>로 지정하여 </a:t>
            </a:r>
            <a:r>
              <a:rPr lang="en-US" altLang="ko-KR" dirty="0"/>
              <a:t>Authorization Server</a:t>
            </a:r>
            <a:r>
              <a:rPr lang="ko-KR" altLang="en-US" dirty="0"/>
              <a:t>에 전달합니다</a:t>
            </a:r>
            <a:r>
              <a:rPr lang="en-US" altLang="ko-KR" dirty="0"/>
              <a:t>. </a:t>
            </a:r>
            <a:r>
              <a:rPr lang="ko-KR" altLang="en-US" dirty="0"/>
              <a:t>여기서 </a:t>
            </a:r>
            <a:r>
              <a:rPr lang="en-US" altLang="ko-KR" dirty="0" err="1"/>
              <a:t>Response_type</a:t>
            </a:r>
            <a:r>
              <a:rPr lang="ko-KR" altLang="en-US" dirty="0"/>
              <a:t>을 </a:t>
            </a:r>
            <a:r>
              <a:rPr lang="en-US" altLang="ko-KR" dirty="0"/>
              <a:t>token</a:t>
            </a:r>
            <a:r>
              <a:rPr lang="ko-KR" altLang="en-US" dirty="0"/>
              <a:t>으로 줄 수도 있는데</a:t>
            </a:r>
            <a:r>
              <a:rPr lang="en-US" altLang="ko-KR" dirty="0"/>
              <a:t>, </a:t>
            </a:r>
            <a:r>
              <a:rPr lang="ko-KR" altLang="en-US" dirty="0"/>
              <a:t>이렇게 하면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Implicit Grant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방식이 된다고 합니다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.</a:t>
            </a:r>
            <a:endParaRPr lang="en-US" altLang="ko-KR" dirty="0"/>
          </a:p>
          <a:p>
            <a:r>
              <a:rPr lang="ko-KR" altLang="en-US" dirty="0"/>
              <a:t>정상적으로 인증이 되면</a:t>
            </a:r>
            <a:r>
              <a:rPr lang="en-US" altLang="ko-KR" dirty="0"/>
              <a:t>, </a:t>
            </a:r>
            <a:r>
              <a:rPr lang="ko-KR" altLang="en-US" dirty="0"/>
              <a:t>권한 부여 코드를 </a:t>
            </a:r>
            <a:r>
              <a:rPr lang="en-US" altLang="ko-KR" dirty="0"/>
              <a:t>Client</a:t>
            </a:r>
            <a:r>
              <a:rPr lang="ko-KR" altLang="en-US" dirty="0"/>
              <a:t>에게 보냅니다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성공적으로 권한 부여 코드를 받은 </a:t>
            </a:r>
            <a:r>
              <a:rPr lang="en-US" altLang="ko-KR" dirty="0"/>
              <a:t>Client</a:t>
            </a:r>
            <a:r>
              <a:rPr lang="ko-KR" altLang="en-US" dirty="0"/>
              <a:t>는 이 코드를 이용하여 </a:t>
            </a:r>
            <a:r>
              <a:rPr lang="en-US" altLang="ko-KR" dirty="0"/>
              <a:t>Access Token</a:t>
            </a:r>
            <a:r>
              <a:rPr lang="ko-KR" altLang="en-US" dirty="0"/>
              <a:t>을 </a:t>
            </a:r>
            <a:r>
              <a:rPr lang="en-US" altLang="ko-KR" dirty="0"/>
              <a:t>Authorization Server</a:t>
            </a:r>
            <a:r>
              <a:rPr lang="ko-KR" altLang="en-US" dirty="0"/>
              <a:t>에 추가로 요청합니다</a:t>
            </a:r>
            <a:r>
              <a:rPr lang="en-US" altLang="ko-KR" dirty="0"/>
              <a:t>. </a:t>
            </a:r>
            <a:r>
              <a:rPr lang="ko-KR" altLang="en-US" dirty="0"/>
              <a:t>이 때 </a:t>
            </a:r>
            <a:r>
              <a:rPr lang="en-US" altLang="ko-KR" dirty="0"/>
              <a:t>Client ID, Client Secret, Redirect URL, Grant type(</a:t>
            </a:r>
            <a:r>
              <a:rPr lang="ko-KR" altLang="en-US" dirty="0"/>
              <a:t>인증 타입</a:t>
            </a:r>
            <a:r>
              <a:rPr lang="en-US" altLang="ko-KR" dirty="0"/>
              <a:t>)</a:t>
            </a:r>
            <a:r>
              <a:rPr lang="ko-KR" altLang="en-US" dirty="0"/>
              <a:t>을 보냅니다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마지막으로 </a:t>
            </a:r>
            <a:r>
              <a:rPr lang="en-US" altLang="ko-KR" dirty="0"/>
              <a:t>Access token</a:t>
            </a:r>
            <a:r>
              <a:rPr lang="ko-KR" altLang="en-US" dirty="0"/>
              <a:t>을 응답 받으면 </a:t>
            </a:r>
            <a:r>
              <a:rPr lang="en-US" altLang="ko-KR" dirty="0"/>
              <a:t>Access token</a:t>
            </a:r>
            <a:r>
              <a:rPr lang="ko-KR" altLang="en-US" dirty="0"/>
              <a:t>을 사용하여 </a:t>
            </a:r>
            <a:r>
              <a:rPr lang="en-US" altLang="ko-KR" dirty="0"/>
              <a:t>Resource Server</a:t>
            </a:r>
            <a:r>
              <a:rPr lang="ko-KR" altLang="en-US" dirty="0"/>
              <a:t>에 </a:t>
            </a:r>
            <a:r>
              <a:rPr lang="en-US" altLang="ko-KR" dirty="0"/>
              <a:t>API</a:t>
            </a:r>
            <a:r>
              <a:rPr lang="ko-KR" altLang="en-US" dirty="0"/>
              <a:t>를 호출할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754164-C6D9-4700-9871-FCAA66CB8999}" type="slidenum">
              <a:rPr lang="ko-KR" altLang="en-US" smtClean="0"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53349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754164-C6D9-4700-9871-FCAA66CB8999}" type="slidenum">
              <a:rPr lang="ko-KR" altLang="en-US" smtClean="0"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17954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754164-C6D9-4700-9871-FCAA66CB8999}" type="slidenum">
              <a:rPr lang="ko-KR" altLang="en-US" smtClean="0"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00307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754164-C6D9-4700-9871-FCAA66CB8999}" type="slidenum">
              <a:rPr lang="ko-KR" altLang="en-US" smtClean="0"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3852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실습은 이번에 직접 해보진 않았고</a:t>
            </a:r>
            <a:r>
              <a:rPr lang="en-US" altLang="ko-KR" dirty="0"/>
              <a:t>, </a:t>
            </a:r>
            <a:r>
              <a:rPr lang="ko-KR" altLang="en-US" dirty="0"/>
              <a:t>올해 초에 카카오 </a:t>
            </a:r>
            <a:r>
              <a:rPr lang="en-US" altLang="ko-KR" dirty="0"/>
              <a:t>API</a:t>
            </a:r>
            <a:r>
              <a:rPr lang="ko-KR" altLang="en-US" dirty="0"/>
              <a:t>를 이용했던 기억을 떠올려 </a:t>
            </a:r>
            <a:r>
              <a:rPr lang="en-US" altLang="ko-KR" dirty="0"/>
              <a:t>Access token </a:t>
            </a:r>
            <a:r>
              <a:rPr lang="ko-KR" altLang="en-US" dirty="0"/>
              <a:t>발급까지의 과정을 다시 살펴보았습니다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Request URL</a:t>
            </a:r>
            <a:r>
              <a:rPr lang="ko-KR" altLang="en-US" dirty="0"/>
              <a:t>을 보면</a:t>
            </a:r>
            <a:r>
              <a:rPr lang="en-US" altLang="ko-KR" dirty="0"/>
              <a:t>, GET</a:t>
            </a:r>
            <a:r>
              <a:rPr lang="ko-KR" altLang="en-US" dirty="0"/>
              <a:t>방식으로 요청하며 </a:t>
            </a:r>
            <a:r>
              <a:rPr lang="en-US" altLang="ko-KR" dirty="0" err="1"/>
              <a:t>oauth</a:t>
            </a:r>
            <a:r>
              <a:rPr lang="ko-KR" altLang="en-US" dirty="0"/>
              <a:t>로 시작하는 것을 알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아까 </a:t>
            </a:r>
            <a:r>
              <a:rPr lang="en-US" altLang="ko-KR" dirty="0"/>
              <a:t>Register</a:t>
            </a:r>
            <a:r>
              <a:rPr lang="ko-KR" altLang="en-US" dirty="0"/>
              <a:t>에는 </a:t>
            </a:r>
            <a:r>
              <a:rPr lang="en-US" altLang="ko-KR" dirty="0"/>
              <a:t>client id</a:t>
            </a:r>
            <a:r>
              <a:rPr lang="ko-KR" altLang="en-US" dirty="0"/>
              <a:t>와 </a:t>
            </a:r>
            <a:r>
              <a:rPr lang="en-US" altLang="ko-KR" dirty="0"/>
              <a:t>client secret, redirect </a:t>
            </a:r>
            <a:r>
              <a:rPr lang="en-US" altLang="ko-KR" dirty="0" err="1"/>
              <a:t>uri</a:t>
            </a:r>
            <a:r>
              <a:rPr lang="ko-KR" altLang="en-US" dirty="0" err="1"/>
              <a:t>를</a:t>
            </a:r>
            <a:r>
              <a:rPr lang="ko-KR" altLang="en-US" dirty="0"/>
              <a:t> 요구한다고 언급했는데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실제로 </a:t>
            </a:r>
            <a:r>
              <a:rPr lang="en-US" altLang="ko-KR" dirty="0"/>
              <a:t>request parameter</a:t>
            </a:r>
            <a:r>
              <a:rPr lang="ko-KR" altLang="en-US" dirty="0"/>
              <a:t>에 필수 요소에 </a:t>
            </a:r>
            <a:r>
              <a:rPr lang="en-US" altLang="ko-KR" dirty="0"/>
              <a:t>client id</a:t>
            </a:r>
            <a:r>
              <a:rPr lang="ko-KR" altLang="en-US" dirty="0"/>
              <a:t>와 </a:t>
            </a:r>
            <a:r>
              <a:rPr lang="en-US" altLang="ko-KR" dirty="0"/>
              <a:t>redirect </a:t>
            </a:r>
            <a:r>
              <a:rPr lang="en-US" altLang="ko-KR" dirty="0" err="1"/>
              <a:t>uri</a:t>
            </a:r>
            <a:r>
              <a:rPr lang="ko-KR" altLang="en-US" dirty="0"/>
              <a:t>가 </a:t>
            </a:r>
            <a:r>
              <a:rPr lang="ko-KR" altLang="en-US" dirty="0" err="1"/>
              <a:t>들어가있는</a:t>
            </a:r>
            <a:r>
              <a:rPr lang="ko-KR" altLang="en-US" dirty="0"/>
              <a:t> 것을 확인할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여기서 </a:t>
            </a:r>
            <a:r>
              <a:rPr lang="en-US" altLang="ko-KR" dirty="0"/>
              <a:t>client secret</a:t>
            </a:r>
            <a:r>
              <a:rPr lang="ko-KR" altLang="en-US" dirty="0"/>
              <a:t>이 없는 것은</a:t>
            </a:r>
            <a:r>
              <a:rPr lang="en-US" altLang="ko-KR" dirty="0"/>
              <a:t>, client secret </a:t>
            </a:r>
            <a:r>
              <a:rPr lang="ko-KR" altLang="en-US" dirty="0"/>
              <a:t>개념이 </a:t>
            </a:r>
            <a:r>
              <a:rPr lang="en-US" altLang="ko-KR" dirty="0" err="1"/>
              <a:t>client_id</a:t>
            </a:r>
            <a:r>
              <a:rPr lang="ko-KR" altLang="en-US" dirty="0"/>
              <a:t>로 이용되며 </a:t>
            </a:r>
            <a:r>
              <a:rPr lang="en-US" altLang="ko-KR" dirty="0"/>
              <a:t>client id </a:t>
            </a:r>
            <a:r>
              <a:rPr lang="ko-KR" altLang="en-US" dirty="0"/>
              <a:t>개념은 내 애플리케이션 정보에 들어가면 확인할 수는 있지만 굳이 사용하지 않는 것 같습니다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Authorization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Code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Grant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방식에서는 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response_type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을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code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로 고정하여 이용한다고 했는데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카카오에서도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code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로 고정하여 이용하는 것을 보면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authorization code grant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방식을 이용하는 것 같습니다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.</a:t>
            </a:r>
          </a:p>
          <a:p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이렇게 하면 인가 코드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즉 아까 살펴본 개념에서의 용어로 권한 부여 코드를 받을 수 있습니다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754164-C6D9-4700-9871-FCAA66CB8999}" type="slidenum">
              <a:rPr lang="ko-KR" altLang="en-US" smtClean="0"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73818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응답으로 인가 코드를 받으면 이것을 이용해 </a:t>
            </a:r>
            <a:r>
              <a:rPr lang="en-US" altLang="ko-KR" dirty="0"/>
              <a:t>access token</a:t>
            </a:r>
            <a:r>
              <a:rPr lang="ko-KR" altLang="en-US" dirty="0"/>
              <a:t>을 요청할 수 있는데</a:t>
            </a:r>
            <a:r>
              <a:rPr lang="en-US" altLang="ko-KR" dirty="0"/>
              <a:t>, </a:t>
            </a:r>
            <a:r>
              <a:rPr lang="ko-KR" altLang="en-US" dirty="0"/>
              <a:t>여기서도 보면 </a:t>
            </a:r>
            <a:r>
              <a:rPr lang="en-US" altLang="ko-KR" dirty="0" err="1"/>
              <a:t>grant_type</a:t>
            </a:r>
            <a:r>
              <a:rPr lang="ko-KR" altLang="en-US" dirty="0"/>
              <a:t>을 </a:t>
            </a:r>
            <a:r>
              <a:rPr lang="en-US" altLang="ko-KR" dirty="0"/>
              <a:t>authorization code</a:t>
            </a:r>
            <a:r>
              <a:rPr lang="ko-KR" altLang="en-US" dirty="0"/>
              <a:t>로 이용하는 것을 볼 수 있었습니다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토큰 발급 시에도 </a:t>
            </a:r>
            <a:r>
              <a:rPr lang="en-US" altLang="ko-KR" dirty="0"/>
              <a:t>client id</a:t>
            </a:r>
            <a:r>
              <a:rPr lang="ko-KR" altLang="en-US" dirty="0"/>
              <a:t>와 </a:t>
            </a:r>
            <a:r>
              <a:rPr lang="en-US" altLang="ko-KR" dirty="0"/>
              <a:t>redirect </a:t>
            </a:r>
            <a:r>
              <a:rPr lang="en-US" altLang="ko-KR" dirty="0" err="1"/>
              <a:t>uri</a:t>
            </a:r>
            <a:r>
              <a:rPr lang="ko-KR" altLang="en-US" dirty="0"/>
              <a:t>가 필요하며</a:t>
            </a:r>
            <a:r>
              <a:rPr lang="en-US" altLang="ko-KR" dirty="0"/>
              <a:t>, </a:t>
            </a:r>
            <a:r>
              <a:rPr lang="ko-KR" altLang="en-US" dirty="0"/>
              <a:t>인가 코드를 같이 넘겨서 주면 </a:t>
            </a:r>
            <a:r>
              <a:rPr lang="ko-KR" altLang="en-US" dirty="0" err="1"/>
              <a:t>액세스토큰을</a:t>
            </a:r>
            <a:r>
              <a:rPr lang="ko-KR" altLang="en-US" dirty="0"/>
              <a:t> 받을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754164-C6D9-4700-9871-FCAA66CB8999}" type="slidenum">
              <a:rPr lang="ko-KR" altLang="en-US" smtClean="0"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21705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이게 저번에 실습했던 사진인데</a:t>
            </a:r>
            <a:r>
              <a:rPr lang="en-US" altLang="ko-KR" dirty="0"/>
              <a:t>, </a:t>
            </a:r>
            <a:r>
              <a:rPr lang="ko-KR" altLang="en-US" dirty="0"/>
              <a:t>보시면 응답으로 </a:t>
            </a:r>
            <a:r>
              <a:rPr lang="en-US" altLang="ko-KR" dirty="0"/>
              <a:t>access token</a:t>
            </a:r>
            <a:r>
              <a:rPr lang="ko-KR" altLang="en-US" dirty="0"/>
              <a:t>과 </a:t>
            </a:r>
            <a:r>
              <a:rPr lang="en-US" altLang="ko-KR" dirty="0"/>
              <a:t>refresh token, access token</a:t>
            </a:r>
            <a:r>
              <a:rPr lang="ko-KR" altLang="en-US" dirty="0"/>
              <a:t>과 </a:t>
            </a:r>
            <a:r>
              <a:rPr lang="en-US" altLang="ko-KR" dirty="0"/>
              <a:t>refresh token</a:t>
            </a:r>
            <a:r>
              <a:rPr lang="ko-KR" altLang="en-US" dirty="0"/>
              <a:t>의 유효기간</a:t>
            </a:r>
            <a:r>
              <a:rPr lang="en-US" altLang="ko-KR" dirty="0"/>
              <a:t>, scope</a:t>
            </a:r>
            <a:r>
              <a:rPr lang="ko-KR" altLang="en-US" dirty="0"/>
              <a:t>이 나오는 것을 알 수 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scope</a:t>
            </a:r>
            <a:r>
              <a:rPr lang="ko-KR" altLang="en-US" dirty="0"/>
              <a:t>라고 하는 것은 </a:t>
            </a:r>
            <a:r>
              <a:rPr lang="en-US" altLang="ko-KR" dirty="0"/>
              <a:t>application</a:t>
            </a:r>
            <a:r>
              <a:rPr lang="ko-KR" altLang="en-US" dirty="0"/>
              <a:t>에서 권한을 제어할 때 이용하는 기능입니다</a:t>
            </a:r>
            <a:r>
              <a:rPr lang="en-US" altLang="ko-KR" dirty="0"/>
              <a:t>. </a:t>
            </a:r>
            <a:r>
              <a:rPr lang="ko-KR" altLang="en-US" dirty="0"/>
              <a:t>여기서는 </a:t>
            </a:r>
            <a:r>
              <a:rPr lang="en-US" altLang="ko-KR" dirty="0"/>
              <a:t>message </a:t>
            </a:r>
            <a:r>
              <a:rPr lang="ko-KR" altLang="en-US" dirty="0"/>
              <a:t>기능을 이용했기 때문에 이렇게 </a:t>
            </a:r>
            <a:r>
              <a:rPr lang="en-US" altLang="ko-KR" dirty="0"/>
              <a:t>scope</a:t>
            </a:r>
            <a:r>
              <a:rPr lang="ko-KR" altLang="en-US" dirty="0"/>
              <a:t>가 나옵니다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OAuth</a:t>
            </a:r>
            <a:r>
              <a:rPr lang="ko-KR" altLang="en-US" dirty="0"/>
              <a:t>를 모르는 상태에서 카카오 </a:t>
            </a:r>
            <a:r>
              <a:rPr lang="en-US" altLang="ko-KR" dirty="0"/>
              <a:t>API </a:t>
            </a:r>
            <a:r>
              <a:rPr lang="ko-KR" altLang="en-US" dirty="0"/>
              <a:t>실습을 했을 때는 그저 </a:t>
            </a:r>
            <a:r>
              <a:rPr lang="en-US" altLang="ko-KR" dirty="0"/>
              <a:t>API</a:t>
            </a:r>
            <a:r>
              <a:rPr lang="ko-KR" altLang="en-US" dirty="0"/>
              <a:t>를 이용하기 위해 인가 코드와 </a:t>
            </a:r>
            <a:r>
              <a:rPr lang="en-US" altLang="ko-KR" dirty="0"/>
              <a:t>Access token</a:t>
            </a:r>
            <a:r>
              <a:rPr lang="ko-KR" altLang="en-US" dirty="0"/>
              <a:t>을 받는 것이 필수적이므로 썼던 기억이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</a:t>
            </a:r>
            <a:r>
              <a:rPr lang="en-US" altLang="ko-KR" dirty="0"/>
              <a:t>OAuth</a:t>
            </a:r>
            <a:r>
              <a:rPr lang="ko-KR" altLang="en-US" dirty="0"/>
              <a:t>를 살펴보고 나니</a:t>
            </a:r>
            <a:r>
              <a:rPr lang="en-US" altLang="ko-KR" dirty="0"/>
              <a:t> request</a:t>
            </a:r>
            <a:r>
              <a:rPr lang="ko-KR" altLang="en-US" dirty="0"/>
              <a:t>와 </a:t>
            </a:r>
            <a:r>
              <a:rPr lang="en-US" altLang="ko-KR" dirty="0"/>
              <a:t>response</a:t>
            </a:r>
            <a:r>
              <a:rPr lang="ko-KR" altLang="en-US" dirty="0"/>
              <a:t>에서 사용되는 정보들을 잘 알 수 있게 된 것 같습니다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754164-C6D9-4700-9871-FCAA66CB8999}" type="slidenum">
              <a:rPr lang="ko-KR" altLang="en-US" smtClean="0"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5919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OAuth</a:t>
            </a:r>
            <a:r>
              <a:rPr lang="ko-KR" altLang="en-US" dirty="0"/>
              <a:t>에 대해 </a:t>
            </a:r>
            <a:r>
              <a:rPr lang="en-US" altLang="ko-KR" dirty="0"/>
              <a:t>~ </a:t>
            </a:r>
            <a:r>
              <a:rPr lang="ko-KR" altLang="en-US" dirty="0"/>
              <a:t>순서로 소개하겠습니다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754164-C6D9-4700-9871-FCAA66CB8999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41053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여기까지 제가 준비한 내용입니다</a:t>
            </a:r>
            <a:r>
              <a:rPr lang="en-US" altLang="ko-KR"/>
              <a:t>. </a:t>
            </a:r>
            <a:r>
              <a:rPr lang="ko-KR" altLang="en-US"/>
              <a:t>이상으로 </a:t>
            </a:r>
            <a:r>
              <a:rPr lang="ko-KR" altLang="en-US" dirty="0"/>
              <a:t>발표를 마치겠습니다</a:t>
            </a:r>
            <a:r>
              <a:rPr lang="en-US" altLang="ko-KR" dirty="0"/>
              <a:t>. </a:t>
            </a:r>
            <a:r>
              <a:rPr lang="ko-KR" altLang="en-US" dirty="0" err="1"/>
              <a:t>들어주셔서</a:t>
            </a:r>
            <a:r>
              <a:rPr lang="ko-KR" altLang="en-US" dirty="0"/>
              <a:t> 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754164-C6D9-4700-9871-FCAA66CB8999}" type="slidenum">
              <a:rPr lang="ko-KR" altLang="en-US" smtClean="0"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00399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아래와 같은 로그인 창을 본 적이 있으실 겁니다</a:t>
            </a:r>
            <a:r>
              <a:rPr lang="en-US" altLang="ko-KR" dirty="0"/>
              <a:t>. </a:t>
            </a:r>
            <a:r>
              <a:rPr lang="ko-KR" altLang="en-US" dirty="0"/>
              <a:t>별도로 </a:t>
            </a:r>
            <a:r>
              <a:rPr lang="en-US" altLang="ko-KR" dirty="0"/>
              <a:t>Application</a:t>
            </a:r>
            <a:r>
              <a:rPr lang="ko-KR" altLang="en-US" dirty="0"/>
              <a:t>에 회원가입 하지 않아도 로그인을 할 수 있습니다</a:t>
            </a:r>
            <a:r>
              <a:rPr lang="en-US" altLang="ko-KR" dirty="0"/>
              <a:t>. </a:t>
            </a:r>
            <a:r>
              <a:rPr lang="ko-KR" altLang="en-US" dirty="0"/>
              <a:t>해당하는 플랫폼에 계정만 있다면 서비스를 이용할 수 있는 것이지요</a:t>
            </a:r>
            <a:r>
              <a:rPr lang="en-US" altLang="ko-KR" dirty="0"/>
              <a:t>. </a:t>
            </a:r>
            <a:r>
              <a:rPr lang="ko-KR" altLang="en-US" dirty="0"/>
              <a:t>이렇게 외부 서비스에서도 인증을 가능하게 하고 그 서비스의 </a:t>
            </a:r>
            <a:r>
              <a:rPr lang="en-US" altLang="ko-KR" dirty="0"/>
              <a:t>API</a:t>
            </a:r>
            <a:r>
              <a:rPr lang="ko-KR" altLang="en-US" dirty="0"/>
              <a:t>를 이용하게 해주는 것이 바로 </a:t>
            </a:r>
            <a:r>
              <a:rPr lang="ko-KR" altLang="en-US" dirty="0" err="1"/>
              <a:t>오어스입니다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754164-C6D9-4700-9871-FCAA66CB8999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89750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정확하게 </a:t>
            </a:r>
            <a:r>
              <a:rPr lang="en-US" altLang="ko-KR" dirty="0"/>
              <a:t>OAuth</a:t>
            </a:r>
            <a:r>
              <a:rPr lang="ko-KR" altLang="en-US" dirty="0"/>
              <a:t>란 무엇인지 개념을 보면</a:t>
            </a:r>
            <a:r>
              <a:rPr lang="en-US" altLang="ko-KR" dirty="0"/>
              <a:t>, </a:t>
            </a:r>
            <a:r>
              <a:rPr lang="ko-KR" altLang="en-US" dirty="0"/>
              <a:t>현재 </a:t>
            </a:r>
            <a:r>
              <a:rPr lang="en-US" altLang="ko-KR" dirty="0"/>
              <a:t>OAuth 2.0</a:t>
            </a:r>
            <a:r>
              <a:rPr lang="ko-KR" altLang="en-US" dirty="0"/>
              <a:t>은 다양한 플랫폼 환경에서 권한 부여를 위한 산업 표준 프로토콜입니다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754164-C6D9-4700-9871-FCAA66CB8999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18784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OAuth</a:t>
            </a:r>
            <a:r>
              <a:rPr lang="ko-KR" altLang="en-US" dirty="0"/>
              <a:t>를 사용하기 전까지는</a:t>
            </a:r>
            <a:r>
              <a:rPr lang="en-US" altLang="ko-KR" dirty="0"/>
              <a:t>, </a:t>
            </a:r>
            <a:r>
              <a:rPr lang="ko-KR" altLang="en-US" dirty="0"/>
              <a:t>비밀번호 인증 방식을 이용했다고 합니다</a:t>
            </a:r>
            <a:r>
              <a:rPr lang="en-US" altLang="ko-KR" dirty="0"/>
              <a:t>. </a:t>
            </a:r>
            <a:r>
              <a:rPr lang="ko-KR" altLang="en-US" dirty="0"/>
              <a:t>하지만 이 방식은</a:t>
            </a:r>
            <a:r>
              <a:rPr lang="en-US" altLang="ko-KR" dirty="0"/>
              <a:t>, </a:t>
            </a:r>
            <a:r>
              <a:rPr lang="ko-KR" altLang="en-US" dirty="0"/>
              <a:t>여러 문제가 있었는데요</a:t>
            </a:r>
            <a:endParaRPr lang="en-US" altLang="ko-KR" dirty="0"/>
          </a:p>
          <a:p>
            <a:r>
              <a:rPr lang="ko-KR" altLang="en-US" dirty="0" err="1"/>
              <a:t>블라블라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754164-C6D9-4700-9871-FCAA66CB8999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08852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754164-C6D9-4700-9871-FCAA66CB8999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3632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754164-C6D9-4700-9871-FCAA66CB8999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82651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754164-C6D9-4700-9871-FCAA66CB8999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33182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754164-C6D9-4700-9871-FCAA66CB8999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858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9963D-818E-405E-8445-2798C55B6C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60B5FA7-21D7-4BC0-B2C6-761203FB6A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FFBF4B-64D5-4B01-88C1-F78EB1CC5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D69A3-B119-4302-B938-B1BA55910BC8}" type="datetimeFigureOut">
              <a:rPr lang="ko-KR" altLang="en-US" smtClean="0"/>
              <a:t>2021-11-10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66016D-1238-474E-9DC9-50913EE59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79ADD3-723B-452F-8233-BA3B2C3FC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A6E64-67E3-4833-A338-27B77F1DD5F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6409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C53B7F-9FCF-4A88-B96C-07F9D6E11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DEFB40F-47F2-4A1B-9DD5-EFC07B8530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B4B8AA-42A7-494D-85F4-D4FCEAA36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D69A3-B119-4302-B938-B1BA55910BC8}" type="datetimeFigureOut">
              <a:rPr lang="ko-KR" altLang="en-US" smtClean="0"/>
              <a:t>2021-11-10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B071B5-AFAB-4321-8D93-19DB24FBB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1A08F9-0E3A-42D0-8872-01A3C082E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A6E64-67E3-4833-A338-27B77F1DD5F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3064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7F118A5-D505-496E-9BB4-9B5CA39319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E9AE3C-52F4-46EC-9DB7-A813EB1EF7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662E4C-4792-482B-8CDE-BC1923AD5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D69A3-B119-4302-B938-B1BA55910BC8}" type="datetimeFigureOut">
              <a:rPr lang="ko-KR" altLang="en-US" smtClean="0"/>
              <a:t>2021-11-10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5D6A1C-D6BC-4630-995D-32B856E25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8207ED-D2FA-4913-A889-8BC6D7E61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A6E64-67E3-4833-A338-27B77F1DD5F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9373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BCBEB8-514F-44E1-93F0-1913A9778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466FE6-06E5-4CC5-97D8-F8CFF684A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D23A63-7A31-4F90-9F77-048CFFDB1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D69A3-B119-4302-B938-B1BA55910BC8}" type="datetimeFigureOut">
              <a:rPr lang="ko-KR" altLang="en-US" smtClean="0"/>
              <a:t>2021-11-10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C93EDA-E35F-442C-BC57-DCC4DB971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7B53B6-2B70-4F37-8773-9DC071C3C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A6E64-67E3-4833-A338-27B77F1DD5F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8582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A045C1-0090-49C5-9736-2FDB179E1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9B4068-F49B-40D0-B71F-F307BCB187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D85EC8-2FD8-4FD5-8F73-A60636784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D69A3-B119-4302-B938-B1BA55910BC8}" type="datetimeFigureOut">
              <a:rPr lang="ko-KR" altLang="en-US" smtClean="0"/>
              <a:t>2021-11-10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C65CFB-8BA0-42BA-A953-ADE3220A8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9DF836-1516-4EBA-BE83-605C50585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A6E64-67E3-4833-A338-27B77F1DD5F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9245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6A7B6C-D3F1-4E3B-9A7C-8444A97A5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C6C968-037A-4E49-9770-FC32F699B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A837152-EC1D-47AA-996B-D3D4BA9FF1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99CB7F-6130-47A0-9D55-56EC2FFD5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D69A3-B119-4302-B938-B1BA55910BC8}" type="datetimeFigureOut">
              <a:rPr lang="ko-KR" altLang="en-US" smtClean="0"/>
              <a:t>2021-11-10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6F747F-5075-4979-8052-F77F836F7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65DF79-D0DE-4750-96B5-077823567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A6E64-67E3-4833-A338-27B77F1DD5F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8173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8436F2-6D8F-40B7-AA40-997B356E3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DF3E5B-F4B1-4DD8-ABE8-A93B1180BF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996AA5-E5F6-4DBA-B0D3-3FA9C7264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B8AB02E-B005-4014-99CE-B35EEB9DBC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A838D06-1CD6-4CD1-89DE-61A44B1AC1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F64AF16-E11F-406C-BD41-8B77C20B3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D69A3-B119-4302-B938-B1BA55910BC8}" type="datetimeFigureOut">
              <a:rPr lang="ko-KR" altLang="en-US" smtClean="0"/>
              <a:t>2021-11-10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2D58922-2144-498F-B3C9-8C6126B14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B9138DB-854E-434C-81F2-C146D98D0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A6E64-67E3-4833-A338-27B77F1DD5F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9561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92F403-1740-4805-8735-0A09DD8B4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E530A42-119A-4CE8-AE42-25F1627B2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D69A3-B119-4302-B938-B1BA55910BC8}" type="datetimeFigureOut">
              <a:rPr lang="ko-KR" altLang="en-US" smtClean="0"/>
              <a:t>2021-11-10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5B645C-31B0-4106-8FA2-9C70465EF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FA2EBAB-1B89-4A88-A1C2-956D5C9AA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A6E64-67E3-4833-A338-27B77F1DD5F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2745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CD53969-31BF-4D47-8F3B-1075FC119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D69A3-B119-4302-B938-B1BA55910BC8}" type="datetimeFigureOut">
              <a:rPr lang="ko-KR" altLang="en-US" smtClean="0"/>
              <a:t>2021-11-10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C70D082-807E-480E-BAC6-90FDF6A6F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E2879C-3533-4AE4-8F1A-70735D955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A6E64-67E3-4833-A338-27B77F1DD5F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1652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106ACC-9071-4F8F-B8BD-6097A9B94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70933C-4742-4A02-9CB0-0C1AC7ABE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9DD037-9EF7-46AA-9D48-F8E4E557EF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C12BC0-9831-4578-88C2-3A3D4F53D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D69A3-B119-4302-B938-B1BA55910BC8}" type="datetimeFigureOut">
              <a:rPr lang="ko-KR" altLang="en-US" smtClean="0"/>
              <a:t>2021-11-10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08F10D-878C-4339-AEC3-446A14F90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5818D0-A1F4-45E6-A301-B0B4B9F41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A6E64-67E3-4833-A338-27B77F1DD5F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0549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147958-EF6A-4226-A141-4D8F3E6FD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249CF2-0EAE-4D5D-B915-A544ED6C0B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052A981-3E0E-4C68-8150-9A740DC52E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4AC91F-BE7F-438E-8C80-AAE2E41B4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D69A3-B119-4302-B938-B1BA55910BC8}" type="datetimeFigureOut">
              <a:rPr lang="ko-KR" altLang="en-US" smtClean="0"/>
              <a:t>2021-11-10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8B60A3-FA1E-4737-A667-091E5744F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5E2D3F6-830D-4D88-AE16-9794AC100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A6E64-67E3-4833-A338-27B77F1DD5F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9123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4B7C0E4-9A6E-4282-A4E3-7D7FCD794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FAB040-DBD9-42D0-AA04-13FB4F8E9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122821-52CF-4F65-82D7-2995B10AEF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D69A3-B119-4302-B938-B1BA55910BC8}" type="datetimeFigureOut">
              <a:rPr lang="ko-KR" altLang="en-US" smtClean="0"/>
              <a:t>2021-11-10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866906-E4EA-4AFC-8FC6-20E09FA7EC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1FC213-47A8-43B9-A6F4-2F86F18342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A6E64-67E3-4833-A338-27B77F1DD5F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6507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3B882F2-2D08-458F-85CF-01DCFE542AF2}"/>
              </a:ext>
            </a:extLst>
          </p:cNvPr>
          <p:cNvSpPr/>
          <p:nvPr/>
        </p:nvSpPr>
        <p:spPr>
          <a:xfrm>
            <a:off x="1550895" y="1866899"/>
            <a:ext cx="4545105" cy="2299447"/>
          </a:xfrm>
          <a:prstGeom prst="rect">
            <a:avLst/>
          </a:prstGeom>
          <a:solidFill>
            <a:schemeClr val="bg1"/>
          </a:solidFill>
          <a:ln w="190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14488DA-2367-40B1-A059-CE23490CC156}"/>
              </a:ext>
            </a:extLst>
          </p:cNvPr>
          <p:cNvSpPr/>
          <p:nvPr/>
        </p:nvSpPr>
        <p:spPr>
          <a:xfrm>
            <a:off x="2561280" y="2387972"/>
            <a:ext cx="7069440" cy="1257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OAuth</a:t>
            </a:r>
            <a:endParaRPr lang="ko-KR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22A0EF-528B-4507-AAE7-62427FD9E861}"/>
              </a:ext>
            </a:extLst>
          </p:cNvPr>
          <p:cNvSpPr txBox="1"/>
          <p:nvPr/>
        </p:nvSpPr>
        <p:spPr>
          <a:xfrm>
            <a:off x="9558193" y="6005482"/>
            <a:ext cx="22765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발 표 일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: 2021-11-10</a:t>
            </a:r>
          </a:p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발 표 자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:  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김    혜    진</a:t>
            </a:r>
          </a:p>
        </p:txBody>
      </p:sp>
    </p:spTree>
    <p:extLst>
      <p:ext uri="{BB962C8B-B14F-4D97-AF65-F5344CB8AC3E}">
        <p14:creationId xmlns:p14="http://schemas.microsoft.com/office/powerpoint/2010/main" val="1224043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B6EEF-F538-47ED-A6A7-4FC4F782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용어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1B22F0-B52A-468D-99E8-342849A7D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3078"/>
          </a:xfr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☁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Resource Server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	- OAuth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를 통해 접근을 지원하는 웹 어플리케이션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	- Open API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를 제공하는 서버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☁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Authorization Server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	-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사용자의 동의를 받아서 권한을 부여하는 서버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B68A891A-F98B-4564-8BDC-5FB49A57858E}"/>
              </a:ext>
            </a:extLst>
          </p:cNvPr>
          <p:cNvGrpSpPr/>
          <p:nvPr/>
        </p:nvGrpSpPr>
        <p:grpSpPr>
          <a:xfrm>
            <a:off x="224120" y="206189"/>
            <a:ext cx="2603921" cy="642806"/>
            <a:chOff x="206190" y="191154"/>
            <a:chExt cx="2603921" cy="642806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791FAAB7-EB00-4B5D-A5B0-27DD406E11B1}"/>
                </a:ext>
              </a:extLst>
            </p:cNvPr>
            <p:cNvSpPr/>
            <p:nvPr/>
          </p:nvSpPr>
          <p:spPr>
            <a:xfrm>
              <a:off x="206190" y="191154"/>
              <a:ext cx="1291303" cy="64280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45594E19-4B27-4CCF-8DE8-CA321545551B}"/>
                </a:ext>
              </a:extLst>
            </p:cNvPr>
            <p:cNvSpPr/>
            <p:nvPr/>
          </p:nvSpPr>
          <p:spPr>
            <a:xfrm>
              <a:off x="479049" y="354262"/>
              <a:ext cx="2331062" cy="3243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  <a:cs typeface="Nirmala UI Semilight" panose="020B0402040204020203" pitchFamily="34" charset="0"/>
                </a:rPr>
                <a:t>OAuth</a:t>
              </a:r>
              <a:endPara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9337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B6EEF-F538-47ED-A6A7-4FC4F782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인증 종류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1B22F0-B52A-468D-99E8-342849A7D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3078"/>
          </a:xfr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☁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Authorization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Code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Grant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 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☁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Implicit Grant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☁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Resource Owner Password Credentials Grant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☁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Client Credentials Grant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B68A891A-F98B-4564-8BDC-5FB49A57858E}"/>
              </a:ext>
            </a:extLst>
          </p:cNvPr>
          <p:cNvGrpSpPr/>
          <p:nvPr/>
        </p:nvGrpSpPr>
        <p:grpSpPr>
          <a:xfrm>
            <a:off x="224120" y="206189"/>
            <a:ext cx="2603921" cy="642806"/>
            <a:chOff x="206190" y="191154"/>
            <a:chExt cx="2603921" cy="642806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791FAAB7-EB00-4B5D-A5B0-27DD406E11B1}"/>
                </a:ext>
              </a:extLst>
            </p:cNvPr>
            <p:cNvSpPr/>
            <p:nvPr/>
          </p:nvSpPr>
          <p:spPr>
            <a:xfrm>
              <a:off x="206190" y="191154"/>
              <a:ext cx="1291303" cy="64280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45594E19-4B27-4CCF-8DE8-CA321545551B}"/>
                </a:ext>
              </a:extLst>
            </p:cNvPr>
            <p:cNvSpPr/>
            <p:nvPr/>
          </p:nvSpPr>
          <p:spPr>
            <a:xfrm>
              <a:off x="479049" y="354262"/>
              <a:ext cx="2331062" cy="3243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  <a:cs typeface="Nirmala UI Semilight" panose="020B0402040204020203" pitchFamily="34" charset="0"/>
                </a:rPr>
                <a:t>OAuth</a:t>
              </a:r>
              <a:endPara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4794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B6EEF-F538-47ED-A6A7-4FC4F782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Register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1B22F0-B52A-468D-99E8-342849A7D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3078"/>
          </a:xfr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☁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Client ID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	- 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우리가 만드는 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Client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를 식별하는 식별자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(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노출 상관 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X)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☁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Client Secret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	- 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식별자에 대한 비밀번호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(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노출 절대 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X)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☁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 Authorized redirect URI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	- Res</a:t>
            </a:r>
            <a:r>
              <a:rPr lang="en-US" altLang="ko-KR" sz="16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ource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 server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가 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authorized code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를 전달할 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URI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B68A891A-F98B-4564-8BDC-5FB49A57858E}"/>
              </a:ext>
            </a:extLst>
          </p:cNvPr>
          <p:cNvGrpSpPr/>
          <p:nvPr/>
        </p:nvGrpSpPr>
        <p:grpSpPr>
          <a:xfrm>
            <a:off x="224120" y="206189"/>
            <a:ext cx="2603921" cy="642806"/>
            <a:chOff x="206190" y="191154"/>
            <a:chExt cx="2603921" cy="642806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791FAAB7-EB00-4B5D-A5B0-27DD406E11B1}"/>
                </a:ext>
              </a:extLst>
            </p:cNvPr>
            <p:cNvSpPr/>
            <p:nvPr/>
          </p:nvSpPr>
          <p:spPr>
            <a:xfrm>
              <a:off x="206190" y="191154"/>
              <a:ext cx="1291303" cy="64280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45594E19-4B27-4CCF-8DE8-CA321545551B}"/>
                </a:ext>
              </a:extLst>
            </p:cNvPr>
            <p:cNvSpPr/>
            <p:nvPr/>
          </p:nvSpPr>
          <p:spPr>
            <a:xfrm>
              <a:off x="479049" y="354262"/>
              <a:ext cx="2331062" cy="3243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  <a:cs typeface="Nirmala UI Semilight" panose="020B0402040204020203" pitchFamily="34" charset="0"/>
                </a:rPr>
                <a:t>OAuth</a:t>
              </a:r>
              <a:endPara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7561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B6EEF-F538-47ED-A6A7-4FC4F782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Authorization</a:t>
            </a: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 </a:t>
            </a: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Code</a:t>
            </a: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 </a:t>
            </a: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Grant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B68A891A-F98B-4564-8BDC-5FB49A57858E}"/>
              </a:ext>
            </a:extLst>
          </p:cNvPr>
          <p:cNvGrpSpPr/>
          <p:nvPr/>
        </p:nvGrpSpPr>
        <p:grpSpPr>
          <a:xfrm>
            <a:off x="224120" y="206189"/>
            <a:ext cx="2603921" cy="642806"/>
            <a:chOff x="206190" y="191154"/>
            <a:chExt cx="2603921" cy="642806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791FAAB7-EB00-4B5D-A5B0-27DD406E11B1}"/>
                </a:ext>
              </a:extLst>
            </p:cNvPr>
            <p:cNvSpPr/>
            <p:nvPr/>
          </p:nvSpPr>
          <p:spPr>
            <a:xfrm>
              <a:off x="206190" y="191154"/>
              <a:ext cx="1291303" cy="64280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45594E19-4B27-4CCF-8DE8-CA321545551B}"/>
                </a:ext>
              </a:extLst>
            </p:cNvPr>
            <p:cNvSpPr/>
            <p:nvPr/>
          </p:nvSpPr>
          <p:spPr>
            <a:xfrm>
              <a:off x="479049" y="354262"/>
              <a:ext cx="2331062" cy="3243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  <a:cs typeface="Nirmala UI Semilight" panose="020B0402040204020203" pitchFamily="34" charset="0"/>
                </a:rPr>
                <a:t>OAuth</a:t>
              </a:r>
              <a:endPara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endParaRPr>
            </a:p>
          </p:txBody>
        </p:sp>
      </p:grpSp>
      <p:pic>
        <p:nvPicPr>
          <p:cNvPr id="4098" name="Picture 2" descr="oauth2-doe-grant-type">
            <a:extLst>
              <a:ext uri="{FF2B5EF4-FFF2-40B4-BE49-F238E27FC236}">
                <a16:creationId xmlns:a16="http://schemas.microsoft.com/office/drawing/2014/main" id="{7C1F3019-0C17-4E24-9198-E21260F846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9" b="6818"/>
          <a:stretch/>
        </p:blipFill>
        <p:spPr bwMode="auto">
          <a:xfrm>
            <a:off x="2152650" y="1622063"/>
            <a:ext cx="7886700" cy="4866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F1D5C9B-23BC-4C79-94E9-A6A6EEE60EF0}"/>
              </a:ext>
            </a:extLst>
          </p:cNvPr>
          <p:cNvSpPr txBox="1"/>
          <p:nvPr/>
        </p:nvSpPr>
        <p:spPr>
          <a:xfrm>
            <a:off x="224120" y="6488703"/>
            <a:ext cx="34692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이미지 출처</a:t>
            </a:r>
            <a:r>
              <a:rPr lang="en-US" altLang="ko-KR" sz="1100" dirty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: https://cheese10yun.github.io/oauth2/</a:t>
            </a:r>
            <a:endParaRPr lang="ko-KR" altLang="en-US" sz="1100" dirty="0"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5023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B6EEF-F538-47ED-A6A7-4FC4F782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Token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B68A891A-F98B-4564-8BDC-5FB49A57858E}"/>
              </a:ext>
            </a:extLst>
          </p:cNvPr>
          <p:cNvGrpSpPr/>
          <p:nvPr/>
        </p:nvGrpSpPr>
        <p:grpSpPr>
          <a:xfrm>
            <a:off x="224120" y="206189"/>
            <a:ext cx="2603921" cy="642806"/>
            <a:chOff x="206190" y="191154"/>
            <a:chExt cx="2603921" cy="642806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791FAAB7-EB00-4B5D-A5B0-27DD406E11B1}"/>
                </a:ext>
              </a:extLst>
            </p:cNvPr>
            <p:cNvSpPr/>
            <p:nvPr/>
          </p:nvSpPr>
          <p:spPr>
            <a:xfrm>
              <a:off x="206190" y="191154"/>
              <a:ext cx="1291303" cy="64280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45594E19-4B27-4CCF-8DE8-CA321545551B}"/>
                </a:ext>
              </a:extLst>
            </p:cNvPr>
            <p:cNvSpPr/>
            <p:nvPr/>
          </p:nvSpPr>
          <p:spPr>
            <a:xfrm>
              <a:off x="479049" y="354262"/>
              <a:ext cx="2331062" cy="3243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  <a:cs typeface="Nirmala UI Semilight" panose="020B0402040204020203" pitchFamily="34" charset="0"/>
                </a:rPr>
                <a:t>OAuth</a:t>
              </a:r>
              <a:endPara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endParaRPr>
            </a:p>
          </p:txBody>
        </p:sp>
      </p:grp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1767D379-B11E-41D7-86F7-4E70D23E8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3078"/>
          </a:xfr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☁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Access Token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	- 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보호된 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resource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에 접근할 때 권한 확인용으로 사용되는 문자열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	- 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계정 아이디와 비밀번호 등 계정 인증에 필요한 형태들을 표현함으로써 여러 인증 방식에 일일이 대응하지 않아도 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	   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권한을 확인할 수 있다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	- Resource server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에 전송 시 이용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☁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Refresh Token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	- 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한 번 발급 받은 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access token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은 사용 가능한 시간이 제한됨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	-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새로운 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access token 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발급에 이용됨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	- Authorization server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에서 최초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access token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발급 시 함께 발급됨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	- Resource server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에는 전송되지 않고 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authorization server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에서만 활용됨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66056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B6EEF-F538-47ED-A6A7-4FC4F782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Token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B68A891A-F98B-4564-8BDC-5FB49A57858E}"/>
              </a:ext>
            </a:extLst>
          </p:cNvPr>
          <p:cNvGrpSpPr/>
          <p:nvPr/>
        </p:nvGrpSpPr>
        <p:grpSpPr>
          <a:xfrm>
            <a:off x="224120" y="206189"/>
            <a:ext cx="2603921" cy="642806"/>
            <a:chOff x="206190" y="191154"/>
            <a:chExt cx="2603921" cy="642806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791FAAB7-EB00-4B5D-A5B0-27DD406E11B1}"/>
                </a:ext>
              </a:extLst>
            </p:cNvPr>
            <p:cNvSpPr/>
            <p:nvPr/>
          </p:nvSpPr>
          <p:spPr>
            <a:xfrm>
              <a:off x="206190" y="191154"/>
              <a:ext cx="1291303" cy="64280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45594E19-4B27-4CCF-8DE8-CA321545551B}"/>
                </a:ext>
              </a:extLst>
            </p:cNvPr>
            <p:cNvSpPr/>
            <p:nvPr/>
          </p:nvSpPr>
          <p:spPr>
            <a:xfrm>
              <a:off x="479049" y="354262"/>
              <a:ext cx="2331062" cy="3243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  <a:cs typeface="Nirmala UI Semilight" panose="020B0402040204020203" pitchFamily="34" charset="0"/>
                </a:rPr>
                <a:t>OAuth</a:t>
              </a:r>
              <a:endPara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endParaRPr>
            </a:p>
          </p:txBody>
        </p:sp>
      </p:grp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1767D379-B11E-41D7-86F7-4E70D23E8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3078"/>
          </a:xfr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●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 갱신 과정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	-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Client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가 권한을 가지고 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a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uthorization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 server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에 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a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ccess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 token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을 요청하면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, 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authroi</a:t>
            </a:r>
            <a:r>
              <a:rPr lang="en-US" altLang="ko-KR" sz="16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zation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 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server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에서 </a:t>
            </a:r>
            <a:r>
              <a:rPr lang="en-US" altLang="ko-KR" sz="16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clien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	   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에게 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access token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과 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refresh token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을 함께 전송한다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	- Client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는 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access token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으로 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resource server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에 각종 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resource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를 요청한다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	-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일정 시간 후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access token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이 만료되면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, resource server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에 요청 시 정상 결과 대신 오류가 응답된다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	- 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오류 등으로 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access token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의 만료를 알게 되면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, refresh token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을 이용하여 새 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access token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을 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authorization 	   server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에 요청한다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	- authorization server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에서는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refresh token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의 유효성을 검증 후 문제가 없다면 새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access token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을 발급한다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	- 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옵션에 따라 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refresh token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도 재발급 될 수 있다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.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53041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B6EEF-F538-47ED-A6A7-4FC4F782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Token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B68A891A-F98B-4564-8BDC-5FB49A57858E}"/>
              </a:ext>
            </a:extLst>
          </p:cNvPr>
          <p:cNvGrpSpPr/>
          <p:nvPr/>
        </p:nvGrpSpPr>
        <p:grpSpPr>
          <a:xfrm>
            <a:off x="224120" y="206189"/>
            <a:ext cx="2603921" cy="642806"/>
            <a:chOff x="206190" y="191154"/>
            <a:chExt cx="2603921" cy="642806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791FAAB7-EB00-4B5D-A5B0-27DD406E11B1}"/>
                </a:ext>
              </a:extLst>
            </p:cNvPr>
            <p:cNvSpPr/>
            <p:nvPr/>
          </p:nvSpPr>
          <p:spPr>
            <a:xfrm>
              <a:off x="206190" y="191154"/>
              <a:ext cx="1291303" cy="64280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45594E19-4B27-4CCF-8DE8-CA321545551B}"/>
                </a:ext>
              </a:extLst>
            </p:cNvPr>
            <p:cNvSpPr/>
            <p:nvPr/>
          </p:nvSpPr>
          <p:spPr>
            <a:xfrm>
              <a:off x="479049" y="354262"/>
              <a:ext cx="2331062" cy="3243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  <a:cs typeface="Nirmala UI Semilight" panose="020B0402040204020203" pitchFamily="34" charset="0"/>
                </a:rPr>
                <a:t>OAuth</a:t>
              </a:r>
              <a:endPara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endParaRPr>
            </a:p>
          </p:txBody>
        </p:sp>
      </p:grp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1767D379-B11E-41D7-86F7-4E70D23E8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3078"/>
          </a:xfr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●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JWT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	- OAuth2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에서는 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access token 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및 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refresh token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이 가져야 할 형식을 지정하지 않음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	-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즉 개발자가 임의로 토큰을 구현할 수 있음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	- 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실제로 대부분의 경우 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JWT 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형식으로 구현함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76656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B6EEF-F538-47ED-A6A7-4FC4F782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실습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B68A891A-F98B-4564-8BDC-5FB49A57858E}"/>
              </a:ext>
            </a:extLst>
          </p:cNvPr>
          <p:cNvGrpSpPr/>
          <p:nvPr/>
        </p:nvGrpSpPr>
        <p:grpSpPr>
          <a:xfrm>
            <a:off x="224120" y="206189"/>
            <a:ext cx="2603921" cy="642806"/>
            <a:chOff x="206190" y="191154"/>
            <a:chExt cx="2603921" cy="642806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791FAAB7-EB00-4B5D-A5B0-27DD406E11B1}"/>
                </a:ext>
              </a:extLst>
            </p:cNvPr>
            <p:cNvSpPr/>
            <p:nvPr/>
          </p:nvSpPr>
          <p:spPr>
            <a:xfrm>
              <a:off x="206190" y="191154"/>
              <a:ext cx="1291303" cy="64280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45594E19-4B27-4CCF-8DE8-CA321545551B}"/>
                </a:ext>
              </a:extLst>
            </p:cNvPr>
            <p:cNvSpPr/>
            <p:nvPr/>
          </p:nvSpPr>
          <p:spPr>
            <a:xfrm>
              <a:off x="479049" y="354262"/>
              <a:ext cx="2331062" cy="3243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  <a:cs typeface="Nirmala UI Semilight" panose="020B0402040204020203" pitchFamily="34" charset="0"/>
                </a:rPr>
                <a:t>OAuth</a:t>
              </a:r>
              <a:endPara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FEFF012E-B553-4C4E-AAAC-4DF89D08EF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7969" y="1555729"/>
            <a:ext cx="7316061" cy="4329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449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B6EEF-F538-47ED-A6A7-4FC4F782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실습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B68A891A-F98B-4564-8BDC-5FB49A57858E}"/>
              </a:ext>
            </a:extLst>
          </p:cNvPr>
          <p:cNvGrpSpPr/>
          <p:nvPr/>
        </p:nvGrpSpPr>
        <p:grpSpPr>
          <a:xfrm>
            <a:off x="224120" y="206189"/>
            <a:ext cx="2603921" cy="642806"/>
            <a:chOff x="206190" y="191154"/>
            <a:chExt cx="2603921" cy="642806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791FAAB7-EB00-4B5D-A5B0-27DD406E11B1}"/>
                </a:ext>
              </a:extLst>
            </p:cNvPr>
            <p:cNvSpPr/>
            <p:nvPr/>
          </p:nvSpPr>
          <p:spPr>
            <a:xfrm>
              <a:off x="206190" y="191154"/>
              <a:ext cx="1291303" cy="64280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45594E19-4B27-4CCF-8DE8-CA321545551B}"/>
                </a:ext>
              </a:extLst>
            </p:cNvPr>
            <p:cNvSpPr/>
            <p:nvPr/>
          </p:nvSpPr>
          <p:spPr>
            <a:xfrm>
              <a:off x="479049" y="354262"/>
              <a:ext cx="2331062" cy="3243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  <a:cs typeface="Nirmala UI Semilight" panose="020B0402040204020203" pitchFamily="34" charset="0"/>
                </a:rPr>
                <a:t>OAuth</a:t>
              </a:r>
              <a:endPara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2C4D80D1-1B3A-4DD2-9C2B-971C6C68F9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4682" y="1365017"/>
            <a:ext cx="7622636" cy="512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4690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B6EEF-F538-47ED-A6A7-4FC4F782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실습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B68A891A-F98B-4564-8BDC-5FB49A57858E}"/>
              </a:ext>
            </a:extLst>
          </p:cNvPr>
          <p:cNvGrpSpPr/>
          <p:nvPr/>
        </p:nvGrpSpPr>
        <p:grpSpPr>
          <a:xfrm>
            <a:off x="224120" y="206189"/>
            <a:ext cx="2603921" cy="642806"/>
            <a:chOff x="206190" y="191154"/>
            <a:chExt cx="2603921" cy="642806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791FAAB7-EB00-4B5D-A5B0-27DD406E11B1}"/>
                </a:ext>
              </a:extLst>
            </p:cNvPr>
            <p:cNvSpPr/>
            <p:nvPr/>
          </p:nvSpPr>
          <p:spPr>
            <a:xfrm>
              <a:off x="206190" y="191154"/>
              <a:ext cx="1291303" cy="64280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45594E19-4B27-4CCF-8DE8-CA321545551B}"/>
                </a:ext>
              </a:extLst>
            </p:cNvPr>
            <p:cNvSpPr/>
            <p:nvPr/>
          </p:nvSpPr>
          <p:spPr>
            <a:xfrm>
              <a:off x="479049" y="354262"/>
              <a:ext cx="2331062" cy="3243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  <a:cs typeface="Nirmala UI Semilight" panose="020B0402040204020203" pitchFamily="34" charset="0"/>
                </a:rPr>
                <a:t>OAuth</a:t>
              </a:r>
              <a:endPara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endParaRPr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4E4C00CA-7E10-43A4-9D96-85D64D50E0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7887" y="1592853"/>
            <a:ext cx="7896225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011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B6EEF-F538-47ED-A6A7-4FC4F7827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13313" cy="6123578"/>
          </a:xfrm>
        </p:spPr>
        <p:txBody>
          <a:bodyPr/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1B22F0-B52A-468D-99E8-342849A7D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1" y="0"/>
            <a:ext cx="5257799" cy="6857999"/>
          </a:xfrm>
        </p:spPr>
        <p:txBody>
          <a:bodyPr anchor="ctr"/>
          <a:lstStyle/>
          <a:p>
            <a:pPr marL="0" indent="0">
              <a:buNone/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1. OAuth</a:t>
            </a:r>
          </a:p>
          <a:p>
            <a:pPr lvl="1">
              <a:buFontTx/>
              <a:buChar char="-"/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개념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lvl="1">
              <a:buFontTx/>
              <a:buChar char="-"/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배경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lvl="1">
              <a:buFontTx/>
              <a:buChar char="-"/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용어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lvl="1">
              <a:buFontTx/>
              <a:buChar char="-"/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인증 방식 종류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lvl="1">
              <a:buFontTx/>
              <a:buChar char="-"/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인증 프로세스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lvl="1">
              <a:buFontTx/>
              <a:buChar char="-"/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실습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6DB22102-B78C-42B8-95B9-F297457DDFF5}"/>
              </a:ext>
            </a:extLst>
          </p:cNvPr>
          <p:cNvGrpSpPr/>
          <p:nvPr/>
        </p:nvGrpSpPr>
        <p:grpSpPr>
          <a:xfrm>
            <a:off x="224120" y="206189"/>
            <a:ext cx="2603921" cy="642806"/>
            <a:chOff x="206190" y="191154"/>
            <a:chExt cx="2603921" cy="64280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ACAE6984-D87D-4251-91B3-0FD5E9AB2C20}"/>
                </a:ext>
              </a:extLst>
            </p:cNvPr>
            <p:cNvSpPr/>
            <p:nvPr/>
          </p:nvSpPr>
          <p:spPr>
            <a:xfrm>
              <a:off x="206190" y="191154"/>
              <a:ext cx="1291303" cy="64280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5006BB2-9075-479B-9DAE-064BD20AC79B}"/>
                </a:ext>
              </a:extLst>
            </p:cNvPr>
            <p:cNvSpPr/>
            <p:nvPr/>
          </p:nvSpPr>
          <p:spPr>
            <a:xfrm>
              <a:off x="479049" y="354262"/>
              <a:ext cx="2331062" cy="3243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  <a:cs typeface="Nirmala UI Semilight" panose="020B0402040204020203" pitchFamily="34" charset="0"/>
                </a:rPr>
                <a:t>OAuth</a:t>
              </a:r>
              <a:endPara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endParaRPr>
            </a:p>
          </p:txBody>
        </p:sp>
      </p:grp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CEF5C183-4739-44D4-A26E-CA309432915C}"/>
              </a:ext>
            </a:extLst>
          </p:cNvPr>
          <p:cNvSpPr/>
          <p:nvPr/>
        </p:nvSpPr>
        <p:spPr>
          <a:xfrm flipH="1">
            <a:off x="4651513" y="1006735"/>
            <a:ext cx="65880" cy="4840357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35940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14488DA-2367-40B1-A059-CE23490CC156}"/>
              </a:ext>
            </a:extLst>
          </p:cNvPr>
          <p:cNvSpPr/>
          <p:nvPr/>
        </p:nvSpPr>
        <p:spPr>
          <a:xfrm>
            <a:off x="3529012" y="2448653"/>
            <a:ext cx="5133975" cy="19606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함초롬돋움" panose="02030504000101010101" pitchFamily="18" charset="-127"/>
              </a:rPr>
              <a:t>감사합니다</a:t>
            </a:r>
            <a:r>
              <a:rPr lang="en-US" altLang="ko-K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함초롬돋움" panose="02030504000101010101" pitchFamily="18" charset="-127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22A0EF-528B-4507-AAE7-62427FD9E861}"/>
              </a:ext>
            </a:extLst>
          </p:cNvPr>
          <p:cNvSpPr txBox="1"/>
          <p:nvPr/>
        </p:nvSpPr>
        <p:spPr>
          <a:xfrm>
            <a:off x="9558193" y="6005482"/>
            <a:ext cx="22573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함초롬돋움" panose="02030504000101010101" pitchFamily="18" charset="-127"/>
              </a:rPr>
              <a:t>발 표 일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함초롬돋움" panose="02030504000101010101" pitchFamily="18" charset="-127"/>
              </a:rPr>
              <a:t>: 2021-11-10</a:t>
            </a:r>
          </a:p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함초롬돋움" panose="02030504000101010101" pitchFamily="18" charset="-127"/>
              </a:rPr>
              <a:t>발 표 자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함초롬돋움" panose="02030504000101010101" pitchFamily="18" charset="-127"/>
              </a:rPr>
              <a:t>:  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함초롬돋움" panose="02030504000101010101" pitchFamily="18" charset="-127"/>
              </a:rPr>
              <a:t>김    혜    진</a:t>
            </a:r>
          </a:p>
        </p:txBody>
      </p:sp>
    </p:spTree>
    <p:extLst>
      <p:ext uri="{BB962C8B-B14F-4D97-AF65-F5344CB8AC3E}">
        <p14:creationId xmlns:p14="http://schemas.microsoft.com/office/powerpoint/2010/main" val="1027336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B6EEF-F538-47ED-A6A7-4FC4F782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개념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B68A891A-F98B-4564-8BDC-5FB49A57858E}"/>
              </a:ext>
            </a:extLst>
          </p:cNvPr>
          <p:cNvGrpSpPr/>
          <p:nvPr/>
        </p:nvGrpSpPr>
        <p:grpSpPr>
          <a:xfrm>
            <a:off x="224120" y="206189"/>
            <a:ext cx="2603921" cy="642806"/>
            <a:chOff x="206190" y="191154"/>
            <a:chExt cx="2603921" cy="642806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791FAAB7-EB00-4B5D-A5B0-27DD406E11B1}"/>
                </a:ext>
              </a:extLst>
            </p:cNvPr>
            <p:cNvSpPr/>
            <p:nvPr/>
          </p:nvSpPr>
          <p:spPr>
            <a:xfrm>
              <a:off x="206190" y="191154"/>
              <a:ext cx="1291303" cy="64280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45594E19-4B27-4CCF-8DE8-CA321545551B}"/>
                </a:ext>
              </a:extLst>
            </p:cNvPr>
            <p:cNvSpPr/>
            <p:nvPr/>
          </p:nvSpPr>
          <p:spPr>
            <a:xfrm>
              <a:off x="479049" y="354262"/>
              <a:ext cx="2331062" cy="3243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  <a:cs typeface="Nirmala UI Semilight" panose="020B0402040204020203" pitchFamily="34" charset="0"/>
                </a:rPr>
                <a:t>OAuth</a:t>
              </a:r>
              <a:endPara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endParaRPr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A750799B-5630-4A1B-BEC2-9F495206AF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118" y="1690688"/>
            <a:ext cx="7013763" cy="4022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C03A6D5-11B1-4DA9-B527-EB15324D20B0}"/>
              </a:ext>
            </a:extLst>
          </p:cNvPr>
          <p:cNvSpPr txBox="1"/>
          <p:nvPr/>
        </p:nvSpPr>
        <p:spPr>
          <a:xfrm>
            <a:off x="224120" y="6488703"/>
            <a:ext cx="19880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이미지 출처</a:t>
            </a:r>
            <a:r>
              <a:rPr lang="en-US" altLang="ko-KR" sz="1100" dirty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: </a:t>
            </a:r>
            <a:r>
              <a:rPr lang="en-US" altLang="ko-KR" sz="1100" dirty="0" err="1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naver</a:t>
            </a:r>
            <a:r>
              <a:rPr lang="en-US" altLang="ko-KR" sz="1100" dirty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 developer</a:t>
            </a:r>
            <a:endParaRPr lang="ko-KR" altLang="en-US" sz="1100" dirty="0"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666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B6EEF-F538-47ED-A6A7-4FC4F782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개념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1B22F0-B52A-468D-99E8-342849A7D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307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OAuth 2.0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	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	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다양한 플랫폼 환경에서 권한 부여를 위한 산업 표준 프로토콜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B68A891A-F98B-4564-8BDC-5FB49A57858E}"/>
              </a:ext>
            </a:extLst>
          </p:cNvPr>
          <p:cNvGrpSpPr/>
          <p:nvPr/>
        </p:nvGrpSpPr>
        <p:grpSpPr>
          <a:xfrm>
            <a:off x="224120" y="206189"/>
            <a:ext cx="2603921" cy="642806"/>
            <a:chOff x="206190" y="191154"/>
            <a:chExt cx="2603921" cy="642806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791FAAB7-EB00-4B5D-A5B0-27DD406E11B1}"/>
                </a:ext>
              </a:extLst>
            </p:cNvPr>
            <p:cNvSpPr/>
            <p:nvPr/>
          </p:nvSpPr>
          <p:spPr>
            <a:xfrm>
              <a:off x="206190" y="191154"/>
              <a:ext cx="1291303" cy="64280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45594E19-4B27-4CCF-8DE8-CA321545551B}"/>
                </a:ext>
              </a:extLst>
            </p:cNvPr>
            <p:cNvSpPr/>
            <p:nvPr/>
          </p:nvSpPr>
          <p:spPr>
            <a:xfrm>
              <a:off x="479049" y="354262"/>
              <a:ext cx="2331062" cy="3243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  <a:cs typeface="Nirmala UI Semilight" panose="020B0402040204020203" pitchFamily="34" charset="0"/>
                </a:rPr>
                <a:t>OAuth</a:t>
              </a:r>
              <a:endPara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6971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B6EEF-F538-47ED-A6A7-4FC4F782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OAuth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탄생 배경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1B22F0-B52A-468D-99E8-342849A7D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307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● 기존 비밀번호 인증 방식의 문제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	- 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사용자가 제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3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의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Application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의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ID/PW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를 제공하기 꺼려한다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	-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각종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Application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에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ID/PW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를 계속 제공하는 경우 보안에 취약해진다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	- ID/PW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를 알고 있는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Application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은 모든 권한을 가지므로 위험 부담이 생긴다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	- PW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를 변경한다면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Application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은 동작할 수 없으며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,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모든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Application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에 대해 갱신할 필요가 생긴다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.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B68A891A-F98B-4564-8BDC-5FB49A57858E}"/>
              </a:ext>
            </a:extLst>
          </p:cNvPr>
          <p:cNvGrpSpPr/>
          <p:nvPr/>
        </p:nvGrpSpPr>
        <p:grpSpPr>
          <a:xfrm>
            <a:off x="224120" y="206189"/>
            <a:ext cx="2603921" cy="642806"/>
            <a:chOff x="206190" y="191154"/>
            <a:chExt cx="2603921" cy="642806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791FAAB7-EB00-4B5D-A5B0-27DD406E11B1}"/>
                </a:ext>
              </a:extLst>
            </p:cNvPr>
            <p:cNvSpPr/>
            <p:nvPr/>
          </p:nvSpPr>
          <p:spPr>
            <a:xfrm>
              <a:off x="206190" y="191154"/>
              <a:ext cx="1291303" cy="64280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45594E19-4B27-4CCF-8DE8-CA321545551B}"/>
                </a:ext>
              </a:extLst>
            </p:cNvPr>
            <p:cNvSpPr/>
            <p:nvPr/>
          </p:nvSpPr>
          <p:spPr>
            <a:xfrm>
              <a:off x="479049" y="354262"/>
              <a:ext cx="2331062" cy="3243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  <a:cs typeface="Nirmala UI Semilight" panose="020B0402040204020203" pitchFamily="34" charset="0"/>
                </a:rPr>
                <a:t>OAuth</a:t>
              </a:r>
              <a:endPara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4895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B6EEF-F538-47ED-A6A7-4FC4F782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OAuth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탄생 배경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1B22F0-B52A-468D-99E8-342849A7D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307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● 기존 비밀번호 인증 방식의 문제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	-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내가 사용하려는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Application A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가 있고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,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여기서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Facebook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에 글을 올릴 필요가 있다고 가정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	- A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에 내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Facebook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계정의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ID/PW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를 저장해 놔야 한다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	-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글을 올리는 권한만 있으면 되는데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, ID/PW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를 가지고 있으므로 그 외의 모든 권한까지 갖게 된다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	- A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자체의 보안이 취약하다면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A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 계정 뿐 아니라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Facebook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의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ID/PW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도 보안에 위험해질 수 있다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	- Facebook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의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PW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를 바꾼다면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, A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계정에서도 갱신을 해주어야 한다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	-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갱신을 해주지 않으면 원하는 동작이 수행되지 않는다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.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B68A891A-F98B-4564-8BDC-5FB49A57858E}"/>
              </a:ext>
            </a:extLst>
          </p:cNvPr>
          <p:cNvGrpSpPr/>
          <p:nvPr/>
        </p:nvGrpSpPr>
        <p:grpSpPr>
          <a:xfrm>
            <a:off x="224120" y="206189"/>
            <a:ext cx="2603921" cy="642806"/>
            <a:chOff x="206190" y="191154"/>
            <a:chExt cx="2603921" cy="642806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791FAAB7-EB00-4B5D-A5B0-27DD406E11B1}"/>
                </a:ext>
              </a:extLst>
            </p:cNvPr>
            <p:cNvSpPr/>
            <p:nvPr/>
          </p:nvSpPr>
          <p:spPr>
            <a:xfrm>
              <a:off x="206190" y="191154"/>
              <a:ext cx="1291303" cy="64280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45594E19-4B27-4CCF-8DE8-CA321545551B}"/>
                </a:ext>
              </a:extLst>
            </p:cNvPr>
            <p:cNvSpPr/>
            <p:nvPr/>
          </p:nvSpPr>
          <p:spPr>
            <a:xfrm>
              <a:off x="479049" y="354262"/>
              <a:ext cx="2331062" cy="3243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  <a:cs typeface="Nirmala UI Semilight" panose="020B0402040204020203" pitchFamily="34" charset="0"/>
                </a:rPr>
                <a:t>OAuth</a:t>
              </a:r>
              <a:endPara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69706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B6EEF-F538-47ED-A6A7-4FC4F782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OAuth 2.0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1B22F0-B52A-468D-99E8-342849A7D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307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● 최초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OAuth(1.0a)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	-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구현이 복잡하고 웹이 아닌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Application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에서의 자원이 부족하였다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	- HMAC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을 통해 암호화했다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	- Access Token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이 만료되지 않았다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.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B68A891A-F98B-4564-8BDC-5FB49A57858E}"/>
              </a:ext>
            </a:extLst>
          </p:cNvPr>
          <p:cNvGrpSpPr/>
          <p:nvPr/>
        </p:nvGrpSpPr>
        <p:grpSpPr>
          <a:xfrm>
            <a:off x="224120" y="206189"/>
            <a:ext cx="2603921" cy="642806"/>
            <a:chOff x="206190" y="191154"/>
            <a:chExt cx="2603921" cy="642806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791FAAB7-EB00-4B5D-A5B0-27DD406E11B1}"/>
                </a:ext>
              </a:extLst>
            </p:cNvPr>
            <p:cNvSpPr/>
            <p:nvPr/>
          </p:nvSpPr>
          <p:spPr>
            <a:xfrm>
              <a:off x="206190" y="191154"/>
              <a:ext cx="1291303" cy="64280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45594E19-4B27-4CCF-8DE8-CA321545551B}"/>
                </a:ext>
              </a:extLst>
            </p:cNvPr>
            <p:cNvSpPr/>
            <p:nvPr/>
          </p:nvSpPr>
          <p:spPr>
            <a:xfrm>
              <a:off x="479049" y="354262"/>
              <a:ext cx="2331062" cy="3243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  <a:cs typeface="Nirmala UI Semilight" panose="020B0402040204020203" pitchFamily="34" charset="0"/>
                </a:rPr>
                <a:t>OAuth</a:t>
              </a:r>
              <a:endPara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5965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B6EEF-F538-47ED-A6A7-4FC4F782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OAuth 2.0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1B22F0-B52A-468D-99E8-342849A7D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307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●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OAuth(2.0)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	-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기능의 단순화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,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규모의 확장성 등을 지원한다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	-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암호화를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https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에 맡긴다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	-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다양한 인증 방식을 지원한다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.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B68A891A-F98B-4564-8BDC-5FB49A57858E}"/>
              </a:ext>
            </a:extLst>
          </p:cNvPr>
          <p:cNvGrpSpPr/>
          <p:nvPr/>
        </p:nvGrpSpPr>
        <p:grpSpPr>
          <a:xfrm>
            <a:off x="224120" y="206189"/>
            <a:ext cx="2603921" cy="642806"/>
            <a:chOff x="206190" y="191154"/>
            <a:chExt cx="2603921" cy="642806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791FAAB7-EB00-4B5D-A5B0-27DD406E11B1}"/>
                </a:ext>
              </a:extLst>
            </p:cNvPr>
            <p:cNvSpPr/>
            <p:nvPr/>
          </p:nvSpPr>
          <p:spPr>
            <a:xfrm>
              <a:off x="206190" y="191154"/>
              <a:ext cx="1291303" cy="64280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45594E19-4B27-4CCF-8DE8-CA321545551B}"/>
                </a:ext>
              </a:extLst>
            </p:cNvPr>
            <p:cNvSpPr/>
            <p:nvPr/>
          </p:nvSpPr>
          <p:spPr>
            <a:xfrm>
              <a:off x="479049" y="354262"/>
              <a:ext cx="2331062" cy="3243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  <a:cs typeface="Nirmala UI Semilight" panose="020B0402040204020203" pitchFamily="34" charset="0"/>
                </a:rPr>
                <a:t>OAuth</a:t>
              </a:r>
              <a:endPara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0104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B6EEF-F538-47ED-A6A7-4FC4F782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용어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1B22F0-B52A-468D-99E8-342849A7D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307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☁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Resource Owner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	- Client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와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resource server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를 사용하는 계정을 가지고 있는 개인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☁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Client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	- Open API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를 이용하여 개발된 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OAuth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를 사용하여 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resource server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에게 접근하는 웹사이트 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or 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애플리케이션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B68A891A-F98B-4564-8BDC-5FB49A57858E}"/>
              </a:ext>
            </a:extLst>
          </p:cNvPr>
          <p:cNvGrpSpPr/>
          <p:nvPr/>
        </p:nvGrpSpPr>
        <p:grpSpPr>
          <a:xfrm>
            <a:off x="224120" y="206189"/>
            <a:ext cx="2603921" cy="642806"/>
            <a:chOff x="206190" y="191154"/>
            <a:chExt cx="2603921" cy="642806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791FAAB7-EB00-4B5D-A5B0-27DD406E11B1}"/>
                </a:ext>
              </a:extLst>
            </p:cNvPr>
            <p:cNvSpPr/>
            <p:nvPr/>
          </p:nvSpPr>
          <p:spPr>
            <a:xfrm>
              <a:off x="206190" y="191154"/>
              <a:ext cx="1291303" cy="64280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45594E19-4B27-4CCF-8DE8-CA321545551B}"/>
                </a:ext>
              </a:extLst>
            </p:cNvPr>
            <p:cNvSpPr/>
            <p:nvPr/>
          </p:nvSpPr>
          <p:spPr>
            <a:xfrm>
              <a:off x="479049" y="354262"/>
              <a:ext cx="2331062" cy="3243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  <a:cs typeface="Nirmala UI Semilight" panose="020B0402040204020203" pitchFamily="34" charset="0"/>
                </a:rPr>
                <a:t>OAuth</a:t>
              </a:r>
              <a:endPara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1378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4130</TotalTime>
  <Words>1324</Words>
  <Application>Microsoft Office PowerPoint</Application>
  <PresentationFormat>와이드스크린</PresentationFormat>
  <Paragraphs>175</Paragraphs>
  <Slides>20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Noto Sans CJK KR DemiLight</vt:lpstr>
      <vt:lpstr>맑은 고딕</vt:lpstr>
      <vt:lpstr>Arial</vt:lpstr>
      <vt:lpstr>Office 테마</vt:lpstr>
      <vt:lpstr>PowerPoint 프레젠테이션</vt:lpstr>
      <vt:lpstr>목차</vt:lpstr>
      <vt:lpstr>개념</vt:lpstr>
      <vt:lpstr>개념</vt:lpstr>
      <vt:lpstr>OAuth 탄생 배경</vt:lpstr>
      <vt:lpstr>OAuth 탄생 배경</vt:lpstr>
      <vt:lpstr>OAuth 2.0</vt:lpstr>
      <vt:lpstr>OAuth 2.0</vt:lpstr>
      <vt:lpstr>용어</vt:lpstr>
      <vt:lpstr>용어</vt:lpstr>
      <vt:lpstr>인증 종류</vt:lpstr>
      <vt:lpstr>Register</vt:lpstr>
      <vt:lpstr>Authorization Code Grant</vt:lpstr>
      <vt:lpstr>Token</vt:lpstr>
      <vt:lpstr>Token</vt:lpstr>
      <vt:lpstr>Token</vt:lpstr>
      <vt:lpstr>실습</vt:lpstr>
      <vt:lpstr>실습</vt:lpstr>
      <vt:lpstr>실습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384</cp:revision>
  <dcterms:created xsi:type="dcterms:W3CDTF">2020-11-09T14:13:22Z</dcterms:created>
  <dcterms:modified xsi:type="dcterms:W3CDTF">2021-11-10T05:50:23Z</dcterms:modified>
</cp:coreProperties>
</file>