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4" r:id="rId13"/>
    <p:sldId id="264" r:id="rId14"/>
  </p:sldIdLst>
  <p:sldSz cx="12192000" cy="6858000"/>
  <p:notesSz cx="6858000" cy="9144000"/>
  <p:embeddedFontLst>
    <p:embeddedFont>
      <p:font typeface="KoPubWorld돋움체 Bold" panose="020B0604020202020204" charset="-127"/>
      <p:bold r:id="rId16"/>
    </p:embeddedFont>
    <p:embeddedFont>
      <p:font typeface="KoPubWorld돋움체 Light" panose="020B0604020202020204" charset="-127"/>
      <p:regular r:id="rId17"/>
    </p:embeddedFont>
    <p:embeddedFont>
      <p:font typeface="나눔명조" panose="02020603020101020101" pitchFamily="18" charset="-127"/>
      <p:regular r:id="rId18"/>
      <p:bold r:id="rId19"/>
    </p:embeddedFont>
    <p:embeddedFont>
      <p:font typeface="나눔명조 ExtraBold" panose="02020603020101020101" pitchFamily="18" charset="-127"/>
      <p:bold r:id="rId20"/>
    </p:embeddedFont>
    <p:embeddedFont>
      <p:font typeface="나눔스퀘어" panose="020B0600000101010101" pitchFamily="34" charset="-127"/>
      <p:regular r:id="rId21"/>
    </p:embeddedFont>
    <p:embeddedFont>
      <p:font typeface="Dotum" panose="020B0600000101010101" pitchFamily="34" charset="-127"/>
      <p:regular r:id="rId22"/>
    </p:embeddedFont>
    <p:embeddedFont>
      <p:font typeface="맑은 고딕" panose="020B0503020000020004" pitchFamily="34" charset="-127"/>
      <p:regular r:id="rId23"/>
      <p:bold r:id="rId24"/>
    </p:embeddedFont>
    <p:embeddedFont>
      <p:font typeface="Calisto MT" panose="02040603050505030304" pitchFamily="18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589A"/>
    <a:srgbClr val="3D9799"/>
    <a:srgbClr val="448C53"/>
    <a:srgbClr val="99AF47"/>
    <a:srgbClr val="C0CF88"/>
    <a:srgbClr val="9A7012"/>
    <a:srgbClr val="E5A923"/>
    <a:srgbClr val="F0CD7F"/>
    <a:srgbClr val="B6A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702" autoAdjust="0"/>
  </p:normalViewPr>
  <p:slideViewPr>
    <p:cSldViewPr snapToGrid="0">
      <p:cViewPr>
        <p:scale>
          <a:sx n="150" d="100"/>
          <a:sy n="150" d="100"/>
        </p:scale>
        <p:origin x="31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F714-397C-4DA4-964F-C4089581E69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45B8-41D5-4BCC-A9A7-3023EACF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2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apt install python3-pip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git clone https://git.openstack.org/openstack-dev/devstack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/devstack/tools/create-stack-user.sh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cp samples/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local.conf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local.conf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vim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 XDG_SESSION_TYPE=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wayland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mkdir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/opt/stack/logs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touch /opt/stack/logs/error.log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/opt/stack/logs/error.log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iptables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/iptables-legacy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ip6tables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/ip6tables-legacy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ebtables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ebtables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 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rm -rf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/lib/python3/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-packages/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rm -rf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/lib/python3/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-packages/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simplejson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3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5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브리지 어댑터는 게스트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독립적인 네트워크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6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브리지 어댑터는 게스트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독립적인 네트워크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5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브리지 어댑터는 게스트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독립적인 네트워크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2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브리지 어댑터는 게스트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독립적인 네트워크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2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브리지 어댑터는 게스트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독립적인 네트워크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5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apt install python3-pip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git clone https://git.openstack.org/openstack-dev/devstack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/devstack/tools/create-stack-user.sh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cp samples/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local.conf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local.conf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vim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 XDG_SESSION_TYPE=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wayland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mkdir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/opt/stack/logs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touch /opt/stack/logs/error.log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/opt/stack/logs/error.log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/opt/stack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iptables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/iptables-legacy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ip6tables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/ip6tables-legacy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update-alternatives --set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ebtables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ebtables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-legacy || true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 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chown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stack:stack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devstack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/bin/python3.8 -m pip install --upgrade pip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rm -rf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/lib/python3/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-packages/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yaml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rm -rf 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/lib/python3/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-packages/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simplejson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FORCE=yes ./stack.sh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2D62-6991-4F97-8FB4-9FFA3AB97A02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41E-99DE-4249-ADF0-74676C946E85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3734-8DEE-4957-9BAE-BD874601D066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54FC-87C5-41C1-A7ED-E362E555CC2D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240-151D-4851-99E3-060CAF021B27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CBA-B486-4E47-8364-DAEF9BC56EAD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B605-4BB1-4202-AE76-D7AD9E540984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13D-36D7-42BB-8F78-176AA96B7316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DF2-4F18-4677-BD6F-91CA32A0088F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3B8-42C3-4BEE-9303-C5BE91A71E12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054F-12F5-42C7-BFF2-4DD3D34DE14A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A02D-EEC9-4B88-AB7D-CC0546AEEFA3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ubuntu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634065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47566" y="5561463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SSL 2021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하계방학 세미나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BBE7A-A3F4-4C20-AE3E-7803529A8460}"/>
              </a:ext>
            </a:extLst>
          </p:cNvPr>
          <p:cNvSpPr txBox="1"/>
          <p:nvPr/>
        </p:nvSpPr>
        <p:spPr>
          <a:xfrm>
            <a:off x="1510313" y="2721114"/>
            <a:ext cx="943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Ubuntu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에서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devstack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으로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openstack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설치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41E0-B6DE-489D-A31F-F721F7E2B7B3}"/>
              </a:ext>
            </a:extLst>
          </p:cNvPr>
          <p:cNvSpPr txBox="1"/>
          <p:nvPr/>
        </p:nvSpPr>
        <p:spPr>
          <a:xfrm>
            <a:off x="5347703" y="59592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20180642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신재영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7FC93-C9AC-449D-BA80-DCC4BB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27219E4-B3D1-4040-823C-CFD147C5A97D}"/>
              </a:ext>
            </a:extLst>
          </p:cNvPr>
          <p:cNvSpPr txBox="1"/>
          <p:nvPr/>
        </p:nvSpPr>
        <p:spPr>
          <a:xfrm>
            <a:off x="289560" y="967359"/>
            <a:ext cx="3142207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5"/>
            </a:pPr>
            <a:r>
              <a:rPr lang="en-US" altLang="ko-KR" sz="1100" dirty="0"/>
              <a:t>*</a:t>
            </a:r>
            <a:r>
              <a:rPr lang="en-US" altLang="ko-KR" sz="1100" dirty="0" err="1"/>
              <a:t>PyYAML</a:t>
            </a:r>
            <a:r>
              <a:rPr lang="en-US" altLang="ko-KR" sz="1100" dirty="0"/>
              <a:t> </a:t>
            </a:r>
            <a:r>
              <a:rPr lang="ko-KR" altLang="en-US" sz="1100" dirty="0"/>
              <a:t>라이브러리 설치 및 업그레이드</a:t>
            </a:r>
            <a:endParaRPr lang="en-US" altLang="ko-KR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devstack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08C31D-88E4-45B5-9B1E-BEFA0B51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" y="1334476"/>
            <a:ext cx="5705475" cy="18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0A752A-DD58-4B56-8713-B0DD3946C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1" y="2494376"/>
            <a:ext cx="6600825" cy="18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0CC643D-40AD-4A2A-89D1-67DA0389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41" y="3021573"/>
            <a:ext cx="5457825" cy="26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AEEE03-6E54-4289-A4AB-F22E101B1772}"/>
              </a:ext>
            </a:extLst>
          </p:cNvPr>
          <p:cNvSpPr txBox="1"/>
          <p:nvPr/>
        </p:nvSpPr>
        <p:spPr>
          <a:xfrm>
            <a:off x="82067" y="6518224"/>
            <a:ext cx="6194424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3F3F"/>
              </a:buClr>
            </a:pPr>
            <a:r>
              <a:rPr lang="en-US" altLang="ko-KR" sz="800" dirty="0"/>
              <a:t>*YAML </a:t>
            </a:r>
            <a:r>
              <a:rPr lang="en-US" altLang="ko-KR" sz="800" dirty="0" err="1"/>
              <a:t>Ain't</a:t>
            </a:r>
            <a:r>
              <a:rPr lang="en-US" altLang="ko-KR" sz="800" dirty="0"/>
              <a:t> Markup Language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약어로 인간이 읽을 수 있는 데이터 직렬화 언어로 </a:t>
            </a:r>
            <a:r>
              <a:rPr lang="en-US" altLang="ko-KR" sz="800" dirty="0"/>
              <a:t>XML, JSON </a:t>
            </a:r>
            <a:r>
              <a:rPr lang="ko-KR" altLang="en-US" sz="800" dirty="0"/>
              <a:t>대비 </a:t>
            </a:r>
            <a:r>
              <a:rPr lang="en-US" altLang="ko-KR" sz="800" dirty="0"/>
              <a:t>Syntax</a:t>
            </a:r>
            <a:r>
              <a:rPr lang="ko-KR" altLang="en-US" sz="800" dirty="0"/>
              <a:t>가 간소함</a:t>
            </a:r>
            <a:endParaRPr lang="en-US" altLang="ko-KR" sz="800" dirty="0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C75E3B8B-8C52-47E1-8672-29A40B46D9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433" b="17372"/>
          <a:stretch/>
        </p:blipFill>
        <p:spPr>
          <a:xfrm>
            <a:off x="682941" y="3599951"/>
            <a:ext cx="5497194" cy="2680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B79D98-E774-4460-98A0-39524C760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04" y="1802324"/>
            <a:ext cx="5124450" cy="161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794D4C-D9AD-485B-BB77-95A459B76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04" y="2040189"/>
            <a:ext cx="6334125" cy="146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1DFF5B-B8CD-46ED-8D5B-EFA5F27A89E6}"/>
              </a:ext>
            </a:extLst>
          </p:cNvPr>
          <p:cNvSpPr txBox="1"/>
          <p:nvPr/>
        </p:nvSpPr>
        <p:spPr>
          <a:xfrm>
            <a:off x="289560" y="1494903"/>
            <a:ext cx="295144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6"/>
            </a:pPr>
            <a:r>
              <a:rPr lang="en-US" altLang="ko-KR" sz="1100" dirty="0" err="1"/>
              <a:t>Sudo</a:t>
            </a:r>
            <a:r>
              <a:rPr lang="ko-KR" altLang="en-US" sz="1100" dirty="0"/>
              <a:t> 권한이 있는 </a:t>
            </a:r>
            <a:r>
              <a:rPr lang="en-US" altLang="ko-KR" sz="1100" dirty="0"/>
              <a:t>non-root </a:t>
            </a:r>
            <a:r>
              <a:rPr lang="ko-KR" altLang="en-US" sz="1100" dirty="0"/>
              <a:t>계정 준비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8B6686-D775-4C65-8665-6D9C2A563576}"/>
              </a:ext>
            </a:extLst>
          </p:cNvPr>
          <p:cNvSpPr txBox="1"/>
          <p:nvPr/>
        </p:nvSpPr>
        <p:spPr>
          <a:xfrm>
            <a:off x="289560" y="2179868"/>
            <a:ext cx="321915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7"/>
            </a:pPr>
            <a:r>
              <a:rPr lang="en-US" altLang="ko-KR" sz="1100" dirty="0"/>
              <a:t>Git clone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devstack</a:t>
            </a:r>
            <a:r>
              <a:rPr lang="ko-KR" altLang="en-US" sz="1100" dirty="0"/>
              <a:t>을 다운로드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61E1D9-8456-44F8-9F08-1F6850FCCA5A}"/>
              </a:ext>
            </a:extLst>
          </p:cNvPr>
          <p:cNvSpPr txBox="1"/>
          <p:nvPr/>
        </p:nvSpPr>
        <p:spPr>
          <a:xfrm>
            <a:off x="289560" y="2681111"/>
            <a:ext cx="593463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8"/>
            </a:pPr>
            <a:r>
              <a:rPr lang="en-US" altLang="ko-KR" sz="1100" dirty="0" err="1"/>
              <a:t>devstack</a:t>
            </a:r>
            <a:r>
              <a:rPr lang="en-US" altLang="ko-KR" sz="1100" dirty="0"/>
              <a:t> </a:t>
            </a:r>
            <a:r>
              <a:rPr lang="ko-KR" altLang="en-US" sz="1100" dirty="0"/>
              <a:t>폴더로 이동한</a:t>
            </a:r>
            <a:r>
              <a:rPr lang="en-US" altLang="ko-KR" sz="1100" dirty="0"/>
              <a:t> </a:t>
            </a:r>
            <a:r>
              <a:rPr lang="ko-KR" altLang="en-US" sz="1100" dirty="0"/>
              <a:t>뒤 </a:t>
            </a:r>
            <a:r>
              <a:rPr lang="en-US" altLang="ko-KR" sz="1100" dirty="0"/>
              <a:t>sample/</a:t>
            </a:r>
            <a:r>
              <a:rPr lang="en-US" altLang="ko-KR" sz="1100" dirty="0" err="1"/>
              <a:t>local.conf</a:t>
            </a:r>
            <a:r>
              <a:rPr lang="en-US" altLang="ko-KR" sz="1100" dirty="0"/>
              <a:t> </a:t>
            </a:r>
            <a:r>
              <a:rPr lang="ko-KR" altLang="en-US" sz="1100" dirty="0"/>
              <a:t>파일을 현재 폴더에 복사하여 </a:t>
            </a:r>
            <a:r>
              <a:rPr lang="en-US" altLang="ko-KR" sz="1100" dirty="0"/>
              <a:t>vi</a:t>
            </a:r>
            <a:r>
              <a:rPr lang="ko-KR" altLang="en-US" sz="1100" dirty="0"/>
              <a:t>로 수정</a:t>
            </a:r>
            <a:r>
              <a:rPr lang="en-US" altLang="ko-KR" sz="1100" dirty="0"/>
              <a:t>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2143E0-266F-4F60-8529-0C6B9CB426FE}"/>
              </a:ext>
            </a:extLst>
          </p:cNvPr>
          <p:cNvSpPr txBox="1"/>
          <p:nvPr/>
        </p:nvSpPr>
        <p:spPr>
          <a:xfrm>
            <a:off x="289560" y="3260877"/>
            <a:ext cx="220925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9"/>
            </a:pPr>
            <a:r>
              <a:rPr lang="ko-KR" altLang="en-US" sz="1100" dirty="0"/>
              <a:t>패스워드 및 </a:t>
            </a:r>
            <a:r>
              <a:rPr lang="en-US" altLang="ko-KR" sz="1100" dirty="0"/>
              <a:t>HOST_IP </a:t>
            </a:r>
            <a:r>
              <a:rPr lang="ko-KR" altLang="en-US" sz="1100" dirty="0"/>
              <a:t>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397899-FDD4-4D4A-AC57-BED5E6B41E25}"/>
              </a:ext>
            </a:extLst>
          </p:cNvPr>
          <p:cNvSpPr/>
          <p:nvPr/>
        </p:nvSpPr>
        <p:spPr>
          <a:xfrm>
            <a:off x="674204" y="4767727"/>
            <a:ext cx="1824615" cy="43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BC99E0-8B32-45A4-95CF-2DF528A4D9D5}"/>
              </a:ext>
            </a:extLst>
          </p:cNvPr>
          <p:cNvSpPr/>
          <p:nvPr/>
        </p:nvSpPr>
        <p:spPr>
          <a:xfrm>
            <a:off x="674204" y="5980785"/>
            <a:ext cx="1824615" cy="14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devstack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5FF00-16E8-4E8A-919A-EB91A0F2EA3B}"/>
              </a:ext>
            </a:extLst>
          </p:cNvPr>
          <p:cNvSpPr txBox="1"/>
          <p:nvPr/>
        </p:nvSpPr>
        <p:spPr>
          <a:xfrm>
            <a:off x="289560" y="967359"/>
            <a:ext cx="2440092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10"/>
            </a:pPr>
            <a:r>
              <a:rPr lang="en-US" altLang="ko-KR" sz="1100" dirty="0"/>
              <a:t>./stack.sh</a:t>
            </a:r>
            <a:r>
              <a:rPr lang="ko-KR" altLang="en-US" sz="1100" dirty="0"/>
              <a:t> 를 이용해 설치 진행</a:t>
            </a:r>
            <a:endParaRPr lang="en-US" altLang="ko-KR" sz="105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9A6A03F-8900-43DC-B7CC-C40F883CF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52" b="20850"/>
          <a:stretch/>
        </p:blipFill>
        <p:spPr>
          <a:xfrm>
            <a:off x="4462465" y="2948842"/>
            <a:ext cx="3716338" cy="1089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2980047-DEC5-4C0D-A20E-D75B7AA2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" y="3079653"/>
            <a:ext cx="3282950" cy="828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C9A4AA0-E7B3-426D-9A54-F0143FC46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63" b="6146"/>
          <a:stretch/>
        </p:blipFill>
        <p:spPr>
          <a:xfrm>
            <a:off x="4462464" y="4554400"/>
            <a:ext cx="3716337" cy="2684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3C6121-14BE-4635-816F-9E3A9B4C4A2D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3962400" y="3493460"/>
            <a:ext cx="500065" cy="409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D861B6-4358-457F-A3F5-011F52AD02DC}"/>
              </a:ext>
            </a:extLst>
          </p:cNvPr>
          <p:cNvSpPr txBox="1"/>
          <p:nvPr/>
        </p:nvSpPr>
        <p:spPr>
          <a:xfrm>
            <a:off x="679450" y="4337602"/>
            <a:ext cx="328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92929"/>
                </a:solidFill>
                <a:effectLst/>
                <a:latin typeface="Calisto MT" panose="02040603050505030304" pitchFamily="18" charset="0"/>
              </a:rPr>
              <a:t>ERROR: Cannot uninstall ‘</a:t>
            </a:r>
            <a:r>
              <a:rPr lang="en-US" altLang="ko-KR" sz="1000" i="0" dirty="0" err="1">
                <a:solidFill>
                  <a:srgbClr val="292929"/>
                </a:solidFill>
                <a:effectLst/>
                <a:latin typeface="Calisto MT" panose="02040603050505030304" pitchFamily="18" charset="0"/>
              </a:rPr>
              <a:t>simplejson</a:t>
            </a:r>
            <a:r>
              <a:rPr lang="en-US" altLang="ko-KR" sz="1000" i="0" dirty="0">
                <a:solidFill>
                  <a:srgbClr val="292929"/>
                </a:solidFill>
                <a:effectLst/>
                <a:latin typeface="Calisto MT" panose="02040603050505030304" pitchFamily="18" charset="0"/>
              </a:rPr>
              <a:t>’. It is a </a:t>
            </a:r>
            <a:r>
              <a:rPr lang="en-US" altLang="ko-KR" sz="1000" i="0" dirty="0" err="1">
                <a:solidFill>
                  <a:srgbClr val="292929"/>
                </a:solidFill>
                <a:effectLst/>
                <a:latin typeface="Calisto MT" panose="02040603050505030304" pitchFamily="18" charset="0"/>
              </a:rPr>
              <a:t>distutils</a:t>
            </a:r>
            <a:r>
              <a:rPr lang="en-US" altLang="ko-KR" sz="1000" i="0" dirty="0">
                <a:solidFill>
                  <a:srgbClr val="292929"/>
                </a:solidFill>
                <a:effectLst/>
                <a:latin typeface="Calisto MT" panose="02040603050505030304" pitchFamily="18" charset="0"/>
              </a:rPr>
              <a:t> installed project and thus we cannot accurately determine which files belong to it which would lead to only a partial uninstall.</a:t>
            </a:r>
            <a:endParaRPr lang="ko-KR" altLang="en-US" sz="1000" dirty="0">
              <a:latin typeface="Calisto MT" panose="02040603050505030304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0D530F-8B6A-43F2-983A-CB74C9248F5B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3962400" y="4688614"/>
            <a:ext cx="500064" cy="293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C5329F95-44B1-4E93-AF5F-DBC145CED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317" b="38266"/>
          <a:stretch/>
        </p:blipFill>
        <p:spPr>
          <a:xfrm>
            <a:off x="679451" y="2098043"/>
            <a:ext cx="3282950" cy="608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D2C3AD41-4507-4214-B881-8FC7471F9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7" r="47672" b="95944"/>
          <a:stretch/>
        </p:blipFill>
        <p:spPr>
          <a:xfrm>
            <a:off x="4462464" y="2308923"/>
            <a:ext cx="1944685" cy="1862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01E91B-5A3C-4F6F-9EFA-1301E7203C38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962401" y="2402048"/>
            <a:ext cx="5000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14EACD-0891-4C8A-81AA-0D0825CCA89E}"/>
              </a:ext>
            </a:extLst>
          </p:cNvPr>
          <p:cNvSpPr txBox="1"/>
          <p:nvPr/>
        </p:nvSpPr>
        <p:spPr>
          <a:xfrm>
            <a:off x="289560" y="1438037"/>
            <a:ext cx="1667444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11"/>
            </a:pPr>
            <a:r>
              <a:rPr lang="ko-KR" altLang="en-US" sz="1100" dirty="0"/>
              <a:t>설치 중 오류 해결</a:t>
            </a:r>
            <a:endParaRPr lang="en-US" altLang="ko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388171-3383-4922-A535-BFB9D2F14FDB}"/>
              </a:ext>
            </a:extLst>
          </p:cNvPr>
          <p:cNvSpPr txBox="1"/>
          <p:nvPr/>
        </p:nvSpPr>
        <p:spPr>
          <a:xfrm>
            <a:off x="634461" y="1817194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Error</a:t>
            </a:r>
            <a:r>
              <a:rPr lang="ko-KR" altLang="en-US" sz="1100" dirty="0"/>
              <a:t> </a:t>
            </a:r>
            <a:r>
              <a:rPr lang="en-US" altLang="ko-KR" sz="1100" dirty="0"/>
              <a:t>1: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EB76D2-0350-4862-9E62-93B28EC34564}"/>
              </a:ext>
            </a:extLst>
          </p:cNvPr>
          <p:cNvSpPr txBox="1"/>
          <p:nvPr/>
        </p:nvSpPr>
        <p:spPr>
          <a:xfrm>
            <a:off x="634461" y="2815788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Error</a:t>
            </a:r>
            <a:r>
              <a:rPr lang="ko-KR" altLang="en-US" sz="1100" dirty="0"/>
              <a:t> </a:t>
            </a:r>
            <a:r>
              <a:rPr lang="en-US" altLang="ko-KR" sz="1100" dirty="0"/>
              <a:t>2: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807BEC-BDBE-4BB2-96E9-497AD49096BF}"/>
              </a:ext>
            </a:extLst>
          </p:cNvPr>
          <p:cNvSpPr txBox="1"/>
          <p:nvPr/>
        </p:nvSpPr>
        <p:spPr>
          <a:xfrm>
            <a:off x="634461" y="4075992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Error</a:t>
            </a:r>
            <a:r>
              <a:rPr lang="ko-KR" altLang="en-US" sz="1100" dirty="0"/>
              <a:t> </a:t>
            </a:r>
            <a:r>
              <a:rPr lang="en-US" altLang="ko-KR" sz="1100" dirty="0"/>
              <a:t>3: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85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devstack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5FF00-16E8-4E8A-919A-EB91A0F2EA3B}"/>
              </a:ext>
            </a:extLst>
          </p:cNvPr>
          <p:cNvSpPr txBox="1"/>
          <p:nvPr/>
        </p:nvSpPr>
        <p:spPr>
          <a:xfrm>
            <a:off x="289560" y="967359"/>
            <a:ext cx="1808508" cy="570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000"/>
              </a:lnSpc>
              <a:buClr>
                <a:srgbClr val="FF3F3F"/>
              </a:buClr>
              <a:buFont typeface="+mj-ea"/>
              <a:buAutoNum type="circleNumDbPlain" startAt="12"/>
            </a:pPr>
            <a:r>
              <a:rPr lang="ko-KR" altLang="en-US" sz="1100" dirty="0"/>
              <a:t>설치 중 오류 미해결</a:t>
            </a:r>
            <a:endParaRPr lang="en-US" altLang="ko-KR" sz="1100" dirty="0"/>
          </a:p>
          <a:p>
            <a:pPr marL="361950" lvl="1">
              <a:lnSpc>
                <a:spcPts val="2000"/>
              </a:lnSpc>
              <a:buClr>
                <a:srgbClr val="FF3F3F"/>
              </a:buClr>
            </a:pPr>
            <a:r>
              <a:rPr lang="en-US" altLang="ko-KR" sz="1050" dirty="0"/>
              <a:t>Error 4:</a:t>
            </a: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F48D5FAE-D818-458F-935F-39152B182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1" t="16319" r="12734" b="3402"/>
          <a:stretch/>
        </p:blipFill>
        <p:spPr>
          <a:xfrm>
            <a:off x="745172" y="1557838"/>
            <a:ext cx="5332781" cy="36057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5604CB-1757-49C9-BF8A-0FA5C5C0BDD0}"/>
              </a:ext>
            </a:extLst>
          </p:cNvPr>
          <p:cNvSpPr/>
          <p:nvPr/>
        </p:nvSpPr>
        <p:spPr>
          <a:xfrm>
            <a:off x="711200" y="2838450"/>
            <a:ext cx="53975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F5A62-03C7-45A2-BBE3-54FB8D76E82A}"/>
              </a:ext>
            </a:extLst>
          </p:cNvPr>
          <p:cNvSpPr txBox="1"/>
          <p:nvPr/>
        </p:nvSpPr>
        <p:spPr>
          <a:xfrm>
            <a:off x="6747750" y="2751032"/>
            <a:ext cx="3725700" cy="121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Ubuntu</a:t>
            </a:r>
            <a:r>
              <a:rPr lang="ko-KR" altLang="en-US" sz="1000" dirty="0">
                <a:solidFill>
                  <a:srgbClr val="292929"/>
                </a:solidFill>
                <a:latin typeface="Calisto MT" panose="02040603050505030304" pitchFamily="18" charset="0"/>
              </a:rPr>
              <a:t>에서 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python-pyasn1-modules</a:t>
            </a:r>
            <a:r>
              <a:rPr lang="ko-KR" altLang="en-US" sz="1000" dirty="0">
                <a:solidFill>
                  <a:srgbClr val="292929"/>
                </a:solidFill>
                <a:latin typeface="Calisto MT" panose="02040603050505030304" pitchFamily="18" charset="0"/>
              </a:rPr>
              <a:t>패키지 자체 제거</a:t>
            </a:r>
            <a:b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</a:b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 : </a:t>
            </a:r>
            <a:r>
              <a:rPr lang="en-US" altLang="ko-KR" sz="1000" dirty="0" err="1">
                <a:solidFill>
                  <a:srgbClr val="292929"/>
                </a:solidFill>
                <a:latin typeface="Calisto MT" panose="02040603050505030304" pitchFamily="18" charset="0"/>
              </a:rPr>
              <a:t>sudo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 apt-get remove python-pyasn1-modules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Ubuntu</a:t>
            </a:r>
            <a:r>
              <a:rPr lang="ko-KR" altLang="en-US" sz="1000" dirty="0">
                <a:solidFill>
                  <a:srgbClr val="292929"/>
                </a:solidFill>
                <a:latin typeface="Calisto MT" panose="02040603050505030304" pitchFamily="18" charset="0"/>
              </a:rPr>
              <a:t>에서 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python-pyasn1-modules</a:t>
            </a:r>
            <a:r>
              <a:rPr lang="ko-KR" altLang="en-US" sz="1000" dirty="0">
                <a:solidFill>
                  <a:srgbClr val="292929"/>
                </a:solidFill>
                <a:latin typeface="Calisto MT" panose="02040603050505030304" pitchFamily="18" charset="0"/>
              </a:rPr>
              <a:t>의 데이터 삭제</a:t>
            </a:r>
            <a:b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</a:b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: </a:t>
            </a:r>
            <a:r>
              <a:rPr lang="en-US" altLang="ko-KR" sz="1000" dirty="0" err="1">
                <a:solidFill>
                  <a:srgbClr val="292929"/>
                </a:solidFill>
                <a:latin typeface="Calisto MT" panose="02040603050505030304" pitchFamily="18" charset="0"/>
              </a:rPr>
              <a:t>sudo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 apt-get purge python-pyasn1-modules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>
                <a:solidFill>
                  <a:srgbClr val="292929"/>
                </a:solidFill>
                <a:latin typeface="Calisto MT" panose="02040603050505030304" pitchFamily="18" charset="0"/>
              </a:rPr>
              <a:t>sudo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 rm -rf /</a:t>
            </a:r>
            <a:r>
              <a:rPr lang="en-US" altLang="ko-KR" sz="1000" dirty="0" err="1">
                <a:solidFill>
                  <a:srgbClr val="292929"/>
                </a:solidFill>
                <a:latin typeface="Calisto MT" panose="02040603050505030304" pitchFamily="18" charset="0"/>
              </a:rPr>
              <a:t>usr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/lib/python3/</a:t>
            </a:r>
            <a:r>
              <a:rPr lang="en-US" altLang="ko-KR" sz="1000" dirty="0" err="1">
                <a:solidFill>
                  <a:srgbClr val="292929"/>
                </a:solidFill>
                <a:latin typeface="Calisto MT" panose="02040603050505030304" pitchFamily="18" charset="0"/>
              </a:rPr>
              <a:t>dist</a:t>
            </a:r>
            <a:r>
              <a:rPr lang="en-US" altLang="ko-KR" sz="1000" dirty="0">
                <a:solidFill>
                  <a:srgbClr val="292929"/>
                </a:solidFill>
                <a:latin typeface="Calisto MT" panose="02040603050505030304" pitchFamily="18" charset="0"/>
              </a:rPr>
              <a:t>-packages/pyasn1-modules</a:t>
            </a:r>
            <a:endParaRPr lang="ko-KR" altLang="en-US" sz="1000" dirty="0">
              <a:solidFill>
                <a:srgbClr val="292929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414227" y="3102132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Q&amp;A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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B42E3-FBE5-44D0-91B1-980BF254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0"/>
            <a:ext cx="12213771" cy="860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75000"/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bg1">
                  <a:lumMod val="75000"/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4202061" y="2509733"/>
            <a:ext cx="4037912" cy="2061745"/>
            <a:chOff x="3403338" y="2598003"/>
            <a:chExt cx="4037912" cy="2061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7984"/>
              <a:ext cx="3259226" cy="19917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오픈스택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설치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Hypervisor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를 이용한 가상 서버 설치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VirtualBox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에서 가상 서버 생성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Ubuntu Server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설치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Devstack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설치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83884-94AC-4FA3-896D-F8170CB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Hypervisor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를 이용한 서버 준비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5674117" cy="2451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OpenStack</a:t>
            </a:r>
            <a:r>
              <a:rPr lang="ko-KR" altLang="en-US" sz="1600" dirty="0"/>
              <a:t>을 설치할 서버 필요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Hypervisor</a:t>
            </a:r>
            <a:r>
              <a:rPr lang="ko-KR" altLang="en-US" sz="1600" dirty="0">
                <a:sym typeface="Wingdings" panose="05000000000000000000" pitchFamily="2" charset="2"/>
              </a:rPr>
              <a:t>를 이용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sym typeface="Wingdings" panose="05000000000000000000" pitchFamily="2" charset="2"/>
              </a:rPr>
              <a:t>Hypervisor</a:t>
            </a:r>
            <a:r>
              <a:rPr lang="ko-KR" altLang="en-US" sz="1600" dirty="0">
                <a:sym typeface="Wingdings" panose="05000000000000000000" pitchFamily="2" charset="2"/>
              </a:rPr>
              <a:t>를 위한 </a:t>
            </a:r>
            <a:r>
              <a:rPr lang="en-US" altLang="ko-KR" sz="1600" dirty="0">
                <a:sym typeface="Wingdings" panose="05000000000000000000" pitchFamily="2" charset="2"/>
              </a:rPr>
              <a:t>PC </a:t>
            </a:r>
            <a:r>
              <a:rPr lang="ko-KR" altLang="en-US" sz="1600" dirty="0">
                <a:sym typeface="Wingdings" panose="05000000000000000000" pitchFamily="2" charset="2"/>
              </a:rPr>
              <a:t>최소 사양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541338" lvl="1" indent="-274638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CPU: 4 Core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541338" lvl="1" indent="-274638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Memory: 4 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541338" lvl="1" indent="-274638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Disk: 500 GB</a:t>
            </a:r>
          </a:p>
          <a:p>
            <a:pPr marL="952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VirtualBox </a:t>
            </a:r>
            <a:r>
              <a:rPr lang="ko-KR" altLang="en-US" sz="1600" dirty="0"/>
              <a:t>다운로드</a:t>
            </a:r>
            <a:r>
              <a:rPr lang="en-US" altLang="ko-KR" sz="1600" dirty="0"/>
              <a:t>(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/>
                <a:hlinkClick r:id="rId3"/>
              </a:rPr>
              <a:t>https://www.virtualbox.org/wiki/Downloads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/>
              </a:rPr>
              <a:t>)</a:t>
            </a:r>
          </a:p>
          <a:p>
            <a:pPr marL="952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113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54F2EBAB-8315-4A5A-BC68-6EF28D68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42" y="1800512"/>
            <a:ext cx="3787950" cy="30925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VirtualBox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에서 가상 서버 생성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782297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가상서버에 설치해야 할 운영체제 </a:t>
            </a:r>
            <a:r>
              <a:rPr lang="en-US" altLang="ko-KR" sz="1600" dirty="0"/>
              <a:t>Ubuntu </a:t>
            </a:r>
            <a:r>
              <a:rPr lang="ko-KR" altLang="en-US" sz="1600" dirty="0"/>
              <a:t>서버 다운로드</a:t>
            </a:r>
            <a:r>
              <a:rPr lang="en-US" altLang="ko-KR" sz="1600" dirty="0"/>
              <a:t>(</a:t>
            </a:r>
            <a:r>
              <a:rPr lang="en-US" altLang="ko-KR" sz="1400" b="0" i="0" u="none" strike="noStrike" dirty="0">
                <a:solidFill>
                  <a:srgbClr val="3DB39E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hlinkClick r:id="rId4"/>
              </a:rPr>
              <a:t>http://www.ubuntu.com</a:t>
            </a:r>
            <a:r>
              <a:rPr lang="en-US" altLang="ko-KR" sz="1600" dirty="0"/>
              <a:t>)</a:t>
            </a:r>
          </a:p>
          <a:p>
            <a:pPr marL="952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가성서버 생성</a:t>
            </a:r>
            <a:endParaRPr lang="en-US" altLang="ko-KR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591E12-DE3C-45F7-A382-99A1B3978999}"/>
              </a:ext>
            </a:extLst>
          </p:cNvPr>
          <p:cNvSpPr/>
          <p:nvPr/>
        </p:nvSpPr>
        <p:spPr>
          <a:xfrm>
            <a:off x="1733684" y="1964477"/>
            <a:ext cx="558532" cy="528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2FAA42-FFD2-436D-A06D-4C64FE610648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1550988" y="2493223"/>
            <a:ext cx="461962" cy="700827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16E97-F8C0-4115-8B2D-0A56CC47C4D7}"/>
              </a:ext>
            </a:extLst>
          </p:cNvPr>
          <p:cNvSpPr/>
          <p:nvPr/>
        </p:nvSpPr>
        <p:spPr>
          <a:xfrm>
            <a:off x="561975" y="3194050"/>
            <a:ext cx="1978025" cy="74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478871E-B027-4424-BD2C-BFFF5BE91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98" y="1800512"/>
            <a:ext cx="2730303" cy="24666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42E8488-9CAB-4C67-8BC0-D605D3A62688}"/>
              </a:ext>
            </a:extLst>
          </p:cNvPr>
          <p:cNvSpPr/>
          <p:nvPr/>
        </p:nvSpPr>
        <p:spPr>
          <a:xfrm>
            <a:off x="6494086" y="2873729"/>
            <a:ext cx="701056" cy="404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0B3EE41-94DC-494F-82A7-4E12D205F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198" y="1800512"/>
            <a:ext cx="2730303" cy="2466688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1F26708-16DB-4D31-B768-19F33ACA1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480" y="3435350"/>
            <a:ext cx="2433736" cy="25810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1501F1-FDEF-42B1-9708-7F08AF52D914}"/>
              </a:ext>
            </a:extLst>
          </p:cNvPr>
          <p:cNvSpPr txBox="1"/>
          <p:nvPr/>
        </p:nvSpPr>
        <p:spPr>
          <a:xfrm>
            <a:off x="5074486" y="4316997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최소 </a:t>
            </a:r>
            <a:r>
              <a:rPr lang="en-US" altLang="ko-KR" sz="1400" dirty="0"/>
              <a:t>2GB </a:t>
            </a:r>
            <a:r>
              <a:rPr lang="ko-KR" altLang="en-US" sz="1400" dirty="0"/>
              <a:t>권장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3C8D45-9022-4410-98E7-E1046FCAF570}"/>
              </a:ext>
            </a:extLst>
          </p:cNvPr>
          <p:cNvSpPr/>
          <p:nvPr/>
        </p:nvSpPr>
        <p:spPr>
          <a:xfrm>
            <a:off x="7441613" y="3429000"/>
            <a:ext cx="1504267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06DAE1-62A0-419C-A6FA-EA1F8B86962D}"/>
              </a:ext>
            </a:extLst>
          </p:cNvPr>
          <p:cNvSpPr/>
          <p:nvPr/>
        </p:nvSpPr>
        <p:spPr>
          <a:xfrm>
            <a:off x="9511524" y="4417545"/>
            <a:ext cx="118968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1954BC-4906-4E7A-887C-A503BC9BA58C}"/>
              </a:ext>
            </a:extLst>
          </p:cNvPr>
          <p:cNvSpPr txBox="1"/>
          <p:nvPr/>
        </p:nvSpPr>
        <p:spPr>
          <a:xfrm>
            <a:off x="7401844" y="6032489"/>
            <a:ext cx="440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</a:t>
            </a:r>
            <a:r>
              <a:rPr lang="en-US" altLang="ko-KR" sz="1400" dirty="0"/>
              <a:t>hypervisor</a:t>
            </a:r>
            <a:r>
              <a:rPr lang="ko-KR" altLang="en-US" sz="1400" dirty="0"/>
              <a:t>에서 생성한 가상머신 실행하지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51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19" grpId="0"/>
      <p:bldP spid="22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VirtualBox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에서 가상 서버 생성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524F3E-3FE6-427D-8539-7C732D9B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" y="1444441"/>
            <a:ext cx="2981081" cy="304332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C530C-3310-4161-8BEE-917D436CFA19}"/>
              </a:ext>
            </a:extLst>
          </p:cNvPr>
          <p:cNvSpPr/>
          <p:nvPr/>
        </p:nvSpPr>
        <p:spPr>
          <a:xfrm>
            <a:off x="492871" y="3358365"/>
            <a:ext cx="69515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6C348-E1E6-4A6F-9A3F-67725556F2E7}"/>
              </a:ext>
            </a:extLst>
          </p:cNvPr>
          <p:cNvSpPr txBox="1"/>
          <p:nvPr/>
        </p:nvSpPr>
        <p:spPr>
          <a:xfrm>
            <a:off x="201800" y="458314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사용량에 따라 크기가 동적으로 커지지만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속도면에서 우세한 </a:t>
            </a:r>
            <a:r>
              <a:rPr lang="en-US" altLang="ko-KR" sz="1200" dirty="0"/>
              <a:t>‘</a:t>
            </a:r>
            <a:r>
              <a:rPr lang="ko-KR" altLang="en-US" sz="1200" dirty="0"/>
              <a:t>고정 크기</a:t>
            </a:r>
            <a:r>
              <a:rPr lang="en-US" altLang="ko-KR" sz="1200" dirty="0"/>
              <a:t>’ </a:t>
            </a:r>
            <a:r>
              <a:rPr lang="ko-KR" altLang="en-US" sz="1200" dirty="0"/>
              <a:t>이용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3EA8926-FEA9-4BDC-8DE4-D890E8012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13" y="1444441"/>
            <a:ext cx="3054668" cy="30433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685E0E-778A-4B8B-AC4A-01E8DF0523C2}"/>
              </a:ext>
            </a:extLst>
          </p:cNvPr>
          <p:cNvSpPr txBox="1"/>
          <p:nvPr/>
        </p:nvSpPr>
        <p:spPr>
          <a:xfrm>
            <a:off x="3650933" y="4560663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오픈스택</a:t>
            </a:r>
            <a:r>
              <a:rPr lang="ko-KR" altLang="en-US" sz="1200" dirty="0"/>
              <a:t> 소스코드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관련 서비스 영역 확장으로</a:t>
            </a:r>
            <a:endParaRPr lang="en-US" altLang="ko-KR" sz="1200" dirty="0"/>
          </a:p>
          <a:p>
            <a:r>
              <a:rPr lang="ko-KR" altLang="en-US" sz="1200" dirty="0"/>
              <a:t>설치 및 테스트를 위해 여유 있는 용량 필요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B980872-1A4C-4016-B205-F339FAED6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62" t="40730" r="55375" b="24060"/>
          <a:stretch/>
        </p:blipFill>
        <p:spPr>
          <a:xfrm>
            <a:off x="7049991" y="1384411"/>
            <a:ext cx="4740578" cy="35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1258EA-5D0B-4AA6-BA11-0D294265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287781"/>
            <a:ext cx="3596640" cy="30908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VirtualBox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에서 가상 서버 생성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C530C-3310-4161-8BEE-917D436CFA19}"/>
              </a:ext>
            </a:extLst>
          </p:cNvPr>
          <p:cNvSpPr/>
          <p:nvPr/>
        </p:nvSpPr>
        <p:spPr>
          <a:xfrm>
            <a:off x="1094850" y="1841984"/>
            <a:ext cx="2732841" cy="337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6C348-E1E6-4A6F-9A3F-67725556F2E7}"/>
              </a:ext>
            </a:extLst>
          </p:cNvPr>
          <p:cNvSpPr txBox="1"/>
          <p:nvPr/>
        </p:nvSpPr>
        <p:spPr>
          <a:xfrm>
            <a:off x="214948" y="4471885"/>
            <a:ext cx="380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최소 프로세서 </a:t>
            </a: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  <a:r>
              <a:rPr lang="en-US" altLang="ko-KR" sz="1200" dirty="0"/>
              <a:t>(Controller node, Compute node)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7CF261-5BE6-4B59-AB96-01CB111F0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37" t="45386" r="50563" b="24386"/>
          <a:stretch/>
        </p:blipFill>
        <p:spPr>
          <a:xfrm>
            <a:off x="4021773" y="1287781"/>
            <a:ext cx="3806825" cy="318410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4DEC8A-6A76-4CB0-8A32-30F9AC1A308F}"/>
              </a:ext>
            </a:extLst>
          </p:cNvPr>
          <p:cNvSpPr/>
          <p:nvPr/>
        </p:nvSpPr>
        <p:spPr>
          <a:xfrm>
            <a:off x="6764522" y="2200692"/>
            <a:ext cx="1064076" cy="266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C691052-92E9-495B-8FDA-D20361C1A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690" y="1180594"/>
            <a:ext cx="3938269" cy="31841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2FDE47-9745-4975-B32C-B5DB34AA10E2}"/>
              </a:ext>
            </a:extLst>
          </p:cNvPr>
          <p:cNvSpPr txBox="1"/>
          <p:nvPr/>
        </p:nvSpPr>
        <p:spPr>
          <a:xfrm>
            <a:off x="7933690" y="4471885"/>
            <a:ext cx="380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어댑터에 브리지</a:t>
            </a:r>
            <a:r>
              <a:rPr lang="en-US" altLang="ko-KR" sz="1200" dirty="0"/>
              <a:t>’</a:t>
            </a:r>
            <a:r>
              <a:rPr lang="ko-KR" altLang="en-US" sz="1200" dirty="0"/>
              <a:t> 선택 </a:t>
            </a:r>
            <a:r>
              <a:rPr lang="en-US" altLang="ko-KR" sz="1200" dirty="0"/>
              <a:t>/ </a:t>
            </a:r>
            <a:r>
              <a:rPr lang="ko-KR" altLang="en-US" sz="1200" dirty="0"/>
              <a:t>외부용 네트워크로 사용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5E5DF-9520-48DB-A1C9-380C3F00B245}"/>
              </a:ext>
            </a:extLst>
          </p:cNvPr>
          <p:cNvSpPr/>
          <p:nvPr/>
        </p:nvSpPr>
        <p:spPr>
          <a:xfrm>
            <a:off x="8918124" y="1933991"/>
            <a:ext cx="1993716" cy="533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18" grpId="0" animBg="1"/>
      <p:bldP spid="20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Ubuntu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Server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64065ED-CEC3-4302-A09A-E4C8049E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010759"/>
            <a:ext cx="3155856" cy="265921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7E24DF-3A4D-4A8E-9AE7-488A8C1FF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40" y="1004762"/>
            <a:ext cx="3314700" cy="266520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C193214-AF69-435E-97F4-300B7E049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99" y="1004762"/>
            <a:ext cx="4264801" cy="266520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F54EF65-C0EE-4734-B6ED-A3728D901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1" y="3912954"/>
            <a:ext cx="3155856" cy="262595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68AF0EA-6C5D-4115-8095-AF5529D1D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588" y="3892743"/>
            <a:ext cx="3314700" cy="2667031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BC23A5B8-064B-479F-A06C-DA2D884B6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999" y="3892743"/>
            <a:ext cx="4264801" cy="26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devstack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23CE023-94B6-47E4-9E58-ABF868EC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5" y="937819"/>
            <a:ext cx="4455078" cy="20403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EB5D9-EAD4-4754-9FBE-F1448FD66FD5}"/>
              </a:ext>
            </a:extLst>
          </p:cNvPr>
          <p:cNvSpPr/>
          <p:nvPr/>
        </p:nvSpPr>
        <p:spPr>
          <a:xfrm>
            <a:off x="706622" y="1398108"/>
            <a:ext cx="1076458" cy="17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1DB25-A9A3-4A5F-B88B-900168E4AD4D}"/>
              </a:ext>
            </a:extLst>
          </p:cNvPr>
          <p:cNvSpPr txBox="1"/>
          <p:nvPr/>
        </p:nvSpPr>
        <p:spPr>
          <a:xfrm>
            <a:off x="304375" y="5974657"/>
            <a:ext cx="426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SSH Client </a:t>
            </a:r>
            <a:r>
              <a:rPr lang="ko-KR" altLang="en-US" sz="1200" dirty="0"/>
              <a:t>오픈소스 </a:t>
            </a:r>
            <a:r>
              <a:rPr lang="en-US" altLang="ko-KR" sz="1200" dirty="0"/>
              <a:t>putty</a:t>
            </a:r>
            <a:r>
              <a:rPr lang="ko-KR" altLang="en-US" sz="1200" dirty="0"/>
              <a:t>를 사용해 </a:t>
            </a:r>
            <a:r>
              <a:rPr lang="en-US" altLang="ko-KR" sz="1200" dirty="0"/>
              <a:t>ubuntu server</a:t>
            </a:r>
            <a:r>
              <a:rPr lang="ko-KR" altLang="en-US" sz="1200" dirty="0"/>
              <a:t>에 접속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2532AF-D7B7-49D5-9939-6263D2D8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0" y="1036321"/>
            <a:ext cx="5744528" cy="50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C5033B-4057-474D-BA2E-24EC270495D2}"/>
              </a:ext>
            </a:extLst>
          </p:cNvPr>
          <p:cNvSpPr txBox="1"/>
          <p:nvPr/>
        </p:nvSpPr>
        <p:spPr>
          <a:xfrm>
            <a:off x="7820811" y="5178017"/>
            <a:ext cx="7603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enp0s3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AA9C3-26DD-45CA-AD58-6C259D88418F}"/>
              </a:ext>
            </a:extLst>
          </p:cNvPr>
          <p:cNvSpPr txBox="1"/>
          <p:nvPr/>
        </p:nvSpPr>
        <p:spPr>
          <a:xfrm>
            <a:off x="7789922" y="5640931"/>
            <a:ext cx="198644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VirtualBox</a:t>
            </a:r>
            <a:r>
              <a:rPr lang="ko-KR" altLang="en-US" sz="900" dirty="0"/>
              <a:t>를 이용한 </a:t>
            </a:r>
            <a:r>
              <a:rPr lang="ko-KR" altLang="en-US" sz="900" dirty="0" err="1"/>
              <a:t>오픈스택</a:t>
            </a:r>
            <a:r>
              <a:rPr lang="ko-KR" altLang="en-US" sz="900" dirty="0"/>
              <a:t> 설치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22CF10-2DAD-453F-8018-275711498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75" y="3171127"/>
            <a:ext cx="2741057" cy="269898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9B3B50-F79A-4F5B-81CF-A84D367B01C2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1244851" y="1570248"/>
            <a:ext cx="687298" cy="220640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38AC9A-851B-448C-B3DA-19679387343B}"/>
              </a:ext>
            </a:extLst>
          </p:cNvPr>
          <p:cNvSpPr/>
          <p:nvPr/>
        </p:nvSpPr>
        <p:spPr>
          <a:xfrm>
            <a:off x="1285771" y="3776651"/>
            <a:ext cx="1292755" cy="241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46A18-9FD1-4CBA-B0D2-DEC682AD9463}"/>
              </a:ext>
            </a:extLst>
          </p:cNvPr>
          <p:cNvSpPr txBox="1"/>
          <p:nvPr/>
        </p:nvSpPr>
        <p:spPr>
          <a:xfrm>
            <a:off x="6027152" y="3207979"/>
            <a:ext cx="1015788" cy="164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192.168.10.0/24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667A51-79DB-4FCB-A1A1-53BDA6FDC4CD}"/>
              </a:ext>
            </a:extLst>
          </p:cNvPr>
          <p:cNvSpPr txBox="1"/>
          <p:nvPr/>
        </p:nvSpPr>
        <p:spPr>
          <a:xfrm>
            <a:off x="5981700" y="4542726"/>
            <a:ext cx="760313" cy="2163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192.168.10.1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13F49-DC6D-4CC0-8193-7973083F9909}"/>
              </a:ext>
            </a:extLst>
          </p:cNvPr>
          <p:cNvSpPr txBox="1"/>
          <p:nvPr/>
        </p:nvSpPr>
        <p:spPr>
          <a:xfrm>
            <a:off x="6286500" y="5378221"/>
            <a:ext cx="760313" cy="2163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192.168.10.7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B0E454-7714-407F-96D4-A5333A848E65}"/>
              </a:ext>
            </a:extLst>
          </p:cNvPr>
          <p:cNvSpPr txBox="1"/>
          <p:nvPr/>
        </p:nvSpPr>
        <p:spPr>
          <a:xfrm>
            <a:off x="7872899" y="4892040"/>
            <a:ext cx="746843" cy="20005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192.168.10.47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393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설치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devstack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BAD75-E228-4593-BBAF-5F532D345AA7}"/>
              </a:ext>
            </a:extLst>
          </p:cNvPr>
          <p:cNvSpPr txBox="1"/>
          <p:nvPr/>
        </p:nvSpPr>
        <p:spPr>
          <a:xfrm>
            <a:off x="289560" y="967359"/>
            <a:ext cx="4693914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ea"/>
              <a:buAutoNum type="circleNumDbPlain"/>
            </a:pPr>
            <a:r>
              <a:rPr lang="en-US" altLang="ko-KR" sz="1100" dirty="0"/>
              <a:t>update: </a:t>
            </a:r>
            <a:r>
              <a:rPr lang="ko-KR" altLang="en-US" sz="1100" dirty="0"/>
              <a:t>사용가능한 패키지들과 해당 버전들의 리스트를 업데이트</a:t>
            </a:r>
            <a:br>
              <a:rPr lang="en-US" altLang="ko-KR" sz="1100" dirty="0"/>
            </a:br>
            <a:r>
              <a:rPr lang="en-US" altLang="ko-KR" sz="1100" dirty="0"/>
              <a:t>upgrade: </a:t>
            </a:r>
            <a:r>
              <a:rPr lang="ko-KR" altLang="en-US" sz="1100" dirty="0"/>
              <a:t>우분투에 있는 패키지들을 최신 버전으로 업그레이드</a:t>
            </a:r>
            <a:endParaRPr lang="en-US" altLang="ko-KR" sz="11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09D6C9C-51C1-4B3F-9AFB-DC765A85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83" y="1627772"/>
            <a:ext cx="6239515" cy="1994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C7F25E-7C3E-483E-B4FD-AC6CEA2C35EE}"/>
              </a:ext>
            </a:extLst>
          </p:cNvPr>
          <p:cNvSpPr/>
          <p:nvPr/>
        </p:nvSpPr>
        <p:spPr>
          <a:xfrm>
            <a:off x="2233286" y="1584330"/>
            <a:ext cx="2549411" cy="214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015F5B-447E-445D-9A69-7FD85E3F8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4044950"/>
            <a:ext cx="3695700" cy="18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76D512-F168-4949-95C3-8B1CFFAE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" y="4286799"/>
            <a:ext cx="3695700" cy="15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FDB253-9699-4BB1-94E0-FD52F279AF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434"/>
          <a:stretch/>
        </p:blipFill>
        <p:spPr>
          <a:xfrm>
            <a:off x="701040" y="5337174"/>
            <a:ext cx="8058150" cy="31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B05BF92-D364-45AC-AADD-CCC83DC19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" y="6050019"/>
            <a:ext cx="4029075" cy="1809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79E74DC-9A7F-4411-A5DD-CD8C98CF3523}"/>
              </a:ext>
            </a:extLst>
          </p:cNvPr>
          <p:cNvSpPr txBox="1"/>
          <p:nvPr/>
        </p:nvSpPr>
        <p:spPr>
          <a:xfrm>
            <a:off x="289560" y="3714794"/>
            <a:ext cx="2040943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ea"/>
              <a:buAutoNum type="circleNumDbPlain" startAt="2"/>
            </a:pPr>
            <a:r>
              <a:rPr lang="en-US" altLang="ko-KR" sz="1100" dirty="0"/>
              <a:t>Git </a:t>
            </a:r>
            <a:r>
              <a:rPr lang="ko-KR" altLang="en-US" sz="1100" dirty="0"/>
              <a:t>설치 및 시간 동기화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F0972-6809-46F3-9937-9DCCD1A77DC0}"/>
              </a:ext>
            </a:extLst>
          </p:cNvPr>
          <p:cNvSpPr txBox="1"/>
          <p:nvPr/>
        </p:nvSpPr>
        <p:spPr>
          <a:xfrm>
            <a:off x="289560" y="4461666"/>
            <a:ext cx="11189282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ea"/>
              <a:buAutoNum type="circleNumDbPlain" startAt="3"/>
            </a:pPr>
            <a:r>
              <a:rPr lang="en-US" altLang="ko-KR" sz="1100" dirty="0"/>
              <a:t>iptables:</a:t>
            </a:r>
            <a:r>
              <a:rPr lang="ko-KR" altLang="en-US" sz="1100" dirty="0"/>
              <a:t> </a:t>
            </a:r>
            <a:r>
              <a:rPr lang="en-US" altLang="ko-KR" sz="1100" dirty="0"/>
              <a:t>Linux</a:t>
            </a:r>
            <a:r>
              <a:rPr lang="ko-KR" altLang="en-US" sz="1100" dirty="0"/>
              <a:t> 커널 방화벽에 의해 제공되는 테이블 및 해당 테이블을 저장하는 체인 및 규칙으로 </a:t>
            </a:r>
            <a:r>
              <a:rPr lang="en-US" altLang="ko-KR" sz="1100" dirty="0"/>
              <a:t>Compute</a:t>
            </a:r>
            <a:r>
              <a:rPr lang="ko-KR" altLang="en-US" sz="1100" dirty="0"/>
              <a:t>에서 방화벽을 생성</a:t>
            </a:r>
            <a:br>
              <a:rPr lang="en-US" altLang="ko-KR" sz="1100" dirty="0"/>
            </a:br>
            <a:r>
              <a:rPr lang="en-US" altLang="ko-KR" sz="1100" dirty="0" err="1"/>
              <a:t>arptables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Linux </a:t>
            </a:r>
            <a:r>
              <a:rPr lang="ko-KR" altLang="en-US" sz="1100" dirty="0"/>
              <a:t>커널 방화벽 모듈 내 주소 변환 프로토콜 패킷 필터 규칙을 유지하기 위해 사용되는 도구로 </a:t>
            </a:r>
            <a:r>
              <a:rPr lang="en-US" altLang="ko-KR" sz="1100" dirty="0"/>
              <a:t>Compute </a:t>
            </a:r>
            <a:r>
              <a:rPr lang="ko-KR" altLang="en-US" sz="1100" dirty="0"/>
              <a:t>내에서 방화벽 서비스를 </a:t>
            </a:r>
            <a:r>
              <a:rPr lang="en-US" altLang="ko-KR" sz="1100" dirty="0"/>
              <a:t>VM</a:t>
            </a:r>
            <a:r>
              <a:rPr lang="ko-KR" altLang="en-US" sz="1100" dirty="0"/>
              <a:t>에 제공하기 위해 사용</a:t>
            </a:r>
            <a:br>
              <a:rPr lang="en-US" altLang="ko-KR" sz="1100" dirty="0"/>
            </a:br>
            <a:r>
              <a:rPr lang="en-US" altLang="ko-KR" sz="1100" dirty="0" err="1"/>
              <a:t>ebtables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Linux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브릿지를</a:t>
            </a:r>
            <a:r>
              <a:rPr lang="ko-KR" altLang="en-US" sz="1100" dirty="0"/>
              <a:t> 통해 전달되는 네트워크 트래픽에 대한 필터링 도구로 네트워크 통신에 대한 격리 보장</a:t>
            </a:r>
            <a:endParaRPr lang="en-US" altLang="ko-KR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83475B-1E0D-4A25-9A88-D6C2F1827BF6}"/>
              </a:ext>
            </a:extLst>
          </p:cNvPr>
          <p:cNvSpPr txBox="1"/>
          <p:nvPr/>
        </p:nvSpPr>
        <p:spPr>
          <a:xfrm>
            <a:off x="289560" y="5657803"/>
            <a:ext cx="4100803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ea"/>
              <a:buAutoNum type="circleNumDbPlain" startAt="4"/>
            </a:pPr>
            <a:r>
              <a:rPr lang="en-US" altLang="ko-KR" sz="1100" dirty="0"/>
              <a:t>Python</a:t>
            </a:r>
            <a:r>
              <a:rPr lang="ko-KR" altLang="en-US" sz="1100" dirty="0"/>
              <a:t>으로 작성된 패키지 설치</a:t>
            </a:r>
            <a:r>
              <a:rPr lang="en-US" altLang="ko-KR" sz="1100" dirty="0"/>
              <a:t>(python 3.x </a:t>
            </a:r>
            <a:r>
              <a:rPr lang="ko-KR" altLang="en-US" sz="1100" dirty="0"/>
              <a:t>용 프로그램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5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/>
      <p:bldP spid="35" grpId="0"/>
      <p:bldP spid="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1112</Words>
  <Application>Microsoft Office PowerPoint</Application>
  <PresentationFormat>와이드스크린</PresentationFormat>
  <Paragraphs>228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Arial</vt:lpstr>
      <vt:lpstr>Calisto MT</vt:lpstr>
      <vt:lpstr>KoPubWorld돋움체 Light</vt:lpstr>
      <vt:lpstr>나눔스퀘어</vt:lpstr>
      <vt:lpstr>Noto Sans</vt:lpstr>
      <vt:lpstr>KoPubWorld돋움체 Bold</vt:lpstr>
      <vt:lpstr>나눔명조 ExtraBold</vt:lpstr>
      <vt:lpstr>맑은 고딕</vt:lpstr>
      <vt:lpstr>Wingdings</vt:lpstr>
      <vt:lpstr>applesdgothicneo-ultralight</vt:lpstr>
      <vt:lpstr>나눔명조</vt:lpstr>
      <vt:lpstr>Dotum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Shin JaeYoung</cp:lastModifiedBy>
  <cp:revision>119</cp:revision>
  <dcterms:created xsi:type="dcterms:W3CDTF">2020-01-03T14:16:53Z</dcterms:created>
  <dcterms:modified xsi:type="dcterms:W3CDTF">2021-08-25T09:03:51Z</dcterms:modified>
</cp:coreProperties>
</file>