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9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C82"/>
    <a:srgbClr val="D8D8DA"/>
    <a:srgbClr val="AAA9B1"/>
    <a:srgbClr val="A7A6B4"/>
    <a:srgbClr val="ACABAF"/>
    <a:srgbClr val="D03030"/>
    <a:srgbClr val="E17B7B"/>
    <a:srgbClr val="26C1F3"/>
    <a:srgbClr val="898CFF"/>
    <a:srgbClr val="A3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2443" autoAdjust="0"/>
  </p:normalViewPr>
  <p:slideViewPr>
    <p:cSldViewPr snapToGrid="0">
      <p:cViewPr varScale="1">
        <p:scale>
          <a:sx n="79" d="100"/>
          <a:sy n="79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5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2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4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2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0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13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작업 시 소프트웨어가 중단되거나 하드웨어가 고장이 발생하여 작업에 오류가 생긴다면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[2]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번까지의 모든 작업을 취소하고 트랜잭션 작업 전인 데이터베이스 초기 상태로 돌아가게 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4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위 그림에서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COMMIT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명령이 내려진 후 다음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COMMINT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명령이 나타날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때까지가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 하나의 트랜잭션으로 구성되므로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~4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번 까지가 하나의 트랜잭션이다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이렇게 트랜잭션을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구성할때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 중간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중간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SAVEPOINT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명령으로 위치를 지정해 놓으면 하나의 트랜잭션 내에서도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ROLLBACK TO SAVEPOINT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문을 사용하여 표시한 곳까지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ROLLBACK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가능하다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3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60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– 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2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7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1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2091487"/>
            <a:ext cx="4545105" cy="2299447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612560"/>
            <a:ext cx="7069440" cy="1257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Nirmala UI Semilight" panose="020B0402040204020203" pitchFamily="34" charset="0"/>
              </a:rPr>
              <a:t>DB </a:t>
            </a:r>
            <a:r>
              <a:rPr lang="ko-KR" altLang="en-US" sz="40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Nirmala UI Semilight" panose="020B0402040204020203" pitchFamily="34" charset="0"/>
              </a:rPr>
              <a:t>기초 </a:t>
            </a:r>
            <a:r>
              <a:rPr lang="en-US" altLang="ko-KR" sz="40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Nirmala UI Semilight" panose="020B0402040204020203" pitchFamily="34" charset="0"/>
              </a:rPr>
              <a:t>(2)</a:t>
            </a:r>
            <a:endParaRPr lang="ko-KR" altLang="en-US" sz="4000" dirty="0">
              <a:solidFill>
                <a:schemeClr val="bg1"/>
              </a:solidFill>
              <a:latin typeface="고양일산 R" panose="020B0303000000020004" pitchFamily="50" charset="-127"/>
              <a:ea typeface="고양일산 R" panose="020B0303000000020004" pitchFamily="50" charset="-127"/>
              <a:cs typeface="Nirmala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5B6B3-5EB0-4C11-9F8C-41B257665179}"/>
              </a:ext>
            </a:extLst>
          </p:cNvPr>
          <p:cNvSpPr txBox="1"/>
          <p:nvPr/>
        </p:nvSpPr>
        <p:spPr>
          <a:xfrm>
            <a:off x="9979693" y="5884946"/>
            <a:ext cx="2057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2021-08-11</a:t>
            </a:r>
          </a:p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20200370</a:t>
            </a:r>
          </a:p>
          <a:p>
            <a:pPr algn="ctr"/>
            <a:r>
              <a:rPr lang="ko-KR" altLang="en-US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Primary Key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Null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값 저장 불가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중복 값 저장 불가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Foreign Key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참조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참조테이블의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없는 값 입력 불가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8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논리적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릴레이션 스키마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개체는 릴레이션으로 변환한다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2F88500-0709-455A-BD59-B53D6D2F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4881"/>
              </p:ext>
            </p:extLst>
          </p:nvPr>
        </p:nvGraphicFramePr>
        <p:xfrm>
          <a:off x="2719181" y="3735520"/>
          <a:ext cx="2982685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29167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743176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763995538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ID</a:t>
                      </a:r>
                      <a:endParaRPr lang="ko-KR" altLang="en-US" sz="1600" b="0" u="sng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성명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비밀번호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mejing03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김혜진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mejingzz</a:t>
                      </a:r>
                      <a:endParaRPr 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96DA1F-1EB5-43F7-A1CA-3C72106D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37193"/>
              </p:ext>
            </p:extLst>
          </p:nvPr>
        </p:nvGraphicFramePr>
        <p:xfrm>
          <a:off x="2828041" y="5052786"/>
          <a:ext cx="3374571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1184263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  <a:gridCol w="1014651">
                  <a:extLst>
                    <a:ext uri="{9D8B030D-6E8A-4147-A177-3AD203B41FA5}">
                      <a16:colId xmlns:a16="http://schemas.microsoft.com/office/drawing/2014/main" val="763995538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출발날짜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출발시간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AP0001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2021.08.11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07:30:00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638A11-364C-49B6-84A4-3A62C2AD1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62962"/>
              </p:ext>
            </p:extLst>
          </p:nvPr>
        </p:nvGraphicFramePr>
        <p:xfrm>
          <a:off x="7574922" y="3735520"/>
          <a:ext cx="2873829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45964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1027865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카드번호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유효기간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1234-5678-9012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0821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8A38941-D848-4160-B83D-5FAE523BD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53196"/>
              </p:ext>
            </p:extLst>
          </p:nvPr>
        </p:nvGraphicFramePr>
        <p:xfrm>
          <a:off x="7640412" y="5035550"/>
          <a:ext cx="2275588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1197430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등급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001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Economy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8F2DDD-068C-4806-8014-802B19D38F77}"/>
              </a:ext>
            </a:extLst>
          </p:cNvPr>
          <p:cNvSpPr txBox="1"/>
          <p:nvPr/>
        </p:nvSpPr>
        <p:spPr>
          <a:xfrm>
            <a:off x="1591229" y="3972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CEE62-B063-48D4-A4DD-C959E4B2466E}"/>
              </a:ext>
            </a:extLst>
          </p:cNvPr>
          <p:cNvSpPr txBox="1"/>
          <p:nvPr/>
        </p:nvSpPr>
        <p:spPr>
          <a:xfrm>
            <a:off x="1452655" y="528976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비행기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81AF7-9A84-4FB9-9E6E-C17E7727780B}"/>
              </a:ext>
            </a:extLst>
          </p:cNvPr>
          <p:cNvSpPr txBox="1"/>
          <p:nvPr/>
        </p:nvSpPr>
        <p:spPr>
          <a:xfrm>
            <a:off x="6096000" y="397249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신용카드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E63F2-9A83-4993-BEF9-ED514FA1BB67}"/>
              </a:ext>
            </a:extLst>
          </p:cNvPr>
          <p:cNvSpPr txBox="1"/>
          <p:nvPr/>
        </p:nvSpPr>
        <p:spPr>
          <a:xfrm>
            <a:off x="6505268" y="52897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좌석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6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논리적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릴레이션 스키마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: N:M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릴레이션으로 변환한다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관계의 이름을 릴레이션 이름으로 하고 관계의 속성도 릴레이션의 속성으로 변환한다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324F36F-84F0-47A4-A360-E9CF53DD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33997"/>
              </p:ext>
            </p:extLst>
          </p:nvPr>
        </p:nvGraphicFramePr>
        <p:xfrm>
          <a:off x="4645952" y="4279805"/>
          <a:ext cx="3931990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488549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979708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  <a:gridCol w="1463733">
                  <a:extLst>
                    <a:ext uri="{9D8B030D-6E8A-4147-A177-3AD203B41FA5}">
                      <a16:colId xmlns:a16="http://schemas.microsoft.com/office/drawing/2014/main" val="763995538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예약번호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ID(FK)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비행기번호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(FK)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2108110001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mejing03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AP0001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DA94B4-65A7-438B-84D0-B408547B4B31}"/>
              </a:ext>
            </a:extLst>
          </p:cNvPr>
          <p:cNvSpPr txBox="1"/>
          <p:nvPr/>
        </p:nvSpPr>
        <p:spPr>
          <a:xfrm>
            <a:off x="3518000" y="451678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예약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14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논리적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릴레이션 스키마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: 1:N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표현한다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3-1: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일반적인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1:N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표현한다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3-2: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약한 개체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다른 개체의 존재에 종속적인 개체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참여하는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1:N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포함해서 기본키로 지정한다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49FE02-127A-4726-B4C8-B7CD8B4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1589"/>
              </p:ext>
            </p:extLst>
          </p:nvPr>
        </p:nvGraphicFramePr>
        <p:xfrm>
          <a:off x="5082093" y="4116520"/>
          <a:ext cx="3648250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77936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1296403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카드번호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ID(FK)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유효기간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1234-5678-9012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meing03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0821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59B18B2-880D-4D8F-869A-A3A7A0772144}"/>
              </a:ext>
            </a:extLst>
          </p:cNvPr>
          <p:cNvSpPr txBox="1"/>
          <p:nvPr/>
        </p:nvSpPr>
        <p:spPr>
          <a:xfrm>
            <a:off x="3603172" y="435349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신용카드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897B98-3B9D-47EE-A755-280CB8C3E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68285"/>
              </p:ext>
            </p:extLst>
          </p:nvPr>
        </p:nvGraphicFramePr>
        <p:xfrm>
          <a:off x="4887498" y="5395140"/>
          <a:ext cx="3648249" cy="84328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37534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1452869">
                  <a:extLst>
                    <a:ext uri="{9D8B030D-6E8A-4147-A177-3AD203B41FA5}">
                      <a16:colId xmlns:a16="http://schemas.microsoft.com/office/drawing/2014/main" val="729812533"/>
                    </a:ext>
                  </a:extLst>
                </a:gridCol>
                <a:gridCol w="1257846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좌석번호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비행기번호</a:t>
                      </a:r>
                      <a:r>
                        <a:rPr lang="en-US" altLang="ko-KR" sz="1600" b="0" u="sng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(FK)</a:t>
                      </a:r>
                      <a:endParaRPr lang="ko-KR" altLang="en-US" sz="1600" b="0" u="sng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등급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001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AP0001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Economy</a:t>
                      </a:r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9E4B93-8C0C-46CA-A8F9-403A84E60086}"/>
              </a:ext>
            </a:extLst>
          </p:cNvPr>
          <p:cNvSpPr txBox="1"/>
          <p:nvPr/>
        </p:nvSpPr>
        <p:spPr>
          <a:xfrm>
            <a:off x="3752357" y="564935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좌석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3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4.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물리적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및 구현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45655-55F2-4E94-BDC2-F5BB8ED0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54" y="2745450"/>
            <a:ext cx="3076616" cy="13349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17EB8AE-BAE1-4AAD-9CA4-988753DD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054" y="4795394"/>
            <a:ext cx="3076616" cy="139336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B7EB63-BCFB-4878-B0AC-A853064A2E19}"/>
              </a:ext>
            </a:extLst>
          </p:cNvPr>
          <p:cNvGrpSpPr/>
          <p:nvPr/>
        </p:nvGrpSpPr>
        <p:grpSpPr>
          <a:xfrm>
            <a:off x="1295400" y="2971800"/>
            <a:ext cx="5180570" cy="3042557"/>
            <a:chOff x="1295400" y="2971800"/>
            <a:chExt cx="5180570" cy="3042557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BE03B8-BDB8-4A18-84D8-BCA92A79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400" y="2971800"/>
              <a:ext cx="5180570" cy="3042557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0EBE46F-0206-4CC9-BA3E-02C01F5285B1}"/>
                </a:ext>
              </a:extLst>
            </p:cNvPr>
            <p:cNvCxnSpPr/>
            <p:nvPr/>
          </p:nvCxnSpPr>
          <p:spPr>
            <a:xfrm>
              <a:off x="1807029" y="4080418"/>
              <a:ext cx="1578428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C0B85BD-0782-4E56-A0D1-1C9848717E20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29" y="5593533"/>
              <a:ext cx="458288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8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4.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물리적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및 구현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중복 값 입력 불가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FK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참조테이블에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없는 값 입력 불가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A7B09A-5A14-4D73-B714-B18C549B55F9}"/>
              </a:ext>
            </a:extLst>
          </p:cNvPr>
          <p:cNvGrpSpPr/>
          <p:nvPr/>
        </p:nvGrpSpPr>
        <p:grpSpPr>
          <a:xfrm>
            <a:off x="1080409" y="3429002"/>
            <a:ext cx="7007677" cy="575370"/>
            <a:chOff x="1080409" y="3352800"/>
            <a:chExt cx="7007677" cy="5753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5A5917-D100-48FE-BF9A-04AF529D663F}"/>
                </a:ext>
              </a:extLst>
            </p:cNvPr>
            <p:cNvSpPr/>
            <p:nvPr/>
          </p:nvSpPr>
          <p:spPr>
            <a:xfrm>
              <a:off x="1080409" y="3462473"/>
              <a:ext cx="7007677" cy="465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7F4953-C217-4825-9077-1FC1E97E6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409" y="3352800"/>
              <a:ext cx="7007677" cy="458018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4A328EE-0A4F-4422-A0C7-A0F023F93BCA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43" y="3799932"/>
              <a:ext cx="16002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B46CE9-173F-47B3-9294-5379D1941B92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603989"/>
              <a:ext cx="64225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59F5C5-6974-4379-A236-31302A354715}"/>
              </a:ext>
            </a:extLst>
          </p:cNvPr>
          <p:cNvGrpSpPr/>
          <p:nvPr/>
        </p:nvGrpSpPr>
        <p:grpSpPr>
          <a:xfrm>
            <a:off x="1080409" y="4700245"/>
            <a:ext cx="7544782" cy="873239"/>
            <a:chOff x="1080409" y="4700245"/>
            <a:chExt cx="7544782" cy="873239"/>
          </a:xfrm>
        </p:grpSpPr>
        <p:pic>
          <p:nvPicPr>
            <p:cNvPr id="5" name="그림 4" descr="텍스트, 병이(가) 표시된 사진&#10;&#10;자동 생성된 설명">
              <a:extLst>
                <a:ext uri="{FF2B5EF4-FFF2-40B4-BE49-F238E27FC236}">
                  <a16:creationId xmlns:a16="http://schemas.microsoft.com/office/drawing/2014/main" id="{FD4AC50A-28F3-4400-A98E-D6F1174C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409" y="4700245"/>
              <a:ext cx="7544782" cy="873239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FD5526B-AE28-4C28-BB12-A81A205D0483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8" y="4921160"/>
              <a:ext cx="91440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17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Transaction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거래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상태를 변화시키기 위해 수행하는 논리적인 작업 단위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여러 개의 명령어의 집합이 정상 처리 될 시 정상 종료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명령어라도 잘못되면 전체 취소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필요성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거래의 안전성 확보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일관성을 유지하며 안정적으로 데이터 복구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3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DBC1CE-D565-4A85-85AB-1B2A6EDC2919}"/>
              </a:ext>
            </a:extLst>
          </p:cNvPr>
          <p:cNvSpPr/>
          <p:nvPr/>
        </p:nvSpPr>
        <p:spPr>
          <a:xfrm>
            <a:off x="3640503" y="3129651"/>
            <a:ext cx="5007428" cy="3211286"/>
          </a:xfrm>
          <a:custGeom>
            <a:avLst/>
            <a:gdLst>
              <a:gd name="connsiteX0" fmla="*/ 0 w 5007428"/>
              <a:gd name="connsiteY0" fmla="*/ 0 h 3211286"/>
              <a:gd name="connsiteX1" fmla="*/ 506307 w 5007428"/>
              <a:gd name="connsiteY1" fmla="*/ 0 h 3211286"/>
              <a:gd name="connsiteX2" fmla="*/ 1062687 w 5007428"/>
              <a:gd name="connsiteY2" fmla="*/ 0 h 3211286"/>
              <a:gd name="connsiteX3" fmla="*/ 1669143 w 5007428"/>
              <a:gd name="connsiteY3" fmla="*/ 0 h 3211286"/>
              <a:gd name="connsiteX4" fmla="*/ 2125375 w 5007428"/>
              <a:gd name="connsiteY4" fmla="*/ 0 h 3211286"/>
              <a:gd name="connsiteX5" fmla="*/ 2631682 w 5007428"/>
              <a:gd name="connsiteY5" fmla="*/ 0 h 3211286"/>
              <a:gd name="connsiteX6" fmla="*/ 3037840 w 5007428"/>
              <a:gd name="connsiteY6" fmla="*/ 0 h 3211286"/>
              <a:gd name="connsiteX7" fmla="*/ 3544146 w 5007428"/>
              <a:gd name="connsiteY7" fmla="*/ 0 h 3211286"/>
              <a:gd name="connsiteX8" fmla="*/ 3950304 w 5007428"/>
              <a:gd name="connsiteY8" fmla="*/ 0 h 3211286"/>
              <a:gd name="connsiteX9" fmla="*/ 5007428 w 5007428"/>
              <a:gd name="connsiteY9" fmla="*/ 0 h 3211286"/>
              <a:gd name="connsiteX10" fmla="*/ 5007428 w 5007428"/>
              <a:gd name="connsiteY10" fmla="*/ 438876 h 3211286"/>
              <a:gd name="connsiteX11" fmla="*/ 5007428 w 5007428"/>
              <a:gd name="connsiteY11" fmla="*/ 909864 h 3211286"/>
              <a:gd name="connsiteX12" fmla="*/ 5007428 w 5007428"/>
              <a:gd name="connsiteY12" fmla="*/ 1380853 h 3211286"/>
              <a:gd name="connsiteX13" fmla="*/ 5007428 w 5007428"/>
              <a:gd name="connsiteY13" fmla="*/ 1883954 h 3211286"/>
              <a:gd name="connsiteX14" fmla="*/ 5007428 w 5007428"/>
              <a:gd name="connsiteY14" fmla="*/ 2451282 h 3211286"/>
              <a:gd name="connsiteX15" fmla="*/ 5007428 w 5007428"/>
              <a:gd name="connsiteY15" fmla="*/ 3211286 h 3211286"/>
              <a:gd name="connsiteX16" fmla="*/ 4451047 w 5007428"/>
              <a:gd name="connsiteY16" fmla="*/ 3211286 h 3211286"/>
              <a:gd name="connsiteX17" fmla="*/ 3894666 w 5007428"/>
              <a:gd name="connsiteY17" fmla="*/ 3211286 h 3211286"/>
              <a:gd name="connsiteX18" fmla="*/ 3288211 w 5007428"/>
              <a:gd name="connsiteY18" fmla="*/ 3211286 h 3211286"/>
              <a:gd name="connsiteX19" fmla="*/ 2731830 w 5007428"/>
              <a:gd name="connsiteY19" fmla="*/ 3211286 h 3211286"/>
              <a:gd name="connsiteX20" fmla="*/ 2125375 w 5007428"/>
              <a:gd name="connsiteY20" fmla="*/ 3211286 h 3211286"/>
              <a:gd name="connsiteX21" fmla="*/ 1518920 w 5007428"/>
              <a:gd name="connsiteY21" fmla="*/ 3211286 h 3211286"/>
              <a:gd name="connsiteX22" fmla="*/ 1062687 w 5007428"/>
              <a:gd name="connsiteY22" fmla="*/ 3211286 h 3211286"/>
              <a:gd name="connsiteX23" fmla="*/ 656529 w 5007428"/>
              <a:gd name="connsiteY23" fmla="*/ 3211286 h 3211286"/>
              <a:gd name="connsiteX24" fmla="*/ 0 w 5007428"/>
              <a:gd name="connsiteY24" fmla="*/ 3211286 h 3211286"/>
              <a:gd name="connsiteX25" fmla="*/ 0 w 5007428"/>
              <a:gd name="connsiteY25" fmla="*/ 2643959 h 3211286"/>
              <a:gd name="connsiteX26" fmla="*/ 0 w 5007428"/>
              <a:gd name="connsiteY26" fmla="*/ 2044519 h 3211286"/>
              <a:gd name="connsiteX27" fmla="*/ 0 w 5007428"/>
              <a:gd name="connsiteY27" fmla="*/ 1445079 h 3211286"/>
              <a:gd name="connsiteX28" fmla="*/ 0 w 5007428"/>
              <a:gd name="connsiteY28" fmla="*/ 1006203 h 3211286"/>
              <a:gd name="connsiteX29" fmla="*/ 0 w 5007428"/>
              <a:gd name="connsiteY29" fmla="*/ 503101 h 3211286"/>
              <a:gd name="connsiteX30" fmla="*/ 0 w 5007428"/>
              <a:gd name="connsiteY30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07428" h="3211286" extrusionOk="0">
                <a:moveTo>
                  <a:pt x="0" y="0"/>
                </a:moveTo>
                <a:cubicBezTo>
                  <a:pt x="132240" y="-18886"/>
                  <a:pt x="274279" y="5362"/>
                  <a:pt x="506307" y="0"/>
                </a:cubicBezTo>
                <a:cubicBezTo>
                  <a:pt x="738335" y="-5362"/>
                  <a:pt x="792002" y="59257"/>
                  <a:pt x="1062687" y="0"/>
                </a:cubicBezTo>
                <a:cubicBezTo>
                  <a:pt x="1333372" y="-59257"/>
                  <a:pt x="1445506" y="18316"/>
                  <a:pt x="1669143" y="0"/>
                </a:cubicBezTo>
                <a:cubicBezTo>
                  <a:pt x="1892780" y="-18316"/>
                  <a:pt x="2021255" y="17081"/>
                  <a:pt x="2125375" y="0"/>
                </a:cubicBezTo>
                <a:cubicBezTo>
                  <a:pt x="2229495" y="-17081"/>
                  <a:pt x="2463582" y="9443"/>
                  <a:pt x="2631682" y="0"/>
                </a:cubicBezTo>
                <a:cubicBezTo>
                  <a:pt x="2799782" y="-9443"/>
                  <a:pt x="2863611" y="15969"/>
                  <a:pt x="3037840" y="0"/>
                </a:cubicBezTo>
                <a:cubicBezTo>
                  <a:pt x="3212069" y="-15969"/>
                  <a:pt x="3296385" y="56162"/>
                  <a:pt x="3544146" y="0"/>
                </a:cubicBezTo>
                <a:cubicBezTo>
                  <a:pt x="3791907" y="-56162"/>
                  <a:pt x="3823719" y="7815"/>
                  <a:pt x="3950304" y="0"/>
                </a:cubicBezTo>
                <a:cubicBezTo>
                  <a:pt x="4076889" y="-7815"/>
                  <a:pt x="4554185" y="22861"/>
                  <a:pt x="5007428" y="0"/>
                </a:cubicBezTo>
                <a:cubicBezTo>
                  <a:pt x="5023815" y="121677"/>
                  <a:pt x="4984655" y="257470"/>
                  <a:pt x="5007428" y="438876"/>
                </a:cubicBezTo>
                <a:cubicBezTo>
                  <a:pt x="5030201" y="620282"/>
                  <a:pt x="5002709" y="779857"/>
                  <a:pt x="5007428" y="909864"/>
                </a:cubicBezTo>
                <a:cubicBezTo>
                  <a:pt x="5012147" y="1039871"/>
                  <a:pt x="4955181" y="1273891"/>
                  <a:pt x="5007428" y="1380853"/>
                </a:cubicBezTo>
                <a:cubicBezTo>
                  <a:pt x="5059675" y="1487815"/>
                  <a:pt x="4960368" y="1735207"/>
                  <a:pt x="5007428" y="1883954"/>
                </a:cubicBezTo>
                <a:cubicBezTo>
                  <a:pt x="5054488" y="2032701"/>
                  <a:pt x="4949964" y="2333887"/>
                  <a:pt x="5007428" y="2451282"/>
                </a:cubicBezTo>
                <a:cubicBezTo>
                  <a:pt x="5064892" y="2568677"/>
                  <a:pt x="4987844" y="2970197"/>
                  <a:pt x="5007428" y="3211286"/>
                </a:cubicBezTo>
                <a:cubicBezTo>
                  <a:pt x="4821014" y="3231631"/>
                  <a:pt x="4689396" y="3166912"/>
                  <a:pt x="4451047" y="3211286"/>
                </a:cubicBezTo>
                <a:cubicBezTo>
                  <a:pt x="4212698" y="3255660"/>
                  <a:pt x="4155113" y="3180446"/>
                  <a:pt x="3894666" y="3211286"/>
                </a:cubicBezTo>
                <a:cubicBezTo>
                  <a:pt x="3634219" y="3242126"/>
                  <a:pt x="3510551" y="3173086"/>
                  <a:pt x="3288211" y="3211286"/>
                </a:cubicBezTo>
                <a:cubicBezTo>
                  <a:pt x="3065872" y="3249486"/>
                  <a:pt x="2904934" y="3157384"/>
                  <a:pt x="2731830" y="3211286"/>
                </a:cubicBezTo>
                <a:cubicBezTo>
                  <a:pt x="2558726" y="3265188"/>
                  <a:pt x="2261286" y="3180674"/>
                  <a:pt x="2125375" y="3211286"/>
                </a:cubicBezTo>
                <a:cubicBezTo>
                  <a:pt x="1989464" y="3241898"/>
                  <a:pt x="1750405" y="3206272"/>
                  <a:pt x="1518920" y="3211286"/>
                </a:cubicBezTo>
                <a:cubicBezTo>
                  <a:pt x="1287436" y="3216300"/>
                  <a:pt x="1263160" y="3156999"/>
                  <a:pt x="1062687" y="3211286"/>
                </a:cubicBezTo>
                <a:cubicBezTo>
                  <a:pt x="862214" y="3265573"/>
                  <a:pt x="765090" y="3167535"/>
                  <a:pt x="656529" y="3211286"/>
                </a:cubicBezTo>
                <a:cubicBezTo>
                  <a:pt x="547968" y="3255037"/>
                  <a:pt x="272933" y="3159820"/>
                  <a:pt x="0" y="3211286"/>
                </a:cubicBezTo>
                <a:cubicBezTo>
                  <a:pt x="-2099" y="3079907"/>
                  <a:pt x="59168" y="2805301"/>
                  <a:pt x="0" y="2643959"/>
                </a:cubicBezTo>
                <a:cubicBezTo>
                  <a:pt x="-59168" y="2482617"/>
                  <a:pt x="33463" y="2247168"/>
                  <a:pt x="0" y="2044519"/>
                </a:cubicBezTo>
                <a:cubicBezTo>
                  <a:pt x="-33463" y="1841870"/>
                  <a:pt x="64182" y="1722097"/>
                  <a:pt x="0" y="1445079"/>
                </a:cubicBezTo>
                <a:cubicBezTo>
                  <a:pt x="-64182" y="1168061"/>
                  <a:pt x="44613" y="1118839"/>
                  <a:pt x="0" y="1006203"/>
                </a:cubicBezTo>
                <a:cubicBezTo>
                  <a:pt x="-44613" y="893567"/>
                  <a:pt x="56407" y="624887"/>
                  <a:pt x="0" y="503101"/>
                </a:cubicBezTo>
                <a:cubicBezTo>
                  <a:pt x="-56407" y="381315"/>
                  <a:pt x="58035" y="17015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43655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A -&gt; B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계좌 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100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만원 송금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sp>
        <p:nvSpPr>
          <p:cNvPr id="4" name="원통형 3">
            <a:extLst>
              <a:ext uri="{FF2B5EF4-FFF2-40B4-BE49-F238E27FC236}">
                <a16:creationId xmlns:a16="http://schemas.microsoft.com/office/drawing/2014/main" id="{6CA4119E-C2EE-44E6-80ED-1C4C087B88E6}"/>
              </a:ext>
            </a:extLst>
          </p:cNvPr>
          <p:cNvSpPr/>
          <p:nvPr/>
        </p:nvSpPr>
        <p:spPr>
          <a:xfrm>
            <a:off x="1805049" y="3276608"/>
            <a:ext cx="1140691" cy="291737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트랜잭션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작업 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5512FD-70F4-442B-ABC8-879774E4A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40432"/>
              </p:ext>
            </p:extLst>
          </p:nvPr>
        </p:nvGraphicFramePr>
        <p:xfrm>
          <a:off x="3993521" y="3485157"/>
          <a:ext cx="4301393" cy="26619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05050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2129640320"/>
                    </a:ext>
                  </a:extLst>
                </a:gridCol>
              </a:tblGrid>
              <a:tr h="1067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SELECT</a:t>
                      </a: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 잔액 검색</a:t>
                      </a:r>
                      <a:endParaRPr lang="en-US" altLang="ko-KR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B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 잔액 검색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2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UPDATE</a:t>
                      </a: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계좌에서 </a:t>
                      </a:r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100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만원 인출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3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UPDATE</a:t>
                      </a: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B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계좌에서 </a:t>
                      </a:r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100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만원 입금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502363165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4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SELECT</a:t>
                      </a: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 잔액 검색</a:t>
                      </a:r>
                      <a:endParaRPr lang="en-US" altLang="ko-KR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  <a:p>
                      <a:pPr algn="l"/>
                      <a:r>
                        <a:rPr lang="en-US" altLang="ko-KR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B</a:t>
                      </a:r>
                      <a:r>
                        <a:rPr lang="ko-KR" altLang="en-US" sz="1600" b="0" u="none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계좌 잔액 검색</a:t>
                      </a:r>
                      <a:endParaRPr lang="en-US" altLang="ko-KR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326780074"/>
                  </a:ext>
                </a:extLst>
              </a:tr>
            </a:tbl>
          </a:graphicData>
        </a:graphic>
      </p:graphicFrame>
      <p:sp>
        <p:nvSpPr>
          <p:cNvPr id="10" name="원통형 9">
            <a:extLst>
              <a:ext uri="{FF2B5EF4-FFF2-40B4-BE49-F238E27FC236}">
                <a16:creationId xmlns:a16="http://schemas.microsoft.com/office/drawing/2014/main" id="{5BF34F0E-46F6-4C9A-B99D-DB20A6EA9027}"/>
              </a:ext>
            </a:extLst>
          </p:cNvPr>
          <p:cNvSpPr/>
          <p:nvPr/>
        </p:nvSpPr>
        <p:spPr>
          <a:xfrm>
            <a:off x="9342695" y="3276608"/>
            <a:ext cx="1140691" cy="291737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트랜잭션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작업 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C5FA9-8A18-4E3A-8321-90F4BC31571E}"/>
              </a:ext>
            </a:extLst>
          </p:cNvPr>
          <p:cNvSpPr txBox="1"/>
          <p:nvPr/>
        </p:nvSpPr>
        <p:spPr>
          <a:xfrm>
            <a:off x="3575185" y="2769128"/>
            <a:ext cx="14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06D23B-A19D-4AC3-B419-1A18859A32F4}"/>
              </a:ext>
            </a:extLst>
          </p:cNvPr>
          <p:cNvGrpSpPr/>
          <p:nvPr/>
        </p:nvGrpSpPr>
        <p:grpSpPr>
          <a:xfrm>
            <a:off x="2375395" y="3276609"/>
            <a:ext cx="5979679" cy="2089549"/>
            <a:chOff x="2375395" y="3276609"/>
            <a:chExt cx="5979679" cy="2089549"/>
          </a:xfrm>
        </p:grpSpPr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A9B074B9-BDC1-4EF9-93FC-AB65EA025B31}"/>
                </a:ext>
              </a:extLst>
            </p:cNvPr>
            <p:cNvSpPr/>
            <p:nvPr/>
          </p:nvSpPr>
          <p:spPr>
            <a:xfrm>
              <a:off x="7799903" y="4821872"/>
              <a:ext cx="555171" cy="544286"/>
            </a:xfrm>
            <a:prstGeom prst="mathMultiply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65A8697-5841-45F5-A792-AFBA320738A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2375395" y="3276609"/>
              <a:ext cx="5785966" cy="1824251"/>
            </a:xfrm>
            <a:prstGeom prst="bentConnector4">
              <a:avLst>
                <a:gd name="adj1" fmla="val -14370"/>
                <a:gd name="adj2" fmla="val 132514"/>
              </a:avLst>
            </a:prstGeom>
            <a:ln w="19050">
              <a:solidFill>
                <a:srgbClr val="D030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8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특징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4D276D-6A17-4594-84A7-8C791060F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84291"/>
              </p:ext>
            </p:extLst>
          </p:nvPr>
        </p:nvGraphicFramePr>
        <p:xfrm>
          <a:off x="2188692" y="2648666"/>
          <a:ext cx="7814615" cy="345134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923350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3891265">
                  <a:extLst>
                    <a:ext uri="{9D8B030D-6E8A-4147-A177-3AD203B41FA5}">
                      <a16:colId xmlns:a16="http://schemas.microsoft.com/office/drawing/2014/main" val="2129640320"/>
                    </a:ext>
                  </a:extLst>
                </a:gridCol>
              </a:tblGrid>
              <a:tr h="6484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Atomicity</a:t>
                      </a:r>
                    </a:p>
                    <a:p>
                      <a:pPr algn="ctr"/>
                      <a:r>
                        <a:rPr lang="ko-KR" altLang="en-US" sz="1200" b="0" u="none" dirty="0" err="1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원자성</a:t>
                      </a:r>
                      <a:endParaRPr lang="ko-KR" altLang="en-US" sz="12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Consistency</a:t>
                      </a:r>
                    </a:p>
                    <a:p>
                      <a:pPr algn="ctr"/>
                      <a:r>
                        <a:rPr lang="ko-KR" altLang="en-US" sz="1200" b="0" u="none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일관성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  <a:tr h="1088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트랜잭션이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 DB</a:t>
                      </a:r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에 모두 반영되던가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전혀 반영되지 않아야 한다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.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트랜잭션의 작업 처리 결과가 </a:t>
                      </a:r>
                      <a:endParaRPr lang="en-US" altLang="ko-KR" sz="15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  <a:cs typeface="Nirmala UI Semilight" panose="020B0402040204020203" pitchFamily="34" charset="0"/>
                      </a:endParaRPr>
                    </a:p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항상 일관성이 있어야 한다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.</a:t>
                      </a:r>
                      <a:endParaRPr lang="ko-KR" altLang="en-US" sz="15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606598116"/>
                  </a:ext>
                </a:extLst>
              </a:tr>
              <a:tr h="5667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Isolation</a:t>
                      </a:r>
                    </a:p>
                    <a:p>
                      <a:pPr algn="ctr"/>
                      <a:r>
                        <a:rPr lang="ko-KR" altLang="en-US" sz="1200" b="0" u="none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독립성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Durability</a:t>
                      </a:r>
                    </a:p>
                    <a:p>
                      <a:pPr algn="ctr"/>
                      <a:r>
                        <a:rPr lang="ko-KR" altLang="en-US" sz="1200" b="0" u="none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지속성</a:t>
                      </a:r>
                      <a:endParaRPr lang="ko-KR" altLang="en-US" sz="16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2610748288"/>
                  </a:ext>
                </a:extLst>
              </a:tr>
              <a:tr h="11478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둘 이상의 트랜잭션이 동시에 실행될 경우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어떤 하나의 트랜잭션이라도</a:t>
                      </a:r>
                      <a:endParaRPr lang="en-US" altLang="ko-KR" sz="15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  <a:cs typeface="Nirmala UI Semilight" panose="020B0402040204020203" pitchFamily="34" charset="0"/>
                      </a:endParaRPr>
                    </a:p>
                    <a:p>
                      <a:pPr algn="ctr"/>
                      <a:r>
                        <a:rPr lang="ko-KR" altLang="en-US" sz="1500" b="0" u="none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다른 트랜잭션의 연산에 끼어들 수 없다</a:t>
                      </a:r>
                      <a:r>
                        <a:rPr lang="en-US" altLang="ko-KR" sz="1500" b="0" u="none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.</a:t>
                      </a:r>
                      <a:endParaRPr lang="ko-KR" altLang="en-US" sz="15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트랜잭션이 성공적으로 완료될 경우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결과는 영구적으로 반영되어야 한다</a:t>
                      </a:r>
                      <a:r>
                        <a:rPr lang="en-US" altLang="ko-KR" sz="15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  <a:cs typeface="Nirmala UI Semilight" panose="020B0402040204020203" pitchFamily="34" charset="0"/>
                        </a:rPr>
                        <a:t>.</a:t>
                      </a:r>
                      <a:endParaRPr lang="ko-KR" altLang="en-US" sz="1500" b="0" u="none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67552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5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상태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48A2A4-C61C-4596-8CAB-A992E97C8180}"/>
              </a:ext>
            </a:extLst>
          </p:cNvPr>
          <p:cNvGrpSpPr/>
          <p:nvPr/>
        </p:nvGrpSpPr>
        <p:grpSpPr>
          <a:xfrm>
            <a:off x="2560152" y="3031958"/>
            <a:ext cx="7071695" cy="2258825"/>
            <a:chOff x="2560152" y="3031958"/>
            <a:chExt cx="7071695" cy="225882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29A18AB-9425-4686-B0E6-761D5F091FAD}"/>
                </a:ext>
              </a:extLst>
            </p:cNvPr>
            <p:cNvGrpSpPr/>
            <p:nvPr/>
          </p:nvGrpSpPr>
          <p:grpSpPr>
            <a:xfrm>
              <a:off x="2560152" y="3031958"/>
              <a:ext cx="7071695" cy="2213808"/>
              <a:chOff x="2261937" y="2390275"/>
              <a:chExt cx="7071695" cy="221380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4D61E06-8DA5-4EC6-83F5-A52FCF96FAD1}"/>
                  </a:ext>
                </a:extLst>
              </p:cNvPr>
              <p:cNvSpPr/>
              <p:nvPr/>
            </p:nvSpPr>
            <p:spPr>
              <a:xfrm>
                <a:off x="2261937" y="3128211"/>
                <a:ext cx="1430621" cy="73793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활동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FE838AF-D819-4D5A-B322-4A0EE5EE9579}"/>
                  </a:ext>
                </a:extLst>
              </p:cNvPr>
              <p:cNvSpPr/>
              <p:nvPr/>
            </p:nvSpPr>
            <p:spPr>
              <a:xfrm>
                <a:off x="5082474" y="2390275"/>
                <a:ext cx="1430621" cy="73793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부분적 완료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E80E75A-4FB2-457B-A754-0808197B41F9}"/>
                  </a:ext>
                </a:extLst>
              </p:cNvPr>
              <p:cNvSpPr/>
              <p:nvPr/>
            </p:nvSpPr>
            <p:spPr>
              <a:xfrm>
                <a:off x="5082474" y="3866147"/>
                <a:ext cx="1430621" cy="73793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실패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9C50A0B-F756-47A1-BAA2-AB3664F892D4}"/>
                  </a:ext>
                </a:extLst>
              </p:cNvPr>
              <p:cNvSpPr/>
              <p:nvPr/>
            </p:nvSpPr>
            <p:spPr>
              <a:xfrm>
                <a:off x="7903011" y="2390275"/>
                <a:ext cx="1430621" cy="73793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완료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4507587-5DAC-47D0-89AA-A2CF0A2DF768}"/>
                  </a:ext>
                </a:extLst>
              </p:cNvPr>
              <p:cNvSpPr/>
              <p:nvPr/>
            </p:nvSpPr>
            <p:spPr>
              <a:xfrm>
                <a:off x="7903011" y="3866147"/>
                <a:ext cx="1430621" cy="73793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철회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B5DA3A5-3A9D-4CB0-B8CD-381210F4A273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3990773" y="3400926"/>
              <a:ext cx="1389916" cy="73793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14FCAF-A46E-4091-A904-C6672A58DF0B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3990773" y="4138862"/>
              <a:ext cx="1389916" cy="737936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FDED112-4F5D-462A-89C1-B4FEA2AA9C9C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811310" y="3400926"/>
              <a:ext cx="138991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E9B86D0-4031-4AC7-8132-836E2BC14C56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811310" y="4876798"/>
              <a:ext cx="1389916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F37A5B-67C8-462E-8668-B109AAACCD27}"/>
                </a:ext>
              </a:extLst>
            </p:cNvPr>
            <p:cNvSpPr txBox="1"/>
            <p:nvPr/>
          </p:nvSpPr>
          <p:spPr>
            <a:xfrm>
              <a:off x="4341789" y="3262063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성공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002E1F-0C71-4901-9B8E-60FAC104D15D}"/>
                </a:ext>
              </a:extLst>
            </p:cNvPr>
            <p:cNvSpPr txBox="1"/>
            <p:nvPr/>
          </p:nvSpPr>
          <p:spPr>
            <a:xfrm>
              <a:off x="4341789" y="4707521"/>
              <a:ext cx="5629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2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오류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F609FA-E30D-4A3C-99AA-9A1D80D39473}"/>
                </a:ext>
              </a:extLst>
            </p:cNvPr>
            <p:cNvSpPr txBox="1"/>
            <p:nvPr/>
          </p:nvSpPr>
          <p:spPr>
            <a:xfrm>
              <a:off x="7083716" y="3031958"/>
              <a:ext cx="946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Commit</a:t>
              </a:r>
              <a:endParaRPr lang="ko-KR" altLang="en-US" sz="1600" dirty="0">
                <a:solidFill>
                  <a:schemeClr val="accent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11DA5D-F7CC-467F-959E-9BF7B9A448F4}"/>
                </a:ext>
              </a:extLst>
            </p:cNvPr>
            <p:cNvSpPr txBox="1"/>
            <p:nvPr/>
          </p:nvSpPr>
          <p:spPr>
            <a:xfrm>
              <a:off x="7050854" y="4952229"/>
              <a:ext cx="10046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Rollback</a:t>
              </a:r>
              <a:endParaRPr lang="ko-KR" altLang="en-US" sz="1600" dirty="0">
                <a:solidFill>
                  <a:schemeClr val="accent2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4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3313" cy="6123578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0"/>
            <a:ext cx="5257799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en-US" altLang="ko-KR" sz="195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E-R </a:t>
            </a:r>
            <a:r>
              <a:rPr lang="ko-KR" altLang="en-US" sz="195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모델과 </a:t>
            </a:r>
            <a:r>
              <a:rPr lang="en-US" altLang="ko-KR" sz="195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lang="ko-KR" altLang="en-US" sz="195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변환 규칙을 이용한 설계 예제</a:t>
            </a:r>
            <a:endParaRPr lang="en-US" altLang="ko-KR" sz="1950" spc="-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  Transaction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5C183-4739-44D4-A26E-CA309432915C}"/>
              </a:ext>
            </a:extLst>
          </p:cNvPr>
          <p:cNvSpPr/>
          <p:nvPr/>
        </p:nvSpPr>
        <p:spPr>
          <a:xfrm flipH="1">
            <a:off x="4651513" y="1006735"/>
            <a:ext cx="65880" cy="484035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Commit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작업을 정상적으로 처리하겠다고 확정하는 명령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처리과정을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영구저장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Rollback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작업 중 문제가 발생된 경우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변경사항을 취소하는 명령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트랜잭션이 시작되기 이전 상태로 되돌림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즉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마지막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Commit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완료 시점으로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돌아감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34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Save point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임시저장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현재의 트랜잭션을 작게 분할 가능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취소지점을 명시하고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 지점까지 작업을 취소하는 식으로 사용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32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8313B1-B108-455F-9712-D7CA2585098E}"/>
              </a:ext>
            </a:extLst>
          </p:cNvPr>
          <p:cNvCxnSpPr>
            <a:cxnSpLocks/>
          </p:cNvCxnSpPr>
          <p:nvPr/>
        </p:nvCxnSpPr>
        <p:spPr>
          <a:xfrm flipH="1">
            <a:off x="3017826" y="4046153"/>
            <a:ext cx="600189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3896DD-0D50-4155-8A72-B1FAC1AE4BA9}"/>
              </a:ext>
            </a:extLst>
          </p:cNvPr>
          <p:cNvCxnSpPr>
            <a:cxnSpLocks/>
          </p:cNvCxnSpPr>
          <p:nvPr/>
        </p:nvCxnSpPr>
        <p:spPr>
          <a:xfrm flipH="1">
            <a:off x="4869911" y="4441939"/>
            <a:ext cx="414981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CAE5C5-EABD-479C-B09B-9BD21838C4FA}"/>
              </a:ext>
            </a:extLst>
          </p:cNvPr>
          <p:cNvCxnSpPr>
            <a:cxnSpLocks/>
          </p:cNvCxnSpPr>
          <p:nvPr/>
        </p:nvCxnSpPr>
        <p:spPr>
          <a:xfrm flipH="1">
            <a:off x="6726006" y="4837724"/>
            <a:ext cx="229371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7F8150-7823-4EA5-91BC-ECFCD11F8AAF}"/>
              </a:ext>
            </a:extLst>
          </p:cNvPr>
          <p:cNvCxnSpPr>
            <a:cxnSpLocks/>
          </p:cNvCxnSpPr>
          <p:nvPr/>
        </p:nvCxnSpPr>
        <p:spPr>
          <a:xfrm>
            <a:off x="3017824" y="2162762"/>
            <a:ext cx="0" cy="970454"/>
          </a:xfrm>
          <a:prstGeom prst="line">
            <a:avLst/>
          </a:prstGeom>
          <a:ln w="28575">
            <a:solidFill>
              <a:srgbClr val="7D7C8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1D83A1-9D40-4159-AA6C-945FC23822BD}"/>
              </a:ext>
            </a:extLst>
          </p:cNvPr>
          <p:cNvCxnSpPr>
            <a:cxnSpLocks/>
          </p:cNvCxnSpPr>
          <p:nvPr/>
        </p:nvCxnSpPr>
        <p:spPr>
          <a:xfrm>
            <a:off x="8583033" y="2162762"/>
            <a:ext cx="0" cy="970454"/>
          </a:xfrm>
          <a:prstGeom prst="line">
            <a:avLst/>
          </a:prstGeom>
          <a:ln w="28575">
            <a:solidFill>
              <a:srgbClr val="7D7C8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B195B2-85AF-413C-8BA0-3E9E714DFED7}"/>
              </a:ext>
            </a:extLst>
          </p:cNvPr>
          <p:cNvCxnSpPr>
            <a:cxnSpLocks/>
          </p:cNvCxnSpPr>
          <p:nvPr/>
        </p:nvCxnSpPr>
        <p:spPr>
          <a:xfrm>
            <a:off x="3017824" y="3786848"/>
            <a:ext cx="0" cy="1542197"/>
          </a:xfrm>
          <a:prstGeom prst="line">
            <a:avLst/>
          </a:prstGeom>
          <a:ln w="28575">
            <a:solidFill>
              <a:srgbClr val="7D7C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4157BB-0B6A-4B84-B28A-F16806155142}"/>
              </a:ext>
            </a:extLst>
          </p:cNvPr>
          <p:cNvGrpSpPr/>
          <p:nvPr/>
        </p:nvGrpSpPr>
        <p:grpSpPr>
          <a:xfrm>
            <a:off x="1565178" y="2928502"/>
            <a:ext cx="7454546" cy="858346"/>
            <a:chOff x="2126182" y="4256152"/>
            <a:chExt cx="7454546" cy="657042"/>
          </a:xfrm>
        </p:grpSpPr>
        <p:sp>
          <p:nvSpPr>
            <p:cNvPr id="8" name="화살표: 갈매기형 수장 7">
              <a:extLst>
                <a:ext uri="{FF2B5EF4-FFF2-40B4-BE49-F238E27FC236}">
                  <a16:creationId xmlns:a16="http://schemas.microsoft.com/office/drawing/2014/main" id="{79D97A98-945C-4B49-B678-656B2BECD46A}"/>
                </a:ext>
              </a:extLst>
            </p:cNvPr>
            <p:cNvSpPr/>
            <p:nvPr/>
          </p:nvSpPr>
          <p:spPr>
            <a:xfrm>
              <a:off x="2126182" y="4256152"/>
              <a:ext cx="1888781" cy="65704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고양일산 R" panose="020B0303000000020004" pitchFamily="50" charset="-127"/>
                  <a:ea typeface="고양일산 R" panose="020B0303000000020004" pitchFamily="50" charset="-127"/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고양일산 R" panose="020B0303000000020004" pitchFamily="50" charset="-127"/>
                <a:ea typeface="고양일산 R" panose="020B0303000000020004" pitchFamily="50" charset="-127"/>
              </a:endParaRP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70E8CCFE-BF65-466A-86E6-1C2E33A7E3C3}"/>
                </a:ext>
              </a:extLst>
            </p:cNvPr>
            <p:cNvSpPr/>
            <p:nvPr/>
          </p:nvSpPr>
          <p:spPr>
            <a:xfrm>
              <a:off x="3981437" y="4256152"/>
              <a:ext cx="1888781" cy="65704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고양일산 R" panose="020B0303000000020004" pitchFamily="50" charset="-127"/>
                  <a:ea typeface="고양일산 R" panose="020B0303000000020004" pitchFamily="50" charset="-127"/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고양일산 R" panose="020B0303000000020004" pitchFamily="50" charset="-127"/>
                <a:ea typeface="고양일산 R" panose="020B0303000000020004" pitchFamily="50" charset="-127"/>
              </a:endParaRP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9EC521B9-846D-456B-9C2A-FC5B6E9B6B85}"/>
                </a:ext>
              </a:extLst>
            </p:cNvPr>
            <p:cNvSpPr/>
            <p:nvPr/>
          </p:nvSpPr>
          <p:spPr>
            <a:xfrm>
              <a:off x="5836692" y="4256152"/>
              <a:ext cx="1888781" cy="65704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고양일산 R" panose="020B0303000000020004" pitchFamily="50" charset="-127"/>
                  <a:ea typeface="고양일산 R" panose="020B0303000000020004" pitchFamily="50" charset="-127"/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고양일산 R" panose="020B0303000000020004" pitchFamily="50" charset="-127"/>
                <a:ea typeface="고양일산 R" panose="020B0303000000020004" pitchFamily="50" charset="-127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2A864EEF-3440-4AFC-9CBF-B3A839CAECCE}"/>
                </a:ext>
              </a:extLst>
            </p:cNvPr>
            <p:cNvSpPr/>
            <p:nvPr/>
          </p:nvSpPr>
          <p:spPr>
            <a:xfrm>
              <a:off x="7691947" y="4256152"/>
              <a:ext cx="1888781" cy="65704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고양일산 R" panose="020B0303000000020004" pitchFamily="50" charset="-127"/>
                  <a:ea typeface="고양일산 R" panose="020B0303000000020004" pitchFamily="50" charset="-127"/>
                </a:rPr>
                <a:t>4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고양일산 R" panose="020B0303000000020004" pitchFamily="50" charset="-127"/>
                <a:ea typeface="고양일산 R" panose="020B030300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094B05-1445-49D4-9124-83EEF62511CF}"/>
              </a:ext>
            </a:extLst>
          </p:cNvPr>
          <p:cNvCxnSpPr>
            <a:cxnSpLocks/>
          </p:cNvCxnSpPr>
          <p:nvPr/>
        </p:nvCxnSpPr>
        <p:spPr>
          <a:xfrm>
            <a:off x="4873920" y="3786848"/>
            <a:ext cx="0" cy="1542197"/>
          </a:xfrm>
          <a:prstGeom prst="line">
            <a:avLst/>
          </a:prstGeom>
          <a:ln w="28575">
            <a:solidFill>
              <a:srgbClr val="7D7C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E5C1BF-7F6A-48BD-A9A9-03F9602B54FA}"/>
              </a:ext>
            </a:extLst>
          </p:cNvPr>
          <p:cNvCxnSpPr>
            <a:cxnSpLocks/>
          </p:cNvCxnSpPr>
          <p:nvPr/>
        </p:nvCxnSpPr>
        <p:spPr>
          <a:xfrm>
            <a:off x="6730015" y="3786848"/>
            <a:ext cx="0" cy="1542197"/>
          </a:xfrm>
          <a:prstGeom prst="line">
            <a:avLst/>
          </a:prstGeom>
          <a:ln w="28575">
            <a:solidFill>
              <a:srgbClr val="7D7C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41364A-607B-44FB-A75A-2B3F9D305028}"/>
              </a:ext>
            </a:extLst>
          </p:cNvPr>
          <p:cNvCxnSpPr>
            <a:cxnSpLocks/>
          </p:cNvCxnSpPr>
          <p:nvPr/>
        </p:nvCxnSpPr>
        <p:spPr>
          <a:xfrm>
            <a:off x="8586111" y="3786848"/>
            <a:ext cx="0" cy="1542197"/>
          </a:xfrm>
          <a:prstGeom prst="line">
            <a:avLst/>
          </a:prstGeom>
          <a:ln w="28575">
            <a:solidFill>
              <a:srgbClr val="7D7C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B5599-A615-4AD8-963A-F5B03BB00A03}"/>
              </a:ext>
            </a:extLst>
          </p:cNvPr>
          <p:cNvSpPr txBox="1"/>
          <p:nvPr/>
        </p:nvSpPr>
        <p:spPr>
          <a:xfrm>
            <a:off x="2594781" y="5356341"/>
            <a:ext cx="87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COMMIT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32648-E993-4342-A23D-CB91DB80555D}"/>
              </a:ext>
            </a:extLst>
          </p:cNvPr>
          <p:cNvSpPr txBox="1"/>
          <p:nvPr/>
        </p:nvSpPr>
        <p:spPr>
          <a:xfrm>
            <a:off x="4181005" y="5356341"/>
            <a:ext cx="13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SAVEPOINT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7FFCB2-AB19-4509-9795-D2BC82DE44A5}"/>
              </a:ext>
            </a:extLst>
          </p:cNvPr>
          <p:cNvSpPr txBox="1"/>
          <p:nvPr/>
        </p:nvSpPr>
        <p:spPr>
          <a:xfrm>
            <a:off x="6037100" y="5356341"/>
            <a:ext cx="13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SAVEPOINT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D9528-15AE-43D2-BFE2-BEA68A2715DC}"/>
              </a:ext>
            </a:extLst>
          </p:cNvPr>
          <p:cNvSpPr txBox="1"/>
          <p:nvPr/>
        </p:nvSpPr>
        <p:spPr>
          <a:xfrm>
            <a:off x="8159991" y="5356341"/>
            <a:ext cx="87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COMMIT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B5D7A-4166-4900-B6A1-8C3A2C0A2FD1}"/>
              </a:ext>
            </a:extLst>
          </p:cNvPr>
          <p:cNvSpPr txBox="1"/>
          <p:nvPr/>
        </p:nvSpPr>
        <p:spPr>
          <a:xfrm>
            <a:off x="9033372" y="3892264"/>
            <a:ext cx="1073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0891B-E96E-4DC6-B4A4-AB01C6ADEC19}"/>
              </a:ext>
            </a:extLst>
          </p:cNvPr>
          <p:cNvSpPr txBox="1"/>
          <p:nvPr/>
        </p:nvSpPr>
        <p:spPr>
          <a:xfrm>
            <a:off x="9033372" y="4288050"/>
            <a:ext cx="159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 TO S1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8AD91-705C-444C-A1CC-E413AFFC203C}"/>
              </a:ext>
            </a:extLst>
          </p:cNvPr>
          <p:cNvSpPr txBox="1"/>
          <p:nvPr/>
        </p:nvSpPr>
        <p:spPr>
          <a:xfrm>
            <a:off x="9033372" y="4683835"/>
            <a:ext cx="159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 TO S2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93D3C9D-D8D5-4A7B-88AD-09B09CCB64AF}"/>
              </a:ext>
            </a:extLst>
          </p:cNvPr>
          <p:cNvCxnSpPr/>
          <p:nvPr/>
        </p:nvCxnSpPr>
        <p:spPr>
          <a:xfrm>
            <a:off x="3017824" y="2456923"/>
            <a:ext cx="5565209" cy="0"/>
          </a:xfrm>
          <a:prstGeom prst="straightConnector1">
            <a:avLst/>
          </a:prstGeom>
          <a:ln w="12700">
            <a:solidFill>
              <a:srgbClr val="7D7C8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06E14D-04A5-4C98-A545-047C0C07CB66}"/>
              </a:ext>
            </a:extLst>
          </p:cNvPr>
          <p:cNvSpPr txBox="1"/>
          <p:nvPr/>
        </p:nvSpPr>
        <p:spPr>
          <a:xfrm>
            <a:off x="5152142" y="2291019"/>
            <a:ext cx="12965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41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예제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pic>
        <p:nvPicPr>
          <p:cNvPr id="5" name="그림 4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25A79A4E-7B80-44DA-809C-B5C574C7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71" y="3781424"/>
            <a:ext cx="2462459" cy="144796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266578B-1A59-4B37-8975-B8A27492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2281237"/>
            <a:ext cx="4438650" cy="401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5F478-C657-4229-9EDB-778B066CEC05}"/>
              </a:ext>
            </a:extLst>
          </p:cNvPr>
          <p:cNvSpPr txBox="1"/>
          <p:nvPr/>
        </p:nvSpPr>
        <p:spPr>
          <a:xfrm>
            <a:off x="5312952" y="2249236"/>
            <a:ext cx="131799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트랜잭션 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A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mejing05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추가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B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mejing01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삭제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C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71" y="1849624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예제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Transaction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1D8-7ED1-4DF8-9592-9FF825084FFB}"/>
              </a:ext>
            </a:extLst>
          </p:cNvPr>
          <p:cNvSpPr txBox="1"/>
          <p:nvPr/>
        </p:nvSpPr>
        <p:spPr>
          <a:xfrm>
            <a:off x="2134595" y="2702370"/>
            <a:ext cx="396140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B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</a:t>
            </a: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</a:t>
            </a: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➡ 실패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돌아갔기 때문에 그 이후 변경사항 모두 사라짐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COMMIT</a:t>
            </a:r>
          </a:p>
          <a:p>
            <a:pPr algn="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Rollback</a:t>
            </a: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➡ 실패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Commit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 모든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Save point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사라짐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053A51-E684-424C-AAD5-484F8EAF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2370"/>
            <a:ext cx="3457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감사합니다</a:t>
            </a:r>
            <a:endParaRPr lang="en-US" altLang="ko-KR" sz="4000" b="1" spc="300" dirty="0">
              <a:solidFill>
                <a:schemeClr val="bg1"/>
              </a:solidFill>
              <a:latin typeface="고양일산 R" panose="020B0303000000020004" pitchFamily="50" charset="-127"/>
              <a:ea typeface="고양일산 R" panose="020B030300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979693" y="5884946"/>
            <a:ext cx="2057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2021-08-11</a:t>
            </a:r>
          </a:p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20200370</a:t>
            </a:r>
          </a:p>
          <a:p>
            <a:pPr algn="ctr"/>
            <a:r>
              <a:rPr lang="ko-KR" altLang="en-US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Relational 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E-R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모델과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변환 규칙을 이용한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BFA873-4B2C-42B6-844E-4B47D841FA94}"/>
              </a:ext>
            </a:extLst>
          </p:cNvPr>
          <p:cNvGrpSpPr/>
          <p:nvPr/>
        </p:nvGrpSpPr>
        <p:grpSpPr>
          <a:xfrm>
            <a:off x="1327945" y="2877728"/>
            <a:ext cx="9536110" cy="1169222"/>
            <a:chOff x="1143926" y="2535271"/>
            <a:chExt cx="9536110" cy="1169222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980CCC6E-DA16-4DD0-ACA9-B9C80ED7BB8E}"/>
                </a:ext>
              </a:extLst>
            </p:cNvPr>
            <p:cNvSpPr/>
            <p:nvPr/>
          </p:nvSpPr>
          <p:spPr>
            <a:xfrm>
              <a:off x="1143926" y="2535271"/>
              <a:ext cx="2115090" cy="1169222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요구 분석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9EBA6C25-B0AE-437E-BC5A-4129B8E7C904}"/>
                </a:ext>
              </a:extLst>
            </p:cNvPr>
            <p:cNvSpPr/>
            <p:nvPr/>
          </p:nvSpPr>
          <p:spPr>
            <a:xfrm>
              <a:off x="2999181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개념적 설계</a:t>
              </a: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A8C2F355-A98E-43EB-A5BF-1C328575A3E1}"/>
                </a:ext>
              </a:extLst>
            </p:cNvPr>
            <p:cNvSpPr/>
            <p:nvPr/>
          </p:nvSpPr>
          <p:spPr>
            <a:xfrm>
              <a:off x="4854436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논리적 설계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EA2F3368-95D5-446C-B567-1E37608BEFF0}"/>
                </a:ext>
              </a:extLst>
            </p:cNvPr>
            <p:cNvSpPr/>
            <p:nvPr/>
          </p:nvSpPr>
          <p:spPr>
            <a:xfrm>
              <a:off x="6709691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물리적 설계</a:t>
              </a: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D66B9D0A-D87B-450A-9844-31448268F824}"/>
                </a:ext>
              </a:extLst>
            </p:cNvPr>
            <p:cNvSpPr/>
            <p:nvPr/>
          </p:nvSpPr>
          <p:spPr>
            <a:xfrm>
              <a:off x="8564946" y="2535271"/>
              <a:ext cx="2115090" cy="1169222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구현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D30DEC-64E6-4C8F-B05D-F3340BB9C735}"/>
              </a:ext>
            </a:extLst>
          </p:cNvPr>
          <p:cNvSpPr/>
          <p:nvPr/>
        </p:nvSpPr>
        <p:spPr>
          <a:xfrm>
            <a:off x="1327946" y="4170417"/>
            <a:ext cx="1920214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 요구사항을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분석하여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요구 조건 명세서 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14D98-3C1B-4F51-AD74-F7B5B49561C7}"/>
              </a:ext>
            </a:extLst>
          </p:cNvPr>
          <p:cNvSpPr/>
          <p:nvPr/>
        </p:nvSpPr>
        <p:spPr>
          <a:xfrm>
            <a:off x="3378076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독립적인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개념 스키마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선정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F72DB-6AA0-4194-B863-CF641E67501A}"/>
              </a:ext>
            </a:extLst>
          </p:cNvPr>
          <p:cNvSpPr/>
          <p:nvPr/>
        </p:nvSpPr>
        <p:spPr>
          <a:xfrm>
            <a:off x="5233331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맞는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스키마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FFDF11-0832-4718-A19B-F37AE53240FA}"/>
              </a:ext>
            </a:extLst>
          </p:cNvPr>
          <p:cNvSpPr/>
          <p:nvPr/>
        </p:nvSpPr>
        <p:spPr>
          <a:xfrm>
            <a:off x="7088586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맞는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물리적 구조 설계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3C7C9-05AD-407B-AF64-322CC08F8556}"/>
              </a:ext>
            </a:extLst>
          </p:cNvPr>
          <p:cNvSpPr/>
          <p:nvPr/>
        </p:nvSpPr>
        <p:spPr>
          <a:xfrm>
            <a:off x="8943841" y="4170417"/>
            <a:ext cx="1725338" cy="163662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DBMS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DDL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생성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09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요구사항 분석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Entity, Attribute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F6FFEB-3AA9-4C5D-95D2-5DA962A99574}"/>
              </a:ext>
            </a:extLst>
          </p:cNvPr>
          <p:cNvGrpSpPr/>
          <p:nvPr/>
        </p:nvGrpSpPr>
        <p:grpSpPr>
          <a:xfrm>
            <a:off x="1675210" y="2651377"/>
            <a:ext cx="7011590" cy="1595437"/>
            <a:chOff x="1675210" y="2273300"/>
            <a:chExt cx="7011590" cy="15954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9FEDC12-10BB-4BBB-A647-54628A615912}"/>
                </a:ext>
              </a:extLst>
            </p:cNvPr>
            <p:cNvSpPr/>
            <p:nvPr/>
          </p:nvSpPr>
          <p:spPr>
            <a:xfrm>
              <a:off x="4064000" y="2273300"/>
              <a:ext cx="508000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A4B16C6-41E4-4BA4-94A7-62EE0EC2F283}"/>
                </a:ext>
              </a:extLst>
            </p:cNvPr>
            <p:cNvSpPr/>
            <p:nvPr/>
          </p:nvSpPr>
          <p:spPr>
            <a:xfrm>
              <a:off x="1675210" y="2654300"/>
              <a:ext cx="902890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89EB0-7F67-485B-8E39-E3381550735E}"/>
                </a:ext>
              </a:extLst>
            </p:cNvPr>
            <p:cNvSpPr/>
            <p:nvPr/>
          </p:nvSpPr>
          <p:spPr>
            <a:xfrm>
              <a:off x="3275410" y="3023689"/>
              <a:ext cx="686990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9D98DF6-11CB-4676-9796-CF6A6D8758DF}"/>
                </a:ext>
              </a:extLst>
            </p:cNvPr>
            <p:cNvSpPr/>
            <p:nvPr/>
          </p:nvSpPr>
          <p:spPr>
            <a:xfrm>
              <a:off x="2649646" y="3386137"/>
              <a:ext cx="538054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FD204F-6098-4245-8FB0-489A429130A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667000"/>
              <a:ext cx="5969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9C861C-99B0-42B0-BF1E-00C1D434668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2667000"/>
              <a:ext cx="71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308787B-6B6B-44D8-AF68-839749AB54B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67000"/>
              <a:ext cx="381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E84811F-2ABD-47C7-B69E-ECD6CC38B01A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0" y="2667000"/>
              <a:ext cx="71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3D91C25-4D48-4E27-9B71-07FCD714D746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00" y="3036389"/>
              <a:ext cx="11811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E7BB36-1D38-4759-97C6-38B7FA002815}"/>
                </a:ext>
              </a:extLst>
            </p:cNvPr>
            <p:cNvCxnSpPr>
              <a:cxnSpLocks/>
            </p:cNvCxnSpPr>
            <p:nvPr/>
          </p:nvCxnSpPr>
          <p:spPr>
            <a:xfrm>
              <a:off x="7950200" y="3036389"/>
              <a:ext cx="736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C500E9-07B6-4D3F-B2C0-992D2D8EA5C1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404689"/>
              <a:ext cx="10541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B2F18DC-6CFF-436A-A8F2-C1663516D73A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3404689"/>
              <a:ext cx="685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EC03963-B79F-44FE-9DE3-B11D63448F92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404689"/>
              <a:ext cx="685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71AF63A-809A-4488-BE27-DF703A72B8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3760289"/>
              <a:ext cx="685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2DCAE5-8AE4-4CF4-B04B-88B37B8E1933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3760289"/>
              <a:ext cx="431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5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 회원으로 가입하려면 회원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비밀번호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신용카드 정보를 입력해야 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회원의 신용카드 정보는 여러 개를 저장할 수 있는데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세부적으로는 신용카드번호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유효기간을 저장할 수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보유한 비행기에 대해 비행기번호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출발시간 정보를 저장하고 있다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한빛 항공사에서는 좌석에 대한 좌석번호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등급 정보를 저장하고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회원은 좌석을 예약하는데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회원 한 명은 좌석을 하나만 예약할 수 있고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 좌석은 회원 한 명만 예약할 수 있다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비행기에는 좌석이 존재하는데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비행기 하나에는 좌석이 여러 개 존재할 수 있고 한 좌석은 반드시 하나의 비행기에만 존재해야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그리고 좌석은 비행기가 없으면 의미가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16B96D-77C0-4017-9A38-DE593A24EF1D}"/>
              </a:ext>
            </a:extLst>
          </p:cNvPr>
          <p:cNvGrpSpPr/>
          <p:nvPr/>
        </p:nvGrpSpPr>
        <p:grpSpPr>
          <a:xfrm>
            <a:off x="1758950" y="3430612"/>
            <a:ext cx="3282950" cy="1473200"/>
            <a:chOff x="1758950" y="3035300"/>
            <a:chExt cx="3282950" cy="14732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7C36936-AE01-44CE-8185-849C0E6551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035300"/>
              <a:ext cx="1879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A2C185-FC66-495D-9899-10D98627B069}"/>
                </a:ext>
              </a:extLst>
            </p:cNvPr>
            <p:cNvCxnSpPr>
              <a:cxnSpLocks/>
            </p:cNvCxnSpPr>
            <p:nvPr/>
          </p:nvCxnSpPr>
          <p:spPr>
            <a:xfrm>
              <a:off x="1758950" y="4140200"/>
              <a:ext cx="14033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C1943-3D50-4C1F-A999-63ED2FC3DFFE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00" y="4508500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3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 Entity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간의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Relation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추출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7D266F7-7B39-41EA-B26A-5C7E6F908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48077"/>
              </p:ext>
            </p:extLst>
          </p:nvPr>
        </p:nvGraphicFramePr>
        <p:xfrm>
          <a:off x="838200" y="3117501"/>
          <a:ext cx="10515600" cy="271228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79101">
                  <a:extLst>
                    <a:ext uri="{9D8B030D-6E8A-4147-A177-3AD203B41FA5}">
                      <a16:colId xmlns:a16="http://schemas.microsoft.com/office/drawing/2014/main" val="2388737516"/>
                    </a:ext>
                  </a:extLst>
                </a:gridCol>
                <a:gridCol w="5375868">
                  <a:extLst>
                    <a:ext uri="{9D8B030D-6E8A-4147-A177-3AD203B41FA5}">
                      <a16:colId xmlns:a16="http://schemas.microsoft.com/office/drawing/2014/main" val="3763082775"/>
                    </a:ext>
                  </a:extLst>
                </a:gridCol>
                <a:gridCol w="1024932">
                  <a:extLst>
                    <a:ext uri="{9D8B030D-6E8A-4147-A177-3AD203B41FA5}">
                      <a16:colId xmlns:a16="http://schemas.microsoft.com/office/drawing/2014/main" val="763995538"/>
                    </a:ext>
                  </a:extLst>
                </a:gridCol>
                <a:gridCol w="3435699">
                  <a:extLst>
                    <a:ext uri="{9D8B030D-6E8A-4147-A177-3AD203B41FA5}">
                      <a16:colId xmlns:a16="http://schemas.microsoft.com/office/drawing/2014/main" val="1345049551"/>
                    </a:ext>
                  </a:extLst>
                </a:gridCol>
              </a:tblGrid>
              <a:tr h="167833"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관계에 참여하는 개체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관계유형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관계 속성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34372671"/>
                  </a:ext>
                </a:extLst>
              </a:tr>
              <a:tr h="570632"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보유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여러 신용카드를 가질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신용카드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신용카드는 한 회원이 보유한다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1:N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b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</a:br>
                      <a:endParaRPr lang="ko-KR" altLang="en-US" sz="1600" b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320796467"/>
                  </a:ext>
                </a:extLst>
              </a:tr>
              <a:tr h="624008">
                <a:tc rowSpan="2"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예약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한 좌석만 예약할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좌석은 회원 한 명에 의해서 예약된다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1:1</a:t>
                      </a:r>
                    </a:p>
                  </a:txBody>
                  <a:tcPr marL="28817" marR="28817" marT="14408" marB="14408" anchor="ctr"/>
                </a:tc>
                <a:tc rowSpan="2">
                  <a:txBody>
                    <a:bodyPr/>
                    <a:lstStyle/>
                    <a:p>
                      <a:endParaRPr lang="ko-KR" altLang="en-US" sz="1600" b="0" dirty="0">
                        <a:solidFill>
                          <a:srgbClr val="666666"/>
                        </a:solidFill>
                        <a:effectLst/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4030619177"/>
                  </a:ext>
                </a:extLst>
              </a:tr>
              <a:tr h="624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회원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선택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): 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회원은 여러 비행기를 예약할 수 있다</a:t>
                      </a:r>
                    </a:p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):  </a:t>
                      </a:r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비행기에 여러 회원이 예약할 수 있다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N:M</a:t>
                      </a:r>
                    </a:p>
                  </a:txBody>
                  <a:tcPr marL="28817" marR="28817" marT="14408" marB="144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14905"/>
                  </a:ext>
                </a:extLst>
              </a:tr>
              <a:tr h="620983"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존재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 하나에는 좌석이 여러개 존재한다</a:t>
                      </a:r>
                    </a:p>
                    <a:p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좌석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) : </a:t>
                      </a:r>
                      <a:r>
                        <a:rPr lang="ko-KR" alt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한 좌석은 하나의 비행기에만 존재해야 한다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1:N</a:t>
                      </a:r>
                    </a:p>
                  </a:txBody>
                  <a:tcPr marL="28817" marR="28817" marT="14408" marB="144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solidFill>
                            <a:srgbClr val="666666"/>
                          </a:solidFill>
                          <a:effectLst/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비행기 없이 좌석 존재 불가</a:t>
                      </a:r>
                    </a:p>
                  </a:txBody>
                  <a:tcPr marL="28817" marR="28817" marT="14408" marB="14408" anchor="ctr"/>
                </a:tc>
                <a:extLst>
                  <a:ext uri="{0D108BD9-81ED-4DB2-BD59-A6C34878D82A}">
                    <a16:rowId xmlns:a16="http://schemas.microsoft.com/office/drawing/2014/main" val="125790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592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개념적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ERD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생성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83B8F-C147-4753-A581-E29B17D90272}"/>
              </a:ext>
            </a:extLst>
          </p:cNvPr>
          <p:cNvGrpSpPr/>
          <p:nvPr/>
        </p:nvGrpSpPr>
        <p:grpSpPr>
          <a:xfrm>
            <a:off x="3242801" y="2636928"/>
            <a:ext cx="5706398" cy="3744666"/>
            <a:chOff x="3242801" y="2636928"/>
            <a:chExt cx="5706398" cy="374466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D0564E2-BF95-4427-A7DC-E2606068A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478307" y="5916373"/>
              <a:ext cx="331533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9673507-0B5B-450B-A6C0-168385664776}"/>
                </a:ext>
              </a:extLst>
            </p:cNvPr>
            <p:cNvCxnSpPr>
              <a:cxnSpLocks/>
              <a:stCxn id="9" idx="1"/>
              <a:endCxn id="4" idx="3"/>
            </p:cNvCxnSpPr>
            <p:nvPr/>
          </p:nvCxnSpPr>
          <p:spPr>
            <a:xfrm flipH="1">
              <a:off x="4478307" y="3102149"/>
              <a:ext cx="331533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61BD515-06AB-41BA-8ACD-249B50898F07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3900527" y="3466523"/>
              <a:ext cx="0" cy="208547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9DF8BF1-F81E-45A4-84F5-E0A78AFEA122}"/>
                </a:ext>
              </a:extLst>
            </p:cNvPr>
            <p:cNvGrpSpPr/>
            <p:nvPr/>
          </p:nvGrpSpPr>
          <p:grpSpPr>
            <a:xfrm>
              <a:off x="3242801" y="2636928"/>
              <a:ext cx="5706398" cy="3744666"/>
              <a:chOff x="3242801" y="2645892"/>
              <a:chExt cx="5706398" cy="374466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A47BC79-E5F6-4320-886B-E1411CE730AB}"/>
                  </a:ext>
                </a:extLst>
              </p:cNvPr>
              <p:cNvSpPr/>
              <p:nvPr/>
            </p:nvSpPr>
            <p:spPr>
              <a:xfrm>
                <a:off x="7793639" y="2746739"/>
                <a:ext cx="1155560" cy="7287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신용카드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62CB331-75D5-46F2-99F8-FE518D4C4BC1}"/>
                  </a:ext>
                </a:extLst>
              </p:cNvPr>
              <p:cNvSpPr/>
              <p:nvPr/>
            </p:nvSpPr>
            <p:spPr>
              <a:xfrm>
                <a:off x="3322747" y="5560963"/>
                <a:ext cx="1155560" cy="7287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비행기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4691E2-F258-4613-9247-5F2045A65F68}"/>
                  </a:ext>
                </a:extLst>
              </p:cNvPr>
              <p:cNvSpPr/>
              <p:nvPr/>
            </p:nvSpPr>
            <p:spPr>
              <a:xfrm>
                <a:off x="7793639" y="5560963"/>
                <a:ext cx="1155560" cy="7287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ysClr val="windowText" lastClr="000000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좌석</a:t>
                </a:r>
              </a:p>
            </p:txBody>
          </p:sp>
          <p:sp>
            <p:nvSpPr>
              <p:cNvPr id="5" name="다이아몬드 4">
                <a:extLst>
                  <a:ext uri="{FF2B5EF4-FFF2-40B4-BE49-F238E27FC236}">
                    <a16:creationId xmlns:a16="http://schemas.microsoft.com/office/drawing/2014/main" id="{860B0AAB-E433-4A55-AA8A-1F470E1E7058}"/>
                  </a:ext>
                </a:extLst>
              </p:cNvPr>
              <p:cNvSpPr/>
              <p:nvPr/>
            </p:nvSpPr>
            <p:spPr>
              <a:xfrm>
                <a:off x="5478247" y="2645892"/>
                <a:ext cx="1315452" cy="930442"/>
              </a:xfrm>
              <a:prstGeom prst="diamond">
                <a:avLst/>
              </a:prstGeom>
              <a:solidFill>
                <a:srgbClr val="7D7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/>
                  <a:t>보유</a:t>
                </a:r>
              </a:p>
            </p:txBody>
          </p: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60A08595-F1D3-444C-A6CE-44BA520C713A}"/>
                  </a:ext>
                </a:extLst>
              </p:cNvPr>
              <p:cNvSpPr/>
              <p:nvPr/>
            </p:nvSpPr>
            <p:spPr>
              <a:xfrm>
                <a:off x="5478247" y="5460116"/>
                <a:ext cx="1315452" cy="930442"/>
              </a:xfrm>
              <a:prstGeom prst="diamond">
                <a:avLst/>
              </a:prstGeom>
              <a:solidFill>
                <a:srgbClr val="7D7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존재</a:t>
                </a:r>
              </a:p>
            </p:txBody>
          </p:sp>
          <p:sp>
            <p:nvSpPr>
              <p:cNvPr id="14" name="다이아몬드 13">
                <a:extLst>
                  <a:ext uri="{FF2B5EF4-FFF2-40B4-BE49-F238E27FC236}">
                    <a16:creationId xmlns:a16="http://schemas.microsoft.com/office/drawing/2014/main" id="{65EF6AAB-585D-4175-9414-A9F1A96BB2F3}"/>
                  </a:ext>
                </a:extLst>
              </p:cNvPr>
              <p:cNvSpPr/>
              <p:nvPr/>
            </p:nvSpPr>
            <p:spPr>
              <a:xfrm>
                <a:off x="3242801" y="4053004"/>
                <a:ext cx="1315452" cy="930442"/>
              </a:xfrm>
              <a:prstGeom prst="diamond">
                <a:avLst/>
              </a:prstGeom>
              <a:solidFill>
                <a:srgbClr val="7D7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예약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27A7761-68AC-4657-AB48-D2AECC198688}"/>
                  </a:ext>
                </a:extLst>
              </p:cNvPr>
              <p:cNvSpPr/>
              <p:nvPr/>
            </p:nvSpPr>
            <p:spPr>
              <a:xfrm>
                <a:off x="3322747" y="2746739"/>
                <a:ext cx="1155560" cy="7287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ysClr val="windowText" lastClr="000000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회원</a:t>
                </a:r>
              </a:p>
            </p:txBody>
          </p:sp>
        </p:grp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79C6EDEF-3067-4A09-86D9-D7DB41479897}"/>
              </a:ext>
            </a:extLst>
          </p:cNvPr>
          <p:cNvSpPr/>
          <p:nvPr/>
        </p:nvSpPr>
        <p:spPr>
          <a:xfrm>
            <a:off x="1842772" y="2403846"/>
            <a:ext cx="1315452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회원아이디</a:t>
            </a:r>
            <a:endParaRPr lang="ko-KR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EA6126-1316-4581-93AF-3620C2DBAF19}"/>
              </a:ext>
            </a:extLst>
          </p:cNvPr>
          <p:cNvSpPr/>
          <p:nvPr/>
        </p:nvSpPr>
        <p:spPr>
          <a:xfrm>
            <a:off x="1606537" y="2914437"/>
            <a:ext cx="716270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성명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A7B6339-0A3D-45A8-8FFF-316E055BDEF3}"/>
              </a:ext>
            </a:extLst>
          </p:cNvPr>
          <p:cNvSpPr/>
          <p:nvPr/>
        </p:nvSpPr>
        <p:spPr>
          <a:xfrm>
            <a:off x="1983946" y="3380601"/>
            <a:ext cx="1058479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비밀번호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E3E5C-0AAF-4C5C-AF63-278E68F2E8C4}"/>
              </a:ext>
            </a:extLst>
          </p:cNvPr>
          <p:cNvSpPr/>
          <p:nvPr/>
        </p:nvSpPr>
        <p:spPr>
          <a:xfrm>
            <a:off x="9033778" y="2157419"/>
            <a:ext cx="1060193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카드번호</a:t>
            </a:r>
            <a:endParaRPr lang="ko-KR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E1B73F-FF90-4BEE-945F-55302250D87C}"/>
              </a:ext>
            </a:extLst>
          </p:cNvPr>
          <p:cNvSpPr/>
          <p:nvPr/>
        </p:nvSpPr>
        <p:spPr>
          <a:xfrm>
            <a:off x="9371358" y="2910182"/>
            <a:ext cx="1060193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유효기간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7478C9A-CA91-4CCB-9391-FD2EDDF2C9BB}"/>
              </a:ext>
            </a:extLst>
          </p:cNvPr>
          <p:cNvSpPr/>
          <p:nvPr/>
        </p:nvSpPr>
        <p:spPr>
          <a:xfrm>
            <a:off x="1822861" y="4974482"/>
            <a:ext cx="1315452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비행기번호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40163C-AFB0-491E-8E81-471606EE1CCA}"/>
              </a:ext>
            </a:extLst>
          </p:cNvPr>
          <p:cNvSpPr/>
          <p:nvPr/>
        </p:nvSpPr>
        <p:spPr>
          <a:xfrm>
            <a:off x="1167247" y="5676424"/>
            <a:ext cx="1058479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출발날짜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6A0304-2A08-4427-AF27-19B604B40E4B}"/>
              </a:ext>
            </a:extLst>
          </p:cNvPr>
          <p:cNvSpPr/>
          <p:nvPr/>
        </p:nvSpPr>
        <p:spPr>
          <a:xfrm>
            <a:off x="2046601" y="6201297"/>
            <a:ext cx="1058479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출발시간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2AD5BC-09B5-4270-A990-9B0A2E68D958}"/>
              </a:ext>
            </a:extLst>
          </p:cNvPr>
          <p:cNvSpPr/>
          <p:nvPr/>
        </p:nvSpPr>
        <p:spPr>
          <a:xfrm>
            <a:off x="9294933" y="5154636"/>
            <a:ext cx="1060193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좌석번호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BFD66A5-7860-47D7-8A13-7A27B5DF0801}"/>
              </a:ext>
            </a:extLst>
          </p:cNvPr>
          <p:cNvSpPr/>
          <p:nvPr/>
        </p:nvSpPr>
        <p:spPr>
          <a:xfrm>
            <a:off x="9431917" y="6142588"/>
            <a:ext cx="662054" cy="4661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등급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B35FFB-1F75-49A3-A17D-FD5A9EFEC3B8}"/>
              </a:ext>
            </a:extLst>
          </p:cNvPr>
          <p:cNvCxnSpPr>
            <a:stCxn id="20" idx="5"/>
            <a:endCxn id="4" idx="1"/>
          </p:cNvCxnSpPr>
          <p:nvPr/>
        </p:nvCxnSpPr>
        <p:spPr>
          <a:xfrm>
            <a:off x="2965581" y="2801742"/>
            <a:ext cx="357166" cy="300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4E7B17-36BA-4E18-B4A4-8DC8E116E7A7}"/>
              </a:ext>
            </a:extLst>
          </p:cNvPr>
          <p:cNvCxnSpPr>
            <a:cxnSpLocks/>
            <a:stCxn id="27" idx="6"/>
            <a:endCxn id="4" idx="1"/>
          </p:cNvCxnSpPr>
          <p:nvPr/>
        </p:nvCxnSpPr>
        <p:spPr>
          <a:xfrm flipV="1">
            <a:off x="2322807" y="3102149"/>
            <a:ext cx="999940" cy="453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6F4AB1-90BB-4212-BF2A-488A1EBFBD49}"/>
              </a:ext>
            </a:extLst>
          </p:cNvPr>
          <p:cNvCxnSpPr>
            <a:cxnSpLocks/>
            <a:stCxn id="28" idx="7"/>
            <a:endCxn id="4" idx="1"/>
          </p:cNvCxnSpPr>
          <p:nvPr/>
        </p:nvCxnSpPr>
        <p:spPr>
          <a:xfrm flipV="1">
            <a:off x="2887414" y="3102149"/>
            <a:ext cx="435333" cy="346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0287AA4-8FCE-4EF0-BCB4-12D857E3A077}"/>
              </a:ext>
            </a:extLst>
          </p:cNvPr>
          <p:cNvCxnSpPr>
            <a:cxnSpLocks/>
            <a:stCxn id="29" idx="3"/>
            <a:endCxn id="9" idx="3"/>
          </p:cNvCxnSpPr>
          <p:nvPr/>
        </p:nvCxnSpPr>
        <p:spPr>
          <a:xfrm flipH="1">
            <a:off x="8949199" y="2555315"/>
            <a:ext cx="239841" cy="5468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FEF2D2-402F-4141-A47F-8BE0CF913A7C}"/>
              </a:ext>
            </a:extLst>
          </p:cNvPr>
          <p:cNvCxnSpPr>
            <a:cxnSpLocks/>
            <a:stCxn id="30" idx="2"/>
            <a:endCxn id="9" idx="3"/>
          </p:cNvCxnSpPr>
          <p:nvPr/>
        </p:nvCxnSpPr>
        <p:spPr>
          <a:xfrm flipH="1" flipV="1">
            <a:off x="8949199" y="3102149"/>
            <a:ext cx="422159" cy="41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140DE96-7629-404F-AC45-FE3A8FF69412}"/>
              </a:ext>
            </a:extLst>
          </p:cNvPr>
          <p:cNvCxnSpPr>
            <a:cxnSpLocks/>
            <a:stCxn id="34" idx="3"/>
            <a:endCxn id="11" idx="3"/>
          </p:cNvCxnSpPr>
          <p:nvPr/>
        </p:nvCxnSpPr>
        <p:spPr>
          <a:xfrm flipH="1">
            <a:off x="8949199" y="5552532"/>
            <a:ext cx="500996" cy="3638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77D7CA-1FF5-4D72-A5DC-A13A5726EAB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 flipH="1" flipV="1">
            <a:off x="8949199" y="5916373"/>
            <a:ext cx="482718" cy="459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DE130CA-2135-4671-B7DC-E2185A48A2CC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>
            <a:off x="2225726" y="5909506"/>
            <a:ext cx="1097021" cy="6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3D4EB41-E43C-4519-B696-3C0D6AE9E52E}"/>
              </a:ext>
            </a:extLst>
          </p:cNvPr>
          <p:cNvCxnSpPr>
            <a:cxnSpLocks/>
            <a:stCxn id="31" idx="4"/>
            <a:endCxn id="10" idx="1"/>
          </p:cNvCxnSpPr>
          <p:nvPr/>
        </p:nvCxnSpPr>
        <p:spPr>
          <a:xfrm>
            <a:off x="2480587" y="5440646"/>
            <a:ext cx="842160" cy="4757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F263113-7E24-48FF-B9B5-B00BD1497AF0}"/>
              </a:ext>
            </a:extLst>
          </p:cNvPr>
          <p:cNvCxnSpPr>
            <a:cxnSpLocks/>
            <a:stCxn id="33" idx="0"/>
            <a:endCxn id="10" idx="1"/>
          </p:cNvCxnSpPr>
          <p:nvPr/>
        </p:nvCxnSpPr>
        <p:spPr>
          <a:xfrm flipV="1">
            <a:off x="2575841" y="5916373"/>
            <a:ext cx="746906" cy="284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56609-01D1-4CD0-BC04-6DCDCCE2D119}"/>
              </a:ext>
            </a:extLst>
          </p:cNvPr>
          <p:cNvSpPr txBox="1"/>
          <p:nvPr/>
        </p:nvSpPr>
        <p:spPr>
          <a:xfrm>
            <a:off x="4223253" y="400816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N:M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F18186-7E58-438E-86CE-CF84A8A0FFE0}"/>
              </a:ext>
            </a:extLst>
          </p:cNvPr>
          <p:cNvSpPr txBox="1"/>
          <p:nvPr/>
        </p:nvSpPr>
        <p:spPr>
          <a:xfrm>
            <a:off x="5368727" y="253719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1:N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B8B3DD-42EA-47B7-86A7-1398F48D1B2F}"/>
              </a:ext>
            </a:extLst>
          </p:cNvPr>
          <p:cNvSpPr txBox="1"/>
          <p:nvPr/>
        </p:nvSpPr>
        <p:spPr>
          <a:xfrm>
            <a:off x="5372036" y="53648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1:N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논리적 설계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릴레이션 스키마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릴레이션 변환 규칙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개체는 릴레이션으로 변환한다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: N:M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릴레이션으로 변환한다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관계의 이름을 릴레이션 이름으로 하고 관계의 속성도 릴레이션의 속성으로 변환한다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: 1:N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표현한다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3-1: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일반적인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1:N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표현한다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3-2: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약한 개체가 참여하는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1:N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포함해서 기본키로 지정한다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 : 1:1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외래키로 표현한다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4-1: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일반적인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관계는 외래키를 서로 주고 받는다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4-2: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관계에 필수적으로 참여하는 개체의 릴레이션만 외래키를 받는다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	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4-3: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개체가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관계에 필수적으로 참여하면 릴레이션 하나로 합친다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규칙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5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다중 값 속성은 독립 릴레이션으로 변환한다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설계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9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9647</TotalTime>
  <Words>1426</Words>
  <Application>Microsoft Office PowerPoint</Application>
  <PresentationFormat>와이드스크린</PresentationFormat>
  <Paragraphs>399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</vt:lpstr>
      <vt:lpstr>Noto Sans CJK KR DemiLight</vt:lpstr>
      <vt:lpstr>고양일산 R</vt:lpstr>
      <vt:lpstr>맑은 고딕</vt:lpstr>
      <vt:lpstr>Arial</vt:lpstr>
      <vt:lpstr>Office 테마</vt:lpstr>
      <vt:lpstr>PowerPoint 프레젠테이션</vt:lpstr>
      <vt:lpstr>목차</vt:lpstr>
      <vt:lpstr>Relational DB 설계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설계 예제</vt:lpstr>
      <vt:lpstr>트랜잭션</vt:lpstr>
      <vt:lpstr>트랜잭션</vt:lpstr>
      <vt:lpstr>트랜잭션</vt:lpstr>
      <vt:lpstr>트랜잭션</vt:lpstr>
      <vt:lpstr>트랜잭션</vt:lpstr>
      <vt:lpstr>트랜잭션</vt:lpstr>
      <vt:lpstr>트랜잭션</vt:lpstr>
      <vt:lpstr>트랜잭션</vt:lpstr>
      <vt:lpstr>트랜잭션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398</cp:revision>
  <dcterms:created xsi:type="dcterms:W3CDTF">2020-11-09T14:13:22Z</dcterms:created>
  <dcterms:modified xsi:type="dcterms:W3CDTF">2021-08-11T08:59:36Z</dcterms:modified>
</cp:coreProperties>
</file>