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6" r:id="rId3"/>
    <p:sldId id="267" r:id="rId4"/>
    <p:sldId id="299" r:id="rId5"/>
    <p:sldId id="269" r:id="rId6"/>
    <p:sldId id="300" r:id="rId7"/>
    <p:sldId id="301" r:id="rId8"/>
    <p:sldId id="274" r:id="rId9"/>
    <p:sldId id="302" r:id="rId10"/>
    <p:sldId id="276" r:id="rId11"/>
    <p:sldId id="305" r:id="rId12"/>
    <p:sldId id="303" r:id="rId13"/>
    <p:sldId id="306" r:id="rId14"/>
    <p:sldId id="304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9" autoAdjust="0"/>
    <p:restoredTop sz="76394" autoAdjust="0"/>
  </p:normalViewPr>
  <p:slideViewPr>
    <p:cSldViewPr snapToGrid="0">
      <p:cViewPr varScale="1">
        <p:scale>
          <a:sx n="69" d="100"/>
          <a:sy n="69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C4F2F-4605-4468-8E7D-D490886E825B}" type="doc">
      <dgm:prSet loTypeId="urn:microsoft.com/office/officeart/2008/layout/PictureGrid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BE0F05-27D4-4CDC-925B-579427238A53}">
      <dgm:prSet/>
      <dgm:spPr/>
      <dgm:t>
        <a:bodyPr/>
        <a:lstStyle/>
        <a:p>
          <a:pPr latinLnBrk="1"/>
          <a:endParaRPr lang="ko-KR" altLang="en-US"/>
        </a:p>
      </dgm:t>
    </dgm:pt>
    <dgm:pt modelId="{C872AFE3-3AAB-47DE-9516-823CF9013EAE}" type="sib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4F033F95-9112-4AD1-92C5-697677224F25}" type="par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9F9BAD0E-C021-4C10-B0F0-7BFCBD2EB368}" type="pres">
      <dgm:prSet presAssocID="{130C4F2F-4605-4468-8E7D-D490886E825B}" presName="Name0" presStyleCnt="0">
        <dgm:presLayoutVars>
          <dgm:dir/>
        </dgm:presLayoutVars>
      </dgm:prSet>
      <dgm:spPr/>
    </dgm:pt>
    <dgm:pt modelId="{E8B88412-2FB6-4F50-B2A6-93563F987EB1}" type="pres">
      <dgm:prSet presAssocID="{90BE0F05-27D4-4CDC-925B-579427238A53}" presName="composite" presStyleCnt="0"/>
      <dgm:spPr/>
    </dgm:pt>
    <dgm:pt modelId="{EF112A36-50C0-4685-82A2-E1F29911D540}" type="pres">
      <dgm:prSet presAssocID="{90BE0F05-27D4-4CDC-925B-579427238A53}" presName="rect2" presStyleLbl="revTx" presStyleIdx="0" presStyleCnt="1">
        <dgm:presLayoutVars>
          <dgm:bulletEnabled val="1"/>
        </dgm:presLayoutVars>
      </dgm:prSet>
      <dgm:spPr/>
    </dgm:pt>
    <dgm:pt modelId="{2D99DBFC-F8E4-443A-A16B-CD45F41DC2D9}" type="pres">
      <dgm:prSet presAssocID="{90BE0F05-27D4-4CDC-925B-579427238A53}" presName="rect1" presStyleLbl="alignImgPlace1" presStyleIdx="0" presStyleCnt="1" custScaleX="489235" custScaleY="159184" custLinFactNeighborY="248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</dgm:ptLst>
  <dgm:cxnLst>
    <dgm:cxn modelId="{51AE596D-E55B-4B56-80DA-DDFA0C90C9CB}" type="presOf" srcId="{130C4F2F-4605-4468-8E7D-D490886E825B}" destId="{9F9BAD0E-C021-4C10-B0F0-7BFCBD2EB368}" srcOrd="0" destOrd="0" presId="urn:microsoft.com/office/officeart/2008/layout/PictureGrid"/>
    <dgm:cxn modelId="{83A2B779-CDA5-4495-BD31-7052E0144C2E}" type="presOf" srcId="{90BE0F05-27D4-4CDC-925B-579427238A53}" destId="{EF112A36-50C0-4685-82A2-E1F29911D540}" srcOrd="0" destOrd="0" presId="urn:microsoft.com/office/officeart/2008/layout/PictureGrid"/>
    <dgm:cxn modelId="{D73655CF-E438-491C-9CE9-827814D6E137}" srcId="{130C4F2F-4605-4468-8E7D-D490886E825B}" destId="{90BE0F05-27D4-4CDC-925B-579427238A53}" srcOrd="0" destOrd="0" parTransId="{4F033F95-9112-4AD1-92C5-697677224F25}" sibTransId="{C872AFE3-3AAB-47DE-9516-823CF9013EAE}"/>
    <dgm:cxn modelId="{A330F394-3729-4E70-9BB6-2D9C3EE83481}" type="presParOf" srcId="{9F9BAD0E-C021-4C10-B0F0-7BFCBD2EB368}" destId="{E8B88412-2FB6-4F50-B2A6-93563F987EB1}" srcOrd="0" destOrd="0" presId="urn:microsoft.com/office/officeart/2008/layout/PictureGrid"/>
    <dgm:cxn modelId="{22C96951-AD0F-4BD4-A777-D12ADBC05982}" type="presParOf" srcId="{E8B88412-2FB6-4F50-B2A6-93563F987EB1}" destId="{EF112A36-50C0-4685-82A2-E1F29911D540}" srcOrd="0" destOrd="0" presId="urn:microsoft.com/office/officeart/2008/layout/PictureGrid"/>
    <dgm:cxn modelId="{26DC6BD9-DBF2-4E01-B8D3-863C66FE250D}" type="presParOf" srcId="{E8B88412-2FB6-4F50-B2A6-93563F987EB1}" destId="{2D99DBFC-F8E4-443A-A16B-CD45F41DC2D9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2A36-50C0-4685-82A2-E1F29911D540}">
      <dsp:nvSpPr>
        <dsp:cNvPr id="0" name=""/>
        <dsp:cNvSpPr/>
      </dsp:nvSpPr>
      <dsp:spPr>
        <a:xfrm>
          <a:off x="4850963" y="289322"/>
          <a:ext cx="2490073" cy="373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850963" y="289322"/>
        <a:ext cx="2490073" cy="373511"/>
      </dsp:txXfrm>
    </dsp:sp>
    <dsp:sp modelId="{2D99DBFC-F8E4-443A-A16B-CD45F41DC2D9}">
      <dsp:nvSpPr>
        <dsp:cNvPr id="0" name=""/>
        <dsp:cNvSpPr/>
      </dsp:nvSpPr>
      <dsp:spPr>
        <a:xfrm>
          <a:off x="4845" y="4"/>
          <a:ext cx="12182310" cy="3963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95F0-2F79-4D6A-A1A6-8F070703BF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A560A-7ECD-4433-970F-6C031FE1C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분석의 </a:t>
            </a:r>
            <a:r>
              <a:rPr lang="en-US" altLang="ko-KR" dirty="0"/>
              <a:t>3</a:t>
            </a:r>
            <a:r>
              <a:rPr lang="ko-KR" altLang="en-US" dirty="0"/>
              <a:t>대장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560A-7ECD-4433-970F-6C031FE1C6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Slicing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구체적으로 </a:t>
            </a:r>
            <a:r>
              <a:rPr lang="en-US" altLang="ko-KR" dirty="0"/>
              <a:t>Select, Add, Delete</a:t>
            </a:r>
            <a:r>
              <a:rPr lang="ko-KR" altLang="en-US" dirty="0"/>
              <a:t>로 구분하였습니다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먼저 열 선택인데</a:t>
            </a:r>
            <a:r>
              <a:rPr lang="en-US" altLang="ko-KR" dirty="0"/>
              <a:t>, </a:t>
            </a:r>
            <a:r>
              <a:rPr lang="ko-KR" altLang="en-US" dirty="0"/>
              <a:t>해당 열의 이름을 리스트 형태로 부여하면 </a:t>
            </a:r>
            <a:r>
              <a:rPr lang="en-US" altLang="ko-KR" dirty="0" err="1"/>
              <a:t>DataFrame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만약 리스트 형태로 주지 않으면 안에 있는 값들만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0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 선택은 열선택과 다르게</a:t>
            </a:r>
            <a:r>
              <a:rPr lang="en-US" altLang="ko-KR" dirty="0"/>
              <a:t>, .loc</a:t>
            </a:r>
            <a:r>
              <a:rPr lang="ko-KR" altLang="en-US" dirty="0"/>
              <a:t>을 붙여야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0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열 추가하기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추가할 열 이름을 입력하고 데이터를 리스트형태로 입력하면 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8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 추가도 행 선택과 동일하게 </a:t>
            </a:r>
            <a:r>
              <a:rPr lang="en-US" altLang="ko-KR" dirty="0"/>
              <a:t>.loc</a:t>
            </a:r>
            <a:r>
              <a:rPr lang="ko-KR" altLang="en-US" dirty="0"/>
              <a:t>를 붙여야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옆에 콜론을 붙였는데</a:t>
            </a:r>
            <a:r>
              <a:rPr lang="en-US" altLang="ko-KR" dirty="0"/>
              <a:t>, </a:t>
            </a:r>
            <a:r>
              <a:rPr lang="ko-KR" altLang="en-US" dirty="0"/>
              <a:t>있어도 되고 없어도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4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삭제입니다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먼저 열 삭제는 </a:t>
            </a:r>
            <a:r>
              <a:rPr lang="en-US" altLang="ko-KR" dirty="0"/>
              <a:t>del </a:t>
            </a:r>
            <a:r>
              <a:rPr lang="ko-KR" altLang="en-US" dirty="0"/>
              <a:t>키워드에 삭제하려는 열을 입력하면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9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 삭제는 </a:t>
            </a:r>
            <a:r>
              <a:rPr lang="en-US" altLang="ko-KR" dirty="0"/>
              <a:t>del</a:t>
            </a:r>
            <a:r>
              <a:rPr lang="ko-KR" altLang="en-US" dirty="0"/>
              <a:t>로 안되고</a:t>
            </a:r>
            <a:r>
              <a:rPr lang="en-US" altLang="ko-KR" dirty="0"/>
              <a:t>, drop</a:t>
            </a:r>
            <a:r>
              <a:rPr lang="ko-KR" altLang="en-US" dirty="0"/>
              <a:t>이라는 함수를 이용하여 삭제할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5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정렬인데요</a:t>
            </a:r>
            <a:r>
              <a:rPr lang="en-US" altLang="ko-KR" dirty="0"/>
              <a:t>, </a:t>
            </a:r>
            <a:r>
              <a:rPr lang="ko-KR" altLang="en-US" dirty="0"/>
              <a:t>행 순서대로 </a:t>
            </a:r>
            <a:r>
              <a:rPr lang="ko-KR" altLang="en-US" dirty="0" err="1"/>
              <a:t>정렬할땐</a:t>
            </a:r>
            <a:r>
              <a:rPr lang="ko-KR" altLang="en-US" dirty="0"/>
              <a:t> </a:t>
            </a:r>
            <a:r>
              <a:rPr lang="en-US" altLang="ko-KR" dirty="0"/>
              <a:t>axis=0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58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열 순서대로 정렬할 때는 </a:t>
            </a:r>
            <a:r>
              <a:rPr lang="en-US" altLang="ko-KR" dirty="0"/>
              <a:t>axis=1</a:t>
            </a:r>
            <a:r>
              <a:rPr lang="ko-KR" altLang="en-US" dirty="0"/>
              <a:t>을 </a:t>
            </a:r>
            <a:r>
              <a:rPr lang="ko-KR" altLang="en-US" dirty="0" err="1"/>
              <a:t>주면됩니다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81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Pandas sort</a:t>
            </a:r>
            <a:r>
              <a:rPr lang="ko-KR" altLang="en-US" dirty="0"/>
              <a:t>의 좋은 점은 여러 기준으로 정렬이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3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공통된 데이터에 대하여 그룹으로 묶어 연산이나</a:t>
            </a:r>
            <a:r>
              <a:rPr lang="en-US" altLang="ko-KR" dirty="0"/>
              <a:t> </a:t>
            </a:r>
            <a:r>
              <a:rPr lang="ko-KR" altLang="en-US" dirty="0"/>
              <a:t>수정이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1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0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개인적으로 가장 많이 활용하는 기능으로</a:t>
            </a:r>
            <a:r>
              <a:rPr lang="en-US" altLang="ko-KR" dirty="0"/>
              <a:t>, </a:t>
            </a:r>
            <a:r>
              <a:rPr lang="ko-KR" altLang="en-US" dirty="0"/>
              <a:t>파일 입출력입니다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To_csv</a:t>
            </a:r>
            <a:r>
              <a:rPr lang="en-US" altLang="ko-KR" dirty="0"/>
              <a:t> </a:t>
            </a:r>
            <a:r>
              <a:rPr lang="ko-KR" altLang="en-US" dirty="0"/>
              <a:t>함수를 통하여 </a:t>
            </a:r>
            <a:r>
              <a:rPr lang="en-US" altLang="ko-KR" dirty="0"/>
              <a:t>csv </a:t>
            </a:r>
            <a:r>
              <a:rPr lang="ko-KR" altLang="en-US" dirty="0"/>
              <a:t>파일로 출력</a:t>
            </a:r>
            <a:r>
              <a:rPr lang="en-US" altLang="ko-KR" dirty="0"/>
              <a:t>, </a:t>
            </a:r>
            <a:r>
              <a:rPr lang="en-US" altLang="ko-KR" dirty="0" err="1"/>
              <a:t>read_csv</a:t>
            </a:r>
            <a:r>
              <a:rPr lang="en-US" altLang="ko-KR" dirty="0"/>
              <a:t> </a:t>
            </a:r>
            <a:r>
              <a:rPr lang="ko-KR" altLang="en-US" dirty="0"/>
              <a:t>함수를 통하여 </a:t>
            </a:r>
            <a:r>
              <a:rPr lang="en-US" altLang="ko-KR" dirty="0"/>
              <a:t>csv </a:t>
            </a:r>
            <a:r>
              <a:rPr lang="ko-KR" altLang="en-US" dirty="0"/>
              <a:t>파일을 읽을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Csv </a:t>
            </a:r>
            <a:r>
              <a:rPr lang="ko-KR" altLang="en-US" dirty="0"/>
              <a:t>말고도 </a:t>
            </a:r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형태로도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33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지금까지 </a:t>
            </a:r>
            <a:r>
              <a:rPr lang="en-US" altLang="ko-KR" dirty="0" err="1"/>
              <a:t>numpy</a:t>
            </a:r>
            <a:r>
              <a:rPr lang="en-US" altLang="ko-KR" dirty="0"/>
              <a:t>, matplotlib, pandas </a:t>
            </a:r>
            <a:r>
              <a:rPr lang="ko-KR" altLang="en-US" dirty="0"/>
              <a:t>를 배웠는데</a:t>
            </a:r>
            <a:r>
              <a:rPr lang="en-US" altLang="ko-KR" dirty="0"/>
              <a:t> </a:t>
            </a:r>
            <a:r>
              <a:rPr lang="ko-KR" altLang="en-US" dirty="0"/>
              <a:t>한번 실습해보도록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Kaggle </a:t>
            </a:r>
            <a:r>
              <a:rPr lang="ko-KR" altLang="en-US" dirty="0"/>
              <a:t>이라는 해외 사이트가 있는데</a:t>
            </a:r>
            <a:r>
              <a:rPr lang="en-US" altLang="ko-KR" dirty="0"/>
              <a:t>, </a:t>
            </a:r>
            <a:r>
              <a:rPr lang="ko-KR" altLang="en-US" dirty="0"/>
              <a:t>이 사이트는 여러 인공지능 대회를 열어 상금을 획득하거나</a:t>
            </a:r>
            <a:r>
              <a:rPr lang="en-US" altLang="ko-KR" dirty="0"/>
              <a:t>, </a:t>
            </a:r>
            <a:r>
              <a:rPr lang="ko-KR" altLang="en-US" dirty="0"/>
              <a:t>이미 끝난 대회로 공부를 할 수 있는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사이트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제가 선택한 대회는 타이타닉 생존자 예측 문제로</a:t>
            </a:r>
            <a:r>
              <a:rPr lang="en-US" altLang="ko-KR" dirty="0"/>
              <a:t>, </a:t>
            </a:r>
            <a:r>
              <a:rPr lang="ko-KR" altLang="en-US" dirty="0"/>
              <a:t>승객에 대한 정보를 주면 생존인지 사망인지를 맞추는 대회입니다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83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승객 정보는</a:t>
            </a:r>
            <a:r>
              <a:rPr lang="en-US" altLang="ko-KR" dirty="0"/>
              <a:t> 10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생존여부</a:t>
            </a:r>
            <a:r>
              <a:rPr lang="en-US" altLang="ko-KR" dirty="0"/>
              <a:t>, </a:t>
            </a:r>
            <a:r>
              <a:rPr lang="ko-KR" altLang="en-US" dirty="0"/>
              <a:t>티켓 등급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….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64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read_csv</a:t>
            </a:r>
            <a:r>
              <a:rPr lang="ko-KR" altLang="en-US" dirty="0"/>
              <a:t>를 통해서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데이터를 읽습니다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13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이제 데이터를 </a:t>
            </a:r>
            <a:r>
              <a:rPr lang="ko-KR" altLang="en-US" dirty="0" err="1"/>
              <a:t>시각화하여</a:t>
            </a:r>
            <a:r>
              <a:rPr lang="ko-KR" altLang="en-US" dirty="0"/>
              <a:t> 분석해보겠습니다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원형차트를 출력하는 함수를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특징 전체 비율과</a:t>
            </a:r>
            <a:r>
              <a:rPr lang="en-US" altLang="ko-KR" dirty="0"/>
              <a:t>, </a:t>
            </a:r>
            <a:r>
              <a:rPr lang="ko-KR" altLang="en-US" dirty="0"/>
              <a:t>특징의 각 요소에 대한 생존율을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9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성별에 대한 차트를 그려보면</a:t>
            </a:r>
            <a:r>
              <a:rPr lang="en-US" altLang="ko-KR" dirty="0"/>
              <a:t>, </a:t>
            </a:r>
            <a:r>
              <a:rPr lang="ko-KR" altLang="en-US" dirty="0"/>
              <a:t>전체적으로 남성이 여성보다 많았습니다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남성의 약 </a:t>
            </a:r>
            <a:r>
              <a:rPr lang="en-US" altLang="ko-KR" dirty="0"/>
              <a:t>80%</a:t>
            </a:r>
            <a:r>
              <a:rPr lang="ko-KR" altLang="en-US" dirty="0"/>
              <a:t>가 죽었고</a:t>
            </a:r>
            <a:r>
              <a:rPr lang="en-US" altLang="ko-KR" dirty="0"/>
              <a:t>, </a:t>
            </a:r>
            <a:r>
              <a:rPr lang="ko-KR" altLang="en-US" dirty="0"/>
              <a:t>여성의 약 </a:t>
            </a:r>
            <a:r>
              <a:rPr lang="en-US" altLang="ko-KR" dirty="0"/>
              <a:t>74%</a:t>
            </a:r>
            <a:r>
              <a:rPr lang="ko-KR" altLang="en-US" dirty="0"/>
              <a:t>가 생존했습니다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당시에 영화에서 나왔던 것처럼 여성과</a:t>
            </a:r>
            <a:r>
              <a:rPr lang="en-US" altLang="ko-KR" dirty="0"/>
              <a:t> </a:t>
            </a:r>
            <a:r>
              <a:rPr lang="ko-KR" altLang="en-US" dirty="0"/>
              <a:t>아이를 먼저 구했기 때문이지 않을까 싶습니다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6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티켓 등급에 대한 차트입니다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사람이 </a:t>
            </a:r>
            <a:r>
              <a:rPr lang="en-US" altLang="ko-KR" dirty="0"/>
              <a:t>3</a:t>
            </a:r>
            <a:r>
              <a:rPr lang="ko-KR" altLang="en-US" dirty="0"/>
              <a:t>등급 차트였으며</a:t>
            </a:r>
            <a:r>
              <a:rPr lang="en-US" altLang="ko-KR" dirty="0"/>
              <a:t>, </a:t>
            </a:r>
            <a:r>
              <a:rPr lang="ko-KR" altLang="en-US" dirty="0"/>
              <a:t>생존율은 </a:t>
            </a:r>
            <a:r>
              <a:rPr lang="en-US" altLang="ko-KR" dirty="0"/>
              <a:t>1, 2, 3 </a:t>
            </a:r>
            <a:r>
              <a:rPr lang="ko-KR" altLang="en-US" dirty="0"/>
              <a:t>등급 순으로 높습니다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당시에</a:t>
            </a:r>
            <a:r>
              <a:rPr lang="en-US" altLang="ko-KR" dirty="0"/>
              <a:t> </a:t>
            </a:r>
            <a:r>
              <a:rPr lang="ko-KR" altLang="en-US" dirty="0"/>
              <a:t>배의 후미부터 잠기기 시작한걸로 알고 있는데</a:t>
            </a:r>
            <a:r>
              <a:rPr lang="en-US" altLang="ko-KR" dirty="0"/>
              <a:t>, </a:t>
            </a:r>
            <a:r>
              <a:rPr lang="ko-KR" altLang="en-US" dirty="0"/>
              <a:t>티켓의 등급이 높을 수록 숙소가 앞쪽과 </a:t>
            </a:r>
            <a:r>
              <a:rPr lang="ko-KR" altLang="en-US" dirty="0" err="1"/>
              <a:t>윗쪽에</a:t>
            </a:r>
            <a:r>
              <a:rPr lang="ko-KR" altLang="en-US" dirty="0"/>
              <a:t> 있어서 생존율이 높았을 거라 추측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0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승선지에 따라 생존율을 </a:t>
            </a:r>
            <a:r>
              <a:rPr lang="ko-KR" altLang="en-US" dirty="0" err="1"/>
              <a:t>나타내었는데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일단 </a:t>
            </a:r>
            <a:r>
              <a:rPr lang="en-US" altLang="ko-KR" dirty="0"/>
              <a:t>C </a:t>
            </a:r>
            <a:r>
              <a:rPr lang="ko-KR" altLang="en-US" dirty="0"/>
              <a:t>승선지에서 탄 사람들이 생존율이 훨씬 높은 편이긴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이걸로는 잘 알 수 없고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만약 승선지가 부유층이 사는 곳이라면 티켓의 등급이 높아지고 그에 따라 선실이 앞쪽으로 </a:t>
            </a:r>
            <a:r>
              <a:rPr lang="ko-KR" altLang="en-US" dirty="0" err="1"/>
              <a:t>바뀌서</a:t>
            </a:r>
            <a:r>
              <a:rPr lang="ko-KR" altLang="en-US" dirty="0"/>
              <a:t> 생존율이 높아진다는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복합적인 요인이 있을 수도 있어서</a:t>
            </a:r>
            <a:r>
              <a:rPr lang="en-US" altLang="ko-KR" dirty="0"/>
              <a:t> </a:t>
            </a:r>
            <a:r>
              <a:rPr lang="ko-KR" altLang="en-US" dirty="0"/>
              <a:t>모르겠음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01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원형 차트로 표시하기 힘든 데이터에 대해서 막대 차트로 그리는 함수를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24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배우자</a:t>
            </a:r>
            <a:r>
              <a:rPr lang="en-US" altLang="ko-KR" dirty="0"/>
              <a:t>, </a:t>
            </a:r>
            <a:r>
              <a:rPr lang="ko-KR" altLang="en-US" dirty="0"/>
              <a:t>형제</a:t>
            </a:r>
            <a:r>
              <a:rPr lang="en-US" altLang="ko-KR" dirty="0"/>
              <a:t>/</a:t>
            </a:r>
            <a:r>
              <a:rPr lang="ko-KR" altLang="en-US" dirty="0"/>
              <a:t>자매가 같이 타지 않은</a:t>
            </a:r>
            <a:r>
              <a:rPr lang="en-US" altLang="ko-KR" dirty="0"/>
              <a:t>(</a:t>
            </a:r>
            <a:r>
              <a:rPr lang="ko-KR" altLang="en-US" dirty="0"/>
              <a:t>파란막대</a:t>
            </a:r>
            <a:r>
              <a:rPr lang="en-US" altLang="ko-KR" dirty="0"/>
              <a:t>) </a:t>
            </a:r>
            <a:r>
              <a:rPr lang="ko-KR" altLang="en-US" dirty="0"/>
              <a:t>사람이 사망자 비율이 훨씬 높습니다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5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관계형 레이블이 된 데이터라는 말은 표형태의 데이터로 이해 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엑셀의 데이터나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DBMS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의 관계형 테이블과 비슷합니다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아무튼 데이터를 쉽게 다룰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분석을 용이하게 해주는 파이썬 라이브러리라고 이해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1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부모 </a:t>
            </a:r>
            <a:r>
              <a:rPr lang="en-US" altLang="ko-KR" dirty="0"/>
              <a:t>+ </a:t>
            </a:r>
            <a:r>
              <a:rPr lang="ko-KR" altLang="en-US" dirty="0"/>
              <a:t>자식도 마찬가지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이로써 혼자 탄 사람보다 가족과 함께 탄 사람들이 비교적 생존율이 높다는 것을 추측할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물론 굉장히 복합적으로 관계가 형성되어 있을 것이기 때문에</a:t>
            </a:r>
            <a:r>
              <a:rPr lang="en-US" altLang="ko-KR" dirty="0"/>
              <a:t>, </a:t>
            </a:r>
            <a:r>
              <a:rPr lang="ko-KR" altLang="en-US" dirty="0"/>
              <a:t>이러한 추측을 맹신할 수는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이런 식으로 데이터를 분석하여 학습 결과를 미리 예측할 수도 있고</a:t>
            </a:r>
            <a:r>
              <a:rPr lang="en-US" altLang="ko-KR" dirty="0"/>
              <a:t>, </a:t>
            </a:r>
            <a:r>
              <a:rPr lang="ko-KR" altLang="en-US" dirty="0"/>
              <a:t>필요 없을 만한 데이터를 삭제하여 노이즈를 제거하여 학습의 성능을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높이는 데에 사용할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Pandas </a:t>
            </a:r>
            <a:r>
              <a:rPr lang="ko-KR" altLang="en-US" dirty="0"/>
              <a:t>의 주요 기능은 굉장히 많은데요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그 중에서도 대표적으로 </a:t>
            </a:r>
            <a:r>
              <a:rPr lang="en-US" altLang="ko-KR" dirty="0"/>
              <a:t>5</a:t>
            </a:r>
            <a:r>
              <a:rPr lang="ko-KR" altLang="en-US" dirty="0"/>
              <a:t>가지를 뽑을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큰 데이터의 빠른 접근 및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데이터를 합치는 </a:t>
            </a:r>
            <a:r>
              <a:rPr lang="en-US" altLang="ko-KR" dirty="0"/>
              <a:t>Join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데이터를 새로 재구성하는 </a:t>
            </a:r>
            <a:r>
              <a:rPr lang="ko-KR" altLang="en-US" dirty="0" err="1"/>
              <a:t>피봇팅과</a:t>
            </a:r>
            <a:r>
              <a:rPr lang="ko-KR" altLang="en-US" dirty="0"/>
              <a:t> </a:t>
            </a:r>
            <a:r>
              <a:rPr lang="ko-KR" altLang="en-US" dirty="0" err="1"/>
              <a:t>그룹핑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Matplotlib</a:t>
            </a:r>
            <a:r>
              <a:rPr lang="ko-KR" altLang="en-US" dirty="0"/>
              <a:t>과 비슷하게 차트를 통해서 통계를 보여주고</a:t>
            </a:r>
            <a:r>
              <a:rPr lang="en-US" altLang="ko-KR" dirty="0"/>
              <a:t>, </a:t>
            </a:r>
            <a:r>
              <a:rPr lang="ko-KR" altLang="en-US" dirty="0" err="1"/>
              <a:t>시각화하는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외부 데이터를 쉽고 편하게 </a:t>
            </a:r>
            <a:r>
              <a:rPr lang="ko-KR" altLang="en-US" dirty="0" err="1"/>
              <a:t>입출력하는</a:t>
            </a:r>
            <a:r>
              <a:rPr lang="ko-KR" altLang="en-US" dirty="0"/>
              <a:t> 기능</a:t>
            </a:r>
            <a:r>
              <a:rPr lang="en-US" altLang="ko-KR" dirty="0"/>
              <a:t>(</a:t>
            </a:r>
            <a:r>
              <a:rPr lang="ko-KR" altLang="en-US" dirty="0"/>
              <a:t>써본 결과 이게 최고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5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Pandas</a:t>
            </a:r>
            <a:r>
              <a:rPr lang="ko-KR" altLang="en-US" dirty="0"/>
              <a:t>의 자료구조로 </a:t>
            </a:r>
            <a:r>
              <a:rPr lang="en-US" altLang="ko-KR" dirty="0"/>
              <a:t>Series </a:t>
            </a:r>
            <a:r>
              <a:rPr lang="ko-KR" altLang="en-US" dirty="0"/>
              <a:t>와 </a:t>
            </a:r>
            <a:r>
              <a:rPr lang="en-US" altLang="ko-KR" dirty="0" err="1"/>
              <a:t>DataFrame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Series</a:t>
            </a:r>
            <a:r>
              <a:rPr lang="ko-KR" altLang="en-US" dirty="0"/>
              <a:t>는 균일한 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잠재적 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ko-KR" altLang="en-US" dirty="0"/>
              <a:t>어려우니 쉽게 생각해 </a:t>
            </a:r>
            <a:r>
              <a:rPr lang="en-US" altLang="ko-KR" dirty="0"/>
              <a:t>Series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데이터</a:t>
            </a:r>
            <a:r>
              <a:rPr lang="en-US" altLang="ko-KR" dirty="0"/>
              <a:t>, </a:t>
            </a:r>
            <a:r>
              <a:rPr lang="en-US" altLang="ko-KR" dirty="0" err="1"/>
              <a:t>DataFrame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데이터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왼쪽 열은 인덱스</a:t>
            </a:r>
            <a:r>
              <a:rPr lang="en-US" altLang="ko-KR" dirty="0"/>
              <a:t>, </a:t>
            </a:r>
            <a:r>
              <a:rPr lang="ko-KR" altLang="en-US" dirty="0"/>
              <a:t>오른쪽 열이 값입니다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1</a:t>
            </a:r>
            <a:r>
              <a:rPr lang="ko-KR" altLang="en-US" dirty="0"/>
              <a:t>차원적으로 인덱스와 한 열의 값으로 이루어진 데이터를 </a:t>
            </a:r>
            <a:r>
              <a:rPr lang="en-US" altLang="ko-KR" dirty="0"/>
              <a:t>Series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</a:t>
            </a:r>
            <a:r>
              <a:rPr lang="en-US" altLang="ko-KR" dirty="0"/>
              <a:t>Series</a:t>
            </a:r>
            <a:r>
              <a:rPr lang="ko-KR" altLang="en-US" dirty="0"/>
              <a:t>와는 다르게</a:t>
            </a:r>
            <a:r>
              <a:rPr lang="en-US" altLang="ko-KR" dirty="0"/>
              <a:t>, </a:t>
            </a:r>
            <a:r>
              <a:rPr lang="ko-KR" altLang="en-US" dirty="0"/>
              <a:t>열이 여러 개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우리가 일반적으로 보던 표나 테이블의 형태를 하고 있는게 </a:t>
            </a:r>
            <a:r>
              <a:rPr lang="en-US" altLang="ko-KR" dirty="0" err="1"/>
              <a:t>DataFrame</a:t>
            </a:r>
            <a:r>
              <a:rPr lang="ko-KR" altLang="en-US" dirty="0" err="1"/>
              <a:t>입니ㅏㄷ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실제로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자료구조는 데이터 분석용 언어인 </a:t>
            </a:r>
            <a:r>
              <a:rPr lang="en-US" altLang="ko-KR" dirty="0"/>
              <a:t>R</a:t>
            </a:r>
            <a:r>
              <a:rPr lang="ko-KR" altLang="en-US" dirty="0"/>
              <a:t>이라는 언어에서 사용되던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en-US" altLang="ko-KR" dirty="0" err="1"/>
              <a:t>DataFrame</a:t>
            </a:r>
            <a:r>
              <a:rPr lang="ko-KR" altLang="en-US" dirty="0"/>
              <a:t>을 다루는 기능들은 </a:t>
            </a:r>
            <a:r>
              <a:rPr lang="en-US" altLang="ko-KR" dirty="0"/>
              <a:t>Pandas</a:t>
            </a:r>
            <a:r>
              <a:rPr lang="ko-KR" altLang="en-US" dirty="0"/>
              <a:t>에 거의 포함되어 있다고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en-US" altLang="ko-KR" dirty="0"/>
              <a:t>: </a:t>
            </a:r>
            <a:r>
              <a:rPr lang="ko-KR" altLang="en-US" dirty="0"/>
              <a:t>이빨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</a:t>
            </a:r>
            <a:r>
              <a:rPr lang="en-US" altLang="ko-KR" dirty="0"/>
              <a:t> : </a:t>
            </a:r>
            <a:r>
              <a:rPr lang="ko-KR" altLang="en-US" dirty="0"/>
              <a:t>정치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철 </a:t>
            </a:r>
            <a:r>
              <a:rPr lang="en-US" altLang="ko-KR" dirty="0"/>
              <a:t>: </a:t>
            </a:r>
            <a:r>
              <a:rPr lang="ko-KR" altLang="en-US" dirty="0"/>
              <a:t>철갑상어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2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지금부터 주요기능 몇가지를 살펴보는데</a:t>
            </a:r>
            <a:r>
              <a:rPr lang="en-US" altLang="ko-KR" dirty="0"/>
              <a:t>, </a:t>
            </a:r>
            <a:r>
              <a:rPr lang="ko-KR" altLang="en-US" dirty="0"/>
              <a:t>큰 데이터의 쉽고 빠른 접근 및 수정을 보겠습니다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인덱스를 부여하는 </a:t>
            </a:r>
            <a:r>
              <a:rPr lang="en-US" altLang="ko-KR" dirty="0"/>
              <a:t>Indexing</a:t>
            </a:r>
            <a:r>
              <a:rPr lang="ko-KR" altLang="en-US" dirty="0"/>
              <a:t>은 크게 어렵지 않게 데이터를 선언할 때</a:t>
            </a:r>
            <a:r>
              <a:rPr lang="en-US" altLang="ko-KR" dirty="0"/>
              <a:t> </a:t>
            </a:r>
            <a:r>
              <a:rPr lang="ko-KR" altLang="en-US" dirty="0"/>
              <a:t>명시적으로 해주어도 되고</a:t>
            </a:r>
            <a:r>
              <a:rPr lang="en-US" altLang="ko-KR" dirty="0"/>
              <a:t>, </a:t>
            </a:r>
            <a:r>
              <a:rPr lang="ko-KR" altLang="en-US" dirty="0"/>
              <a:t>나중에 변경할 수도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4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도 </a:t>
            </a:r>
            <a:r>
              <a:rPr lang="en-US" altLang="ko-KR" dirty="0"/>
              <a:t>Series</a:t>
            </a:r>
            <a:r>
              <a:rPr lang="ko-KR" altLang="en-US" dirty="0"/>
              <a:t>와 똑같이 선언 혹은 이후에 수정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이정철 바보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8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09972578"/>
              </p:ext>
            </p:extLst>
          </p:nvPr>
        </p:nvGraphicFramePr>
        <p:xfrm>
          <a:off x="0" y="0"/>
          <a:ext cx="12192001" cy="396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자유형 9"/>
          <p:cNvSpPr/>
          <p:nvPr/>
        </p:nvSpPr>
        <p:spPr>
          <a:xfrm>
            <a:off x="2705100" y="0"/>
            <a:ext cx="9486900" cy="3980805"/>
          </a:xfrm>
          <a:custGeom>
            <a:avLst/>
            <a:gdLst>
              <a:gd name="connsiteX0" fmla="*/ 3783303 w 9486900"/>
              <a:gd name="connsiteY0" fmla="*/ 0 h 3465514"/>
              <a:gd name="connsiteX1" fmla="*/ 9486900 w 9486900"/>
              <a:gd name="connsiteY1" fmla="*/ 0 h 3465514"/>
              <a:gd name="connsiteX2" fmla="*/ 9486900 w 9486900"/>
              <a:gd name="connsiteY2" fmla="*/ 2477878 h 3465514"/>
              <a:gd name="connsiteX3" fmla="*/ 8408698 w 9486900"/>
              <a:gd name="connsiteY3" fmla="*/ 3465514 h 3465514"/>
              <a:gd name="connsiteX4" fmla="*/ 0 w 9486900"/>
              <a:gd name="connsiteY4" fmla="*/ 3465514 h 34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6900" h="3465514">
                <a:moveTo>
                  <a:pt x="3783303" y="0"/>
                </a:moveTo>
                <a:lnTo>
                  <a:pt x="9486900" y="0"/>
                </a:lnTo>
                <a:lnTo>
                  <a:pt x="9486900" y="2477878"/>
                </a:lnTo>
                <a:lnTo>
                  <a:pt x="8408698" y="3465514"/>
                </a:lnTo>
                <a:lnTo>
                  <a:pt x="0" y="3465514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평행 사변형 148"/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평행 사변형 149"/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평행 사변형 150"/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68A786-300B-4AF6-A72A-F20677F37B6D}"/>
              </a:ext>
            </a:extLst>
          </p:cNvPr>
          <p:cNvSpPr/>
          <p:nvPr/>
        </p:nvSpPr>
        <p:spPr>
          <a:xfrm>
            <a:off x="0" y="3971715"/>
            <a:ext cx="12192000" cy="2886285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accent1">
                    <a:lumMod val="50000"/>
                  </a:schemeClr>
                </a:solidFill>
              </a:rPr>
              <a:t>SSL</a:t>
            </a:r>
            <a:r>
              <a:rPr lang="ko-KR" altLang="en-US" sz="3600" b="1" kern="0" dirty="0">
                <a:solidFill>
                  <a:schemeClr val="accent1">
                    <a:lumMod val="50000"/>
                  </a:schemeClr>
                </a:solidFill>
              </a:rPr>
              <a:t> 세미나</a:t>
            </a:r>
            <a:endParaRPr lang="en-US" altLang="ko-KR" sz="36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CBBF892-F222-4AB0-B06D-4476C231BFBF}"/>
              </a:ext>
            </a:extLst>
          </p:cNvPr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6E970352-4483-41F7-AAB6-FBEB6231A7B8}"/>
              </a:ext>
            </a:extLst>
          </p:cNvPr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454843B4-3E50-4074-AAE6-17D42CD9A8A6}"/>
              </a:ext>
            </a:extLst>
          </p:cNvPr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E158B-54BA-4AF5-B265-441C832DED05}"/>
              </a:ext>
            </a:extLst>
          </p:cNvPr>
          <p:cNvSpPr txBox="1"/>
          <p:nvPr/>
        </p:nvSpPr>
        <p:spPr>
          <a:xfrm>
            <a:off x="8858775" y="5746460"/>
            <a:ext cx="311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발표자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이정철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발표일시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2021. 02. 16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2456A-9C63-4544-A9FC-315A033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04" y="2741982"/>
            <a:ext cx="3718103" cy="268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DFB0E5-6932-49B7-A591-BEAA3915D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125" y="2741982"/>
            <a:ext cx="6306989" cy="3303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300032" y="237265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Column Select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3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2456A-9C63-4544-A9FC-315A033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04" y="2741982"/>
            <a:ext cx="3718103" cy="268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300032" y="2372650"/>
            <a:ext cx="13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Row Select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0B4698-A201-474C-BCC7-847ABEF90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25" y="2886943"/>
            <a:ext cx="5544321" cy="24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1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2456A-9C63-4544-A9FC-315A033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04" y="2741982"/>
            <a:ext cx="3718103" cy="268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227295" y="238816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Column Add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F0D5A-F14B-4625-9D35-B8426D096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520" y="2741982"/>
            <a:ext cx="5796732" cy="36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2456A-9C63-4544-A9FC-315A033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04" y="2741982"/>
            <a:ext cx="3718103" cy="268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227295" y="2388167"/>
            <a:ext cx="11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Row Add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D1A2CF-2D77-4AEE-A762-62F02009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8" y="2741982"/>
            <a:ext cx="4797747" cy="34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694886" y="2467562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Column Delete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5DD61C-5111-4FDE-92B7-352928BE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9" y="3105150"/>
            <a:ext cx="3836844" cy="2557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211245-D89B-441B-B0CE-5EEE3D40D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410" y="2936992"/>
            <a:ext cx="4013577" cy="36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1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338619" y="2377520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Row Delete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5DD61C-5111-4FDE-92B7-352928BE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9" y="3105150"/>
            <a:ext cx="3836844" cy="2557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B5E08E-2D9F-4651-84AA-CB73E454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2616"/>
            <a:ext cx="5490801" cy="30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338619" y="237752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Row Sorting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6A2C8-EF33-42B8-84F3-AC864954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5" y="3314700"/>
            <a:ext cx="5168071" cy="2763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84285C-2DBD-4B93-9F95-B964E2E27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18" y="3314700"/>
            <a:ext cx="5455301" cy="32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332945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6F26-2616-4025-89BB-26DC031847CE}"/>
              </a:ext>
            </a:extLst>
          </p:cNvPr>
          <p:cNvSpPr txBox="1"/>
          <p:nvPr/>
        </p:nvSpPr>
        <p:spPr>
          <a:xfrm>
            <a:off x="8338619" y="2377520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Column Sorting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6A2C8-EF33-42B8-84F3-AC864954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5" y="3314700"/>
            <a:ext cx="5168071" cy="27639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9AAF36-6298-4B68-92B4-4E9C91B2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96" y="3314698"/>
            <a:ext cx="5098327" cy="27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1681387" y="2377537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CAF1CE-A96E-4288-B1AF-C7FB043C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2" y="3077334"/>
            <a:ext cx="4390242" cy="28372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A611EE-573A-411D-967B-05F46D4E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04" y="3222400"/>
            <a:ext cx="5425364" cy="30964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78DB4A-343E-4171-B10B-0B68658EE1DC}"/>
              </a:ext>
            </a:extLst>
          </p:cNvPr>
          <p:cNvSpPr txBox="1"/>
          <p:nvPr/>
        </p:nvSpPr>
        <p:spPr>
          <a:xfrm>
            <a:off x="8323119" y="250067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여러 기준 정렬</a:t>
            </a:r>
          </a:p>
        </p:txBody>
      </p:sp>
    </p:spTree>
    <p:extLst>
      <p:ext uri="{BB962C8B-B14F-4D97-AF65-F5344CB8AC3E}">
        <p14:creationId xmlns:p14="http://schemas.microsoft.com/office/powerpoint/2010/main" val="14042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Grouping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C42B-0275-4563-8E19-E1536A143B3B}"/>
              </a:ext>
            </a:extLst>
          </p:cNvPr>
          <p:cNvSpPr txBox="1"/>
          <p:nvPr/>
        </p:nvSpPr>
        <p:spPr>
          <a:xfrm>
            <a:off x="2034678" y="2271074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Original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8DB4A-343E-4171-B10B-0B68658EE1DC}"/>
              </a:ext>
            </a:extLst>
          </p:cNvPr>
          <p:cNvSpPr txBox="1"/>
          <p:nvPr/>
        </p:nvSpPr>
        <p:spPr>
          <a:xfrm>
            <a:off x="7525545" y="233294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 </a:t>
            </a:r>
            <a:r>
              <a:rPr lang="ko-KR" altLang="en-US" b="1" dirty="0"/>
              <a:t>열에 대한 그룹 생성 및 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08B1F4-C08B-4D00-93EC-C7F98DA1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1" y="2746869"/>
            <a:ext cx="3589773" cy="363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9F7025-3D0B-4A58-91E1-A320DCEF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73" y="2996263"/>
            <a:ext cx="4695825" cy="31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목차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0A625A-EAE6-4765-9F9E-D9F879703103}"/>
              </a:ext>
            </a:extLst>
          </p:cNvPr>
          <p:cNvSpPr/>
          <p:nvPr/>
        </p:nvSpPr>
        <p:spPr>
          <a:xfrm>
            <a:off x="2089537" y="4675266"/>
            <a:ext cx="2519837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개요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및 활용</a:t>
            </a:r>
          </a:p>
        </p:txBody>
      </p: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2759245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</a:rPr>
              <a:t>Numpy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E0D8D3-E3AB-4188-9E77-90D182E1FD26}"/>
              </a:ext>
            </a:extLst>
          </p:cNvPr>
          <p:cNvSpPr/>
          <p:nvPr/>
        </p:nvSpPr>
        <p:spPr>
          <a:xfrm>
            <a:off x="4947073" y="467526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Matplotlib </a:t>
            </a:r>
            <a:r>
              <a:rPr lang="ko-KR" altLang="en-US" sz="1400" dirty="0">
                <a:solidFill>
                  <a:schemeClr val="tx1"/>
                </a:solidFill>
              </a:rPr>
              <a:t>개요 및 활용</a:t>
            </a: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id="{1758E7F8-9C6C-4E9C-83C5-3173AFF3F998}"/>
              </a:ext>
            </a:extLst>
          </p:cNvPr>
          <p:cNvSpPr/>
          <p:nvPr/>
        </p:nvSpPr>
        <p:spPr>
          <a:xfrm>
            <a:off x="5538731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0E671A-641B-43E6-828D-F8445E4EEF93}"/>
              </a:ext>
            </a:extLst>
          </p:cNvPr>
          <p:cNvSpPr/>
          <p:nvPr/>
        </p:nvSpPr>
        <p:spPr>
          <a:xfrm>
            <a:off x="7497197" y="4675266"/>
            <a:ext cx="269069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Pandas </a:t>
            </a:r>
            <a:r>
              <a:rPr lang="ko-KR" altLang="en-US" sz="1400" dirty="0">
                <a:solidFill>
                  <a:schemeClr val="tx1"/>
                </a:solidFill>
              </a:rPr>
              <a:t>개요 및 활용</a:t>
            </a:r>
          </a:p>
        </p:txBody>
      </p:sp>
      <p:sp>
        <p:nvSpPr>
          <p:cNvPr id="25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8252331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srgbClr val="53585B"/>
                </a:solidFill>
              </a:rPr>
              <a:t>Pandas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540C7A-4CA8-4633-BA24-BD28B9F25913}"/>
              </a:ext>
            </a:extLst>
          </p:cNvPr>
          <p:cNvCxnSpPr>
            <a:cxnSpLocks/>
          </p:cNvCxnSpPr>
          <p:nvPr/>
        </p:nvCxnSpPr>
        <p:spPr>
          <a:xfrm flipH="1">
            <a:off x="4209448" y="437822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397949-9DCB-46B1-AE58-B3082A424C4C}"/>
              </a:ext>
            </a:extLst>
          </p:cNvPr>
          <p:cNvCxnSpPr>
            <a:cxnSpLocks/>
          </p:cNvCxnSpPr>
          <p:nvPr/>
        </p:nvCxnSpPr>
        <p:spPr>
          <a:xfrm flipH="1">
            <a:off x="6971366" y="437822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363167" y="1705920"/>
            <a:ext cx="1972580" cy="19725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19544" y="1705920"/>
            <a:ext cx="1972580" cy="19725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56252" y="1690451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8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80234-56A4-43BD-A57B-80B806D8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7" y="3383909"/>
            <a:ext cx="5495925" cy="304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BE7ED5-0199-43D6-8E1D-4A218BFD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44" y="3270476"/>
            <a:ext cx="5588498" cy="32748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B10C35-7471-4453-9524-56A6C7592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90" y="1994880"/>
            <a:ext cx="3901355" cy="10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실습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3C189-6CFE-4DD9-A522-000758D36D0C}"/>
              </a:ext>
            </a:extLst>
          </p:cNvPr>
          <p:cNvSpPr txBox="1"/>
          <p:nvPr/>
        </p:nvSpPr>
        <p:spPr>
          <a:xfrm>
            <a:off x="1296296" y="338617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https://www.kaggle.com/c/titanic/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249CC-5304-488C-8BB7-9FCEABCA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7" y="2428770"/>
            <a:ext cx="1713851" cy="945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99F863-522D-4A9A-AD1F-550564D4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157" y="3856181"/>
            <a:ext cx="9010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2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ED79A-CE62-4409-A6DD-A2555579AD8C}"/>
              </a:ext>
            </a:extLst>
          </p:cNvPr>
          <p:cNvSpPr txBox="1"/>
          <p:nvPr/>
        </p:nvSpPr>
        <p:spPr>
          <a:xfrm>
            <a:off x="8510155" y="2517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ECB9E-AE42-418D-86D8-CF5744AF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81" y="1403427"/>
            <a:ext cx="8730491" cy="450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955B6-A865-41FE-A1B3-96D4A977430C}"/>
              </a:ext>
            </a:extLst>
          </p:cNvPr>
          <p:cNvSpPr txBox="1"/>
          <p:nvPr/>
        </p:nvSpPr>
        <p:spPr>
          <a:xfrm>
            <a:off x="2722419" y="1933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생존여부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9EF1C-E579-4B2E-90A4-73A4C6164437}"/>
              </a:ext>
            </a:extLst>
          </p:cNvPr>
          <p:cNvSpPr txBox="1"/>
          <p:nvPr/>
        </p:nvSpPr>
        <p:spPr>
          <a:xfrm>
            <a:off x="2995860" y="2302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티켓 등급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A447F-04F2-4AE1-8501-A9377F9B10D0}"/>
              </a:ext>
            </a:extLst>
          </p:cNvPr>
          <p:cNvSpPr txBox="1"/>
          <p:nvPr/>
        </p:nvSpPr>
        <p:spPr>
          <a:xfrm>
            <a:off x="2399253" y="2687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6C1B3-1FBA-473C-9FC6-537FA28441A1}"/>
              </a:ext>
            </a:extLst>
          </p:cNvPr>
          <p:cNvSpPr txBox="1"/>
          <p:nvPr/>
        </p:nvSpPr>
        <p:spPr>
          <a:xfrm>
            <a:off x="3045584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18690-A34A-4F96-B7E6-5D0851EE7926}"/>
              </a:ext>
            </a:extLst>
          </p:cNvPr>
          <p:cNvSpPr txBox="1"/>
          <p:nvPr/>
        </p:nvSpPr>
        <p:spPr>
          <a:xfrm>
            <a:off x="5379297" y="347057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배우자 </a:t>
            </a:r>
            <a:r>
              <a:rPr lang="en-US" altLang="ko-KR" dirty="0"/>
              <a:t>+ </a:t>
            </a:r>
            <a:r>
              <a:rPr lang="ko-KR" altLang="en-US" dirty="0"/>
              <a:t>형제</a:t>
            </a:r>
            <a:r>
              <a:rPr lang="en-US" altLang="ko-KR" dirty="0"/>
              <a:t>/</a:t>
            </a:r>
            <a:r>
              <a:rPr lang="ko-KR" altLang="en-US" dirty="0"/>
              <a:t>자매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F31F08-E7D9-416D-9FC5-732CEF3CA0E1}"/>
              </a:ext>
            </a:extLst>
          </p:cNvPr>
          <p:cNvSpPr txBox="1"/>
          <p:nvPr/>
        </p:nvSpPr>
        <p:spPr>
          <a:xfrm>
            <a:off x="5379297" y="384556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+ </a:t>
            </a:r>
            <a:r>
              <a:rPr lang="ko-KR" altLang="en-US" dirty="0"/>
              <a:t>자식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C3E60-AEAC-4195-BC77-2F7123945D7F}"/>
              </a:ext>
            </a:extLst>
          </p:cNvPr>
          <p:cNvSpPr txBox="1"/>
          <p:nvPr/>
        </p:nvSpPr>
        <p:spPr>
          <a:xfrm>
            <a:off x="3235540" y="42148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티켓 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9011-8035-4950-BA7E-F19BB0F9C763}"/>
              </a:ext>
            </a:extLst>
          </p:cNvPr>
          <p:cNvSpPr txBox="1"/>
          <p:nvPr/>
        </p:nvSpPr>
        <p:spPr>
          <a:xfrm>
            <a:off x="3210927" y="5012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9242A-7213-4AB8-B175-C9DD9B69E7C6}"/>
              </a:ext>
            </a:extLst>
          </p:cNvPr>
          <p:cNvSpPr txBox="1"/>
          <p:nvPr/>
        </p:nvSpPr>
        <p:spPr>
          <a:xfrm>
            <a:off x="3691915" y="53915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승선지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1DF481-0517-4AE8-AAB9-25B0BFD8531C}"/>
              </a:ext>
            </a:extLst>
          </p:cNvPr>
          <p:cNvSpPr txBox="1"/>
          <p:nvPr/>
        </p:nvSpPr>
        <p:spPr>
          <a:xfrm>
            <a:off x="3235540" y="46139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여객 운임</a:t>
            </a:r>
          </a:p>
        </p:txBody>
      </p:sp>
    </p:spTree>
    <p:extLst>
      <p:ext uri="{BB962C8B-B14F-4D97-AF65-F5344CB8AC3E}">
        <p14:creationId xmlns:p14="http://schemas.microsoft.com/office/powerpoint/2010/main" val="89407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56BAC-11D7-4A1A-A34F-F592D26B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849"/>
            <a:ext cx="4989369" cy="24788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24BFC7-FE16-42A9-BEDC-3C455F6E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" y="3283526"/>
            <a:ext cx="12110606" cy="3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3F775-BF65-473D-BCBB-C13E691F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16" y="887665"/>
            <a:ext cx="10453188" cy="5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8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D8775C-4738-48E6-A6C4-E737BC69C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3" y="1626825"/>
            <a:ext cx="4013054" cy="42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2F0BEF2-F31B-49DE-A2DD-C499C4BC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76" y="2109291"/>
            <a:ext cx="6391251" cy="325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7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A5668D-F2F1-4200-9517-B8D2EE37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5" y="1313029"/>
            <a:ext cx="4439083" cy="474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A48BE11-2475-4210-B13F-9C8208328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61" y="2485072"/>
            <a:ext cx="7592724" cy="24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3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BCA3A1-7F20-4B72-B29E-B715E86B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2" y="1716146"/>
            <a:ext cx="3867582" cy="41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8D7327E-D2C3-4FB2-8CCF-FB86D9F7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54" y="2489128"/>
            <a:ext cx="7491954" cy="258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0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10E3D-2500-40D3-8922-761F28CE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9" y="2268682"/>
            <a:ext cx="9553335" cy="25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AFE82A-D91A-4246-84F4-850FBC03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21" y="1841293"/>
            <a:ext cx="7974157" cy="44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F6E97-9136-42BE-BA32-3A7CA5090918}"/>
              </a:ext>
            </a:extLst>
          </p:cNvPr>
          <p:cNvSpPr txBox="1"/>
          <p:nvPr/>
        </p:nvSpPr>
        <p:spPr>
          <a:xfrm>
            <a:off x="4987362" y="131340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배우자 </a:t>
            </a:r>
            <a:r>
              <a:rPr lang="en-US" altLang="ko-KR" dirty="0"/>
              <a:t>+ </a:t>
            </a:r>
            <a:r>
              <a:rPr lang="ko-KR" altLang="en-US" dirty="0"/>
              <a:t>형제</a:t>
            </a:r>
            <a:r>
              <a:rPr lang="en-US" altLang="ko-KR" dirty="0"/>
              <a:t>/</a:t>
            </a:r>
            <a:r>
              <a:rPr lang="ko-KR" altLang="en-US" dirty="0"/>
              <a:t>자매</a:t>
            </a:r>
          </a:p>
        </p:txBody>
      </p:sp>
    </p:spTree>
    <p:extLst>
      <p:ext uri="{BB962C8B-B14F-4D97-AF65-F5344CB8AC3E}">
        <p14:creationId xmlns:p14="http://schemas.microsoft.com/office/powerpoint/2010/main" val="199906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75FC8-B4F8-4DA2-8404-A1D656A99B2B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Pandas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12" name="그래픽 11" descr="{0} 단색으로 채워진">
            <a:extLst>
              <a:ext uri="{FF2B5EF4-FFF2-40B4-BE49-F238E27FC236}">
                <a16:creationId xmlns:a16="http://schemas.microsoft.com/office/drawing/2014/main" id="{8851652A-4B51-4CA2-ACBA-34B202E6F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F4738-910F-42E5-881B-20F4AA5EFCC3}"/>
              </a:ext>
            </a:extLst>
          </p:cNvPr>
          <p:cNvSpPr txBox="1"/>
          <p:nvPr/>
        </p:nvSpPr>
        <p:spPr>
          <a:xfrm>
            <a:off x="3093051" y="3317098"/>
            <a:ext cx="666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관계형</a:t>
            </a:r>
            <a:r>
              <a:rPr lang="en-US" altLang="ko-KR" sz="2400" dirty="0"/>
              <a:t> </a:t>
            </a:r>
            <a:r>
              <a:rPr lang="ko-KR" altLang="en-US" sz="2400" dirty="0"/>
              <a:t>또는 </a:t>
            </a:r>
            <a:r>
              <a:rPr lang="ko-KR" altLang="en-US" sz="2400" dirty="0">
                <a:solidFill>
                  <a:srgbClr val="FF0000"/>
                </a:solidFill>
              </a:rPr>
              <a:t>레이블이 된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데이터로 쉽고 직관적 으로 작업할 수 있도록 설계되었고</a:t>
            </a:r>
            <a:r>
              <a:rPr lang="en-US" altLang="ko-KR" sz="2400" dirty="0"/>
              <a:t>, </a:t>
            </a:r>
            <a:r>
              <a:rPr lang="ko-KR" altLang="en-US" sz="2400" dirty="0"/>
              <a:t>빠르고</a:t>
            </a:r>
            <a:r>
              <a:rPr lang="en-US" altLang="ko-KR" sz="2400" dirty="0"/>
              <a:t>, </a:t>
            </a:r>
            <a:r>
              <a:rPr lang="ko-KR" altLang="en-US" sz="2400" dirty="0"/>
              <a:t>유연한 데이터 구조를 제공하는 </a:t>
            </a:r>
            <a:r>
              <a:rPr lang="en-US" altLang="ko-KR" sz="2400" dirty="0"/>
              <a:t>Python </a:t>
            </a:r>
            <a:r>
              <a:rPr lang="ko-KR" altLang="en-US" sz="2400" dirty="0"/>
              <a:t>패키지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39524-A560-44F7-934C-20B7382B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45" y="2368775"/>
            <a:ext cx="5570585" cy="32643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689E9D-2B8C-4947-A62F-0F238BB1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5015"/>
            <a:ext cx="5715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4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F6E97-9136-42BE-BA32-3A7CA5090918}"/>
              </a:ext>
            </a:extLst>
          </p:cNvPr>
          <p:cNvSpPr txBox="1"/>
          <p:nvPr/>
        </p:nvSpPr>
        <p:spPr>
          <a:xfrm>
            <a:off x="4987362" y="131340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+ </a:t>
            </a:r>
            <a:r>
              <a:rPr lang="ko-KR" altLang="en-US" dirty="0"/>
              <a:t>자식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426BD51-0CC2-481A-999C-5B0E8D27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97" y="1979901"/>
            <a:ext cx="7955430" cy="448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1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Pandas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주요 기능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8898C-C452-40C6-9D06-B1D0ABF236CB}"/>
              </a:ext>
            </a:extLst>
          </p:cNvPr>
          <p:cNvSpPr txBox="1"/>
          <p:nvPr/>
        </p:nvSpPr>
        <p:spPr>
          <a:xfrm>
            <a:off x="1258501" y="2105959"/>
            <a:ext cx="97766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큰 데이터의 빠른 </a:t>
            </a:r>
            <a:r>
              <a:rPr lang="ko-KR" altLang="en-US" sz="2800" dirty="0" err="1">
                <a:solidFill>
                  <a:srgbClr val="FF0000"/>
                </a:solidFill>
              </a:rPr>
              <a:t>Indexing</a:t>
            </a:r>
            <a:r>
              <a:rPr lang="ko-KR" altLang="en-US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 err="1">
                <a:solidFill>
                  <a:srgbClr val="FF0000"/>
                </a:solidFill>
              </a:rPr>
              <a:t>Slicing</a:t>
            </a:r>
            <a:r>
              <a:rPr lang="ko-KR" altLang="en-US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 err="1">
                <a:solidFill>
                  <a:srgbClr val="FF0000"/>
                </a:solidFill>
              </a:rPr>
              <a:t>Sorting</a:t>
            </a:r>
            <a:r>
              <a:rPr lang="ko-KR" altLang="en-US" sz="2800" dirty="0"/>
              <a:t> 하는 기능</a:t>
            </a:r>
          </a:p>
          <a:p>
            <a:endParaRPr lang="ko-KR" altLang="en-US" sz="2800" dirty="0"/>
          </a:p>
          <a:p>
            <a:r>
              <a:rPr lang="ko-KR" altLang="en-US" sz="2800" dirty="0"/>
              <a:t>두 데이터 간의 </a:t>
            </a:r>
            <a:r>
              <a:rPr lang="ko-KR" altLang="en-US" sz="2800" dirty="0" err="1">
                <a:solidFill>
                  <a:srgbClr val="FF0000"/>
                </a:solidFill>
              </a:rPr>
              <a:t>Join</a:t>
            </a:r>
            <a:r>
              <a:rPr lang="ko-KR" altLang="en-US" sz="2800" dirty="0"/>
              <a:t>(</a:t>
            </a:r>
            <a:r>
              <a:rPr lang="ko-KR" altLang="en-US" sz="2800" dirty="0" err="1"/>
              <a:t>행,열</a:t>
            </a:r>
            <a:r>
              <a:rPr lang="ko-KR" altLang="en-US" sz="2800" dirty="0"/>
              <a:t> 방향) 기능</a:t>
            </a:r>
          </a:p>
          <a:p>
            <a:endParaRPr lang="ko-KR" altLang="en-US" sz="2800" dirty="0"/>
          </a:p>
          <a:p>
            <a:r>
              <a:rPr lang="ko-KR" altLang="en-US" sz="2800" dirty="0"/>
              <a:t>데이터의 </a:t>
            </a:r>
            <a:r>
              <a:rPr lang="ko-KR" altLang="en-US" sz="2800" dirty="0" err="1">
                <a:solidFill>
                  <a:srgbClr val="FF0000"/>
                </a:solidFill>
              </a:rPr>
              <a:t>피봇팅</a:t>
            </a:r>
            <a:r>
              <a:rPr lang="ko-KR" altLang="en-US" sz="2800" dirty="0"/>
              <a:t> 및 </a:t>
            </a:r>
            <a:r>
              <a:rPr lang="ko-KR" altLang="en-US" sz="2800" dirty="0" err="1">
                <a:solidFill>
                  <a:srgbClr val="FF0000"/>
                </a:solidFill>
              </a:rPr>
              <a:t>그룹핑</a:t>
            </a:r>
            <a:endParaRPr lang="ko-KR" altLang="en-US" sz="2800" dirty="0">
              <a:solidFill>
                <a:srgbClr val="FF0000"/>
              </a:solidFill>
            </a:endParaRPr>
          </a:p>
          <a:p>
            <a:endParaRPr lang="ko-KR" altLang="en-US" sz="2800" dirty="0"/>
          </a:p>
          <a:p>
            <a:r>
              <a:rPr lang="ko-KR" altLang="en-US" sz="2800" dirty="0"/>
              <a:t>데이터의 </a:t>
            </a:r>
            <a:r>
              <a:rPr lang="ko-KR" altLang="en-US" sz="2800" dirty="0">
                <a:solidFill>
                  <a:srgbClr val="FF0000"/>
                </a:solidFill>
              </a:rPr>
              <a:t>통계</a:t>
            </a:r>
            <a:r>
              <a:rPr lang="ko-KR" altLang="en-US" sz="2800" dirty="0"/>
              <a:t> 및 </a:t>
            </a:r>
            <a:r>
              <a:rPr lang="ko-KR" altLang="en-US" sz="2800" dirty="0">
                <a:solidFill>
                  <a:srgbClr val="FF0000"/>
                </a:solidFill>
              </a:rPr>
              <a:t>시각화</a:t>
            </a:r>
            <a:r>
              <a:rPr lang="ko-KR" altLang="en-US" sz="2800" dirty="0"/>
              <a:t> 기능</a:t>
            </a:r>
          </a:p>
          <a:p>
            <a:endParaRPr lang="ko-KR" altLang="en-US" sz="2800" dirty="0"/>
          </a:p>
          <a:p>
            <a:r>
              <a:rPr lang="ko-KR" altLang="en-US" sz="2800" dirty="0"/>
              <a:t>외부 데이터를 입력 받아 </a:t>
            </a:r>
            <a:r>
              <a:rPr lang="ko-KR" altLang="en-US" sz="2800" dirty="0" err="1"/>
              <a:t>Pandas</a:t>
            </a:r>
            <a:r>
              <a:rPr lang="ko-KR" altLang="en-US" sz="2800" dirty="0"/>
              <a:t> 자료구조로 </a:t>
            </a:r>
            <a:r>
              <a:rPr lang="ko-KR" altLang="en-US" sz="2800" dirty="0">
                <a:solidFill>
                  <a:srgbClr val="FF0000"/>
                </a:solidFill>
              </a:rPr>
              <a:t>저장 및 출력</a:t>
            </a:r>
            <a:r>
              <a:rPr lang="ko-KR" altLang="en-US" sz="2800" dirty="0"/>
              <a:t>(CSV, 구분자가 있는 </a:t>
            </a:r>
            <a:r>
              <a:rPr lang="ko-KR" altLang="en-US" sz="2800" dirty="0" err="1"/>
              <a:t>txt</a:t>
            </a:r>
            <a:r>
              <a:rPr lang="ko-KR" altLang="en-US" sz="2800" dirty="0"/>
              <a:t>, 엑셀데이터, SQL </a:t>
            </a:r>
            <a:r>
              <a:rPr lang="ko-KR" altLang="en-US" sz="2800" dirty="0" err="1"/>
              <a:t>database</a:t>
            </a:r>
            <a:r>
              <a:rPr lang="ko-KR" altLang="en-US" sz="2800" dirty="0"/>
              <a:t>, XML 등)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E22C48-A14B-4AE0-9D2C-76EAAB9230FE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BD3760-4BC2-4CE6-9399-B141761B0A32}"/>
              </a:ext>
            </a:extLst>
          </p:cNvPr>
          <p:cNvSpPr/>
          <p:nvPr/>
        </p:nvSpPr>
        <p:spPr>
          <a:xfrm>
            <a:off x="962085" y="312186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9F389E5-EBA4-41EA-8FB3-45C3AA7FF4DF}"/>
              </a:ext>
            </a:extLst>
          </p:cNvPr>
          <p:cNvSpPr/>
          <p:nvPr/>
        </p:nvSpPr>
        <p:spPr>
          <a:xfrm>
            <a:off x="962085" y="3966681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6EA209-8F3D-488E-975B-C320A273B347}"/>
              </a:ext>
            </a:extLst>
          </p:cNvPr>
          <p:cNvSpPr/>
          <p:nvPr/>
        </p:nvSpPr>
        <p:spPr>
          <a:xfrm>
            <a:off x="962085" y="4816330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9C32AD9-8BE5-41E3-BABF-9432972216E1}"/>
              </a:ext>
            </a:extLst>
          </p:cNvPr>
          <p:cNvSpPr/>
          <p:nvPr/>
        </p:nvSpPr>
        <p:spPr>
          <a:xfrm>
            <a:off x="962085" y="5665979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Pandas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자료구조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10833-54B3-45F7-82C5-B84BC7EDD54D}"/>
              </a:ext>
            </a:extLst>
          </p:cNvPr>
          <p:cNvSpPr txBox="1"/>
          <p:nvPr/>
        </p:nvSpPr>
        <p:spPr>
          <a:xfrm>
            <a:off x="2265219" y="2732809"/>
            <a:ext cx="135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Series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70EFE-1B07-4563-BB20-914C594A3BD1}"/>
              </a:ext>
            </a:extLst>
          </p:cNvPr>
          <p:cNvSpPr txBox="1"/>
          <p:nvPr/>
        </p:nvSpPr>
        <p:spPr>
          <a:xfrm>
            <a:off x="2455558" y="355044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차원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6FA8D-C6CA-450C-9D75-88ADD7322912}"/>
              </a:ext>
            </a:extLst>
          </p:cNvPr>
          <p:cNvSpPr txBox="1"/>
          <p:nvPr/>
        </p:nvSpPr>
        <p:spPr>
          <a:xfrm>
            <a:off x="1911927" y="5081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F06BF-6525-4A81-970B-FA1D18998CB7}"/>
              </a:ext>
            </a:extLst>
          </p:cNvPr>
          <p:cNvSpPr txBox="1"/>
          <p:nvPr/>
        </p:nvSpPr>
        <p:spPr>
          <a:xfrm>
            <a:off x="716605" y="4770646"/>
            <a:ext cx="44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균일한 유형의 배열로 표시된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차원 데이터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4C802-8824-49F9-A75E-DC412318C21C}"/>
              </a:ext>
            </a:extLst>
          </p:cNvPr>
          <p:cNvSpPr txBox="1"/>
          <p:nvPr/>
        </p:nvSpPr>
        <p:spPr>
          <a:xfrm>
            <a:off x="8103179" y="2732809"/>
            <a:ext cx="2296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DataFrame</a:t>
            </a:r>
            <a:endParaRPr lang="ko-KR" altLang="en-US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6BE1E-5730-49CB-A5EF-DACC8F59DB2E}"/>
              </a:ext>
            </a:extLst>
          </p:cNvPr>
          <p:cNvSpPr txBox="1"/>
          <p:nvPr/>
        </p:nvSpPr>
        <p:spPr>
          <a:xfrm>
            <a:off x="8766307" y="355044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5592B-995C-47E0-A7EC-49ECDB8D631B}"/>
              </a:ext>
            </a:extLst>
          </p:cNvPr>
          <p:cNvSpPr txBox="1"/>
          <p:nvPr/>
        </p:nvSpPr>
        <p:spPr>
          <a:xfrm>
            <a:off x="8222676" y="5081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EF98F4-5E6F-488D-986B-64EAF7C3B426}"/>
              </a:ext>
            </a:extLst>
          </p:cNvPr>
          <p:cNvSpPr txBox="1"/>
          <p:nvPr/>
        </p:nvSpPr>
        <p:spPr>
          <a:xfrm>
            <a:off x="7027354" y="4770646"/>
            <a:ext cx="444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잠재적으로 이질적으로 유형이 지정된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/>
              </a:rPr>
              <a:t>열이있는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 크기가 가변적인 테이블 형식의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차원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36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Series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E4C6A-7246-4578-935A-4307A157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55" y="2325940"/>
            <a:ext cx="7979690" cy="25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Frame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17153-6E34-46EF-A3C3-79EC9459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2" y="2087355"/>
            <a:ext cx="5019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8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Indexing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8BE31-226D-408B-89D2-2CD1FD44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4" y="2456509"/>
            <a:ext cx="6098474" cy="2134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754FB-FE6F-4CDB-8305-5F7A42DF4B94}"/>
              </a:ext>
            </a:extLst>
          </p:cNvPr>
          <p:cNvSpPr txBox="1"/>
          <p:nvPr/>
        </p:nvSpPr>
        <p:spPr>
          <a:xfrm>
            <a:off x="1496291" y="2087177"/>
            <a:ext cx="83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Series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6A99E1-BD57-4357-B368-80C419ABC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6" y="4734727"/>
            <a:ext cx="6098474" cy="19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Pandas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754FB-FE6F-4CDB-8305-5F7A42DF4B94}"/>
              </a:ext>
            </a:extLst>
          </p:cNvPr>
          <p:cNvSpPr txBox="1"/>
          <p:nvPr/>
        </p:nvSpPr>
        <p:spPr>
          <a:xfrm>
            <a:off x="1496291" y="208717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Frame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F7CBA-987F-4165-93A8-7B555501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2" y="2627200"/>
            <a:ext cx="5067300" cy="3600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ED408C-9F49-45AF-892E-95E0C995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396" y="2087177"/>
            <a:ext cx="5067300" cy="43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9603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1200</Words>
  <Application>Microsoft Office PowerPoint</Application>
  <PresentationFormat>와이드스크린</PresentationFormat>
  <Paragraphs>287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Ubuntu Condensed</vt:lpstr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JeongCheolLee</cp:lastModifiedBy>
  <cp:revision>98</cp:revision>
  <dcterms:created xsi:type="dcterms:W3CDTF">2021-01-14T02:21:48Z</dcterms:created>
  <dcterms:modified xsi:type="dcterms:W3CDTF">2021-02-16T08:56:14Z</dcterms:modified>
</cp:coreProperties>
</file>