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92" r:id="rId17"/>
    <p:sldId id="279" r:id="rId18"/>
    <p:sldId id="280" r:id="rId19"/>
    <p:sldId id="281" r:id="rId20"/>
    <p:sldId id="283" r:id="rId21"/>
    <p:sldId id="282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64" r:id="rId30"/>
  </p:sldIdLst>
  <p:sldSz cx="12192000" cy="6858000"/>
  <p:notesSz cx="6858000" cy="9144000"/>
  <p:embeddedFontLst>
    <p:embeddedFont>
      <p:font typeface="KoPubWorld돋움체 Bold" panose="020B0604020202020204" charset="-127"/>
      <p:bold r:id="rId32"/>
    </p:embeddedFont>
    <p:embeddedFont>
      <p:font typeface="KoPubWorld돋움체 Light" panose="020B0604020202020204" charset="-127"/>
      <p:regular r:id="rId33"/>
    </p:embeddedFont>
    <p:embeddedFont>
      <p:font typeface="나눔명조" panose="02020603020101020101" pitchFamily="18" charset="-127"/>
      <p:regular r:id="rId34"/>
      <p:bold r:id="rId35"/>
    </p:embeddedFont>
    <p:embeddedFont>
      <p:font typeface="나눔명조 ExtraBold" panose="02020603020101020101" pitchFamily="18" charset="-127"/>
      <p:bold r:id="rId36"/>
    </p:embeddedFont>
    <p:embeddedFont>
      <p:font typeface="나눔스퀘어" panose="020B0600000101010101" pitchFamily="34" charset="-127"/>
      <p:regular r:id="rId37"/>
    </p:embeddedFont>
    <p:embeddedFont>
      <p:font typeface="맑은 고딕" panose="020B0503020000020004" pitchFamily="34" charset="-127"/>
      <p:regular r:id="rId38"/>
      <p:bold r:id="rId39"/>
    </p:embeddedFont>
    <p:embeddedFont>
      <p:font typeface="맑은 고딕" panose="020B0503020000020004" pitchFamily="34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B4C7E7"/>
    <a:srgbClr val="FF5239"/>
    <a:srgbClr val="4472C4"/>
    <a:srgbClr val="70AD47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97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F714-397C-4DA4-964F-C4089581E691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45B8-41D5-4BCC-A9A7-3023EACF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클라우드 컴퓨팅은 스마트폰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넷북 등 다양한 개인 컴퓨팅 장치에서 인터넷을 통해 가상의 컴퓨팅 리소스를 사용하는 개념으로서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컴퓨팅 리소스는 디스크 및 스토리지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서버 컴퓨터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데스크탑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등의 가상의 하드웨어 장치를 포함하며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데이터 베이스나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프로그램 개발이나 구동에 필요한 실행환경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그리고 각종 응용프로그램 등을 포함한다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중요한 특징은 사용자가 이들 컴퓨팅 리소스가 언제 어디서나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(anywhere)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인터넷을 통해 접근해서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사용가능하고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리소스가 필요할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(On-demand),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리소스를 사용한 만큼의 돈을 지불하고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(Usage-metered)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사용할 수 있다는 점이다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이들 리소스는 사용자의 요구에 따라 탄력적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(Elastic)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으로 자가 관리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(Self-managed)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되므로 사용자는 리소스에 대한 관리를 신경 쓸 필요가 없다는 특징을 가진다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0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하드웨어는 덧셈 연산을 하고 싶다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그런데 윈도우는 덧셈 명령을 말할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말하고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레드햇은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말하고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그러면 하드웨어는 뭐가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어떻게 알겠는가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전부 다 덧셈을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가리킨다는건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알고 있어도 하드웨어는 모른다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가상화된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GUEST 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하드웨어 위에 올라가는데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뭐든지간에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하드웨어는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내리는 명령을 알아들을 수 있어야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4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필요하다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각각의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커널들을 더하라는 하나의 명령어로 번역을 해준다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번역을 해준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더해라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!"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명령어를 하드웨어는 알아듣고 그 더하는 명령을 실행하게 되는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이러한 번역 역할만 해주는 것이 아니다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가상화된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Guest 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들에게 자원을 할당해주는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운용 역할도 담당한다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정리하자면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들에게 자원을 나눠주며 조율한다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들의 커널을 번역해서 하드웨어에게 외쳐준다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0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바로 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명령어에다가 확성기를 다는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확성기는 모든 다른 명령어들을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더해라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말로 바꿔준다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그런데 위 그림에서 확성기의 그림은 모두 다르다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이유가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Add, ADD, add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커널을 가지고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커널들을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더해라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바꾸는 알고리즘은 과연 모두 같을까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그렇지 않다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마다 모두 다르다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운영체제가 제공하는 커널에다가 확성기를 달려면 어떻게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해야할까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커널을 수정해야한다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algn="l"/>
            <a:endParaRPr lang="en-US" altLang="ko-KR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하드웨어를 제어하는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소스를 수정해야한다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b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그럼 위 방식에서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번역을 제공하지 않는가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그렇다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자체적으로 커널에 번역을 달아 놓았으니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단지 가상화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들에게 자원을 어떻게 배분할 것인가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하는 관리적인 문제들만 다루면 되는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1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바로 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명령어에다가 확성기를 다는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확성기는 모든 다른 명령어들을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더해라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말로 바꿔준다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그런데 위 그림에서 확성기의 그림은 모두 다르다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이유가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Add, ADD, add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커널을 가지고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커널들을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더해라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바꾸는 알고리즘은 과연 모두 같을까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그렇지 않다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마다 모두 다르다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운영체제가 제공하는 커널에다가 확성기를 달려면 어떻게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해야할까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커널을 수정해야한다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algn="l"/>
            <a:endParaRPr lang="en-US" altLang="ko-KR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하드웨어를 제어하는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소스를 수정해야한다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b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그럼 위 방식에서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번역을 제공하지 않는가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그렇다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자체적으로 커널에 번역을 달아 놓았으니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Hypervisor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단지 가상화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들에게 자원을 어떻게 배분할 것인가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하는 관리적인 문제들만 다루면 되는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하나의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address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하나의 컴퓨터에 고정적으로 할당하기 때문에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주소가 변하기 않음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유동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DHCP(Dynamic Host Control Protocol)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서버로 부터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할당 받아 사용하고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빌린 기간이 끝나면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address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반납 후 되 돌아옴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클라우드 컴퓨터 서비스에서 생성하는 가상 인스턴스는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고정 받아 할당 받는다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때 클라우드 플랫폼에서 할당하기 때문에 인터넷은 연결되지 않고 내부에서만 통신이 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5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인터넷에 연결하기 위해서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가상인스턴스에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인터넷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프로바이더에게서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유동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할당 받는다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주소 클래스는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A~E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클래스로 구성되고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각 클래스 별로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IP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할당 범위가 다르다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주소에는 네트워크 영역과 호스트 영역으로 나뉜다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26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66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전체 네트워크는 중앙의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Control Plane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을 통해 단일화하여 통제 받음으로써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효율적인 통신과 일괄 정책을 적용해 빠르고 안전하게 네트워크 운용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클라우드는 무엇을 </a:t>
            </a:r>
            <a:r>
              <a:rPr lang="ko-KR" altLang="en-US" b="0" i="0" dirty="0" err="1">
                <a:solidFill>
                  <a:srgbClr val="232323"/>
                </a:solidFill>
                <a:effectLst/>
                <a:latin typeface="AppleSDGothicNeo-Regular"/>
              </a:rPr>
              <a:t>서비스하냐에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따라 크게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IaaS, PaaS, SaaS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로 나뉜다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.</a:t>
            </a:r>
          </a:p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  <a:p>
            <a:r>
              <a:rPr lang="ko-KR" altLang="en-US" b="0" i="0" dirty="0" err="1">
                <a:solidFill>
                  <a:srgbClr val="232323"/>
                </a:solidFill>
                <a:effectLst/>
                <a:latin typeface="AppleSDGothicNeo-Regular"/>
              </a:rPr>
              <a:t>애저</a:t>
            </a:r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2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기존의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스위치등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장비가 시스코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주니퍼에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의해 독점되는 상황에서 회사들은 자신들의 장비에 대한 프로토콜 정보를 오픈하지 않아 기존 네트워크에 연구 결과물을 적용하기 어려웠다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..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오픈플로는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연구원들이 기존 네트워크에 영향을 미치지 않으면서 기존의 장비에 자신들이 연구한 결과물을 적용하려는 의도에서 시작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패킷 전달 경로와 방식에 대한 정보를 가지고 있는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플로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테이블에 패킷이 발생하면 확인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정보가 존재하지 않으면 해당 패킷 제어 정보를 컨트롤러에 요청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컨트롤러는 내부에 존재하는 제어 패킷 정보 확인하여 해당 결과를 오픈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플로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스위치에 전달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받은 패킷 정보를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플로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테이블에 저장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(Learning)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* Secure Socket Layer: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데이터를 안전하게 주고받기 위한 업계 표준 프로토콜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58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8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CSMA/CD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Carrier Sense Multiple Access/Collision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Detetion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줄임말로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 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대충 알아서 눈치껏 통신하자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'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라는 방식의 프로토콜이다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다중 접근이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일어났을때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충돌감지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!!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48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3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패킷 전송만을 위한 하드웨어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페브릭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85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2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IoT: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사물들은 자신을 구별할 수 있는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인터넷을 연결하여 외부 환경에서 데이터를 모아 센서를 내장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빅데이터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대규모 데이터 처리 및 분석을 위해 빅데이터 구축할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하둡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머신러닝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GPU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병렬 처리 클라우드 시스템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애플리케이션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서버 할당부터 데이터를 블록 스토리지와 오브젝트 스토리지에 저장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9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클라우드는 무엇을 </a:t>
            </a:r>
            <a:r>
              <a:rPr lang="ko-KR" altLang="en-US" b="0" i="0" dirty="0" err="1">
                <a:solidFill>
                  <a:srgbClr val="232323"/>
                </a:solidFill>
                <a:effectLst/>
                <a:latin typeface="AppleSDGothicNeo-Regular"/>
              </a:rPr>
              <a:t>서비스하냐에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따라 크게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IaaS, PaaS, SaaS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로 나뉜다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.</a:t>
            </a:r>
          </a:p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웹 서버나 애플리케이션 서버로 사용할 리눅스와 윈도 서버를 호스팅 업체에 임대하는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웹 사이트를 구축한다는 가정하에</a:t>
            </a:r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개발자가 데이터 베이스 서버와 웹 서버 구축에 필요한 서비스가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PaaS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9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7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메신저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그룹웨어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ERP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시스템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(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AppleSDGothicNeo-Regular"/>
              </a:rPr>
              <a:t>Vsphere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Window Server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제품 등 사용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8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메신저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그룹웨어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ERP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시스템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(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AppleSDGothicNeo-Regular"/>
              </a:rPr>
              <a:t>Vsphere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Window Server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제품 등 사용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2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메신저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그룹웨어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ERP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시스템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(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AppleSDGothicNeo-Regular"/>
              </a:rPr>
              <a:t>Vsphere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, Window Server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제품 등 사용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9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2D62-6991-4F97-8FB4-9FFA3AB97A0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41E-99DE-4249-ADF0-74676C946E8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3734-8DEE-4957-9BAE-BD874601D06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54FC-87C5-41C1-A7ED-E362E555CC2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240-151D-4851-99E3-060CAF021B2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CBA-B486-4E47-8364-DAEF9BC56EA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B605-4BB1-4202-AE76-D7AD9E540984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13D-36D7-42BB-8F78-176AA96B731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DF2-4F18-4677-BD6F-91CA32A0088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3B8-42C3-4BEE-9303-C5BE91A71E1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054F-12F5-42C7-BFF2-4DD3D34DE14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A02D-EEC9-4B88-AB7D-CC0546AEEFA3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634065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47566" y="5561463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SSL 2021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하계방학 세미나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BBE7A-A3F4-4C20-AE3E-7803529A8460}"/>
              </a:ext>
            </a:extLst>
          </p:cNvPr>
          <p:cNvSpPr txBox="1"/>
          <p:nvPr/>
        </p:nvSpPr>
        <p:spPr>
          <a:xfrm>
            <a:off x="2539241" y="2576078"/>
            <a:ext cx="7135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클라우드를 위한 기본 개념 잡기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41E0-B6DE-489D-A31F-F721F7E2B7B3}"/>
              </a:ext>
            </a:extLst>
          </p:cNvPr>
          <p:cNvSpPr txBox="1"/>
          <p:nvPr/>
        </p:nvSpPr>
        <p:spPr>
          <a:xfrm>
            <a:off x="5347703" y="59592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20180642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신재영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7FC93-C9AC-449D-BA80-DCC4BB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핵심 서비스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컴퓨트와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스토리지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스토리지 서비스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9E31-600E-4A6D-A3AF-91B1888A0B19}"/>
              </a:ext>
            </a:extLst>
          </p:cNvPr>
          <p:cNvSpPr txBox="1"/>
          <p:nvPr/>
        </p:nvSpPr>
        <p:spPr>
          <a:xfrm>
            <a:off x="276447" y="821866"/>
            <a:ext cx="110772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스토리지 서비스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(Storage Service)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사용자가 소유한 데이터나 음악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동영상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문서 파일 등을 인터넷에 있는 스토리지에 저장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삭제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공유할 수 있는 서비스</a:t>
            </a:r>
            <a:endParaRPr lang="ko-KR" altLang="en-US" dirty="0"/>
          </a:p>
        </p:txBody>
      </p:sp>
      <p:pic>
        <p:nvPicPr>
          <p:cNvPr id="14" name="Picture 6" descr="cloud icon - OLC">
            <a:extLst>
              <a:ext uri="{FF2B5EF4-FFF2-40B4-BE49-F238E27FC236}">
                <a16:creationId xmlns:a16="http://schemas.microsoft.com/office/drawing/2014/main" id="{2337269A-39AD-4C61-8A2B-2FC1BE8A4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r="2841"/>
          <a:stretch/>
        </p:blipFill>
        <p:spPr bwMode="auto">
          <a:xfrm>
            <a:off x="4266720" y="2513754"/>
            <a:ext cx="3413488" cy="1576885"/>
          </a:xfrm>
          <a:prstGeom prst="trapezoid">
            <a:avLst>
              <a:gd name="adj" fmla="val 117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컴퓨터 - 무료 컴퓨터개 아이콘">
            <a:extLst>
              <a:ext uri="{FF2B5EF4-FFF2-40B4-BE49-F238E27FC236}">
                <a16:creationId xmlns:a16="http://schemas.microsoft.com/office/drawing/2014/main" id="{50BBEB94-2C86-4E86-914C-643CBAF93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t="2825" r="7639" b="23596"/>
          <a:stretch/>
        </p:blipFill>
        <p:spPr bwMode="auto">
          <a:xfrm>
            <a:off x="3241503" y="4833536"/>
            <a:ext cx="1817370" cy="12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120577-5434-4FAC-BB27-E24D43B13C29}"/>
              </a:ext>
            </a:extLst>
          </p:cNvPr>
          <p:cNvCxnSpPr>
            <a:cxnSpLocks/>
            <a:stCxn id="7170" idx="0"/>
            <a:endCxn id="7174" idx="2"/>
          </p:cNvCxnSpPr>
          <p:nvPr/>
        </p:nvCxnSpPr>
        <p:spPr>
          <a:xfrm flipV="1">
            <a:off x="4150188" y="3932494"/>
            <a:ext cx="1356532" cy="901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9BCB89-C868-43DF-AA27-1A84BCB64A7F}"/>
              </a:ext>
            </a:extLst>
          </p:cNvPr>
          <p:cNvSpPr txBox="1"/>
          <p:nvPr/>
        </p:nvSpPr>
        <p:spPr>
          <a:xfrm>
            <a:off x="3419625" y="4235262"/>
            <a:ext cx="1228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REST API 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6E8F9-7D43-46E2-8467-2EEE82D6B75C}"/>
              </a:ext>
            </a:extLst>
          </p:cNvPr>
          <p:cNvSpPr txBox="1"/>
          <p:nvPr/>
        </p:nvSpPr>
        <p:spPr>
          <a:xfrm>
            <a:off x="2152171" y="6143272"/>
            <a:ext cx="429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 API </a:t>
            </a:r>
            <a:r>
              <a:rPr lang="ko-KR" altLang="en-US" dirty="0"/>
              <a:t>만을 제공하는 스토리지</a:t>
            </a:r>
          </a:p>
        </p:txBody>
      </p:sp>
      <p:pic>
        <p:nvPicPr>
          <p:cNvPr id="30" name="Picture 2" descr="컴퓨터 - 무료 컴퓨터개 아이콘">
            <a:extLst>
              <a:ext uri="{FF2B5EF4-FFF2-40B4-BE49-F238E27FC236}">
                <a16:creationId xmlns:a16="http://schemas.microsoft.com/office/drawing/2014/main" id="{3F87A285-ECDA-473E-AA7B-910A52F6C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t="2825" r="7639" b="23596"/>
          <a:stretch/>
        </p:blipFill>
        <p:spPr bwMode="auto">
          <a:xfrm flipH="1">
            <a:off x="7242262" y="4833536"/>
            <a:ext cx="1817370" cy="12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A4BC305-D7FE-4342-AE99-700DA27DB226}"/>
              </a:ext>
            </a:extLst>
          </p:cNvPr>
          <p:cNvCxnSpPr>
            <a:cxnSpLocks/>
            <a:stCxn id="30" idx="0"/>
            <a:endCxn id="7176" idx="2"/>
          </p:cNvCxnSpPr>
          <p:nvPr/>
        </p:nvCxnSpPr>
        <p:spPr>
          <a:xfrm flipH="1" flipV="1">
            <a:off x="6451602" y="3935163"/>
            <a:ext cx="1699345" cy="8983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79E0D1-DBC6-4876-8407-56FC82A9F7F6}"/>
              </a:ext>
            </a:extLst>
          </p:cNvPr>
          <p:cNvSpPr txBox="1"/>
          <p:nvPr/>
        </p:nvSpPr>
        <p:spPr>
          <a:xfrm>
            <a:off x="6720469" y="6143272"/>
            <a:ext cx="3774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파일을 올리고</a:t>
            </a:r>
            <a:r>
              <a:rPr lang="en-US" altLang="ko-KR" dirty="0"/>
              <a:t>, </a:t>
            </a:r>
            <a:r>
              <a:rPr lang="ko-KR" altLang="en-US" dirty="0"/>
              <a:t>확인할 수 있는 </a:t>
            </a:r>
            <a:endParaRPr lang="en-US" altLang="ko-KR" dirty="0"/>
          </a:p>
          <a:p>
            <a:r>
              <a:rPr lang="ko-KR" altLang="en-US" dirty="0"/>
              <a:t>웹 사이트나 모바일 애플리케이션</a:t>
            </a:r>
          </a:p>
        </p:txBody>
      </p:sp>
      <p:pic>
        <p:nvPicPr>
          <p:cNvPr id="7174" name="Picture 6" descr="아마존 AWS S3란? AWS S3 Glacier 에서 파일 꺼내는 방법">
            <a:extLst>
              <a:ext uri="{FF2B5EF4-FFF2-40B4-BE49-F238E27FC236}">
                <a16:creationId xmlns:a16="http://schemas.microsoft.com/office/drawing/2014/main" id="{53621353-2A47-4734-AAD8-988DD542A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r="10086"/>
          <a:stretch/>
        </p:blipFill>
        <p:spPr bwMode="auto">
          <a:xfrm>
            <a:off x="5100320" y="3172196"/>
            <a:ext cx="812800" cy="7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n드라이브 다운로드 탐색기">
            <a:extLst>
              <a:ext uri="{FF2B5EF4-FFF2-40B4-BE49-F238E27FC236}">
                <a16:creationId xmlns:a16="http://schemas.microsoft.com/office/drawing/2014/main" id="{1CC5E760-1592-4EFC-87C1-12577A69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30" y="3174865"/>
            <a:ext cx="727344" cy="7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45FE2D0-2D5E-4D66-BE8D-886DA6D289B9}"/>
              </a:ext>
            </a:extLst>
          </p:cNvPr>
          <p:cNvSpPr txBox="1"/>
          <p:nvPr/>
        </p:nvSpPr>
        <p:spPr>
          <a:xfrm>
            <a:off x="4423934" y="1934712"/>
            <a:ext cx="332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어떤 서비스를 제공하는지</a:t>
            </a:r>
            <a:r>
              <a:rPr lang="en-US" altLang="ko-KR" b="1" dirty="0"/>
              <a:t>?&gt;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00495-37D5-40C1-B7DF-57B550EAB586}"/>
              </a:ext>
            </a:extLst>
          </p:cNvPr>
          <p:cNvSpPr txBox="1"/>
          <p:nvPr/>
        </p:nvSpPr>
        <p:spPr>
          <a:xfrm>
            <a:off x="5193420" y="282026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IaaS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277DF-5B98-4B56-A526-E7BF28920147}"/>
              </a:ext>
            </a:extLst>
          </p:cNvPr>
          <p:cNvSpPr txBox="1"/>
          <p:nvPr/>
        </p:nvSpPr>
        <p:spPr>
          <a:xfrm>
            <a:off x="6096000" y="282026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SaaS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22090-FF03-4447-8C88-3FFA7561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6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6" grpId="0"/>
      <p:bldP spid="47" grpId="0"/>
      <p:bldP spid="43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하이퍼바이저의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하이퍼바이저의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정의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9E31-600E-4A6D-A3AF-91B1888A0B19}"/>
              </a:ext>
            </a:extLst>
          </p:cNvPr>
          <p:cNvSpPr txBox="1"/>
          <p:nvPr/>
        </p:nvSpPr>
        <p:spPr>
          <a:xfrm>
            <a:off x="276447" y="821866"/>
            <a:ext cx="110772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하이퍼바이저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(Hypervisor)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호스트 컴퓨터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(Host Computer)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한 대에서 운영체제 다수를 동시에 실행하는 논리적 플랫폼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=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가상 머신 모니터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(VMM, Virtual Machine Monitor)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315789-1E5D-4C2E-94A6-FC4F9F7250E4}"/>
              </a:ext>
            </a:extLst>
          </p:cNvPr>
          <p:cNvSpPr/>
          <p:nvPr/>
        </p:nvSpPr>
        <p:spPr>
          <a:xfrm>
            <a:off x="3480962" y="2601299"/>
            <a:ext cx="5103628" cy="3153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0F80B-FF07-47D9-A8CC-2169DD67C298}"/>
              </a:ext>
            </a:extLst>
          </p:cNvPr>
          <p:cNvSpPr/>
          <p:nvPr/>
        </p:nvSpPr>
        <p:spPr>
          <a:xfrm>
            <a:off x="3583172" y="4915272"/>
            <a:ext cx="4890977" cy="712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Hardware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C6A45-7B66-4327-882F-1AA2774251A7}"/>
              </a:ext>
            </a:extLst>
          </p:cNvPr>
          <p:cNvSpPr/>
          <p:nvPr/>
        </p:nvSpPr>
        <p:spPr>
          <a:xfrm>
            <a:off x="3583172" y="4045307"/>
            <a:ext cx="4890977" cy="712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Hypervisor Software(VMM)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261CDE-A6CC-4A8D-9521-3DEA73933AA5}"/>
              </a:ext>
            </a:extLst>
          </p:cNvPr>
          <p:cNvSpPr/>
          <p:nvPr/>
        </p:nvSpPr>
        <p:spPr>
          <a:xfrm>
            <a:off x="7074197" y="2676861"/>
            <a:ext cx="1382232" cy="1240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VM#n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MacOS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A84E1D-5B87-4B0A-BBCF-24E084BE6B52}"/>
              </a:ext>
            </a:extLst>
          </p:cNvPr>
          <p:cNvSpPr/>
          <p:nvPr/>
        </p:nvSpPr>
        <p:spPr>
          <a:xfrm>
            <a:off x="5062799" y="2676861"/>
            <a:ext cx="1382232" cy="1240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VM#2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894007-E925-4EF6-81AC-DE70D1BBB75B}"/>
              </a:ext>
            </a:extLst>
          </p:cNvPr>
          <p:cNvSpPr/>
          <p:nvPr/>
        </p:nvSpPr>
        <p:spPr>
          <a:xfrm>
            <a:off x="3580765" y="2676860"/>
            <a:ext cx="1382232" cy="1240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VM#1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0B729-594D-4685-AAE8-9EEA6DB8A7EB}"/>
              </a:ext>
            </a:extLst>
          </p:cNvPr>
          <p:cNvSpPr txBox="1"/>
          <p:nvPr/>
        </p:nvSpPr>
        <p:spPr>
          <a:xfrm>
            <a:off x="6458545" y="2601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..</a:t>
            </a:r>
            <a:endParaRPr lang="ko-KR" altLang="en-US" sz="6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7F53B6-55E6-4A94-A5FB-D188EAC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4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58BAF13-08FE-4DBC-974E-B161CCEE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86066"/>
              </p:ext>
            </p:extLst>
          </p:nvPr>
        </p:nvGraphicFramePr>
        <p:xfrm>
          <a:off x="335280" y="913327"/>
          <a:ext cx="11179918" cy="563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9959">
                  <a:extLst>
                    <a:ext uri="{9D8B030D-6E8A-4147-A177-3AD203B41FA5}">
                      <a16:colId xmlns:a16="http://schemas.microsoft.com/office/drawing/2014/main" val="2382686919"/>
                    </a:ext>
                  </a:extLst>
                </a:gridCol>
                <a:gridCol w="5589959">
                  <a:extLst>
                    <a:ext uri="{9D8B030D-6E8A-4147-A177-3AD203B41FA5}">
                      <a16:colId xmlns:a16="http://schemas.microsoft.com/office/drawing/2014/main" val="4309154"/>
                    </a:ext>
                  </a:extLst>
                </a:gridCol>
              </a:tblGrid>
              <a:tr h="28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Native(or Bare-Metal) </a:t>
                      </a:r>
                      <a:r>
                        <a:rPr lang="ko-KR" altLang="en-US" b="1" dirty="0"/>
                        <a:t>방식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Hosted </a:t>
                      </a:r>
                      <a:r>
                        <a:rPr lang="ko-KR" altLang="en-US" b="1" dirty="0"/>
                        <a:t>방식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85643"/>
                  </a:ext>
                </a:extLst>
              </a:tr>
              <a:tr h="28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9497"/>
                  </a:ext>
                </a:extLst>
              </a:tr>
              <a:tr h="703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하드웨어에 직접 설치하여 실행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게스트 운영체제는 하드웨어에 설치된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dirty="0" err="1">
                          <a:sym typeface="Wingdings" panose="05000000000000000000" pitchFamily="2" charset="2"/>
                        </a:rPr>
                        <a:t>하이퍼바이저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 두 번째 수준으로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프로그램처럼 호스트 운영체제에서 실행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가상 머신 안에서 동작되는 게스트 운영체제는</a:t>
                      </a:r>
                      <a:br>
                        <a:rPr lang="en-US" altLang="ko-KR" dirty="0">
                          <a:sym typeface="Wingdings" panose="05000000000000000000" pitchFamily="2" charset="2"/>
                        </a:rPr>
                      </a:br>
                      <a:r>
                        <a:rPr lang="ko-KR" altLang="en-US" dirty="0">
                          <a:sym typeface="Wingdings" panose="05000000000000000000" pitchFamily="2" charset="2"/>
                        </a:rPr>
                        <a:t>하드웨어에서 세 번째 수준으로 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18797"/>
                  </a:ext>
                </a:extLst>
              </a:tr>
              <a:tr h="3335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32580"/>
                  </a:ext>
                </a:extLst>
              </a:tr>
              <a:tr h="65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Xen, </a:t>
                      </a:r>
                      <a:r>
                        <a:rPr lang="ko-KR" altLang="en-US" dirty="0" err="1"/>
                        <a:t>시트릭스의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Xen Server, VMware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ESX Server, IBM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POWER PR/SM. MS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Hyper-V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오라클 </a:t>
                      </a:r>
                      <a:r>
                        <a:rPr lang="en-US" altLang="ko-KR" dirty="0"/>
                        <a:t>Virtual Box, VMware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Workstation, MS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Virtual PC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5210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하이퍼바이저의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하이퍼바이저의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분류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F3F4DE-459D-47A2-A90A-7EFF6EA5260D}"/>
              </a:ext>
            </a:extLst>
          </p:cNvPr>
          <p:cNvGrpSpPr/>
          <p:nvPr/>
        </p:nvGrpSpPr>
        <p:grpSpPr>
          <a:xfrm>
            <a:off x="526524" y="3318445"/>
            <a:ext cx="5103628" cy="2449103"/>
            <a:chOff x="554882" y="3441086"/>
            <a:chExt cx="5103628" cy="244910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315789-1E5D-4C2E-94A6-FC4F9F7250E4}"/>
                </a:ext>
              </a:extLst>
            </p:cNvPr>
            <p:cNvSpPr/>
            <p:nvPr/>
          </p:nvSpPr>
          <p:spPr>
            <a:xfrm>
              <a:off x="554882" y="3441086"/>
              <a:ext cx="5103628" cy="2449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20F80B-FF07-47D9-A8CC-2169DD67C298}"/>
                </a:ext>
              </a:extLst>
            </p:cNvPr>
            <p:cNvSpPr/>
            <p:nvPr/>
          </p:nvSpPr>
          <p:spPr>
            <a:xfrm>
              <a:off x="657092" y="5207684"/>
              <a:ext cx="4890977" cy="595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Hardware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0C6A45-7B66-4327-882F-1AA2774251A7}"/>
                </a:ext>
              </a:extLst>
            </p:cNvPr>
            <p:cNvSpPr/>
            <p:nvPr/>
          </p:nvSpPr>
          <p:spPr>
            <a:xfrm>
              <a:off x="657092" y="4557638"/>
              <a:ext cx="4890977" cy="595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Hypervisor Software(VMM)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261CDE-A6CC-4A8D-9521-3DEA73933AA5}"/>
                </a:ext>
              </a:extLst>
            </p:cNvPr>
            <p:cNvSpPr/>
            <p:nvPr/>
          </p:nvSpPr>
          <p:spPr>
            <a:xfrm>
              <a:off x="4148117" y="3543176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</a:rPr>
                <a:t>VM#n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MacOS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A84E1D-5B87-4B0A-BBCF-24E084BE6B52}"/>
                </a:ext>
              </a:extLst>
            </p:cNvPr>
            <p:cNvSpPr/>
            <p:nvPr/>
          </p:nvSpPr>
          <p:spPr>
            <a:xfrm>
              <a:off x="2136719" y="3543176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VM#2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894007-E925-4EF6-81AC-DE70D1BBB75B}"/>
                </a:ext>
              </a:extLst>
            </p:cNvPr>
            <p:cNvSpPr/>
            <p:nvPr/>
          </p:nvSpPr>
          <p:spPr>
            <a:xfrm>
              <a:off x="654685" y="3543175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0B729-594D-4685-AAE8-9EEA6DB8A7EB}"/>
                </a:ext>
              </a:extLst>
            </p:cNvPr>
            <p:cNvSpPr txBox="1"/>
            <p:nvPr/>
          </p:nvSpPr>
          <p:spPr>
            <a:xfrm>
              <a:off x="3532465" y="3441087"/>
              <a:ext cx="588623" cy="77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/>
                <a:t>..</a:t>
              </a:r>
              <a:endParaRPr lang="ko-KR" altLang="en-US" sz="6000" b="1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B254E7-52FF-4CBB-AB04-042C5D0A6DAF}"/>
              </a:ext>
            </a:extLst>
          </p:cNvPr>
          <p:cNvSpPr/>
          <p:nvPr/>
        </p:nvSpPr>
        <p:spPr>
          <a:xfrm>
            <a:off x="6159515" y="2680533"/>
            <a:ext cx="5103628" cy="309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202C0-A17C-4614-BAA6-8798C1620FAE}"/>
              </a:ext>
            </a:extLst>
          </p:cNvPr>
          <p:cNvSpPr/>
          <p:nvPr/>
        </p:nvSpPr>
        <p:spPr>
          <a:xfrm>
            <a:off x="6261725" y="5141502"/>
            <a:ext cx="4890977" cy="595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Hardware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EC584C-6EB4-46C1-98C7-B3A0C55B54C7}"/>
              </a:ext>
            </a:extLst>
          </p:cNvPr>
          <p:cNvSpPr/>
          <p:nvPr/>
        </p:nvSpPr>
        <p:spPr>
          <a:xfrm>
            <a:off x="6261725" y="3793246"/>
            <a:ext cx="4890977" cy="595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Hypervisor Software(VMM)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06AE3-188C-42FC-96A6-A878D29464D0}"/>
              </a:ext>
            </a:extLst>
          </p:cNvPr>
          <p:cNvSpPr/>
          <p:nvPr/>
        </p:nvSpPr>
        <p:spPr>
          <a:xfrm>
            <a:off x="9752750" y="2783476"/>
            <a:ext cx="1382232" cy="939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VM#n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MacOS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CFB4-E0BF-4631-9FF5-C16E47727564}"/>
              </a:ext>
            </a:extLst>
          </p:cNvPr>
          <p:cNvSpPr/>
          <p:nvPr/>
        </p:nvSpPr>
        <p:spPr>
          <a:xfrm>
            <a:off x="7741352" y="2783476"/>
            <a:ext cx="1382232" cy="939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VM#2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A7D882-3AAA-4A75-9BCF-9AB4F4B1A76F}"/>
              </a:ext>
            </a:extLst>
          </p:cNvPr>
          <p:cNvSpPr/>
          <p:nvPr/>
        </p:nvSpPr>
        <p:spPr>
          <a:xfrm>
            <a:off x="6259318" y="2783475"/>
            <a:ext cx="1382232" cy="939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VM#1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CA0E30-C9AE-49F6-9128-08561783A1A0}"/>
              </a:ext>
            </a:extLst>
          </p:cNvPr>
          <p:cNvSpPr txBox="1"/>
          <p:nvPr/>
        </p:nvSpPr>
        <p:spPr>
          <a:xfrm>
            <a:off x="9137098" y="2680534"/>
            <a:ext cx="588623" cy="76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..</a:t>
            </a:r>
            <a:endParaRPr lang="ko-KR" altLang="en-US" sz="6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7F38A0-2906-4A87-ACB6-39E60BD787D0}"/>
              </a:ext>
            </a:extLst>
          </p:cNvPr>
          <p:cNvSpPr/>
          <p:nvPr/>
        </p:nvSpPr>
        <p:spPr>
          <a:xfrm>
            <a:off x="6261725" y="4462035"/>
            <a:ext cx="4890977" cy="59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Host OS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4438601-2B5B-4C52-9752-A8C1C297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4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가상화 방식에 따른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Full Virtualization(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전가상화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방식과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para Virtualization(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반가상화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방식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794CAF-7949-4887-8782-500E8660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07" y="1353354"/>
            <a:ext cx="7639291" cy="474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2FE7C-989C-4AF9-8E25-2F3A76D1F4C8}"/>
              </a:ext>
            </a:extLst>
          </p:cNvPr>
          <p:cNvSpPr txBox="1"/>
          <p:nvPr/>
        </p:nvSpPr>
        <p:spPr>
          <a:xfrm>
            <a:off x="3233939" y="576182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A50A86-6F40-4D5B-A9EB-0A27437C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5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2ECF26D-B248-445F-A9EA-5A2B1B34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3" y="1040098"/>
            <a:ext cx="9662574" cy="47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가상화 방식에 따른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Full Virtualization(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전가상화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방식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16831B-91AF-499D-8834-CCDC58929F08}"/>
              </a:ext>
            </a:extLst>
          </p:cNvPr>
          <p:cNvSpPr txBox="1"/>
          <p:nvPr/>
        </p:nvSpPr>
        <p:spPr>
          <a:xfrm>
            <a:off x="3947840" y="1654295"/>
            <a:ext cx="358511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FF5239"/>
              </a:solidFill>
              <a:highlight>
                <a:srgbClr val="FFFFFF"/>
              </a:highlight>
            </a:endParaRPr>
          </a:p>
          <a:p>
            <a:pPr algn="ctr"/>
            <a:r>
              <a:rPr lang="en-US" altLang="ko-KR" sz="3200" dirty="0">
                <a:solidFill>
                  <a:srgbClr val="FF5239"/>
                </a:solidFill>
                <a:highlight>
                  <a:srgbClr val="FFFFFF"/>
                </a:highlight>
              </a:rPr>
              <a:t>Hypervisor</a:t>
            </a:r>
            <a:endParaRPr lang="ko-KR" altLang="en-US" sz="3200" dirty="0">
              <a:solidFill>
                <a:srgbClr val="FF5239"/>
              </a:solidFill>
              <a:highlight>
                <a:srgbClr val="FF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D1ABC-6726-4EE0-BCAD-30A47AB5FE44}"/>
              </a:ext>
            </a:extLst>
          </p:cNvPr>
          <p:cNvSpPr txBox="1"/>
          <p:nvPr/>
        </p:nvSpPr>
        <p:spPr>
          <a:xfrm>
            <a:off x="5069382" y="5478773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더해라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75637B-8C00-46B0-B539-279639971781}"/>
              </a:ext>
            </a:extLst>
          </p:cNvPr>
          <p:cNvGrpSpPr/>
          <p:nvPr/>
        </p:nvGrpSpPr>
        <p:grpSpPr>
          <a:xfrm>
            <a:off x="2979837" y="1665985"/>
            <a:ext cx="5521124" cy="4213185"/>
            <a:chOff x="-2951544" y="2291787"/>
            <a:chExt cx="5521124" cy="42131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1398A6-A480-487B-9800-46F1C7C86FB5}"/>
                </a:ext>
              </a:extLst>
            </p:cNvPr>
            <p:cNvSpPr/>
            <p:nvPr/>
          </p:nvSpPr>
          <p:spPr>
            <a:xfrm>
              <a:off x="-2951544" y="2291787"/>
              <a:ext cx="5521124" cy="4213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A3B1D9-E38E-4B1E-BAF8-873988A2FD7E}"/>
                </a:ext>
              </a:extLst>
            </p:cNvPr>
            <p:cNvSpPr txBox="1"/>
            <p:nvPr/>
          </p:nvSpPr>
          <p:spPr>
            <a:xfrm>
              <a:off x="1439864" y="576182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OS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7B3579-6E5B-4B20-9B7C-5E16B9A43B67}"/>
                </a:ext>
              </a:extLst>
            </p:cNvPr>
            <p:cNvSpPr/>
            <p:nvPr/>
          </p:nvSpPr>
          <p:spPr>
            <a:xfrm>
              <a:off x="-2716788" y="2518772"/>
              <a:ext cx="5103628" cy="3814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243CACD-F72B-4F3F-A879-55AD67AEF14B}"/>
                </a:ext>
              </a:extLst>
            </p:cNvPr>
            <p:cNvSpPr/>
            <p:nvPr/>
          </p:nvSpPr>
          <p:spPr>
            <a:xfrm>
              <a:off x="-2614578" y="5656970"/>
              <a:ext cx="4890977" cy="595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Hardware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A37AF7-A74C-49DF-B5E8-2E04EBCD5530}"/>
                </a:ext>
              </a:extLst>
            </p:cNvPr>
            <p:cNvSpPr/>
            <p:nvPr/>
          </p:nvSpPr>
          <p:spPr>
            <a:xfrm>
              <a:off x="-2614578" y="3635324"/>
              <a:ext cx="4890977" cy="194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          </a:t>
              </a:r>
              <a:r>
                <a:rPr lang="en-US" altLang="ko-KR" sz="2400" dirty="0">
                  <a:solidFill>
                    <a:sysClr val="windowText" lastClr="000000"/>
                  </a:solidFill>
                </a:rPr>
                <a:t>Hypervisor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BF8E94-D3F5-4B3C-A9B8-C3E6A1B05592}"/>
                </a:ext>
              </a:extLst>
            </p:cNvPr>
            <p:cNvSpPr/>
            <p:nvPr/>
          </p:nvSpPr>
          <p:spPr>
            <a:xfrm>
              <a:off x="876447" y="2620862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</a:rPr>
                <a:t>VM#n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MacOS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AFBB53-9EC4-47C6-BAD0-AF2F30A9F5ED}"/>
                </a:ext>
              </a:extLst>
            </p:cNvPr>
            <p:cNvSpPr/>
            <p:nvPr/>
          </p:nvSpPr>
          <p:spPr>
            <a:xfrm>
              <a:off x="-1134951" y="2620862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VM#2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Redhat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B05DB7-DC6D-4ED6-93E4-3272584508B5}"/>
                </a:ext>
              </a:extLst>
            </p:cNvPr>
            <p:cNvSpPr/>
            <p:nvPr/>
          </p:nvSpPr>
          <p:spPr>
            <a:xfrm>
              <a:off x="-2616985" y="2620861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535216-C746-4C4D-BDF8-738F371DB318}"/>
                </a:ext>
              </a:extLst>
            </p:cNvPr>
            <p:cNvSpPr txBox="1"/>
            <p:nvPr/>
          </p:nvSpPr>
          <p:spPr>
            <a:xfrm>
              <a:off x="260795" y="2518773"/>
              <a:ext cx="588623" cy="77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/>
                <a:t>..</a:t>
              </a:r>
              <a:endParaRPr lang="ko-KR" altLang="en-US" sz="60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CA5545-AA7A-4726-9ECF-8146F867BC9A}"/>
                </a:ext>
              </a:extLst>
            </p:cNvPr>
            <p:cNvSpPr/>
            <p:nvPr/>
          </p:nvSpPr>
          <p:spPr>
            <a:xfrm>
              <a:off x="20949" y="4257072"/>
              <a:ext cx="1851949" cy="76541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DOM0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C983FEC-F1D9-49B5-AEE3-0A69C1CE37D3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-1925869" y="3569375"/>
              <a:ext cx="2872793" cy="687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5A447E-C8B8-4F98-B0E4-5BEF5995A0C2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>
              <a:off x="-443835" y="3569376"/>
              <a:ext cx="139075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5A6DE98-03E2-4F2E-9717-2D8D9EBF1911}"/>
                </a:ext>
              </a:extLst>
            </p:cNvPr>
            <p:cNvCxnSpPr>
              <a:cxnSpLocks/>
              <a:stCxn id="15" idx="2"/>
              <a:endCxn id="7" idx="0"/>
            </p:cNvCxnSpPr>
            <p:nvPr/>
          </p:nvCxnSpPr>
          <p:spPr>
            <a:xfrm flipH="1">
              <a:off x="946924" y="3569376"/>
              <a:ext cx="62063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9490D4CC-0F4D-4D7B-B058-66B4AF66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가상화 방식에 따른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para Virtualization(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반가상화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방식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3124DD5-FB0C-4A0A-8E63-B9605BF0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47" y="917562"/>
            <a:ext cx="9910106" cy="54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B437CC-897A-44D7-A673-1E3DBEA71C96}"/>
              </a:ext>
            </a:extLst>
          </p:cNvPr>
          <p:cNvSpPr txBox="1"/>
          <p:nvPr/>
        </p:nvSpPr>
        <p:spPr>
          <a:xfrm>
            <a:off x="1636633" y="58972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D5BB4-3643-40E3-8D88-3724ECE250CE}"/>
              </a:ext>
            </a:extLst>
          </p:cNvPr>
          <p:cNvGrpSpPr/>
          <p:nvPr/>
        </p:nvGrpSpPr>
        <p:grpSpPr>
          <a:xfrm>
            <a:off x="2979837" y="1665985"/>
            <a:ext cx="5521124" cy="4213185"/>
            <a:chOff x="-2951544" y="2291787"/>
            <a:chExt cx="5521124" cy="42131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3B4F8B-A70E-4133-B314-7138EDC7751A}"/>
                </a:ext>
              </a:extLst>
            </p:cNvPr>
            <p:cNvSpPr/>
            <p:nvPr/>
          </p:nvSpPr>
          <p:spPr>
            <a:xfrm>
              <a:off x="-2951544" y="2291787"/>
              <a:ext cx="5521124" cy="4213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F1612-C33F-4F34-912E-AF5D672255AA}"/>
                </a:ext>
              </a:extLst>
            </p:cNvPr>
            <p:cNvSpPr txBox="1"/>
            <p:nvPr/>
          </p:nvSpPr>
          <p:spPr>
            <a:xfrm>
              <a:off x="1439864" y="576182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OS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47E021-7BBC-4049-A3CE-EDF0C67CC2F6}"/>
                </a:ext>
              </a:extLst>
            </p:cNvPr>
            <p:cNvSpPr/>
            <p:nvPr/>
          </p:nvSpPr>
          <p:spPr>
            <a:xfrm>
              <a:off x="-2716788" y="2518772"/>
              <a:ext cx="5103628" cy="3814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E3CD1D-058B-4183-B332-24D97762A71F}"/>
                </a:ext>
              </a:extLst>
            </p:cNvPr>
            <p:cNvSpPr/>
            <p:nvPr/>
          </p:nvSpPr>
          <p:spPr>
            <a:xfrm>
              <a:off x="-2614578" y="5656970"/>
              <a:ext cx="4890977" cy="595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Hardware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49E5B7-31EB-443D-9EEA-A69F61B10DEF}"/>
                </a:ext>
              </a:extLst>
            </p:cNvPr>
            <p:cNvSpPr/>
            <p:nvPr/>
          </p:nvSpPr>
          <p:spPr>
            <a:xfrm>
              <a:off x="-2614578" y="3635324"/>
              <a:ext cx="4890977" cy="194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          </a:t>
              </a:r>
              <a:r>
                <a:rPr lang="en-US" altLang="ko-KR" sz="2400" dirty="0">
                  <a:solidFill>
                    <a:sysClr val="windowText" lastClr="000000"/>
                  </a:solidFill>
                </a:rPr>
                <a:t>Hypervisor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93CD96-FCE8-4265-A31E-E7A283B82C8E}"/>
                </a:ext>
              </a:extLst>
            </p:cNvPr>
            <p:cNvSpPr/>
            <p:nvPr/>
          </p:nvSpPr>
          <p:spPr>
            <a:xfrm>
              <a:off x="876447" y="3136844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349795-9604-4426-8CEB-22A6910EFD21}"/>
                </a:ext>
              </a:extLst>
            </p:cNvPr>
            <p:cNvSpPr/>
            <p:nvPr/>
          </p:nvSpPr>
          <p:spPr>
            <a:xfrm>
              <a:off x="-1134951" y="3136844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E662AE-00B2-4001-8008-4A9089B63A4D}"/>
                </a:ext>
              </a:extLst>
            </p:cNvPr>
            <p:cNvSpPr/>
            <p:nvPr/>
          </p:nvSpPr>
          <p:spPr>
            <a:xfrm>
              <a:off x="-2616985" y="3136843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BF03C-DD10-44BB-9CE5-6D7965A4BAEF}"/>
                </a:ext>
              </a:extLst>
            </p:cNvPr>
            <p:cNvSpPr txBox="1"/>
            <p:nvPr/>
          </p:nvSpPr>
          <p:spPr>
            <a:xfrm>
              <a:off x="260795" y="2518773"/>
              <a:ext cx="588623" cy="77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/>
                <a:t>..</a:t>
              </a:r>
              <a:endParaRPr lang="ko-KR" altLang="en-US" sz="6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5E27B1-B7EA-4334-9FD2-48AE70712E02}"/>
                </a:ext>
              </a:extLst>
            </p:cNvPr>
            <p:cNvSpPr/>
            <p:nvPr/>
          </p:nvSpPr>
          <p:spPr>
            <a:xfrm>
              <a:off x="20949" y="4257072"/>
              <a:ext cx="1851949" cy="76541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Hyper-Call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16062E-2BE5-41D6-A78E-3DC84EF8F0B4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-1925869" y="3569375"/>
              <a:ext cx="2872793" cy="687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098F806-E26F-4AAF-98F5-9B54C2E7E58C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>
              <a:off x="-443835" y="3569376"/>
              <a:ext cx="139075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BE25711-0476-4F7C-9238-C7C9D95DD8BB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946924" y="3569376"/>
              <a:ext cx="62063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DF94B7B-AA8D-4EDB-897A-551E7C72A751}"/>
                </a:ext>
              </a:extLst>
            </p:cNvPr>
            <p:cNvSpPr/>
            <p:nvPr/>
          </p:nvSpPr>
          <p:spPr>
            <a:xfrm>
              <a:off x="876447" y="2584143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</a:rPr>
                <a:t>VM#n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MacOS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69332B-316C-4B23-8EA4-9B5A31F29193}"/>
                </a:ext>
              </a:extLst>
            </p:cNvPr>
            <p:cNvSpPr/>
            <p:nvPr/>
          </p:nvSpPr>
          <p:spPr>
            <a:xfrm>
              <a:off x="-1134951" y="2584143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VM#2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Redhat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43D5E95-9313-48BC-B8CC-FE96E475BE57}"/>
                </a:ext>
              </a:extLst>
            </p:cNvPr>
            <p:cNvSpPr/>
            <p:nvPr/>
          </p:nvSpPr>
          <p:spPr>
            <a:xfrm>
              <a:off x="-2616985" y="2584142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4162BA2-FEB3-4CAD-BF77-CCF02F2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가상화 방식에 따른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하이퍼바이저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para Virtualization(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반가상화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방식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8" name="표 26">
            <a:extLst>
              <a:ext uri="{FF2B5EF4-FFF2-40B4-BE49-F238E27FC236}">
                <a16:creationId xmlns:a16="http://schemas.microsoft.com/office/drawing/2014/main" id="{C48F7128-3BF2-4E62-8BEB-958E206B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312"/>
              </p:ext>
            </p:extLst>
          </p:nvPr>
        </p:nvGraphicFramePr>
        <p:xfrm>
          <a:off x="388880" y="937818"/>
          <a:ext cx="10890121" cy="5774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127">
                  <a:extLst>
                    <a:ext uri="{9D8B030D-6E8A-4147-A177-3AD203B41FA5}">
                      <a16:colId xmlns:a16="http://schemas.microsoft.com/office/drawing/2014/main" val="3022376923"/>
                    </a:ext>
                  </a:extLst>
                </a:gridCol>
                <a:gridCol w="5106997">
                  <a:extLst>
                    <a:ext uri="{9D8B030D-6E8A-4147-A177-3AD203B41FA5}">
                      <a16:colId xmlns:a16="http://schemas.microsoft.com/office/drawing/2014/main" val="3850448532"/>
                    </a:ext>
                  </a:extLst>
                </a:gridCol>
                <a:gridCol w="5106997">
                  <a:extLst>
                    <a:ext uri="{9D8B030D-6E8A-4147-A177-3AD203B41FA5}">
                      <a16:colId xmlns:a16="http://schemas.microsoft.com/office/drawing/2014/main" val="98157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 Virtualization</a:t>
                      </a:r>
                      <a:endParaRPr lang="ko-KR" altLang="en-US" dirty="0"/>
                    </a:p>
                  </a:txBody>
                  <a:tcPr anchor="ctr"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 Virtualization</a:t>
                      </a:r>
                      <a:endParaRPr lang="ko-KR" altLang="en-US" dirty="0"/>
                    </a:p>
                  </a:txBody>
                  <a:tcPr anchor="ctr"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91821"/>
                  </a:ext>
                </a:extLst>
              </a:tr>
              <a:tr h="201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하드웨어를 완전히 가상화 하기 때문에 </a:t>
                      </a:r>
                      <a:r>
                        <a:rPr lang="en-US" altLang="ko-KR" dirty="0"/>
                        <a:t>Guest OS</a:t>
                      </a:r>
                      <a:r>
                        <a:rPr lang="ko-KR" altLang="en-US" dirty="0"/>
                        <a:t>의 별다른 수정 필요 없음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명령을 </a:t>
                      </a:r>
                      <a:r>
                        <a:rPr lang="en-US" altLang="ko-KR" dirty="0"/>
                        <a:t>DOM0</a:t>
                      </a:r>
                      <a:r>
                        <a:rPr lang="ko-KR" altLang="en-US" dirty="0"/>
                        <a:t>를 통해 </a:t>
                      </a:r>
                      <a:r>
                        <a:rPr lang="en-US" altLang="ko-KR" dirty="0"/>
                        <a:t>Hypervisor</a:t>
                      </a:r>
                      <a:r>
                        <a:rPr lang="ko-KR" altLang="en-US" dirty="0"/>
                        <a:t>에게 요청하는 전가상화에 비해 성능이 빠름</a:t>
                      </a:r>
                    </a:p>
                  </a:txBody>
                  <a:tcPr anchor="ctr">
                    <a:lnR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79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Hypervisor</a:t>
                      </a:r>
                      <a:r>
                        <a:rPr lang="ko-KR" altLang="en-US" b="1" dirty="0"/>
                        <a:t>가 모든 명령을 중재</a:t>
                      </a:r>
                      <a:r>
                        <a:rPr lang="ko-KR" altLang="en-US" dirty="0"/>
                        <a:t>하기 때문에 성능이 비교적 느림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Hypervisor</a:t>
                      </a:r>
                      <a:r>
                        <a:rPr lang="ko-KR" altLang="en-US" dirty="0"/>
                        <a:t>에게 </a:t>
                      </a:r>
                      <a:r>
                        <a:rPr lang="en-US" altLang="ko-KR" dirty="0"/>
                        <a:t>Hyper-Call </a:t>
                      </a:r>
                      <a:r>
                        <a:rPr lang="ko-KR" altLang="en-US" dirty="0"/>
                        <a:t>요청을 할 수 있도록 </a:t>
                      </a:r>
                      <a:r>
                        <a:rPr lang="ko-KR" altLang="en-US" b="1" dirty="0"/>
                        <a:t>각 </a:t>
                      </a:r>
                      <a:r>
                        <a:rPr lang="en-US" altLang="ko-KR" b="1" dirty="0"/>
                        <a:t>OS </a:t>
                      </a:r>
                      <a:r>
                        <a:rPr lang="ko-KR" altLang="en-US" b="1" dirty="0"/>
                        <a:t>커널을 수정해야함</a:t>
                      </a:r>
                      <a:endParaRPr lang="en-US" altLang="ko-KR" b="1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오픈소스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가 아니면 반가상화를 이용하기 쉽지 않음</a:t>
                      </a:r>
                    </a:p>
                  </a:txBody>
                  <a:tcPr anchor="ctr">
                    <a:lnR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491346"/>
                  </a:ext>
                </a:extLst>
              </a:tr>
              <a:tr h="3575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 anchor="ctr">
                    <a:lnT w="5715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986254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97A214-28CF-4520-A60A-5329749F487C}"/>
              </a:ext>
            </a:extLst>
          </p:cNvPr>
          <p:cNvGrpSpPr/>
          <p:nvPr/>
        </p:nvGrpSpPr>
        <p:grpSpPr>
          <a:xfrm>
            <a:off x="1140309" y="3187372"/>
            <a:ext cx="4955691" cy="3450095"/>
            <a:chOff x="-2716788" y="2518772"/>
            <a:chExt cx="5103628" cy="38149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DA6606-26DA-46F2-9087-98DD2CB7B315}"/>
                </a:ext>
              </a:extLst>
            </p:cNvPr>
            <p:cNvSpPr txBox="1"/>
            <p:nvPr/>
          </p:nvSpPr>
          <p:spPr>
            <a:xfrm>
              <a:off x="1439864" y="576182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OS</a:t>
              </a:r>
              <a:endParaRPr lang="ko-KR" altLang="en-US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3C2D73-01A7-4D02-B5F9-275CA6694DB0}"/>
                </a:ext>
              </a:extLst>
            </p:cNvPr>
            <p:cNvSpPr/>
            <p:nvPr/>
          </p:nvSpPr>
          <p:spPr>
            <a:xfrm>
              <a:off x="-2716788" y="2518772"/>
              <a:ext cx="5103628" cy="3814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15A9488-66AD-4D69-A2EF-EA4FEBAA9AE7}"/>
                </a:ext>
              </a:extLst>
            </p:cNvPr>
            <p:cNvSpPr/>
            <p:nvPr/>
          </p:nvSpPr>
          <p:spPr>
            <a:xfrm>
              <a:off x="-2614578" y="5656970"/>
              <a:ext cx="4890977" cy="595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Hardware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990EA4B-5932-406D-98D3-D43899193C51}"/>
                </a:ext>
              </a:extLst>
            </p:cNvPr>
            <p:cNvSpPr/>
            <p:nvPr/>
          </p:nvSpPr>
          <p:spPr>
            <a:xfrm>
              <a:off x="-2614578" y="3635324"/>
              <a:ext cx="4890977" cy="194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          </a:t>
              </a:r>
              <a:r>
                <a:rPr lang="en-US" altLang="ko-KR" sz="2400" dirty="0">
                  <a:solidFill>
                    <a:sysClr val="windowText" lastClr="000000"/>
                  </a:solidFill>
                </a:rPr>
                <a:t>Hypervisor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9CE219-3F5E-4A84-951D-ACD8E35879FA}"/>
                </a:ext>
              </a:extLst>
            </p:cNvPr>
            <p:cNvSpPr/>
            <p:nvPr/>
          </p:nvSpPr>
          <p:spPr>
            <a:xfrm>
              <a:off x="876447" y="2620862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</a:rPr>
                <a:t>VM#n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MacOS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0820B98-9C21-47F5-982A-CA5CB66FADF9}"/>
                </a:ext>
              </a:extLst>
            </p:cNvPr>
            <p:cNvSpPr/>
            <p:nvPr/>
          </p:nvSpPr>
          <p:spPr>
            <a:xfrm>
              <a:off x="-1134951" y="2620862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VM#2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Redhat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A7CCB6-95CC-4801-B2D5-D2C6D944FCBE}"/>
                </a:ext>
              </a:extLst>
            </p:cNvPr>
            <p:cNvSpPr/>
            <p:nvPr/>
          </p:nvSpPr>
          <p:spPr>
            <a:xfrm>
              <a:off x="-2616985" y="2620861"/>
              <a:ext cx="1382232" cy="948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D8720E-80AE-46B3-B33D-21557A1D4410}"/>
                </a:ext>
              </a:extLst>
            </p:cNvPr>
            <p:cNvSpPr txBox="1"/>
            <p:nvPr/>
          </p:nvSpPr>
          <p:spPr>
            <a:xfrm>
              <a:off x="260795" y="2518773"/>
              <a:ext cx="588623" cy="77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/>
                <a:t>..</a:t>
              </a:r>
              <a:endParaRPr lang="ko-KR" altLang="en-US" sz="6000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AF2BA7C-9365-4D0C-BB28-F41CAE3A319E}"/>
                </a:ext>
              </a:extLst>
            </p:cNvPr>
            <p:cNvSpPr/>
            <p:nvPr/>
          </p:nvSpPr>
          <p:spPr>
            <a:xfrm>
              <a:off x="20949" y="4257072"/>
              <a:ext cx="1851949" cy="76541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DOM0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BD31AAE-0D33-491A-9E9F-65C1039E1C7D}"/>
                </a:ext>
              </a:extLst>
            </p:cNvPr>
            <p:cNvCxnSpPr>
              <a:stCxn id="43" idx="2"/>
              <a:endCxn id="45" idx="0"/>
            </p:cNvCxnSpPr>
            <p:nvPr/>
          </p:nvCxnSpPr>
          <p:spPr>
            <a:xfrm>
              <a:off x="-1925869" y="3569375"/>
              <a:ext cx="2872793" cy="687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FD80AA0-083C-42D0-96F0-03CA0E3CDC63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-443835" y="3569376"/>
              <a:ext cx="139075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023C22-36E2-4737-BC7B-F4F820B8202A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 flipH="1">
              <a:off x="946924" y="3569376"/>
              <a:ext cx="62063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3CF6DA-DB24-4914-A3A1-E58A4F3A2583}"/>
              </a:ext>
            </a:extLst>
          </p:cNvPr>
          <p:cNvGrpSpPr/>
          <p:nvPr/>
        </p:nvGrpSpPr>
        <p:grpSpPr>
          <a:xfrm>
            <a:off x="6235724" y="3187276"/>
            <a:ext cx="4955691" cy="3450095"/>
            <a:chOff x="-2716788" y="2518772"/>
            <a:chExt cx="5103628" cy="38149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1BC183-860F-4D6F-AF02-435CAD757C22}"/>
                </a:ext>
              </a:extLst>
            </p:cNvPr>
            <p:cNvSpPr txBox="1"/>
            <p:nvPr/>
          </p:nvSpPr>
          <p:spPr>
            <a:xfrm>
              <a:off x="1439864" y="576182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OS</a:t>
              </a:r>
              <a:endParaRPr lang="ko-KR" altLang="en-US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919948A-4F0A-41BE-82B1-D5958A668CA4}"/>
                </a:ext>
              </a:extLst>
            </p:cNvPr>
            <p:cNvSpPr/>
            <p:nvPr/>
          </p:nvSpPr>
          <p:spPr>
            <a:xfrm>
              <a:off x="-2716788" y="2518772"/>
              <a:ext cx="5103628" cy="3814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A70B4C-465A-4740-8E09-FC60D3E4552C}"/>
                </a:ext>
              </a:extLst>
            </p:cNvPr>
            <p:cNvSpPr/>
            <p:nvPr/>
          </p:nvSpPr>
          <p:spPr>
            <a:xfrm>
              <a:off x="-2614578" y="5656970"/>
              <a:ext cx="4890977" cy="595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Hardware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881BFC-5FE9-4494-B6A0-38ECE85281AC}"/>
                </a:ext>
              </a:extLst>
            </p:cNvPr>
            <p:cNvSpPr/>
            <p:nvPr/>
          </p:nvSpPr>
          <p:spPr>
            <a:xfrm>
              <a:off x="-2614578" y="3635324"/>
              <a:ext cx="4890977" cy="194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          </a:t>
              </a:r>
              <a:r>
                <a:rPr lang="en-US" altLang="ko-KR" sz="2400" dirty="0">
                  <a:solidFill>
                    <a:sysClr val="windowText" lastClr="000000"/>
                  </a:solidFill>
                </a:rPr>
                <a:t>Hypervisor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1CAACB-5D38-4E4C-95E8-2D42EC4571C7}"/>
                </a:ext>
              </a:extLst>
            </p:cNvPr>
            <p:cNvSpPr/>
            <p:nvPr/>
          </p:nvSpPr>
          <p:spPr>
            <a:xfrm>
              <a:off x="876447" y="3136844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93E478-5804-4AAB-A7C1-16EAA7B9F261}"/>
                </a:ext>
              </a:extLst>
            </p:cNvPr>
            <p:cNvSpPr/>
            <p:nvPr/>
          </p:nvSpPr>
          <p:spPr>
            <a:xfrm>
              <a:off x="-1134951" y="3136844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8179DFC-3D07-4A45-A449-C6F1B33746FF}"/>
                </a:ext>
              </a:extLst>
            </p:cNvPr>
            <p:cNvSpPr/>
            <p:nvPr/>
          </p:nvSpPr>
          <p:spPr>
            <a:xfrm>
              <a:off x="-2616985" y="3136843"/>
              <a:ext cx="1382232" cy="4325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HC-I/F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B92E1F-37A1-4A1E-8C80-6D827961959B}"/>
                </a:ext>
              </a:extLst>
            </p:cNvPr>
            <p:cNvSpPr txBox="1"/>
            <p:nvPr/>
          </p:nvSpPr>
          <p:spPr>
            <a:xfrm>
              <a:off x="260795" y="2518773"/>
              <a:ext cx="588623" cy="776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/>
                <a:t>..</a:t>
              </a:r>
              <a:endParaRPr lang="ko-KR" altLang="en-US" sz="60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099052-A73E-45C8-81DB-6AA1BCF3819F}"/>
                </a:ext>
              </a:extLst>
            </p:cNvPr>
            <p:cNvSpPr/>
            <p:nvPr/>
          </p:nvSpPr>
          <p:spPr>
            <a:xfrm>
              <a:off x="20949" y="4257072"/>
              <a:ext cx="1851949" cy="76541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Hyper-Call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923AC86-E14A-40D1-A36E-530D089B912E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>
              <a:off x="-1925869" y="3569375"/>
              <a:ext cx="2872793" cy="687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56FE133-C69B-4D24-A920-AC798E18C304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-443835" y="3569376"/>
              <a:ext cx="139075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D1FF20-00CB-4347-90A1-21DB6ECE491C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 flipH="1">
              <a:off x="946924" y="3569376"/>
              <a:ext cx="620639" cy="687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375F9DE-375A-4FFC-BD7D-BF8126788923}"/>
                </a:ext>
              </a:extLst>
            </p:cNvPr>
            <p:cNvSpPr/>
            <p:nvPr/>
          </p:nvSpPr>
          <p:spPr>
            <a:xfrm>
              <a:off x="876447" y="2584143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</a:rPr>
                <a:t>VM#n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MacOS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A1C5C20-4CB7-4E2E-A466-5A89162B5FEA}"/>
                </a:ext>
              </a:extLst>
            </p:cNvPr>
            <p:cNvSpPr/>
            <p:nvPr/>
          </p:nvSpPr>
          <p:spPr>
            <a:xfrm>
              <a:off x="-1134951" y="2584143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VM#2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Redhat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1966353-73D8-4D6A-8095-B59FBF1C026B}"/>
                </a:ext>
              </a:extLst>
            </p:cNvPr>
            <p:cNvSpPr/>
            <p:nvPr/>
          </p:nvSpPr>
          <p:spPr>
            <a:xfrm>
              <a:off x="-2616985" y="2584142"/>
              <a:ext cx="1382232" cy="556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VM#1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5613CDA-2E8C-411D-9999-DEB0A243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1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Static IP Address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Dynamic IP Address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B8CB04-5A90-4CD4-8F77-7D23A3413F1A}"/>
              </a:ext>
            </a:extLst>
          </p:cNvPr>
          <p:cNvSpPr/>
          <p:nvPr/>
        </p:nvSpPr>
        <p:spPr>
          <a:xfrm>
            <a:off x="674538" y="1198213"/>
            <a:ext cx="7427471" cy="4854415"/>
          </a:xfrm>
          <a:prstGeom prst="roundRect">
            <a:avLst>
              <a:gd name="adj" fmla="val 71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2FB845-5CD4-4AAA-AB49-BEE55865324C}"/>
              </a:ext>
            </a:extLst>
          </p:cNvPr>
          <p:cNvSpPr/>
          <p:nvPr/>
        </p:nvSpPr>
        <p:spPr>
          <a:xfrm>
            <a:off x="826939" y="1350614"/>
            <a:ext cx="6902932" cy="4114521"/>
          </a:xfrm>
          <a:prstGeom prst="roundRect">
            <a:avLst>
              <a:gd name="adj" fmla="val 998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7EB8C5-A4CA-47A9-B941-F0A5D9E58D59}"/>
              </a:ext>
            </a:extLst>
          </p:cNvPr>
          <p:cNvSpPr/>
          <p:nvPr/>
        </p:nvSpPr>
        <p:spPr>
          <a:xfrm>
            <a:off x="1087454" y="1586301"/>
            <a:ext cx="6195848" cy="3106204"/>
          </a:xfrm>
          <a:prstGeom prst="roundRect">
            <a:avLst>
              <a:gd name="adj" fmla="val 99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A527B-DE24-4A38-9523-C0006BFEE8C3}"/>
              </a:ext>
            </a:extLst>
          </p:cNvPr>
          <p:cNvSpPr txBox="1"/>
          <p:nvPr/>
        </p:nvSpPr>
        <p:spPr>
          <a:xfrm>
            <a:off x="1140619" y="5591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B2969-BB57-4662-AA4D-490BA629C482}"/>
              </a:ext>
            </a:extLst>
          </p:cNvPr>
          <p:cNvSpPr txBox="1"/>
          <p:nvPr/>
        </p:nvSpPr>
        <p:spPr>
          <a:xfrm>
            <a:off x="1140619" y="4841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운영체제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F2CA4-9F75-4BC7-B8FE-D3E3C4E18FCF}"/>
              </a:ext>
            </a:extLst>
          </p:cNvPr>
          <p:cNvSpPr txBox="1"/>
          <p:nvPr/>
        </p:nvSpPr>
        <p:spPr>
          <a:xfrm>
            <a:off x="1140619" y="42101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클라우드 플랫폼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B023E-7233-49A9-B698-803DB35644CE}"/>
              </a:ext>
            </a:extLst>
          </p:cNvPr>
          <p:cNvSpPr/>
          <p:nvPr/>
        </p:nvSpPr>
        <p:spPr>
          <a:xfrm>
            <a:off x="1275907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EB898-E93F-44E6-8F87-413554C5D313}"/>
              </a:ext>
            </a:extLst>
          </p:cNvPr>
          <p:cNvSpPr/>
          <p:nvPr/>
        </p:nvSpPr>
        <p:spPr>
          <a:xfrm>
            <a:off x="3274828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42C5-C570-4E78-A87A-2595EC8AD14C}"/>
              </a:ext>
            </a:extLst>
          </p:cNvPr>
          <p:cNvSpPr/>
          <p:nvPr/>
        </p:nvSpPr>
        <p:spPr>
          <a:xfrm>
            <a:off x="5309190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9798D-87E0-4D2E-A2DE-90AC0193D064}"/>
              </a:ext>
            </a:extLst>
          </p:cNvPr>
          <p:cNvSpPr/>
          <p:nvPr/>
        </p:nvSpPr>
        <p:spPr>
          <a:xfrm>
            <a:off x="3168197" y="3434316"/>
            <a:ext cx="2034362" cy="669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 err="1"/>
              <a:t>할당기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11565-5FB1-40D8-8899-817FC887E14E}"/>
              </a:ext>
            </a:extLst>
          </p:cNvPr>
          <p:cNvCxnSpPr>
            <a:stCxn id="4" idx="2"/>
          </p:cNvCxnSpPr>
          <p:nvPr/>
        </p:nvCxnSpPr>
        <p:spPr>
          <a:xfrm>
            <a:off x="2062717" y="2849526"/>
            <a:ext cx="1733106" cy="66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A412F8-84C0-43F6-8A04-AD2475A90E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61637" y="2849526"/>
            <a:ext cx="123741" cy="58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35F74A0-FD86-4A12-92B2-FA96FEDBC24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667694" y="2849526"/>
            <a:ext cx="1428306" cy="66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224376-456B-4144-987A-7F07B97ABFD3}"/>
              </a:ext>
            </a:extLst>
          </p:cNvPr>
          <p:cNvSpPr/>
          <p:nvPr/>
        </p:nvSpPr>
        <p:spPr>
          <a:xfrm>
            <a:off x="7682899" y="5547924"/>
            <a:ext cx="838219" cy="315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CE6E7A3B-B2E3-4184-B24C-1B59198C72CF}"/>
              </a:ext>
            </a:extLst>
          </p:cNvPr>
          <p:cNvSpPr/>
          <p:nvPr/>
        </p:nvSpPr>
        <p:spPr>
          <a:xfrm>
            <a:off x="9207489" y="3769241"/>
            <a:ext cx="1563292" cy="1054113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5CE0095F-3163-4057-BC34-6FB8296F8A04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rot="5400000">
            <a:off x="8813448" y="4529903"/>
            <a:ext cx="883358" cy="1468017"/>
          </a:xfrm>
          <a:prstGeom prst="curvedConnector2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296EE6-51C7-4A6C-BD45-48585782F445}"/>
              </a:ext>
            </a:extLst>
          </p:cNvPr>
          <p:cNvSpPr txBox="1"/>
          <p:nvPr/>
        </p:nvSpPr>
        <p:spPr>
          <a:xfrm>
            <a:off x="5300070" y="32816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내부 통신만 가능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D363-908F-48FD-AC1F-28D62F5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3" grpId="0"/>
      <p:bldP spid="14" grpId="0"/>
      <p:bldP spid="15" grpId="0"/>
      <p:bldP spid="4" grpId="0" animBg="1"/>
      <p:bldP spid="17" grpId="0" animBg="1"/>
      <p:bldP spid="18" grpId="0" animBg="1"/>
      <p:bldP spid="19" grpId="0" animBg="1"/>
      <p:bldP spid="29" grpId="0" animBg="1"/>
      <p:bldP spid="30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Static IP Address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Dynamic IP Address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B8CB04-5A90-4CD4-8F77-7D23A3413F1A}"/>
              </a:ext>
            </a:extLst>
          </p:cNvPr>
          <p:cNvSpPr/>
          <p:nvPr/>
        </p:nvSpPr>
        <p:spPr>
          <a:xfrm>
            <a:off x="674538" y="1198213"/>
            <a:ext cx="7427471" cy="4854415"/>
          </a:xfrm>
          <a:prstGeom prst="roundRect">
            <a:avLst>
              <a:gd name="adj" fmla="val 71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2FB845-5CD4-4AAA-AB49-BEE55865324C}"/>
              </a:ext>
            </a:extLst>
          </p:cNvPr>
          <p:cNvSpPr/>
          <p:nvPr/>
        </p:nvSpPr>
        <p:spPr>
          <a:xfrm>
            <a:off x="826939" y="1350614"/>
            <a:ext cx="6902932" cy="4114521"/>
          </a:xfrm>
          <a:prstGeom prst="roundRect">
            <a:avLst>
              <a:gd name="adj" fmla="val 998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7EB8C5-A4CA-47A9-B941-F0A5D9E58D59}"/>
              </a:ext>
            </a:extLst>
          </p:cNvPr>
          <p:cNvSpPr/>
          <p:nvPr/>
        </p:nvSpPr>
        <p:spPr>
          <a:xfrm>
            <a:off x="1087454" y="1586301"/>
            <a:ext cx="6195848" cy="3106204"/>
          </a:xfrm>
          <a:prstGeom prst="roundRect">
            <a:avLst>
              <a:gd name="adj" fmla="val 99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A527B-DE24-4A38-9523-C0006BFEE8C3}"/>
              </a:ext>
            </a:extLst>
          </p:cNvPr>
          <p:cNvSpPr txBox="1"/>
          <p:nvPr/>
        </p:nvSpPr>
        <p:spPr>
          <a:xfrm>
            <a:off x="1140619" y="5591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B2969-BB57-4662-AA4D-490BA629C482}"/>
              </a:ext>
            </a:extLst>
          </p:cNvPr>
          <p:cNvSpPr txBox="1"/>
          <p:nvPr/>
        </p:nvSpPr>
        <p:spPr>
          <a:xfrm>
            <a:off x="1140619" y="4841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운영체제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F2CA4-9F75-4BC7-B8FE-D3E3C4E18FCF}"/>
              </a:ext>
            </a:extLst>
          </p:cNvPr>
          <p:cNvSpPr txBox="1"/>
          <p:nvPr/>
        </p:nvSpPr>
        <p:spPr>
          <a:xfrm>
            <a:off x="1140619" y="42101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클라우드 플랫폼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B023E-7233-49A9-B698-803DB35644CE}"/>
              </a:ext>
            </a:extLst>
          </p:cNvPr>
          <p:cNvSpPr/>
          <p:nvPr/>
        </p:nvSpPr>
        <p:spPr>
          <a:xfrm>
            <a:off x="1275907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EB898-E93F-44E6-8F87-413554C5D313}"/>
              </a:ext>
            </a:extLst>
          </p:cNvPr>
          <p:cNvSpPr/>
          <p:nvPr/>
        </p:nvSpPr>
        <p:spPr>
          <a:xfrm>
            <a:off x="3274828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42C5-C570-4E78-A87A-2595EC8AD14C}"/>
              </a:ext>
            </a:extLst>
          </p:cNvPr>
          <p:cNvSpPr/>
          <p:nvPr/>
        </p:nvSpPr>
        <p:spPr>
          <a:xfrm>
            <a:off x="5309190" y="2062716"/>
            <a:ext cx="1573619" cy="786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9798D-87E0-4D2E-A2DE-90AC0193D064}"/>
              </a:ext>
            </a:extLst>
          </p:cNvPr>
          <p:cNvSpPr/>
          <p:nvPr/>
        </p:nvSpPr>
        <p:spPr>
          <a:xfrm>
            <a:off x="3168197" y="3434316"/>
            <a:ext cx="2034362" cy="669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 err="1"/>
              <a:t>할당기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11565-5FB1-40D8-8899-817FC887E14E}"/>
              </a:ext>
            </a:extLst>
          </p:cNvPr>
          <p:cNvCxnSpPr>
            <a:stCxn id="4" idx="2"/>
          </p:cNvCxnSpPr>
          <p:nvPr/>
        </p:nvCxnSpPr>
        <p:spPr>
          <a:xfrm>
            <a:off x="2062717" y="2849526"/>
            <a:ext cx="1733106" cy="66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A412F8-84C0-43F6-8A04-AD2475A90E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61637" y="2849526"/>
            <a:ext cx="123741" cy="58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35F74A0-FD86-4A12-92B2-FA96FEDBC24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667694" y="2849526"/>
            <a:ext cx="1428306" cy="66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224376-456B-4144-987A-7F07B97ABFD3}"/>
              </a:ext>
            </a:extLst>
          </p:cNvPr>
          <p:cNvSpPr/>
          <p:nvPr/>
        </p:nvSpPr>
        <p:spPr>
          <a:xfrm>
            <a:off x="7682899" y="5547924"/>
            <a:ext cx="838219" cy="315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CE6E7A3B-B2E3-4184-B24C-1B59198C72CF}"/>
              </a:ext>
            </a:extLst>
          </p:cNvPr>
          <p:cNvSpPr/>
          <p:nvPr/>
        </p:nvSpPr>
        <p:spPr>
          <a:xfrm>
            <a:off x="9207489" y="3769241"/>
            <a:ext cx="1563292" cy="1054113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5CE0095F-3163-4057-BC34-6FB8296F8A04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rot="5400000">
            <a:off x="8813448" y="4529903"/>
            <a:ext cx="883358" cy="1468017"/>
          </a:xfrm>
          <a:prstGeom prst="curvedConnector2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592A5C-9BE1-4278-B519-2ACC06B2ADBD}"/>
              </a:ext>
            </a:extLst>
          </p:cNvPr>
          <p:cNvSpPr/>
          <p:nvPr/>
        </p:nvSpPr>
        <p:spPr>
          <a:xfrm>
            <a:off x="5330763" y="3434316"/>
            <a:ext cx="1761153" cy="669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유동 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3FB5CFC2-F6BB-46C3-BD0D-E6BA3DDA7EC7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 rot="16200000" flipV="1">
            <a:off x="4844094" y="2067070"/>
            <a:ext cx="584790" cy="2149702"/>
          </a:xfrm>
          <a:prstGeom prst="curvedConnector3">
            <a:avLst>
              <a:gd name="adj1" fmla="val 5000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6C9ACEC4-0B3C-42EF-9DAF-E17A3A685AC1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rot="16200000" flipV="1">
            <a:off x="5861275" y="3084251"/>
            <a:ext cx="584790" cy="115340"/>
          </a:xfrm>
          <a:prstGeom prst="curvedConnector3">
            <a:avLst>
              <a:gd name="adj1" fmla="val 5000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899FF01-79B9-4626-A4E1-A3284B912262}"/>
              </a:ext>
            </a:extLst>
          </p:cNvPr>
          <p:cNvCxnSpPr>
            <a:cxnSpLocks/>
            <a:stCxn id="29" idx="1"/>
            <a:endCxn id="25" idx="2"/>
          </p:cNvCxnSpPr>
          <p:nvPr/>
        </p:nvCxnSpPr>
        <p:spPr>
          <a:xfrm rot="10800000">
            <a:off x="6211341" y="4104168"/>
            <a:ext cx="1471559" cy="1601423"/>
          </a:xfrm>
          <a:prstGeom prst="curvedConnector2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329A2-9584-45A5-AEFE-AE3C677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9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IP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Class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Range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5134C0A-DA49-48D6-9E66-ED39BF38D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09159"/>
              </p:ext>
            </p:extLst>
          </p:nvPr>
        </p:nvGraphicFramePr>
        <p:xfrm>
          <a:off x="365244" y="1055332"/>
          <a:ext cx="11348335" cy="5529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971">
                  <a:extLst>
                    <a:ext uri="{9D8B030D-6E8A-4147-A177-3AD203B41FA5}">
                      <a16:colId xmlns:a16="http://schemas.microsoft.com/office/drawing/2014/main" val="1718244237"/>
                    </a:ext>
                  </a:extLst>
                </a:gridCol>
                <a:gridCol w="5058137">
                  <a:extLst>
                    <a:ext uri="{9D8B030D-6E8A-4147-A177-3AD203B41FA5}">
                      <a16:colId xmlns:a16="http://schemas.microsoft.com/office/drawing/2014/main" val="596696251"/>
                    </a:ext>
                  </a:extLst>
                </a:gridCol>
                <a:gridCol w="1724628">
                  <a:extLst>
                    <a:ext uri="{9D8B030D-6E8A-4147-A177-3AD203B41FA5}">
                      <a16:colId xmlns:a16="http://schemas.microsoft.com/office/drawing/2014/main" val="3743024987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895944209"/>
                    </a:ext>
                  </a:extLst>
                </a:gridCol>
                <a:gridCol w="1770926">
                  <a:extLst>
                    <a:ext uri="{9D8B030D-6E8A-4147-A177-3AD203B41FA5}">
                      <a16:colId xmlns:a16="http://schemas.microsoft.com/office/drawing/2014/main" val="3238599454"/>
                    </a:ext>
                  </a:extLst>
                </a:gridCol>
              </a:tblGrid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 구분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네트워크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호스트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서브넷</a:t>
                      </a:r>
                      <a:r>
                        <a:rPr lang="ko-KR" altLang="en-US" dirty="0"/>
                        <a:t> 마스크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식별용 상위비트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37735"/>
                  </a:ext>
                </a:extLst>
              </a:tr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255.0.0.0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0xxxxxxx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0.0.0.0~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126.255.255.255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884841"/>
                  </a:ext>
                </a:extLst>
              </a:tr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255.255.0.0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10xxxxxx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128.0.0.0~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191.255.255.255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698976"/>
                  </a:ext>
                </a:extLst>
              </a:tr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255.255.255.0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110xxxxx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192.0.0.0~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223.255.255.255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201488"/>
                  </a:ext>
                </a:extLst>
              </a:tr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멀티캐스팅용으로 예약된 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1110xxxx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224.0.0.0~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239.255.255.255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0932"/>
                  </a:ext>
                </a:extLst>
              </a:tr>
              <a:tr h="921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연구 개발 목적으로 예약된 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1111xxxx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240.0.0.0~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255.255.255.255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18265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307DC7-4DD1-442E-A709-A14FFF4BC266}"/>
              </a:ext>
            </a:extLst>
          </p:cNvPr>
          <p:cNvSpPr/>
          <p:nvPr/>
        </p:nvSpPr>
        <p:spPr>
          <a:xfrm>
            <a:off x="1481328" y="2220618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FDCCD8-DFCC-46D2-97A9-4CA41FCE14CF}"/>
              </a:ext>
            </a:extLst>
          </p:cNvPr>
          <p:cNvSpPr/>
          <p:nvPr/>
        </p:nvSpPr>
        <p:spPr>
          <a:xfrm>
            <a:off x="2609088" y="2220618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52A0E79-6DD0-40BD-B4D9-FAF026C532C8}"/>
              </a:ext>
            </a:extLst>
          </p:cNvPr>
          <p:cNvSpPr/>
          <p:nvPr/>
        </p:nvSpPr>
        <p:spPr>
          <a:xfrm>
            <a:off x="3736848" y="2220618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B720E93-A05C-4498-BDE3-5A7F59C6FA5E}"/>
              </a:ext>
            </a:extLst>
          </p:cNvPr>
          <p:cNvSpPr/>
          <p:nvPr/>
        </p:nvSpPr>
        <p:spPr>
          <a:xfrm>
            <a:off x="4864608" y="2220618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64D0BD6-B920-407B-8BCE-0FF6E98E00ED}"/>
              </a:ext>
            </a:extLst>
          </p:cNvPr>
          <p:cNvSpPr/>
          <p:nvPr/>
        </p:nvSpPr>
        <p:spPr>
          <a:xfrm>
            <a:off x="1481328" y="3124386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48DD0F-2DEC-4967-8A41-4564521D2B8B}"/>
              </a:ext>
            </a:extLst>
          </p:cNvPr>
          <p:cNvSpPr/>
          <p:nvPr/>
        </p:nvSpPr>
        <p:spPr>
          <a:xfrm>
            <a:off x="2609088" y="3124386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9F758E-EA6A-4735-A0F6-152E62A6BEEF}"/>
              </a:ext>
            </a:extLst>
          </p:cNvPr>
          <p:cNvSpPr/>
          <p:nvPr/>
        </p:nvSpPr>
        <p:spPr>
          <a:xfrm>
            <a:off x="3736848" y="3124386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BBF4B39-8120-43E9-9493-2C5F450B9993}"/>
              </a:ext>
            </a:extLst>
          </p:cNvPr>
          <p:cNvSpPr/>
          <p:nvPr/>
        </p:nvSpPr>
        <p:spPr>
          <a:xfrm>
            <a:off x="4864608" y="3124386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39816B5-DADA-422B-9FC0-A9BE1392F8B2}"/>
              </a:ext>
            </a:extLst>
          </p:cNvPr>
          <p:cNvSpPr/>
          <p:nvPr/>
        </p:nvSpPr>
        <p:spPr>
          <a:xfrm>
            <a:off x="1481328" y="4062369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360B62A-7EE5-411E-AF6E-C358F8EF16D9}"/>
              </a:ext>
            </a:extLst>
          </p:cNvPr>
          <p:cNvSpPr/>
          <p:nvPr/>
        </p:nvSpPr>
        <p:spPr>
          <a:xfrm>
            <a:off x="2609088" y="4062369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D40B9C5-FA27-4E42-BD62-22CFD4592B35}"/>
              </a:ext>
            </a:extLst>
          </p:cNvPr>
          <p:cNvSpPr/>
          <p:nvPr/>
        </p:nvSpPr>
        <p:spPr>
          <a:xfrm>
            <a:off x="3736848" y="4062369"/>
            <a:ext cx="1048513" cy="439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1D5D0D-870F-47D8-A353-28ED9A1EE5A2}"/>
              </a:ext>
            </a:extLst>
          </p:cNvPr>
          <p:cNvSpPr/>
          <p:nvPr/>
        </p:nvSpPr>
        <p:spPr>
          <a:xfrm>
            <a:off x="4864608" y="4062369"/>
            <a:ext cx="1048513" cy="439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176FC-49CA-444B-A3C6-4DD03234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3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0"/>
            <a:ext cx="12213771" cy="860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75000"/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bg1">
                  <a:lumMod val="75000"/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4170311" y="1766783"/>
            <a:ext cx="3335796" cy="646331"/>
            <a:chOff x="3403338" y="2598003"/>
            <a:chExt cx="3335796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7984"/>
              <a:ext cx="2557110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클라우드 컴퓨팅의 정의와 종류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2BA0E2-5E7E-4FB0-A86A-03F353C8AF87}"/>
              </a:ext>
            </a:extLst>
          </p:cNvPr>
          <p:cNvGrpSpPr/>
          <p:nvPr/>
        </p:nvGrpSpPr>
        <p:grpSpPr>
          <a:xfrm>
            <a:off x="4173669" y="2480695"/>
            <a:ext cx="4069972" cy="646331"/>
            <a:chOff x="736231" y="1904328"/>
            <a:chExt cx="4069972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139826-65C1-41AA-8EE1-0B15FBAEBD4D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425803-8CA0-4D56-8570-44ABB438AD9B}"/>
                </a:ext>
              </a:extLst>
            </p:cNvPr>
            <p:cNvSpPr txBox="1"/>
            <p:nvPr/>
          </p:nvSpPr>
          <p:spPr>
            <a:xfrm>
              <a:off x="1514917" y="1974309"/>
              <a:ext cx="329128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클라우드 핵심 서비스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컴퓨트와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스토리지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DFF8E5-B77A-420C-BD7F-70D3FD4318D6}"/>
              </a:ext>
            </a:extLst>
          </p:cNvPr>
          <p:cNvGrpSpPr/>
          <p:nvPr/>
        </p:nvGrpSpPr>
        <p:grpSpPr>
          <a:xfrm>
            <a:off x="4170401" y="3211004"/>
            <a:ext cx="3111376" cy="646331"/>
            <a:chOff x="736231" y="1904328"/>
            <a:chExt cx="3111376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836C1B-A418-443F-82B9-E6399867FCC4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A62D6-F05C-4F4B-B8CD-5E02A3240AC7}"/>
                </a:ext>
              </a:extLst>
            </p:cNvPr>
            <p:cNvSpPr txBox="1"/>
            <p:nvPr/>
          </p:nvSpPr>
          <p:spPr>
            <a:xfrm>
              <a:off x="1514917" y="1974309"/>
              <a:ext cx="2332690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하이퍼바이저의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정의와 종류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3F82FE-8624-4D5A-B9C6-27BA88F11881}"/>
              </a:ext>
            </a:extLst>
          </p:cNvPr>
          <p:cNvGrpSpPr/>
          <p:nvPr/>
        </p:nvGrpSpPr>
        <p:grpSpPr>
          <a:xfrm>
            <a:off x="4170311" y="3924300"/>
            <a:ext cx="3900053" cy="646331"/>
            <a:chOff x="736231" y="1904328"/>
            <a:chExt cx="3900053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5E65E8-D9F8-43D8-9356-4A746FC7BF25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603C77-00B9-422E-B235-85D19145F249}"/>
                </a:ext>
              </a:extLst>
            </p:cNvPr>
            <p:cNvSpPr txBox="1"/>
            <p:nvPr/>
          </p:nvSpPr>
          <p:spPr>
            <a:xfrm>
              <a:off x="1514917" y="1974309"/>
              <a:ext cx="3121367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클라우드에서 알아야 할 네트워크 상식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5AB9D7-1A5E-46E5-981F-2FC74BDDFC73}"/>
              </a:ext>
            </a:extLst>
          </p:cNvPr>
          <p:cNvGrpSpPr/>
          <p:nvPr/>
        </p:nvGrpSpPr>
        <p:grpSpPr>
          <a:xfrm>
            <a:off x="4170311" y="4639049"/>
            <a:ext cx="4069972" cy="646331"/>
            <a:chOff x="736231" y="1904328"/>
            <a:chExt cx="4069972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C5CF0A-266A-434B-9EFF-9A21A9FD1A5A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CB0DD-137D-45E2-8EF9-45CC80794DEA}"/>
                </a:ext>
              </a:extLst>
            </p:cNvPr>
            <p:cNvSpPr txBox="1"/>
            <p:nvPr/>
          </p:nvSpPr>
          <p:spPr>
            <a:xfrm>
              <a:off x="1514917" y="1974309"/>
              <a:ext cx="329128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블록 스토리지와 오브젝트 스토리지 차이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6FB20B1-7E6E-481E-8358-9E4C33762B50}"/>
              </a:ext>
            </a:extLst>
          </p:cNvPr>
          <p:cNvGrpSpPr/>
          <p:nvPr/>
        </p:nvGrpSpPr>
        <p:grpSpPr>
          <a:xfrm>
            <a:off x="4170311" y="5368053"/>
            <a:ext cx="4132489" cy="646331"/>
            <a:chOff x="736231" y="1904328"/>
            <a:chExt cx="4132489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AB2456-4B01-4915-AD68-7C250A320431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30C0C-CBD2-40F0-8696-2ED406996CCF}"/>
                </a:ext>
              </a:extLst>
            </p:cNvPr>
            <p:cNvSpPr txBox="1"/>
            <p:nvPr/>
          </p:nvSpPr>
          <p:spPr>
            <a:xfrm>
              <a:off x="1514917" y="1974309"/>
              <a:ext cx="33538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클라우드 컴퓨팅을 활용한 다양한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IT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산업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83884-94AC-4FA3-896D-F8170CB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CIDR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8B80323-002D-42E8-A210-27422B326213}"/>
              </a:ext>
            </a:extLst>
          </p:cNvPr>
          <p:cNvSpPr txBox="1"/>
          <p:nvPr/>
        </p:nvSpPr>
        <p:spPr>
          <a:xfrm>
            <a:off x="276447" y="821866"/>
            <a:ext cx="11077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CIDR(Classless Inter-Domain Routing)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클래스가 없는 도메인 간 라우팅 기법으로 기존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IP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할당 방식인 네트워크 클래스를 대체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B069-0962-4B9F-B1F2-DADF5732CB63}"/>
              </a:ext>
            </a:extLst>
          </p:cNvPr>
          <p:cNvSpPr txBox="1"/>
          <p:nvPr/>
        </p:nvSpPr>
        <p:spPr>
          <a:xfrm>
            <a:off x="422214" y="1715946"/>
            <a:ext cx="110772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143.7.65.203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/24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30DC71B-4B3C-4BD2-B07B-981499A1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7" y="2279199"/>
            <a:ext cx="6934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B6447-4EE5-4C66-9E1C-6883ABD93BC2}"/>
              </a:ext>
            </a:extLst>
          </p:cNvPr>
          <p:cNvSpPr txBox="1"/>
          <p:nvPr/>
        </p:nvSpPr>
        <p:spPr>
          <a:xfrm>
            <a:off x="422214" y="3856549"/>
            <a:ext cx="5484273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24bit </a:t>
            </a:r>
            <a:r>
              <a:rPr lang="ko-KR" altLang="en-US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이후에 오는 </a:t>
            </a:r>
            <a:r>
              <a:rPr lang="en-US" altLang="ko-KR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번째 </a:t>
            </a:r>
            <a:r>
              <a:rPr lang="en-US" altLang="ko-KR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octet </a:t>
            </a:r>
            <a:r>
              <a:rPr lang="ko-KR" altLang="en-US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전부 사용 가능</a:t>
            </a:r>
            <a:endParaRPr lang="en-US" altLang="ko-KR" i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143.7.65.0 ~ 143.7.65.255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까지 사용 가능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B820C3-042D-415D-B0ED-D62C7C9E82E0}"/>
              </a:ext>
            </a:extLst>
          </p:cNvPr>
          <p:cNvGrpSpPr/>
          <p:nvPr/>
        </p:nvGrpSpPr>
        <p:grpSpPr>
          <a:xfrm>
            <a:off x="7281767" y="1811643"/>
            <a:ext cx="4269616" cy="4890100"/>
            <a:chOff x="7281767" y="1811642"/>
            <a:chExt cx="4269616" cy="549444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DB7CAA-3CFD-4430-A89D-C69015D7EBBF}"/>
                </a:ext>
              </a:extLst>
            </p:cNvPr>
            <p:cNvGrpSpPr/>
            <p:nvPr/>
          </p:nvGrpSpPr>
          <p:grpSpPr>
            <a:xfrm>
              <a:off x="7281767" y="1811642"/>
              <a:ext cx="4269616" cy="5494441"/>
              <a:chOff x="1524000" y="198667"/>
              <a:chExt cx="2666311" cy="6136818"/>
            </a:xfrm>
          </p:grpSpPr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CF97DA79-4D2C-4373-9451-34A6C396E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931" r="78911" b="7619"/>
              <a:stretch/>
            </p:blipFill>
            <p:spPr bwMode="auto">
              <a:xfrm>
                <a:off x="1524000" y="269596"/>
                <a:ext cx="1928327" cy="6065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>
                <a:extLst>
                  <a:ext uri="{FF2B5EF4-FFF2-40B4-BE49-F238E27FC236}">
                    <a16:creationId xmlns:a16="http://schemas.microsoft.com/office/drawing/2014/main" id="{74AFD813-5AD9-48D1-91F0-C1F2A346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823" t="2830" r="3665" b="9387"/>
              <a:stretch/>
            </p:blipFill>
            <p:spPr bwMode="auto">
              <a:xfrm>
                <a:off x="3411946" y="198667"/>
                <a:ext cx="778365" cy="6020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0AD935-79D2-45D7-A96D-0977EE42945E}"/>
                </a:ext>
              </a:extLst>
            </p:cNvPr>
            <p:cNvSpPr/>
            <p:nvPr/>
          </p:nvSpPr>
          <p:spPr>
            <a:xfrm>
              <a:off x="7400007" y="3241040"/>
              <a:ext cx="4151376" cy="22860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27B8AA-D01E-4034-A747-51A0990CACD2}"/>
                </a:ext>
              </a:extLst>
            </p:cNvPr>
            <p:cNvSpPr/>
            <p:nvPr/>
          </p:nvSpPr>
          <p:spPr>
            <a:xfrm>
              <a:off x="7400007" y="4491978"/>
              <a:ext cx="4151376" cy="22860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760010-400C-483B-9145-869088D68213}"/>
                </a:ext>
              </a:extLst>
            </p:cNvPr>
            <p:cNvSpPr/>
            <p:nvPr/>
          </p:nvSpPr>
          <p:spPr>
            <a:xfrm>
              <a:off x="7400007" y="5732463"/>
              <a:ext cx="4151376" cy="22860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4D7467-823C-4F69-8FA6-CEBE4CB8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SDN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SDN(Software Defined Networking)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</a:t>
            </a:r>
            <a:r>
              <a:rPr lang="ko-KR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①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네트워크 제어 기능을 데이터 전달 기능과 분리</a:t>
            </a: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②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네트워크 제어 기능이 개발되고 실행될 수 있는 환경과 분리</a:t>
            </a: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sym typeface="Wingdings" panose="05000000000000000000" pitchFamily="2" charset="2"/>
              </a:rPr>
              <a:t>낮은 성능의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sym typeface="Wingdings" panose="05000000000000000000" pitchFamily="2" charset="2"/>
              </a:rPr>
              <a:t>CPU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sym typeface="Wingdings" panose="05000000000000000000" pitchFamily="2" charset="2"/>
              </a:rPr>
              <a:t>가 있는 하드웨어 스위치에 위치시키지 않음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D2A022-C21E-4F5E-8D5C-6A79411C523B}"/>
              </a:ext>
            </a:extLst>
          </p:cNvPr>
          <p:cNvSpPr/>
          <p:nvPr/>
        </p:nvSpPr>
        <p:spPr>
          <a:xfrm>
            <a:off x="520648" y="2834640"/>
            <a:ext cx="11077200" cy="3708400"/>
          </a:xfrm>
          <a:prstGeom prst="roundRect">
            <a:avLst>
              <a:gd name="adj" fmla="val 84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4212A-97B5-47C3-90C6-C630773DB5BE}"/>
              </a:ext>
            </a:extLst>
          </p:cNvPr>
          <p:cNvSpPr txBox="1"/>
          <p:nvPr/>
        </p:nvSpPr>
        <p:spPr>
          <a:xfrm>
            <a:off x="4836681" y="264997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네트워크 장비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53A6-DB8E-46C9-AA36-A2DFA487AF6B}"/>
              </a:ext>
            </a:extLst>
          </p:cNvPr>
          <p:cNvSpPr/>
          <p:nvPr/>
        </p:nvSpPr>
        <p:spPr>
          <a:xfrm>
            <a:off x="865924" y="3429000"/>
            <a:ext cx="2903436" cy="80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AC852C-D80F-461C-89BD-5202D15EF8B3}"/>
              </a:ext>
            </a:extLst>
          </p:cNvPr>
          <p:cNvSpPr/>
          <p:nvPr/>
        </p:nvSpPr>
        <p:spPr>
          <a:xfrm>
            <a:off x="865924" y="4427220"/>
            <a:ext cx="2903436" cy="80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 Plane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1D0330-1005-49E3-BEF9-69C73F9EC753}"/>
              </a:ext>
            </a:extLst>
          </p:cNvPr>
          <p:cNvSpPr/>
          <p:nvPr/>
        </p:nvSpPr>
        <p:spPr>
          <a:xfrm>
            <a:off x="865924" y="5419090"/>
            <a:ext cx="2903436" cy="80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Management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Plane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(Application)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FD019-D996-4C9E-B488-16DA91CB2C2B}"/>
              </a:ext>
            </a:extLst>
          </p:cNvPr>
          <p:cNvSpPr txBox="1"/>
          <p:nvPr/>
        </p:nvSpPr>
        <p:spPr>
          <a:xfrm>
            <a:off x="3783507" y="3648194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전송 담당</a:t>
            </a:r>
            <a:r>
              <a:rPr lang="en-US" altLang="ko-KR" dirty="0"/>
              <a:t>(</a:t>
            </a:r>
            <a:r>
              <a:rPr lang="ko-KR" altLang="en-US" dirty="0"/>
              <a:t>하드웨어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18AC90-2D72-43D4-8BAD-0835693D0CFD}"/>
              </a:ext>
            </a:extLst>
          </p:cNvPr>
          <p:cNvSpPr txBox="1"/>
          <p:nvPr/>
        </p:nvSpPr>
        <p:spPr>
          <a:xfrm>
            <a:off x="3783507" y="4646414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운영체제 기능 담당</a:t>
            </a:r>
            <a:r>
              <a:rPr lang="en-US" altLang="ko-KR" dirty="0"/>
              <a:t>(</a:t>
            </a:r>
            <a:r>
              <a:rPr lang="ko-KR" altLang="en-US" dirty="0"/>
              <a:t>소프트웨어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D2DD27-81DA-4986-AFB6-99FBE8A4A709}"/>
              </a:ext>
            </a:extLst>
          </p:cNvPr>
          <p:cNvSpPr txBox="1"/>
          <p:nvPr/>
        </p:nvSpPr>
        <p:spPr>
          <a:xfrm>
            <a:off x="3783507" y="5604887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지능화 기능 담당</a:t>
            </a:r>
            <a:r>
              <a:rPr lang="en-US" altLang="ko-KR" dirty="0"/>
              <a:t>(</a:t>
            </a:r>
            <a:r>
              <a:rPr lang="ko-KR" altLang="en-US" dirty="0"/>
              <a:t>소프트웨어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6494B5-0F36-4D1A-B111-0E65B5EC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2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OpenFlow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OpenFlow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SDN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의 근간이 되는 기술이며 중앙집중식 제어 방식으로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Controller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프로그램 할 수 있는 스위치를 관리함으로써 네트워크를 관리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B6E0BDB-0E34-44F6-9D15-435EFFC95610}"/>
              </a:ext>
            </a:extLst>
          </p:cNvPr>
          <p:cNvSpPr/>
          <p:nvPr/>
        </p:nvSpPr>
        <p:spPr>
          <a:xfrm>
            <a:off x="2390273" y="2584007"/>
            <a:ext cx="2775285" cy="399325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530" name="Picture 2" descr="Computer Icon Isolated On White Background. PC Icon Vector. Computer..  Royalty Free Cliparts, Vectors, And Stock Illustration. Image 149003939.">
            <a:extLst>
              <a:ext uri="{FF2B5EF4-FFF2-40B4-BE49-F238E27FC236}">
                <a16:creationId xmlns:a16="http://schemas.microsoft.com/office/drawing/2014/main" id="{C2AEBB6A-CD06-491C-A1BB-E981E734F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2" t="30726" r="15147" b="30725"/>
          <a:stretch/>
        </p:blipFill>
        <p:spPr bwMode="auto">
          <a:xfrm>
            <a:off x="8933447" y="3258787"/>
            <a:ext cx="1736560" cy="26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5841FC-F27C-4E50-B3AA-C7A2D1837D95}"/>
              </a:ext>
            </a:extLst>
          </p:cNvPr>
          <p:cNvSpPr/>
          <p:nvPr/>
        </p:nvSpPr>
        <p:spPr>
          <a:xfrm>
            <a:off x="3160295" y="3489158"/>
            <a:ext cx="1812758" cy="898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Secure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Channel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774BC-8DD8-4929-93C3-80E75F7B18A1}"/>
              </a:ext>
            </a:extLst>
          </p:cNvPr>
          <p:cNvSpPr/>
          <p:nvPr/>
        </p:nvSpPr>
        <p:spPr>
          <a:xfrm>
            <a:off x="3160295" y="4972250"/>
            <a:ext cx="1812758" cy="898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6E1D5-6FD3-4CA4-9738-13833D5C7C24}"/>
              </a:ext>
            </a:extLst>
          </p:cNvPr>
          <p:cNvSpPr txBox="1"/>
          <p:nvPr/>
        </p:nvSpPr>
        <p:spPr>
          <a:xfrm>
            <a:off x="2510628" y="375367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367C3-A1EA-4041-8F66-FDBABC43C188}"/>
              </a:ext>
            </a:extLst>
          </p:cNvPr>
          <p:cNvSpPr txBox="1"/>
          <p:nvPr/>
        </p:nvSpPr>
        <p:spPr>
          <a:xfrm>
            <a:off x="2510628" y="523676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6FB7B0-F342-4943-B982-51CF81035D45}"/>
              </a:ext>
            </a:extLst>
          </p:cNvPr>
          <p:cNvCxnSpPr>
            <a:cxnSpLocks/>
            <a:stCxn id="2" idx="4"/>
            <a:endCxn id="22530" idx="1"/>
          </p:cNvCxnSpPr>
          <p:nvPr/>
        </p:nvCxnSpPr>
        <p:spPr>
          <a:xfrm flipV="1">
            <a:off x="5165558" y="4580634"/>
            <a:ext cx="376788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A90978-E587-4F3A-8435-59410CF17034}"/>
              </a:ext>
            </a:extLst>
          </p:cNvPr>
          <p:cNvSpPr txBox="1"/>
          <p:nvPr/>
        </p:nvSpPr>
        <p:spPr>
          <a:xfrm>
            <a:off x="6096000" y="4103781"/>
            <a:ext cx="218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OpenFlow Protocol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7959C-CA17-4FFA-B3D2-DDCD3640F7EE}"/>
              </a:ext>
            </a:extLst>
          </p:cNvPr>
          <p:cNvSpPr txBox="1"/>
          <p:nvPr/>
        </p:nvSpPr>
        <p:spPr>
          <a:xfrm>
            <a:off x="6776831" y="468755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75957-E3F7-4E61-A0EB-7093315E58C8}"/>
              </a:ext>
            </a:extLst>
          </p:cNvPr>
          <p:cNvSpPr txBox="1"/>
          <p:nvPr/>
        </p:nvSpPr>
        <p:spPr>
          <a:xfrm>
            <a:off x="2949803" y="2337842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OpenFlow</a:t>
            </a:r>
          </a:p>
          <a:p>
            <a:pPr algn="ctr"/>
            <a:r>
              <a:rPr lang="en-US" altLang="ko-KR" sz="2400" b="1" dirty="0"/>
              <a:t>Switch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DD3B0-EE43-4BC1-B849-A6C45B8733A0}"/>
              </a:ext>
            </a:extLst>
          </p:cNvPr>
          <p:cNvSpPr txBox="1"/>
          <p:nvPr/>
        </p:nvSpPr>
        <p:spPr>
          <a:xfrm>
            <a:off x="8975956" y="2776037"/>
            <a:ext cx="165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3B4712-F218-4D30-898D-65787487C26F}"/>
              </a:ext>
            </a:extLst>
          </p:cNvPr>
          <p:cNvCxnSpPr>
            <a:cxnSpLocks/>
          </p:cNvCxnSpPr>
          <p:nvPr/>
        </p:nvCxnSpPr>
        <p:spPr>
          <a:xfrm>
            <a:off x="2510628" y="4656782"/>
            <a:ext cx="2462425" cy="115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0FE557-7DAB-414F-B678-8DC3A3B8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 animBg="1"/>
      <p:bldP spid="7" grpId="0"/>
      <p:bldP spid="22" grpId="0"/>
      <p:bldP spid="28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네트워크 장비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Router(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라우터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서로 다른 네트워크를 연결할 때 사용하는 장비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①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경로 결정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② 스위칭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050" name="Picture 2" descr="루비페이퍼 :: 개념이 보이는 네트워크 그림 표기 수정">
            <a:extLst>
              <a:ext uri="{FF2B5EF4-FFF2-40B4-BE49-F238E27FC236}">
                <a16:creationId xmlns:a16="http://schemas.microsoft.com/office/drawing/2014/main" id="{0C85DE50-ED96-4B1A-9127-2754C3A5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0" y="2692589"/>
            <a:ext cx="9032240" cy="343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281E2D-9F1D-4436-A845-D4C1256C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네트워크 장비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Hub(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허브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UTP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랜 케이블을 사용해 가까운 거리에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있는 컴퓨터들을 연결해주는 네트워크 장비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= Multiport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Repeater(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멀티포트 </a:t>
            </a:r>
            <a:r>
              <a:rPr lang="ko-KR" altLang="en-US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리피터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AFF9F2-BC22-4AD5-93B1-D820CFD435F7}"/>
              </a:ext>
            </a:extLst>
          </p:cNvPr>
          <p:cNvSpPr/>
          <p:nvPr/>
        </p:nvSpPr>
        <p:spPr>
          <a:xfrm>
            <a:off x="1133087" y="2876951"/>
            <a:ext cx="9363919" cy="7176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BD8AA8-D3AB-494D-A2A2-521F9DE4D866}"/>
              </a:ext>
            </a:extLst>
          </p:cNvPr>
          <p:cNvGrpSpPr/>
          <p:nvPr/>
        </p:nvGrpSpPr>
        <p:grpSpPr>
          <a:xfrm>
            <a:off x="1133087" y="3421888"/>
            <a:ext cx="1335723" cy="1477291"/>
            <a:chOff x="1133087" y="3218688"/>
            <a:chExt cx="1335723" cy="147729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95C7C51-CF78-4E04-A5C3-84F30ADCCA90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25602" name="Picture 2" descr="컴퓨터 무료 아이콘 의 Selman Icons">
                <a:extLst>
                  <a:ext uri="{FF2B5EF4-FFF2-40B4-BE49-F238E27FC236}">
                    <a16:creationId xmlns:a16="http://schemas.microsoft.com/office/drawing/2014/main" id="{E66F6F31-39B5-4851-AA5C-893106815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B9D1CAB-6620-4D7C-A030-81B5BEAF1CD8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FD0EE0-9BCE-4137-A7EB-BA6B0E551335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74A748-AFB3-4BE9-9E63-03B5E12B0F14}"/>
              </a:ext>
            </a:extLst>
          </p:cNvPr>
          <p:cNvGrpSpPr/>
          <p:nvPr/>
        </p:nvGrpSpPr>
        <p:grpSpPr>
          <a:xfrm>
            <a:off x="9161283" y="3422532"/>
            <a:ext cx="1335723" cy="1477291"/>
            <a:chOff x="1133087" y="3218688"/>
            <a:chExt cx="1335723" cy="1477291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266F901-A868-414E-A213-BD36AF3B60FE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49" name="Picture 2" descr="컴퓨터 무료 아이콘 의 Selman Icons">
                <a:extLst>
                  <a:ext uri="{FF2B5EF4-FFF2-40B4-BE49-F238E27FC236}">
                    <a16:creationId xmlns:a16="http://schemas.microsoft.com/office/drawing/2014/main" id="{C21270FF-37EE-4FD1-BE47-37A623B6A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0EACBF4-EF5B-4CC1-9F2E-471A81DB41B2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I</a:t>
                </a:r>
                <a:endParaRPr lang="ko-KR" altLang="en-US" b="1" dirty="0"/>
              </a:p>
            </p:txBody>
          </p: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BA9AAB6-54D1-4702-A658-5715C20E9404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F906AC-6633-4B27-9ECA-1688D05BBC09}"/>
              </a:ext>
            </a:extLst>
          </p:cNvPr>
          <p:cNvSpPr txBox="1"/>
          <p:nvPr/>
        </p:nvSpPr>
        <p:spPr>
          <a:xfrm>
            <a:off x="5475850" y="269388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</a:rPr>
              <a:t>HUB</a:t>
            </a:r>
            <a:endParaRPr lang="ko-KR" altLang="en-US" b="1" dirty="0">
              <a:highlight>
                <a:srgbClr val="FFFFFF"/>
              </a:highlight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5BBCF2C-92F9-480C-8ECD-CE5930E525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0348" y="2747688"/>
            <a:ext cx="1220" cy="1175918"/>
          </a:xfrm>
          <a:prstGeom prst="curvedConnector3">
            <a:avLst>
              <a:gd name="adj1" fmla="val -35496894"/>
            </a:avLst>
          </a:prstGeom>
          <a:ln w="5715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9B1365-3BA1-4BF5-B20D-679CE723A944}"/>
              </a:ext>
            </a:extLst>
          </p:cNvPr>
          <p:cNvGrpSpPr/>
          <p:nvPr/>
        </p:nvGrpSpPr>
        <p:grpSpPr>
          <a:xfrm>
            <a:off x="1133089" y="5430520"/>
            <a:ext cx="9463795" cy="762846"/>
            <a:chOff x="1133089" y="5430520"/>
            <a:chExt cx="9463795" cy="762846"/>
          </a:xfrm>
        </p:grpSpPr>
        <p:sp>
          <p:nvSpPr>
            <p:cNvPr id="11" name="왼쪽 대괄호 10">
              <a:extLst>
                <a:ext uri="{FF2B5EF4-FFF2-40B4-BE49-F238E27FC236}">
                  <a16:creationId xmlns:a16="http://schemas.microsoft.com/office/drawing/2014/main" id="{54AAF923-7B21-470D-8774-D335F570E6C6}"/>
                </a:ext>
              </a:extLst>
            </p:cNvPr>
            <p:cNvSpPr/>
            <p:nvPr/>
          </p:nvSpPr>
          <p:spPr>
            <a:xfrm rot="16200000">
              <a:off x="5562180" y="1001429"/>
              <a:ext cx="605614" cy="9463795"/>
            </a:xfrm>
            <a:prstGeom prst="leftBracket">
              <a:avLst>
                <a:gd name="adj" fmla="val 63695"/>
              </a:avLst>
            </a:prstGeom>
            <a:ln w="571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4F225-0F07-4E93-881C-227C764522D0}"/>
                </a:ext>
              </a:extLst>
            </p:cNvPr>
            <p:cNvSpPr txBox="1"/>
            <p:nvPr/>
          </p:nvSpPr>
          <p:spPr>
            <a:xfrm>
              <a:off x="3975043" y="5824034"/>
              <a:ext cx="423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5050"/>
                  </a:solidFill>
                  <a:highlight>
                    <a:srgbClr val="FFFFFF"/>
                  </a:highlight>
                </a:rPr>
                <a:t>같은</a:t>
              </a:r>
              <a:r>
                <a:rPr lang="en-US" altLang="ko-KR" b="1" dirty="0">
                  <a:solidFill>
                    <a:srgbClr val="FF5050"/>
                  </a:solidFill>
                  <a:highlight>
                    <a:srgbClr val="FFFFFF"/>
                  </a:highlight>
                </a:rPr>
                <a:t> Collision Domain(</a:t>
              </a:r>
              <a:r>
                <a:rPr lang="ko-KR" altLang="en-US" b="1" dirty="0" err="1">
                  <a:solidFill>
                    <a:srgbClr val="FF5050"/>
                  </a:solidFill>
                  <a:highlight>
                    <a:srgbClr val="FFFFFF"/>
                  </a:highlight>
                </a:rPr>
                <a:t>콜리전</a:t>
              </a:r>
              <a:r>
                <a:rPr lang="ko-KR" altLang="en-US" b="1" dirty="0">
                  <a:solidFill>
                    <a:srgbClr val="FF5050"/>
                  </a:solidFill>
                  <a:highlight>
                    <a:srgbClr val="FFFFFF"/>
                  </a:highlight>
                </a:rPr>
                <a:t> 도메인</a:t>
              </a:r>
              <a:r>
                <a:rPr lang="en-US" altLang="ko-KR" b="1" dirty="0">
                  <a:solidFill>
                    <a:srgbClr val="FF5050"/>
                  </a:solidFill>
                  <a:highlight>
                    <a:srgbClr val="FFFFFF"/>
                  </a:highlight>
                </a:rPr>
                <a:t>)</a:t>
              </a:r>
              <a:endParaRPr lang="ko-KR" altLang="en-US" b="1" dirty="0">
                <a:solidFill>
                  <a:srgbClr val="FF5050"/>
                </a:solidFill>
                <a:highlight>
                  <a:srgbClr val="FFFFFF"/>
                </a:highlight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A40524E-E2A7-4CB1-8CB7-A66881C48D7E}"/>
              </a:ext>
            </a:extLst>
          </p:cNvPr>
          <p:cNvSpPr txBox="1"/>
          <p:nvPr/>
        </p:nvSpPr>
        <p:spPr>
          <a:xfrm>
            <a:off x="5344324" y="3594581"/>
            <a:ext cx="101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.....</a:t>
            </a:r>
            <a:endParaRPr lang="ko-KR" altLang="en-US" sz="60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2C022B2-618A-4BAD-A403-C0E909E6163C}"/>
              </a:ext>
            </a:extLst>
          </p:cNvPr>
          <p:cNvGrpSpPr/>
          <p:nvPr/>
        </p:nvGrpSpPr>
        <p:grpSpPr>
          <a:xfrm>
            <a:off x="2362376" y="3434220"/>
            <a:ext cx="1335723" cy="1477291"/>
            <a:chOff x="1133087" y="3218688"/>
            <a:chExt cx="1335723" cy="14772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E972D1D-52B6-46A6-8130-C7F488FD3762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62" name="Picture 2" descr="컴퓨터 무료 아이콘 의 Selman Icons">
                <a:extLst>
                  <a:ext uri="{FF2B5EF4-FFF2-40B4-BE49-F238E27FC236}">
                    <a16:creationId xmlns:a16="http://schemas.microsoft.com/office/drawing/2014/main" id="{3322635C-4F26-41AB-BD12-6BADF3747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982F23B-FE1A-4EE1-A64C-A4DA487B2656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2108192-AF33-4990-92BB-1155D0A2C658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3393829-8EB9-4BF2-9E5A-1FB5675F9D8B}"/>
              </a:ext>
            </a:extLst>
          </p:cNvPr>
          <p:cNvGrpSpPr/>
          <p:nvPr/>
        </p:nvGrpSpPr>
        <p:grpSpPr>
          <a:xfrm>
            <a:off x="3602994" y="3434220"/>
            <a:ext cx="1335723" cy="1477291"/>
            <a:chOff x="1133087" y="3218688"/>
            <a:chExt cx="1335723" cy="147729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A5C73A-883C-4F9B-AED0-E89CF6D25A9F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68" name="Picture 2" descr="컴퓨터 무료 아이콘 의 Selman Icons">
                <a:extLst>
                  <a:ext uri="{FF2B5EF4-FFF2-40B4-BE49-F238E27FC236}">
                    <a16:creationId xmlns:a16="http://schemas.microsoft.com/office/drawing/2014/main" id="{AE8819F7-08B5-4C11-88ED-488959603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4E5646A-91B7-4997-9A91-46E1B54F0908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044B98A-0D90-4EFE-A03A-948352E3E419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4ABDA03-6ED5-4153-BDE5-ED3C7864442F}"/>
              </a:ext>
            </a:extLst>
          </p:cNvPr>
          <p:cNvGrpSpPr/>
          <p:nvPr/>
        </p:nvGrpSpPr>
        <p:grpSpPr>
          <a:xfrm>
            <a:off x="7921146" y="3422532"/>
            <a:ext cx="1335723" cy="1477291"/>
            <a:chOff x="1133087" y="3218688"/>
            <a:chExt cx="1335723" cy="147729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1B8555F-A303-44DA-8A7C-8D59F75F6BD2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73" name="Picture 2" descr="컴퓨터 무료 아이콘 의 Selman Icons">
                <a:extLst>
                  <a:ext uri="{FF2B5EF4-FFF2-40B4-BE49-F238E27FC236}">
                    <a16:creationId xmlns:a16="http://schemas.microsoft.com/office/drawing/2014/main" id="{1528E105-A057-435A-8B31-FDFC5316F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7470E67-248A-4497-B8C6-449B77F84DB6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C1F4BA8-5D15-4D97-AF77-628DC696D195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7CFCBF6-BF42-4E90-BF2C-88FBDF01E3DC}"/>
              </a:ext>
            </a:extLst>
          </p:cNvPr>
          <p:cNvGrpSpPr/>
          <p:nvPr/>
        </p:nvGrpSpPr>
        <p:grpSpPr>
          <a:xfrm>
            <a:off x="6584942" y="3422532"/>
            <a:ext cx="1335723" cy="1477291"/>
            <a:chOff x="1133087" y="3218688"/>
            <a:chExt cx="1335723" cy="147729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7798A0E-EB70-4792-BDC9-DEFF4464AB2A}"/>
                </a:ext>
              </a:extLst>
            </p:cNvPr>
            <p:cNvGrpSpPr/>
            <p:nvPr/>
          </p:nvGrpSpPr>
          <p:grpSpPr>
            <a:xfrm>
              <a:off x="1133087" y="3714470"/>
              <a:ext cx="1335723" cy="981509"/>
              <a:chOff x="1133087" y="3714470"/>
              <a:chExt cx="1335723" cy="981509"/>
            </a:xfrm>
          </p:grpSpPr>
          <p:pic>
            <p:nvPicPr>
              <p:cNvPr id="78" name="Picture 2" descr="컴퓨터 무료 아이콘 의 Selman Icons">
                <a:extLst>
                  <a:ext uri="{FF2B5EF4-FFF2-40B4-BE49-F238E27FC236}">
                    <a16:creationId xmlns:a16="http://schemas.microsoft.com/office/drawing/2014/main" id="{9CDD1606-9694-41E2-86DA-C8F09DD3A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7144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017898A-6707-4528-B36A-1B8508CA1D7C}"/>
                  </a:ext>
                </a:extLst>
              </p:cNvPr>
              <p:cNvSpPr/>
              <p:nvPr/>
            </p:nvSpPr>
            <p:spPr>
              <a:xfrm>
                <a:off x="1541868" y="39471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G</a:t>
                </a:r>
                <a:endParaRPr lang="ko-KR" altLang="en-US" b="1" dirty="0"/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0C8A9F8-C186-47F7-9D30-211E65CA025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800948" y="32186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8D2E48FB-F470-4855-8728-D347B31BD9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6356" y="2747688"/>
            <a:ext cx="1220" cy="1175918"/>
          </a:xfrm>
          <a:prstGeom prst="curvedConnector3">
            <a:avLst>
              <a:gd name="adj1" fmla="val -35496894"/>
            </a:avLst>
          </a:prstGeom>
          <a:ln w="5715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72CD9B-D415-45BD-8A17-35943BBA0238}"/>
              </a:ext>
            </a:extLst>
          </p:cNvPr>
          <p:cNvSpPr/>
          <p:nvPr/>
        </p:nvSpPr>
        <p:spPr>
          <a:xfrm>
            <a:off x="1624496" y="335520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9EEC146-9ADD-455C-A44D-3D6DCF097C9A}"/>
              </a:ext>
            </a:extLst>
          </p:cNvPr>
          <p:cNvSpPr/>
          <p:nvPr/>
        </p:nvSpPr>
        <p:spPr>
          <a:xfrm>
            <a:off x="2848705" y="335520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24E681-1787-4600-BD1C-9367D859D33E}"/>
              </a:ext>
            </a:extLst>
          </p:cNvPr>
          <p:cNvSpPr/>
          <p:nvPr/>
        </p:nvSpPr>
        <p:spPr>
          <a:xfrm>
            <a:off x="4089323" y="335520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8698059-35F1-4128-A337-B35D1F9C8C2E}"/>
              </a:ext>
            </a:extLst>
          </p:cNvPr>
          <p:cNvSpPr/>
          <p:nvPr/>
        </p:nvSpPr>
        <p:spPr>
          <a:xfrm>
            <a:off x="7082858" y="335520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AAC087-EF52-43DC-B4FA-4397DB5686A1}"/>
              </a:ext>
            </a:extLst>
          </p:cNvPr>
          <p:cNvSpPr/>
          <p:nvPr/>
        </p:nvSpPr>
        <p:spPr>
          <a:xfrm>
            <a:off x="8387802" y="335520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366019-C74A-4996-866B-49246FCBFC56}"/>
              </a:ext>
            </a:extLst>
          </p:cNvPr>
          <p:cNvSpPr/>
          <p:nvPr/>
        </p:nvSpPr>
        <p:spPr>
          <a:xfrm>
            <a:off x="9573260" y="3355209"/>
            <a:ext cx="450202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별: 꼭짓점 10개 6">
            <a:extLst>
              <a:ext uri="{FF2B5EF4-FFF2-40B4-BE49-F238E27FC236}">
                <a16:creationId xmlns:a16="http://schemas.microsoft.com/office/drawing/2014/main" id="{BB310F4E-6C11-4588-B99F-0342D6F18A2F}"/>
              </a:ext>
            </a:extLst>
          </p:cNvPr>
          <p:cNvSpPr/>
          <p:nvPr/>
        </p:nvSpPr>
        <p:spPr>
          <a:xfrm>
            <a:off x="4268405" y="2814839"/>
            <a:ext cx="3329441" cy="2484421"/>
          </a:xfrm>
          <a:prstGeom prst="star10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050"/>
                </a:solidFill>
              </a:rPr>
              <a:t>*CSMA/CD</a:t>
            </a:r>
          </a:p>
          <a:p>
            <a:pPr algn="ctr"/>
            <a:r>
              <a:rPr lang="ko-KR" altLang="en-US" b="1" dirty="0">
                <a:solidFill>
                  <a:srgbClr val="FF5050"/>
                </a:solidFill>
              </a:rPr>
              <a:t>에 따라</a:t>
            </a:r>
            <a:endParaRPr lang="en-US" altLang="ko-KR" b="1" dirty="0">
              <a:solidFill>
                <a:srgbClr val="FF5050"/>
              </a:solidFill>
            </a:endParaRPr>
          </a:p>
          <a:p>
            <a:pPr algn="ctr"/>
            <a:r>
              <a:rPr lang="ko-KR" altLang="en-US" b="1" dirty="0">
                <a:solidFill>
                  <a:srgbClr val="FF5050"/>
                </a:solidFill>
              </a:rPr>
              <a:t>충돌</a:t>
            </a:r>
            <a:r>
              <a:rPr lang="en-US" altLang="ko-KR" b="1" dirty="0">
                <a:solidFill>
                  <a:srgbClr val="FF5050"/>
                </a:solidFill>
              </a:rPr>
              <a:t>(Collision)</a:t>
            </a:r>
            <a:r>
              <a:rPr lang="ko-KR" altLang="en-US" b="1" dirty="0">
                <a:solidFill>
                  <a:srgbClr val="FF5050"/>
                </a:solidFill>
              </a:rPr>
              <a:t> 발생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9C2CE-1154-45CB-8F29-ABE85136691D}"/>
              </a:ext>
            </a:extLst>
          </p:cNvPr>
          <p:cNvSpPr txBox="1"/>
          <p:nvPr/>
        </p:nvSpPr>
        <p:spPr>
          <a:xfrm>
            <a:off x="252321" y="6459865"/>
            <a:ext cx="4060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CSMA/CD: Carrier Sense Multiple Access/Collision Detection</a:t>
            </a:r>
            <a:endParaRPr lang="ko-KR" altLang="en-US" sz="1100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6DC67CB3-DADD-4D87-9255-C8E7E795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F365CE-8CD4-41D3-A6C5-276E3AB5C49A}"/>
              </a:ext>
            </a:extLst>
          </p:cNvPr>
          <p:cNvSpPr/>
          <p:nvPr/>
        </p:nvSpPr>
        <p:spPr>
          <a:xfrm>
            <a:off x="7946682" y="2582311"/>
            <a:ext cx="2496787" cy="22545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네트워크 장비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Bridge(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브리지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Collision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Domain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나누어 서로 통신이 가능하도록 다리처럼 연결해주는 네트워크 장비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AFF9F2-BC22-4AD5-93B1-D820CFD435F7}"/>
              </a:ext>
            </a:extLst>
          </p:cNvPr>
          <p:cNvSpPr/>
          <p:nvPr/>
        </p:nvSpPr>
        <p:spPr>
          <a:xfrm>
            <a:off x="1159574" y="2582311"/>
            <a:ext cx="2565496" cy="22545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5C7C51-CF78-4E04-A5C3-84F30ADCCA90}"/>
              </a:ext>
            </a:extLst>
          </p:cNvPr>
          <p:cNvGrpSpPr/>
          <p:nvPr/>
        </p:nvGrpSpPr>
        <p:grpSpPr>
          <a:xfrm>
            <a:off x="1239520" y="3623030"/>
            <a:ext cx="1229290" cy="981509"/>
            <a:chOff x="1239520" y="3714470"/>
            <a:chExt cx="1229290" cy="981509"/>
          </a:xfrm>
        </p:grpSpPr>
        <p:pic>
          <p:nvPicPr>
            <p:cNvPr id="25602" name="Picture 2" descr="컴퓨터 무료 아이콘 의 Selman Icons">
              <a:extLst>
                <a:ext uri="{FF2B5EF4-FFF2-40B4-BE49-F238E27FC236}">
                  <a16:creationId xmlns:a16="http://schemas.microsoft.com/office/drawing/2014/main" id="{E66F6F31-39B5-4851-AA5C-8931068152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8" t="18948" b="7570"/>
            <a:stretch/>
          </p:blipFill>
          <p:spPr bwMode="auto">
            <a:xfrm>
              <a:off x="1239520" y="3714470"/>
              <a:ext cx="1229290" cy="98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B9D1CAB-6620-4D7C-A030-81B5BEAF1CD8}"/>
                </a:ext>
              </a:extLst>
            </p:cNvPr>
            <p:cNvSpPr/>
            <p:nvPr/>
          </p:nvSpPr>
          <p:spPr>
            <a:xfrm>
              <a:off x="1541868" y="3947173"/>
              <a:ext cx="518160" cy="516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66F901-A868-414E-A213-BD36AF3B60FE}"/>
              </a:ext>
            </a:extLst>
          </p:cNvPr>
          <p:cNvGrpSpPr/>
          <p:nvPr/>
        </p:nvGrpSpPr>
        <p:grpSpPr>
          <a:xfrm>
            <a:off x="9161284" y="3623674"/>
            <a:ext cx="1229770" cy="981509"/>
            <a:chOff x="1133088" y="3714470"/>
            <a:chExt cx="1229770" cy="981509"/>
          </a:xfrm>
        </p:grpSpPr>
        <p:pic>
          <p:nvPicPr>
            <p:cNvPr id="49" name="Picture 2" descr="컴퓨터 무료 아이콘 의 Selman Icons">
              <a:extLst>
                <a:ext uri="{FF2B5EF4-FFF2-40B4-BE49-F238E27FC236}">
                  <a16:creationId xmlns:a16="http://schemas.microsoft.com/office/drawing/2014/main" id="{C21270FF-37EE-4FD1-BE47-37A623B6A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48" r="7932" b="7570"/>
            <a:stretch/>
          </p:blipFill>
          <p:spPr bwMode="auto">
            <a:xfrm>
              <a:off x="1133088" y="3714470"/>
              <a:ext cx="1229770" cy="98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0EACBF4-EF5B-4CC1-9F2E-471A81DB41B2}"/>
                </a:ext>
              </a:extLst>
            </p:cNvPr>
            <p:cNvSpPr/>
            <p:nvPr/>
          </p:nvSpPr>
          <p:spPr>
            <a:xfrm>
              <a:off x="1541868" y="3947173"/>
              <a:ext cx="518160" cy="516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</a:t>
              </a:r>
              <a:endParaRPr lang="ko-KR" altLang="en-US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C7627C-5F36-4850-823D-61997A5792D9}"/>
              </a:ext>
            </a:extLst>
          </p:cNvPr>
          <p:cNvGrpSpPr/>
          <p:nvPr/>
        </p:nvGrpSpPr>
        <p:grpSpPr>
          <a:xfrm>
            <a:off x="5114663" y="3623030"/>
            <a:ext cx="1335722" cy="746897"/>
            <a:chOff x="5305289" y="1894013"/>
            <a:chExt cx="1335722" cy="746897"/>
          </a:xfrm>
        </p:grpSpPr>
        <p:pic>
          <p:nvPicPr>
            <p:cNvPr id="1026" name="Picture 2" descr="오픈스택을 다루는 기술: 브리지">
              <a:extLst>
                <a:ext uri="{FF2B5EF4-FFF2-40B4-BE49-F238E27FC236}">
                  <a16:creationId xmlns:a16="http://schemas.microsoft.com/office/drawing/2014/main" id="{C8B05B07-56DC-4438-8E8A-A813D62E02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3540" b="62832" l="40800" r="59200">
                          <a14:foregroundMark x1="59200" y1="54336" x2="59200" y2="54336"/>
                          <a14:foregroundMark x1="40800" y1="45664" x2="40800" y2="4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4" t="43164" r="39567" b="42958"/>
            <a:stretch/>
          </p:blipFill>
          <p:spPr bwMode="auto">
            <a:xfrm>
              <a:off x="5305289" y="1894013"/>
              <a:ext cx="1335722" cy="746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F906AC-6633-4B27-9ECA-1688D05BBC09}"/>
                </a:ext>
              </a:extLst>
            </p:cNvPr>
            <p:cNvSpPr txBox="1"/>
            <p:nvPr/>
          </p:nvSpPr>
          <p:spPr>
            <a:xfrm>
              <a:off x="5526636" y="2169753"/>
              <a:ext cx="903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Bridge</a:t>
              </a:r>
              <a:endParaRPr lang="ko-KR" altLang="en-US" b="1" dirty="0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5BBCF2C-92F9-480C-8ECD-CE5930E525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11385" y="2775937"/>
            <a:ext cx="914" cy="1175918"/>
          </a:xfrm>
          <a:prstGeom prst="curvedConnector3">
            <a:avLst>
              <a:gd name="adj1" fmla="val -35496894"/>
            </a:avLst>
          </a:prstGeom>
          <a:ln w="5715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972D1D-52B6-46A6-8130-C7F488FD3762}"/>
              </a:ext>
            </a:extLst>
          </p:cNvPr>
          <p:cNvGrpSpPr/>
          <p:nvPr/>
        </p:nvGrpSpPr>
        <p:grpSpPr>
          <a:xfrm>
            <a:off x="2362376" y="3635362"/>
            <a:ext cx="1335723" cy="981509"/>
            <a:chOff x="1133087" y="3714470"/>
            <a:chExt cx="1335723" cy="981509"/>
          </a:xfrm>
        </p:grpSpPr>
        <p:pic>
          <p:nvPicPr>
            <p:cNvPr id="62" name="Picture 2" descr="컴퓨터 무료 아이콘 의 Selman Icons">
              <a:extLst>
                <a:ext uri="{FF2B5EF4-FFF2-40B4-BE49-F238E27FC236}">
                  <a16:creationId xmlns:a16="http://schemas.microsoft.com/office/drawing/2014/main" id="{3322635C-4F26-41AB-BD12-6BADF37478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48" b="7570"/>
            <a:stretch/>
          </p:blipFill>
          <p:spPr bwMode="auto">
            <a:xfrm>
              <a:off x="1133087" y="3714470"/>
              <a:ext cx="1335723" cy="98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982F23B-FE1A-4EE1-A64C-A4DA487B2656}"/>
                </a:ext>
              </a:extLst>
            </p:cNvPr>
            <p:cNvSpPr/>
            <p:nvPr/>
          </p:nvSpPr>
          <p:spPr>
            <a:xfrm>
              <a:off x="1541868" y="3947173"/>
              <a:ext cx="518160" cy="516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1B8555F-A303-44DA-8A7C-8D59F75F6BD2}"/>
              </a:ext>
            </a:extLst>
          </p:cNvPr>
          <p:cNvGrpSpPr/>
          <p:nvPr/>
        </p:nvGrpSpPr>
        <p:grpSpPr>
          <a:xfrm>
            <a:off x="8016731" y="3623674"/>
            <a:ext cx="1240138" cy="981509"/>
            <a:chOff x="1228672" y="3714470"/>
            <a:chExt cx="1240138" cy="981509"/>
          </a:xfrm>
        </p:grpSpPr>
        <p:pic>
          <p:nvPicPr>
            <p:cNvPr id="73" name="Picture 2" descr="컴퓨터 무료 아이콘 의 Selman Icons">
              <a:extLst>
                <a:ext uri="{FF2B5EF4-FFF2-40B4-BE49-F238E27FC236}">
                  <a16:creationId xmlns:a16="http://schemas.microsoft.com/office/drawing/2014/main" id="{1528E105-A057-435A-8B31-FDFC5316F7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6" t="18948" b="7570"/>
            <a:stretch/>
          </p:blipFill>
          <p:spPr bwMode="auto">
            <a:xfrm>
              <a:off x="1228672" y="3714470"/>
              <a:ext cx="1240138" cy="98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7470E67-248A-4497-B8C6-449B77F84DB6}"/>
                </a:ext>
              </a:extLst>
            </p:cNvPr>
            <p:cNvSpPr/>
            <p:nvPr/>
          </p:nvSpPr>
          <p:spPr>
            <a:xfrm>
              <a:off x="1541868" y="3947173"/>
              <a:ext cx="518160" cy="516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0ABBCF-8DEE-40C1-8904-59F75177A874}"/>
              </a:ext>
            </a:extLst>
          </p:cNvPr>
          <p:cNvSpPr txBox="1"/>
          <p:nvPr/>
        </p:nvSpPr>
        <p:spPr>
          <a:xfrm>
            <a:off x="1723454" y="237426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FF"/>
                </a:highlight>
              </a:rPr>
              <a:t>세그먼트 </a:t>
            </a:r>
            <a:r>
              <a:rPr lang="en-US" altLang="ko-KR" dirty="0">
                <a:highlight>
                  <a:srgbClr val="FFFFFF"/>
                </a:highlight>
              </a:rPr>
              <a:t>E0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7BDD39-DFFC-4285-8545-4BA494BA2114}"/>
              </a:ext>
            </a:extLst>
          </p:cNvPr>
          <p:cNvSpPr txBox="1"/>
          <p:nvPr/>
        </p:nvSpPr>
        <p:spPr>
          <a:xfrm>
            <a:off x="8443779" y="237426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FF"/>
                </a:highlight>
              </a:rPr>
              <a:t>세그먼트 </a:t>
            </a:r>
            <a:r>
              <a:rPr lang="en-US" altLang="ko-KR" dirty="0">
                <a:highlight>
                  <a:srgbClr val="FFFFFF"/>
                </a:highlight>
              </a:rPr>
              <a:t>E1</a:t>
            </a:r>
            <a:endParaRPr lang="ko-KR" altLang="en-US" dirty="0">
              <a:highlight>
                <a:srgbClr val="FFFFFF"/>
              </a:highlight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BEE1008-6DDA-4485-9786-BABF25C8342C}"/>
              </a:ext>
            </a:extLst>
          </p:cNvPr>
          <p:cNvCxnSpPr>
            <a:cxnSpLocks/>
            <a:stCxn id="3" idx="0"/>
            <a:endCxn id="63" idx="0"/>
          </p:cNvCxnSpPr>
          <p:nvPr/>
        </p:nvCxnSpPr>
        <p:spPr>
          <a:xfrm rot="16200000" flipH="1">
            <a:off x="2409426" y="3247255"/>
            <a:ext cx="12332" cy="1229289"/>
          </a:xfrm>
          <a:prstGeom prst="bentConnector3">
            <a:avLst>
              <a:gd name="adj1" fmla="val -32872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51D5528-4775-4302-A28B-523EB96A34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6984" y="2782298"/>
            <a:ext cx="914" cy="1175918"/>
          </a:xfrm>
          <a:prstGeom prst="curvedConnector3">
            <a:avLst>
              <a:gd name="adj1" fmla="val -35496894"/>
            </a:avLst>
          </a:prstGeom>
          <a:ln w="5715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5572F96-CF33-4AD6-8EF7-7444E9197494}"/>
              </a:ext>
            </a:extLst>
          </p:cNvPr>
          <p:cNvCxnSpPr>
            <a:cxnSpLocks/>
            <a:stCxn id="74" idx="0"/>
            <a:endCxn id="50" idx="0"/>
          </p:cNvCxnSpPr>
          <p:nvPr/>
        </p:nvCxnSpPr>
        <p:spPr>
          <a:xfrm rot="5400000" flipH="1" flipV="1">
            <a:off x="9209075" y="3236309"/>
            <a:ext cx="12700" cy="1240137"/>
          </a:xfrm>
          <a:prstGeom prst="bentConnector3">
            <a:avLst>
              <a:gd name="adj1" fmla="val 3432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5BF32EB-4A9D-4EF0-9E2C-21344BEF93DE}"/>
              </a:ext>
            </a:extLst>
          </p:cNvPr>
          <p:cNvCxnSpPr>
            <a:cxnSpLocks/>
          </p:cNvCxnSpPr>
          <p:nvPr/>
        </p:nvCxnSpPr>
        <p:spPr>
          <a:xfrm>
            <a:off x="3030237" y="3446272"/>
            <a:ext cx="2084426" cy="5745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EE6D0CBF-2D5F-4A2F-AC35-D807480AFC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50385" y="3427983"/>
            <a:ext cx="2138624" cy="55020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BC4705-DDEF-4B40-A88B-0C15BF941792}"/>
              </a:ext>
            </a:extLst>
          </p:cNvPr>
          <p:cNvSpPr/>
          <p:nvPr/>
        </p:nvSpPr>
        <p:spPr>
          <a:xfrm>
            <a:off x="4265869" y="3709182"/>
            <a:ext cx="521329" cy="574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D797EBC-BCE4-4434-9EBD-5994D3005EAD}"/>
              </a:ext>
            </a:extLst>
          </p:cNvPr>
          <p:cNvSpPr/>
          <p:nvPr/>
        </p:nvSpPr>
        <p:spPr>
          <a:xfrm>
            <a:off x="6812497" y="3709182"/>
            <a:ext cx="521329" cy="574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ADD66ADA-485B-43C6-AF36-5836CE39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6176"/>
              </p:ext>
            </p:extLst>
          </p:nvPr>
        </p:nvGraphicFramePr>
        <p:xfrm>
          <a:off x="4058042" y="5473219"/>
          <a:ext cx="35140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05">
                  <a:extLst>
                    <a:ext uri="{9D8B030D-6E8A-4147-A177-3AD203B41FA5}">
                      <a16:colId xmlns:a16="http://schemas.microsoft.com/office/drawing/2014/main" val="2642079002"/>
                    </a:ext>
                  </a:extLst>
                </a:gridCol>
                <a:gridCol w="1757005">
                  <a:extLst>
                    <a:ext uri="{9D8B030D-6E8A-4147-A177-3AD203B41FA5}">
                      <a16:colId xmlns:a16="http://schemas.microsoft.com/office/drawing/2014/main" val="382770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Port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 Address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9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4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H, 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30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A04FA3-ED94-4F1D-ACDB-21DF06F07309}"/>
              </a:ext>
            </a:extLst>
          </p:cNvPr>
          <p:cNvSpPr txBox="1"/>
          <p:nvPr/>
        </p:nvSpPr>
        <p:spPr>
          <a:xfrm>
            <a:off x="4920761" y="5103887"/>
            <a:ext cx="18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&lt;Bridge Table&gt;</a:t>
            </a:r>
            <a:endParaRPr lang="ko-KR" altLang="en-US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4BC54AE-743D-4C9C-A85B-1B70642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클라우드에서 알아야할 네트워크 상식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네트워크 장비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82CC12-111C-4AE6-88D7-1328A0A1179F}"/>
              </a:ext>
            </a:extLst>
          </p:cNvPr>
          <p:cNvSpPr txBox="1"/>
          <p:nvPr/>
        </p:nvSpPr>
        <p:spPr>
          <a:xfrm>
            <a:off x="276447" y="821866"/>
            <a:ext cx="110772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34" charset="-127"/>
              </a:rPr>
              <a:t>스위치</a:t>
            </a:r>
            <a:r>
              <a:rPr lang="en-US" altLang="ko-KR" b="1" dirty="0">
                <a:latin typeface="맑은 고딕" panose="020B0503020000020004" pitchFamily="34" charset="-127"/>
              </a:rPr>
              <a:t>(Switch)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</a:rPr>
              <a:t>: Bridge</a:t>
            </a:r>
            <a:r>
              <a:rPr lang="ko-KR" altLang="en-US" dirty="0">
                <a:latin typeface="맑은 고딕" panose="020B0503020000020004" pitchFamily="34" charset="-127"/>
              </a:rPr>
              <a:t>와 역할이 동일하지만 소프트웨어적으로 처리하는 </a:t>
            </a:r>
            <a:r>
              <a:rPr lang="en-US" altLang="ko-KR" dirty="0">
                <a:latin typeface="맑은 고딕" panose="020B0503020000020004" pitchFamily="34" charset="-127"/>
              </a:rPr>
              <a:t>Bridge</a:t>
            </a:r>
            <a:r>
              <a:rPr lang="ko-KR" altLang="en-US" dirty="0">
                <a:latin typeface="맑은 고딕" panose="020B0503020000020004" pitchFamily="34" charset="-127"/>
              </a:rPr>
              <a:t>의 역할을 하드웨어적으로 처리하여 패킷을 가장 빠르게 전달</a:t>
            </a:r>
            <a:endParaRPr lang="en-US" altLang="ko-KR" dirty="0">
              <a:latin typeface="맑은 고딕" panose="020B0503020000020004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88572D-108E-4E36-B680-F022C219FEE7}"/>
              </a:ext>
            </a:extLst>
          </p:cNvPr>
          <p:cNvSpPr/>
          <p:nvPr/>
        </p:nvSpPr>
        <p:spPr>
          <a:xfrm>
            <a:off x="1133087" y="2293224"/>
            <a:ext cx="9363919" cy="10156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6581CA-6A42-4EC0-AB98-524042EC9F24}"/>
              </a:ext>
            </a:extLst>
          </p:cNvPr>
          <p:cNvGrpSpPr/>
          <p:nvPr/>
        </p:nvGrpSpPr>
        <p:grpSpPr>
          <a:xfrm>
            <a:off x="1133087" y="2965202"/>
            <a:ext cx="1335723" cy="1477291"/>
            <a:chOff x="1133087" y="2974848"/>
            <a:chExt cx="1335723" cy="147729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D84F5D6-2A60-456E-AB35-4407167D67B7}"/>
                </a:ext>
              </a:extLst>
            </p:cNvPr>
            <p:cNvGrpSpPr/>
            <p:nvPr/>
          </p:nvGrpSpPr>
          <p:grpSpPr>
            <a:xfrm>
              <a:off x="1133087" y="3470630"/>
              <a:ext cx="1335723" cy="981509"/>
              <a:chOff x="1133087" y="3470630"/>
              <a:chExt cx="1335723" cy="981509"/>
            </a:xfrm>
          </p:grpSpPr>
          <p:pic>
            <p:nvPicPr>
              <p:cNvPr id="90" name="Picture 2" descr="컴퓨터 무료 아이콘 의 Selman Icons">
                <a:extLst>
                  <a:ext uri="{FF2B5EF4-FFF2-40B4-BE49-F238E27FC236}">
                    <a16:creationId xmlns:a16="http://schemas.microsoft.com/office/drawing/2014/main" id="{602664BD-8FF8-4E46-A270-91EDA7001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47063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DB82AA79-0D56-4F90-8B4C-D7ED6537C849}"/>
                  </a:ext>
                </a:extLst>
              </p:cNvPr>
              <p:cNvSpPr/>
              <p:nvPr/>
            </p:nvSpPr>
            <p:spPr>
              <a:xfrm>
                <a:off x="1541868" y="370333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B877214-D94B-4032-BA04-A8A5D2995978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1800948" y="297484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1C2B05B-2C66-4211-9E49-4D3D92E32801}"/>
              </a:ext>
            </a:extLst>
          </p:cNvPr>
          <p:cNvGrpSpPr/>
          <p:nvPr/>
        </p:nvGrpSpPr>
        <p:grpSpPr>
          <a:xfrm>
            <a:off x="9161283" y="2988706"/>
            <a:ext cx="1335723" cy="1477291"/>
            <a:chOff x="1133087" y="2997708"/>
            <a:chExt cx="1335723" cy="1477291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029282E-66D4-47EC-BBAB-3247313D4B80}"/>
                </a:ext>
              </a:extLst>
            </p:cNvPr>
            <p:cNvGrpSpPr/>
            <p:nvPr/>
          </p:nvGrpSpPr>
          <p:grpSpPr>
            <a:xfrm>
              <a:off x="1133087" y="3493490"/>
              <a:ext cx="1335723" cy="981509"/>
              <a:chOff x="1133087" y="3493490"/>
              <a:chExt cx="1335723" cy="981509"/>
            </a:xfrm>
          </p:grpSpPr>
          <p:pic>
            <p:nvPicPr>
              <p:cNvPr id="95" name="Picture 2" descr="컴퓨터 무료 아이콘 의 Selman Icons">
                <a:extLst>
                  <a:ext uri="{FF2B5EF4-FFF2-40B4-BE49-F238E27FC236}">
                    <a16:creationId xmlns:a16="http://schemas.microsoft.com/office/drawing/2014/main" id="{0D9CB339-CB6B-4286-9F83-783863A9B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49349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9C87352A-B4AD-4383-B445-50F5ADC350FC}"/>
                  </a:ext>
                </a:extLst>
              </p:cNvPr>
              <p:cNvSpPr/>
              <p:nvPr/>
            </p:nvSpPr>
            <p:spPr>
              <a:xfrm>
                <a:off x="1541868" y="372619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I</a:t>
                </a:r>
                <a:endParaRPr lang="ko-KR" altLang="en-US" b="1" dirty="0"/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A6F4501-F312-4FD9-9522-753A57F76127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800948" y="299770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C2B9BA8-EEAD-4F57-BD3D-6DA0257A023D}"/>
              </a:ext>
            </a:extLst>
          </p:cNvPr>
          <p:cNvSpPr txBox="1"/>
          <p:nvPr/>
        </p:nvSpPr>
        <p:spPr>
          <a:xfrm>
            <a:off x="5475850" y="2085182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</a:rPr>
              <a:t>Switch</a:t>
            </a:r>
            <a:endParaRPr lang="ko-KR" altLang="en-US" b="1" dirty="0">
              <a:highlight>
                <a:srgbClr val="FFFFFF"/>
              </a:highlight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E1CC465-6B97-484D-8106-2ECEE957CA3C}"/>
              </a:ext>
            </a:extLst>
          </p:cNvPr>
          <p:cNvSpPr txBox="1"/>
          <p:nvPr/>
        </p:nvSpPr>
        <p:spPr>
          <a:xfrm>
            <a:off x="5344324" y="3381735"/>
            <a:ext cx="101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.....</a:t>
            </a:r>
            <a:endParaRPr lang="ko-KR" altLang="en-US" sz="60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05CD5E0-95FB-473A-9E4A-459D7B2DC4D7}"/>
              </a:ext>
            </a:extLst>
          </p:cNvPr>
          <p:cNvGrpSpPr/>
          <p:nvPr/>
        </p:nvGrpSpPr>
        <p:grpSpPr>
          <a:xfrm>
            <a:off x="2362376" y="2962294"/>
            <a:ext cx="1335723" cy="1477291"/>
            <a:chOff x="1133087" y="2959608"/>
            <a:chExt cx="1335723" cy="1477291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BDD1522-733B-4661-B5B5-57D7DD7BCE49}"/>
                </a:ext>
              </a:extLst>
            </p:cNvPr>
            <p:cNvGrpSpPr/>
            <p:nvPr/>
          </p:nvGrpSpPr>
          <p:grpSpPr>
            <a:xfrm>
              <a:off x="1133087" y="3455390"/>
              <a:ext cx="1335723" cy="981509"/>
              <a:chOff x="1133087" y="3455390"/>
              <a:chExt cx="1335723" cy="981509"/>
            </a:xfrm>
          </p:grpSpPr>
          <p:pic>
            <p:nvPicPr>
              <p:cNvPr id="103" name="Picture 2" descr="컴퓨터 무료 아이콘 의 Selman Icons">
                <a:extLst>
                  <a:ext uri="{FF2B5EF4-FFF2-40B4-BE49-F238E27FC236}">
                    <a16:creationId xmlns:a16="http://schemas.microsoft.com/office/drawing/2014/main" id="{358D507E-0032-41A9-8474-083D59A67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45539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85A97F2F-3D71-45BF-9DDB-D8F03DAAD0B6}"/>
                  </a:ext>
                </a:extLst>
              </p:cNvPr>
              <p:cNvSpPr/>
              <p:nvPr/>
            </p:nvSpPr>
            <p:spPr>
              <a:xfrm>
                <a:off x="1541868" y="368809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8A0F098-5950-44EC-84B6-6AB5FAFF5669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1800948" y="295960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11361CB-635B-400E-AB69-257CD55B829E}"/>
              </a:ext>
            </a:extLst>
          </p:cNvPr>
          <p:cNvGrpSpPr/>
          <p:nvPr/>
        </p:nvGrpSpPr>
        <p:grpSpPr>
          <a:xfrm>
            <a:off x="3602994" y="2977534"/>
            <a:ext cx="1335723" cy="1477291"/>
            <a:chOff x="1133087" y="2974848"/>
            <a:chExt cx="1335723" cy="1477291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4A349B7-A48F-4D05-A8AB-7E8D351769FC}"/>
                </a:ext>
              </a:extLst>
            </p:cNvPr>
            <p:cNvGrpSpPr/>
            <p:nvPr/>
          </p:nvGrpSpPr>
          <p:grpSpPr>
            <a:xfrm>
              <a:off x="1133087" y="3470630"/>
              <a:ext cx="1335723" cy="981509"/>
              <a:chOff x="1133087" y="3470630"/>
              <a:chExt cx="1335723" cy="981509"/>
            </a:xfrm>
          </p:grpSpPr>
          <p:pic>
            <p:nvPicPr>
              <p:cNvPr id="108" name="Picture 2" descr="컴퓨터 무료 아이콘 의 Selman Icons">
                <a:extLst>
                  <a:ext uri="{FF2B5EF4-FFF2-40B4-BE49-F238E27FC236}">
                    <a16:creationId xmlns:a16="http://schemas.microsoft.com/office/drawing/2014/main" id="{D1E43720-256B-46FE-AB8B-DFC5308CE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47063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9373EE9-0595-457B-B7D0-CB554E60A347}"/>
                  </a:ext>
                </a:extLst>
              </p:cNvPr>
              <p:cNvSpPr/>
              <p:nvPr/>
            </p:nvSpPr>
            <p:spPr>
              <a:xfrm>
                <a:off x="1541868" y="370333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EB46716-9E4B-48AD-913C-24E824B17121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1800948" y="297484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C7AE77C-3F55-472C-99A2-7C3BC1EA39B6}"/>
              </a:ext>
            </a:extLst>
          </p:cNvPr>
          <p:cNvGrpSpPr/>
          <p:nvPr/>
        </p:nvGrpSpPr>
        <p:grpSpPr>
          <a:xfrm>
            <a:off x="7921146" y="2981086"/>
            <a:ext cx="1335723" cy="1477291"/>
            <a:chOff x="1133087" y="2990088"/>
            <a:chExt cx="1335723" cy="1477291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759F4C6-BD7F-4298-9CB8-335A6F1E43C7}"/>
                </a:ext>
              </a:extLst>
            </p:cNvPr>
            <p:cNvGrpSpPr/>
            <p:nvPr/>
          </p:nvGrpSpPr>
          <p:grpSpPr>
            <a:xfrm>
              <a:off x="1133087" y="3485870"/>
              <a:ext cx="1335723" cy="981509"/>
              <a:chOff x="1133087" y="3485870"/>
              <a:chExt cx="1335723" cy="981509"/>
            </a:xfrm>
          </p:grpSpPr>
          <p:pic>
            <p:nvPicPr>
              <p:cNvPr id="113" name="Picture 2" descr="컴퓨터 무료 아이콘 의 Selman Icons">
                <a:extLst>
                  <a:ext uri="{FF2B5EF4-FFF2-40B4-BE49-F238E27FC236}">
                    <a16:creationId xmlns:a16="http://schemas.microsoft.com/office/drawing/2014/main" id="{BDC8E150-45C9-47D4-ACEA-2583F8626B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087" y="3485870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C3E33855-0673-4D30-B88F-D607933B8864}"/>
                  </a:ext>
                </a:extLst>
              </p:cNvPr>
              <p:cNvSpPr/>
              <p:nvPr/>
            </p:nvSpPr>
            <p:spPr>
              <a:xfrm>
                <a:off x="1541868" y="3718573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63075CD-9405-4A3C-8074-1DB1A6C767D7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1800948" y="2990088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7A8A493-6D11-4660-97AC-42C1F52507C0}"/>
              </a:ext>
            </a:extLst>
          </p:cNvPr>
          <p:cNvGrpSpPr/>
          <p:nvPr/>
        </p:nvGrpSpPr>
        <p:grpSpPr>
          <a:xfrm>
            <a:off x="6585423" y="2967544"/>
            <a:ext cx="1335723" cy="1477291"/>
            <a:chOff x="1133568" y="2976546"/>
            <a:chExt cx="1335723" cy="1477291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9F3DEB8-A5BB-48AD-9B56-67F7E7567EC6}"/>
                </a:ext>
              </a:extLst>
            </p:cNvPr>
            <p:cNvGrpSpPr/>
            <p:nvPr/>
          </p:nvGrpSpPr>
          <p:grpSpPr>
            <a:xfrm>
              <a:off x="1133568" y="3472328"/>
              <a:ext cx="1335723" cy="981509"/>
              <a:chOff x="1133568" y="3472328"/>
              <a:chExt cx="1335723" cy="981509"/>
            </a:xfrm>
          </p:grpSpPr>
          <p:pic>
            <p:nvPicPr>
              <p:cNvPr id="118" name="Picture 2" descr="컴퓨터 무료 아이콘 의 Selman Icons">
                <a:extLst>
                  <a:ext uri="{FF2B5EF4-FFF2-40B4-BE49-F238E27FC236}">
                    <a16:creationId xmlns:a16="http://schemas.microsoft.com/office/drawing/2014/main" id="{A93D6310-451A-44FA-8781-A07C12182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48" b="7570"/>
              <a:stretch/>
            </p:blipFill>
            <p:spPr bwMode="auto">
              <a:xfrm>
                <a:off x="1133568" y="3472328"/>
                <a:ext cx="1335723" cy="981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ADE2C5A-7E71-4BB5-907A-96B9BC0BF4A6}"/>
                  </a:ext>
                </a:extLst>
              </p:cNvPr>
              <p:cNvSpPr/>
              <p:nvPr/>
            </p:nvSpPr>
            <p:spPr>
              <a:xfrm>
                <a:off x="1542349" y="3705031"/>
                <a:ext cx="518160" cy="5161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G</a:t>
                </a:r>
                <a:endParaRPr lang="ko-KR" altLang="en-US" b="1" dirty="0"/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61EF4EB-1AB1-41DF-853C-29A56C881A6D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>
              <a:off x="1801429" y="2976546"/>
              <a:ext cx="0" cy="728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4783C47-86F0-438F-97F4-5DC4DF39A924}"/>
              </a:ext>
            </a:extLst>
          </p:cNvPr>
          <p:cNvSpPr/>
          <p:nvPr/>
        </p:nvSpPr>
        <p:spPr>
          <a:xfrm>
            <a:off x="1519495" y="2509532"/>
            <a:ext cx="8691305" cy="639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Switching Fabric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D16B47-CB62-4E7E-82C7-D10D3B83EC37}"/>
              </a:ext>
            </a:extLst>
          </p:cNvPr>
          <p:cNvSpPr txBox="1"/>
          <p:nvPr/>
        </p:nvSpPr>
        <p:spPr>
          <a:xfrm>
            <a:off x="3698099" y="4560132"/>
            <a:ext cx="4899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&lt;CAM(Contents Addressable Memory)&gt;</a:t>
            </a:r>
            <a:endParaRPr lang="ko-KR" altLang="en-US" b="1" dirty="0"/>
          </a:p>
        </p:txBody>
      </p:sp>
      <p:graphicFrame>
        <p:nvGraphicFramePr>
          <p:cNvPr id="133" name="표 42">
            <a:extLst>
              <a:ext uri="{FF2B5EF4-FFF2-40B4-BE49-F238E27FC236}">
                <a16:creationId xmlns:a16="http://schemas.microsoft.com/office/drawing/2014/main" id="{FD5DF45D-15DF-4B69-AF5B-6EE7CEE2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10"/>
              </p:ext>
            </p:extLst>
          </p:nvPr>
        </p:nvGraphicFramePr>
        <p:xfrm>
          <a:off x="3986374" y="4966248"/>
          <a:ext cx="35140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05">
                  <a:extLst>
                    <a:ext uri="{9D8B030D-6E8A-4147-A177-3AD203B41FA5}">
                      <a16:colId xmlns:a16="http://schemas.microsoft.com/office/drawing/2014/main" val="2642079002"/>
                    </a:ext>
                  </a:extLst>
                </a:gridCol>
                <a:gridCol w="1757005">
                  <a:extLst>
                    <a:ext uri="{9D8B030D-6E8A-4147-A177-3AD203B41FA5}">
                      <a16:colId xmlns:a16="http://schemas.microsoft.com/office/drawing/2014/main" val="3827705315"/>
                    </a:ext>
                  </a:extLst>
                </a:gridCol>
              </a:tblGrid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Port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MAC Address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93942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49051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30060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9398"/>
                  </a:ext>
                </a:extLst>
              </a:tr>
              <a:tr h="288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89988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83AB4C-A2D5-4F3E-A533-4BC88BA81405}"/>
              </a:ext>
            </a:extLst>
          </p:cNvPr>
          <p:cNvSpPr/>
          <p:nvPr/>
        </p:nvSpPr>
        <p:spPr>
          <a:xfrm>
            <a:off x="1624496" y="293864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3AFCA9F-8B1D-4CA9-87D1-A3501E146520}"/>
              </a:ext>
            </a:extLst>
          </p:cNvPr>
          <p:cNvSpPr/>
          <p:nvPr/>
        </p:nvSpPr>
        <p:spPr>
          <a:xfrm>
            <a:off x="2848705" y="293864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C4EFC3E-D3C0-44BC-BFE5-C536F032EA9E}"/>
              </a:ext>
            </a:extLst>
          </p:cNvPr>
          <p:cNvSpPr/>
          <p:nvPr/>
        </p:nvSpPr>
        <p:spPr>
          <a:xfrm>
            <a:off x="4089323" y="293864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6F2BB7-FC7F-4A88-A1A8-8582817129FF}"/>
              </a:ext>
            </a:extLst>
          </p:cNvPr>
          <p:cNvSpPr/>
          <p:nvPr/>
        </p:nvSpPr>
        <p:spPr>
          <a:xfrm>
            <a:off x="7082858" y="293864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FD658A8-8E07-4970-B33A-2B8ECD0AA6E8}"/>
              </a:ext>
            </a:extLst>
          </p:cNvPr>
          <p:cNvSpPr/>
          <p:nvPr/>
        </p:nvSpPr>
        <p:spPr>
          <a:xfrm>
            <a:off x="8387802" y="2938649"/>
            <a:ext cx="363063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A331B29-A017-4E00-9ADB-1A20CCBAA1EC}"/>
              </a:ext>
            </a:extLst>
          </p:cNvPr>
          <p:cNvSpPr/>
          <p:nvPr/>
        </p:nvSpPr>
        <p:spPr>
          <a:xfrm>
            <a:off x="9573260" y="2938649"/>
            <a:ext cx="450202" cy="26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D79EEF08-DE98-4A15-B86E-E21227CE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7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 스토리지와 오브젝트 스토리지의 차이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Block Storage(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 스토리지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Object Storage(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오브젝트 스토리지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69" name="표 7">
            <a:extLst>
              <a:ext uri="{FF2B5EF4-FFF2-40B4-BE49-F238E27FC236}">
                <a16:creationId xmlns:a16="http://schemas.microsoft.com/office/drawing/2014/main" id="{DB6B8D07-3138-4A99-8F49-A60B76D3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44984"/>
              </p:ext>
            </p:extLst>
          </p:nvPr>
        </p:nvGraphicFramePr>
        <p:xfrm>
          <a:off x="335280" y="985046"/>
          <a:ext cx="11179918" cy="5329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9959">
                  <a:extLst>
                    <a:ext uri="{9D8B030D-6E8A-4147-A177-3AD203B41FA5}">
                      <a16:colId xmlns:a16="http://schemas.microsoft.com/office/drawing/2014/main" val="2382686919"/>
                    </a:ext>
                  </a:extLst>
                </a:gridCol>
                <a:gridCol w="5589959">
                  <a:extLst>
                    <a:ext uri="{9D8B030D-6E8A-4147-A177-3AD203B41FA5}">
                      <a16:colId xmlns:a16="http://schemas.microsoft.com/office/drawing/2014/main" val="4309154"/>
                    </a:ext>
                  </a:extLst>
                </a:gridCol>
              </a:tblGrid>
              <a:tr h="43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Block Storage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Object Storage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85643"/>
                  </a:ext>
                </a:extLst>
              </a:tr>
              <a:tr h="831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스토리지 볼륨을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이라는 개별 단위로 분할하여 저장하는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데이터 조각을 가져와 객체로 지정하고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개별단위로 저장하는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18797"/>
                  </a:ext>
                </a:extLst>
              </a:tr>
              <a:tr h="762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일정한 크기의 조각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단일한 평면적인 주소 공간에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32580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위치에 대한 고유한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 식별자가 있고 객체의 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식별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858785"/>
                  </a:ext>
                </a:extLst>
              </a:tr>
              <a:tr h="1035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오픈 스택의 </a:t>
                      </a:r>
                      <a:r>
                        <a:rPr lang="en-US" altLang="ko-KR" dirty="0"/>
                        <a:t>Cinder, </a:t>
                      </a:r>
                      <a:r>
                        <a:rPr lang="en-US" altLang="ko-KR" dirty="0" err="1"/>
                        <a:t>Ceph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RBD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오픈 스택의</a:t>
                      </a:r>
                      <a:r>
                        <a:rPr lang="en-US" altLang="ko-KR" dirty="0"/>
                        <a:t> Swift,</a:t>
                      </a:r>
                      <a:r>
                        <a:rPr lang="ko-KR" altLang="en-US" dirty="0"/>
                        <a:t>아마존의 </a:t>
                      </a:r>
                      <a:r>
                        <a:rPr lang="en-US" altLang="ko-KR" dirty="0"/>
                        <a:t>S3, EBS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53130"/>
                  </a:ext>
                </a:extLst>
              </a:tr>
              <a:tr h="16964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78188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B09D7FE-0F89-4631-A923-4891FCDEF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8" t="839" r="4747" b="49150"/>
          <a:stretch/>
        </p:blipFill>
        <p:spPr bwMode="auto">
          <a:xfrm>
            <a:off x="7928386" y="4774659"/>
            <a:ext cx="2000922" cy="14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">
            <a:extLst>
              <a:ext uri="{FF2B5EF4-FFF2-40B4-BE49-F238E27FC236}">
                <a16:creationId xmlns:a16="http://schemas.microsoft.com/office/drawing/2014/main" id="{AFDB3D5D-7A19-4765-A30F-B0673A08F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2384" r="72377" b="56208"/>
          <a:stretch/>
        </p:blipFill>
        <p:spPr bwMode="auto">
          <a:xfrm>
            <a:off x="1780003" y="4656325"/>
            <a:ext cx="2969887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8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컴퓨팅을 활용한 다양한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IT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산업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7E4D1BF-85AF-4E7B-9710-CE52E4418FCB}"/>
              </a:ext>
            </a:extLst>
          </p:cNvPr>
          <p:cNvSpPr/>
          <p:nvPr/>
        </p:nvSpPr>
        <p:spPr>
          <a:xfrm>
            <a:off x="2175610" y="1297186"/>
            <a:ext cx="2048706" cy="141123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IoT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D08A5A-7B9F-4473-B54D-DEE822FD266B}"/>
              </a:ext>
            </a:extLst>
          </p:cNvPr>
          <p:cNvSpPr/>
          <p:nvPr/>
        </p:nvSpPr>
        <p:spPr>
          <a:xfrm>
            <a:off x="8116629" y="1318288"/>
            <a:ext cx="2048706" cy="14112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Big</a:t>
            </a:r>
          </a:p>
          <a:p>
            <a:pPr algn="ctr"/>
            <a:r>
              <a:rPr lang="en-US" altLang="ko-KR" b="1" dirty="0"/>
              <a:t>Data</a:t>
            </a:r>
            <a:endParaRPr lang="ko-KR" altLang="en-US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CEE273D-E59D-4E30-A3AE-DDDE8A4FFFF9}"/>
              </a:ext>
            </a:extLst>
          </p:cNvPr>
          <p:cNvGrpSpPr/>
          <p:nvPr/>
        </p:nvGrpSpPr>
        <p:grpSpPr>
          <a:xfrm>
            <a:off x="4266720" y="2513754"/>
            <a:ext cx="3413488" cy="2149116"/>
            <a:chOff x="4266720" y="2513754"/>
            <a:chExt cx="3413488" cy="2149116"/>
          </a:xfrm>
        </p:grpSpPr>
        <p:pic>
          <p:nvPicPr>
            <p:cNvPr id="11" name="Picture 6" descr="cloud icon - OLC">
              <a:extLst>
                <a:ext uri="{FF2B5EF4-FFF2-40B4-BE49-F238E27FC236}">
                  <a16:creationId xmlns:a16="http://schemas.microsoft.com/office/drawing/2014/main" id="{696B8462-44C2-46A3-86C4-1F38AD5D1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3" r="2841"/>
            <a:stretch/>
          </p:blipFill>
          <p:spPr bwMode="auto">
            <a:xfrm>
              <a:off x="4266720" y="2513754"/>
              <a:ext cx="3413488" cy="2149116"/>
            </a:xfrm>
            <a:prstGeom prst="trapezoid">
              <a:avLst>
                <a:gd name="adj" fmla="val 1178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C3D0BB-F26C-41DB-B6BC-444F65B1CA17}"/>
                </a:ext>
              </a:extLst>
            </p:cNvPr>
            <p:cNvSpPr txBox="1"/>
            <p:nvPr/>
          </p:nvSpPr>
          <p:spPr>
            <a:xfrm>
              <a:off x="4439292" y="3569184"/>
              <a:ext cx="3207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Cloud Computing</a:t>
              </a:r>
              <a:endParaRPr lang="ko-KR" altLang="en-US" sz="2800" b="1" dirty="0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9D29AD9A-0FA4-4482-98BB-37B30CC38B5C}"/>
              </a:ext>
            </a:extLst>
          </p:cNvPr>
          <p:cNvSpPr/>
          <p:nvPr/>
        </p:nvSpPr>
        <p:spPr>
          <a:xfrm>
            <a:off x="2175610" y="4920062"/>
            <a:ext cx="2048706" cy="1411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Machine</a:t>
            </a:r>
          </a:p>
          <a:p>
            <a:pPr algn="ctr"/>
            <a:r>
              <a:rPr lang="en-US" altLang="ko-KR" b="1" dirty="0"/>
              <a:t>Learning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CCDFB5-C693-4F9E-8B66-CAC735293D60}"/>
              </a:ext>
            </a:extLst>
          </p:cNvPr>
          <p:cNvSpPr/>
          <p:nvPr/>
        </p:nvSpPr>
        <p:spPr>
          <a:xfrm>
            <a:off x="8116629" y="4941164"/>
            <a:ext cx="2048706" cy="14112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</a:t>
            </a:r>
          </a:p>
          <a:p>
            <a:pPr algn="ctr"/>
            <a:r>
              <a:rPr lang="en-US" altLang="ko-KR" b="1" dirty="0"/>
              <a:t>Application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B6C1E5-4062-4401-9594-5597073E0AB6}"/>
              </a:ext>
            </a:extLst>
          </p:cNvPr>
          <p:cNvCxnSpPr>
            <a:cxnSpLocks/>
            <a:stCxn id="11" idx="1"/>
            <a:endCxn id="3" idx="4"/>
          </p:cNvCxnSpPr>
          <p:nvPr/>
        </p:nvCxnSpPr>
        <p:spPr>
          <a:xfrm flipH="1" flipV="1">
            <a:off x="3199963" y="2708416"/>
            <a:ext cx="1193383" cy="8798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4AE44D-4EC1-45F2-A48C-488F625D5486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flipH="1">
            <a:off x="3199963" y="3588312"/>
            <a:ext cx="1193383" cy="1331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69C002-7B51-49B5-BA49-F3091C6A5247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7553582" y="2522848"/>
            <a:ext cx="863073" cy="10654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87252F-72C1-46C6-B336-5FFA2BF0D4F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553582" y="3588312"/>
            <a:ext cx="863073" cy="1559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D91AE59D-C2BF-43A3-8109-C1A06A99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3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414227" y="3102132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Q&amp;A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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B42E3-FBE5-44D0-91B1-980BF254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구름 15">
            <a:extLst>
              <a:ext uri="{FF2B5EF4-FFF2-40B4-BE49-F238E27FC236}">
                <a16:creationId xmlns:a16="http://schemas.microsoft.com/office/drawing/2014/main" id="{7AF7AD9B-2515-4DF8-9D5C-DB64BBBDDFCC}"/>
              </a:ext>
            </a:extLst>
          </p:cNvPr>
          <p:cNvSpPr/>
          <p:nvPr/>
        </p:nvSpPr>
        <p:spPr>
          <a:xfrm>
            <a:off x="2805441" y="808954"/>
            <a:ext cx="6358879" cy="3226883"/>
          </a:xfrm>
          <a:prstGeom prst="cloud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컴퓨팅의 정의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03ECA8-B781-488A-A876-8604DFD46E8C}"/>
              </a:ext>
            </a:extLst>
          </p:cNvPr>
          <p:cNvGrpSpPr/>
          <p:nvPr/>
        </p:nvGrpSpPr>
        <p:grpSpPr>
          <a:xfrm>
            <a:off x="3550537" y="1636290"/>
            <a:ext cx="991936" cy="810334"/>
            <a:chOff x="1862966" y="3284745"/>
            <a:chExt cx="1280480" cy="1080888"/>
          </a:xfrm>
        </p:grpSpPr>
        <p:pic>
          <p:nvPicPr>
            <p:cNvPr id="2066" name="Picture 18" descr="Object storage&quot; Icon - Download for free – Iconduck">
              <a:extLst>
                <a:ext uri="{FF2B5EF4-FFF2-40B4-BE49-F238E27FC236}">
                  <a16:creationId xmlns:a16="http://schemas.microsoft.com/office/drawing/2014/main" id="{A9ECC995-A5F2-4874-9E37-C0E673AE3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157" y="3284745"/>
              <a:ext cx="840800" cy="7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D0F467-CC60-4A26-8DC0-B8B2DC4B08AA}"/>
                </a:ext>
              </a:extLst>
            </p:cNvPr>
            <p:cNvSpPr txBox="1"/>
            <p:nvPr/>
          </p:nvSpPr>
          <p:spPr>
            <a:xfrm>
              <a:off x="1862966" y="4037167"/>
              <a:ext cx="1280480" cy="32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오브젝트 공간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E2BEB9-B915-4AB4-96FC-A665A43C44C9}"/>
              </a:ext>
            </a:extLst>
          </p:cNvPr>
          <p:cNvGrpSpPr/>
          <p:nvPr/>
        </p:nvGrpSpPr>
        <p:grpSpPr>
          <a:xfrm>
            <a:off x="7357520" y="1162773"/>
            <a:ext cx="955930" cy="1020008"/>
            <a:chOff x="8333172" y="3062668"/>
            <a:chExt cx="1234004" cy="1360569"/>
          </a:xfrm>
        </p:grpSpPr>
        <p:pic>
          <p:nvPicPr>
            <p:cNvPr id="2062" name="Picture 14" descr="Free icon - Free vector icons - Free SVG, PSD, PNG, EPS, Ai &amp; Icon Font">
              <a:extLst>
                <a:ext uri="{FF2B5EF4-FFF2-40B4-BE49-F238E27FC236}">
                  <a16:creationId xmlns:a16="http://schemas.microsoft.com/office/drawing/2014/main" id="{47291FC4-5DB4-441A-B956-5E830D7C4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4" r="13381"/>
            <a:stretch/>
          </p:blipFill>
          <p:spPr bwMode="auto">
            <a:xfrm>
              <a:off x="8336419" y="3062668"/>
              <a:ext cx="1108732" cy="121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2771E-AA4A-41ED-A81F-6F9A80A6F3D2}"/>
                </a:ext>
              </a:extLst>
            </p:cNvPr>
            <p:cNvSpPr txBox="1"/>
            <p:nvPr/>
          </p:nvSpPr>
          <p:spPr>
            <a:xfrm>
              <a:off x="8333172" y="4094771"/>
              <a:ext cx="1234004" cy="32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데이터베이스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464C25-537E-4401-BFC3-09CBC7932806}"/>
              </a:ext>
            </a:extLst>
          </p:cNvPr>
          <p:cNvGrpSpPr/>
          <p:nvPr/>
        </p:nvGrpSpPr>
        <p:grpSpPr>
          <a:xfrm>
            <a:off x="4282885" y="2614201"/>
            <a:ext cx="881974" cy="619037"/>
            <a:chOff x="3566464" y="5630598"/>
            <a:chExt cx="1138535" cy="825723"/>
          </a:xfrm>
        </p:grpSpPr>
        <p:pic>
          <p:nvPicPr>
            <p:cNvPr id="2064" name="Picture 16" descr="Block Icon – Free Download, PNG and Vector">
              <a:extLst>
                <a:ext uri="{FF2B5EF4-FFF2-40B4-BE49-F238E27FC236}">
                  <a16:creationId xmlns:a16="http://schemas.microsoft.com/office/drawing/2014/main" id="{73D93EA0-0507-4391-A7A3-56182485FF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91" b="13839"/>
            <a:stretch/>
          </p:blipFill>
          <p:spPr bwMode="auto">
            <a:xfrm>
              <a:off x="3566464" y="5630598"/>
              <a:ext cx="1138535" cy="54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9813FA-21DB-44BC-B4A1-42FB6CA21742}"/>
                </a:ext>
              </a:extLst>
            </p:cNvPr>
            <p:cNvSpPr txBox="1"/>
            <p:nvPr/>
          </p:nvSpPr>
          <p:spPr>
            <a:xfrm>
              <a:off x="3663205" y="6127855"/>
              <a:ext cx="943514" cy="32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블록 공간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435973C-D3A7-4756-9429-ACBE67FCAFA5}"/>
              </a:ext>
            </a:extLst>
          </p:cNvPr>
          <p:cNvGrpSpPr/>
          <p:nvPr/>
        </p:nvGrpSpPr>
        <p:grpSpPr>
          <a:xfrm>
            <a:off x="5503736" y="2615166"/>
            <a:ext cx="697517" cy="739951"/>
            <a:chOff x="5602372" y="5668227"/>
            <a:chExt cx="900420" cy="987007"/>
          </a:xfrm>
        </p:grpSpPr>
        <p:pic>
          <p:nvPicPr>
            <p:cNvPr id="2054" name="Picture 6" descr="Server Icon Vector Sign And Symbol Isolated On White Background Stock  Vector - Illustration of dashboard, symbol: 133761922">
              <a:extLst>
                <a:ext uri="{FF2B5EF4-FFF2-40B4-BE49-F238E27FC236}">
                  <a16:creationId xmlns:a16="http://schemas.microsoft.com/office/drawing/2014/main" id="{8161C99D-271F-4726-9FE4-32D46C0043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5" t="13511" r="12997" b="16064"/>
            <a:stretch/>
          </p:blipFill>
          <p:spPr bwMode="auto">
            <a:xfrm>
              <a:off x="5602372" y="5668227"/>
              <a:ext cx="900420" cy="65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C8CB15-69D2-4B93-A25D-89CBA0D1D035}"/>
                </a:ext>
              </a:extLst>
            </p:cNvPr>
            <p:cNvSpPr txBox="1"/>
            <p:nvPr/>
          </p:nvSpPr>
          <p:spPr>
            <a:xfrm>
              <a:off x="5650600" y="6326768"/>
              <a:ext cx="728550" cy="32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컴퓨팅</a:t>
              </a:r>
              <a:endParaRPr lang="ko-KR" altLang="en-US" sz="1200" dirty="0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A6B946-1B4D-4BAB-9342-6A3212F7C5B7}"/>
              </a:ext>
            </a:extLst>
          </p:cNvPr>
          <p:cNvGrpSpPr/>
          <p:nvPr/>
        </p:nvGrpSpPr>
        <p:grpSpPr>
          <a:xfrm>
            <a:off x="6510807" y="2607054"/>
            <a:ext cx="935389" cy="736317"/>
            <a:chOff x="7702548" y="6144864"/>
            <a:chExt cx="1207486" cy="982157"/>
          </a:xfrm>
        </p:grpSpPr>
        <p:pic>
          <p:nvPicPr>
            <p:cNvPr id="2070" name="Picture 22" descr="Free Internet Network Line Icon - Available in SVG, PNG, EPS, AI &amp;amp; Icon  fonts">
              <a:extLst>
                <a:ext uri="{FF2B5EF4-FFF2-40B4-BE49-F238E27FC236}">
                  <a16:creationId xmlns:a16="http://schemas.microsoft.com/office/drawing/2014/main" id="{F9785B3E-8922-467E-8C2E-DFE91BA0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548" y="6144864"/>
              <a:ext cx="1093015" cy="71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BD1C14-F788-4109-9E06-96BF055A2E5E}"/>
                </a:ext>
              </a:extLst>
            </p:cNvPr>
            <p:cNvSpPr txBox="1"/>
            <p:nvPr/>
          </p:nvSpPr>
          <p:spPr>
            <a:xfrm>
              <a:off x="7772052" y="6798556"/>
              <a:ext cx="1137982" cy="32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네트워크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1D9BD0-9BD7-426D-A784-CCB8EBD3C9DA}"/>
              </a:ext>
            </a:extLst>
          </p:cNvPr>
          <p:cNvGrpSpPr/>
          <p:nvPr/>
        </p:nvGrpSpPr>
        <p:grpSpPr>
          <a:xfrm>
            <a:off x="3166232" y="5128539"/>
            <a:ext cx="1409375" cy="1334741"/>
            <a:chOff x="882155" y="5020539"/>
            <a:chExt cx="1409375" cy="1334741"/>
          </a:xfrm>
        </p:grpSpPr>
        <p:pic>
          <p:nvPicPr>
            <p:cNvPr id="2072" name="Picture 24" descr="Computer laptop isolated icon Royalty Free Vector Image">
              <a:extLst>
                <a:ext uri="{FF2B5EF4-FFF2-40B4-BE49-F238E27FC236}">
                  <a16:creationId xmlns:a16="http://schemas.microsoft.com/office/drawing/2014/main" id="{EC1FBD7E-C612-4C2A-AC23-B80FE2827D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85" b="19466"/>
            <a:stretch/>
          </p:blipFill>
          <p:spPr bwMode="auto">
            <a:xfrm>
              <a:off x="882155" y="5020539"/>
              <a:ext cx="1409375" cy="1042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F2CFB8F-2EA9-4AA9-8B0C-78BCEA0DFE46}"/>
                </a:ext>
              </a:extLst>
            </p:cNvPr>
            <p:cNvSpPr txBox="1"/>
            <p:nvPr/>
          </p:nvSpPr>
          <p:spPr>
            <a:xfrm>
              <a:off x="1331002" y="60782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랩톱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C6F71-F46C-4DAF-83A1-9CA368B3389B}"/>
              </a:ext>
            </a:extLst>
          </p:cNvPr>
          <p:cNvGrpSpPr/>
          <p:nvPr/>
        </p:nvGrpSpPr>
        <p:grpSpPr>
          <a:xfrm>
            <a:off x="4766849" y="5375471"/>
            <a:ext cx="819110" cy="1411575"/>
            <a:chOff x="3478587" y="5267471"/>
            <a:chExt cx="819110" cy="1411575"/>
          </a:xfrm>
        </p:grpSpPr>
        <p:pic>
          <p:nvPicPr>
            <p:cNvPr id="2078" name="Picture 30" descr="Free Tablet Icon, Symbol. Download in PNG, SVG format.">
              <a:extLst>
                <a:ext uri="{FF2B5EF4-FFF2-40B4-BE49-F238E27FC236}">
                  <a16:creationId xmlns:a16="http://schemas.microsoft.com/office/drawing/2014/main" id="{B2F77BC6-2866-4E07-85A0-0B43EABB0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7" t="3002" r="16525" b="4740"/>
            <a:stretch/>
          </p:blipFill>
          <p:spPr bwMode="auto">
            <a:xfrm>
              <a:off x="3478587" y="5267471"/>
              <a:ext cx="819110" cy="1118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066EEF-BF47-4370-816F-2298AA826288}"/>
                </a:ext>
              </a:extLst>
            </p:cNvPr>
            <p:cNvSpPr txBox="1"/>
            <p:nvPr/>
          </p:nvSpPr>
          <p:spPr>
            <a:xfrm>
              <a:off x="3603128" y="640204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테블릿</a:t>
              </a:r>
              <a:endParaRPr lang="ko-KR" altLang="en-US" sz="1200" dirty="0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E25AFB-D230-4118-9132-4AB6AAAD0F6B}"/>
              </a:ext>
            </a:extLst>
          </p:cNvPr>
          <p:cNvGrpSpPr/>
          <p:nvPr/>
        </p:nvGrpSpPr>
        <p:grpSpPr>
          <a:xfrm>
            <a:off x="5998028" y="5432722"/>
            <a:ext cx="742511" cy="1324740"/>
            <a:chOff x="7358098" y="5338317"/>
            <a:chExt cx="742511" cy="1324740"/>
          </a:xfrm>
        </p:grpSpPr>
        <p:pic>
          <p:nvPicPr>
            <p:cNvPr id="2074" name="Picture 26" descr="Smartphone Icon, ícones De Smartphone, Limpar Limpo, Mensagem Imagem PNG e  Vetor Para Download Gratuito | Instagram logo, Location icon, Icon">
              <a:extLst>
                <a:ext uri="{FF2B5EF4-FFF2-40B4-BE49-F238E27FC236}">
                  <a16:creationId xmlns:a16="http://schemas.microsoft.com/office/drawing/2014/main" id="{31165143-4763-4804-9C8A-24CFAB83F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9" t="3609" r="23360" b="4131"/>
            <a:stretch/>
          </p:blipFill>
          <p:spPr bwMode="auto">
            <a:xfrm>
              <a:off x="7419373" y="5338317"/>
              <a:ext cx="619963" cy="104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14B721-6E3E-4733-AE5D-EBEE8B9E14FD}"/>
                </a:ext>
              </a:extLst>
            </p:cNvPr>
            <p:cNvSpPr txBox="1"/>
            <p:nvPr/>
          </p:nvSpPr>
          <p:spPr>
            <a:xfrm>
              <a:off x="7358098" y="638605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스마트폰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B40C7BC-E8C6-4FFE-B302-12399A87AA1B}"/>
              </a:ext>
            </a:extLst>
          </p:cNvPr>
          <p:cNvGrpSpPr/>
          <p:nvPr/>
        </p:nvGrpSpPr>
        <p:grpSpPr>
          <a:xfrm>
            <a:off x="7030800" y="4809597"/>
            <a:ext cx="1897996" cy="1839550"/>
            <a:chOff x="9875497" y="4515730"/>
            <a:chExt cx="1897996" cy="1839550"/>
          </a:xfrm>
        </p:grpSpPr>
        <p:pic>
          <p:nvPicPr>
            <p:cNvPr id="2076" name="Picture 28" descr="Computer Desktop icon PNG, ICO or ICNS | Free vector icons">
              <a:extLst>
                <a:ext uri="{FF2B5EF4-FFF2-40B4-BE49-F238E27FC236}">
                  <a16:creationId xmlns:a16="http://schemas.microsoft.com/office/drawing/2014/main" id="{327C7857-16E7-4B08-AC57-48DCA3EE5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2" t="13846" r="3457" b="16000"/>
            <a:stretch/>
          </p:blipFill>
          <p:spPr bwMode="auto">
            <a:xfrm>
              <a:off x="9875497" y="4515730"/>
              <a:ext cx="1897996" cy="150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D1BBAE-DB07-4A68-AD8B-92FC5113906A}"/>
                </a:ext>
              </a:extLst>
            </p:cNvPr>
            <p:cNvSpPr txBox="1"/>
            <p:nvPr/>
          </p:nvSpPr>
          <p:spPr>
            <a:xfrm>
              <a:off x="10414602" y="6078281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데스크톱</a:t>
              </a: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A4A8EF-3EF5-4682-877C-254652D2591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978963" y="4032401"/>
            <a:ext cx="5918" cy="1343070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94ABD59-AADA-4546-B127-944C8EB61C17}"/>
              </a:ext>
            </a:extLst>
          </p:cNvPr>
          <p:cNvSpPr txBox="1"/>
          <p:nvPr/>
        </p:nvSpPr>
        <p:spPr>
          <a:xfrm>
            <a:off x="3150771" y="4096584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인터넷을 통해 사용가능한 가상화 된 컴퓨팅 리소스</a:t>
            </a:r>
          </a:p>
        </p:txBody>
      </p:sp>
      <p:pic>
        <p:nvPicPr>
          <p:cNvPr id="98" name="Picture 32" descr="Leck 스톡 벡터, 로열티 프리 Leck일러스트레이션 - Page 24 | Depositphotos®">
            <a:extLst>
              <a:ext uri="{FF2B5EF4-FFF2-40B4-BE49-F238E27FC236}">
                <a16:creationId xmlns:a16="http://schemas.microsoft.com/office/drawing/2014/main" id="{99AC61AB-278D-48EB-AF69-680E9C69E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6222" y1="42222" x2="26222" y2="42222"/>
                        <a14:foregroundMark x1="72889" y1="76889" x2="72889" y2="7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1" t="15750" r="16239" b="17346"/>
          <a:stretch/>
        </p:blipFill>
        <p:spPr bwMode="auto">
          <a:xfrm>
            <a:off x="5655954" y="4546101"/>
            <a:ext cx="758984" cy="7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6751E5D-C659-4E35-BCD4-9EBD227BBF0B}"/>
              </a:ext>
            </a:extLst>
          </p:cNvPr>
          <p:cNvGrpSpPr/>
          <p:nvPr/>
        </p:nvGrpSpPr>
        <p:grpSpPr>
          <a:xfrm>
            <a:off x="4754440" y="1523985"/>
            <a:ext cx="1059906" cy="872055"/>
            <a:chOff x="4754440" y="1408237"/>
            <a:chExt cx="1059906" cy="8720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1445CD-8920-4FCF-B017-9B9D15F01512}"/>
                </a:ext>
              </a:extLst>
            </p:cNvPr>
            <p:cNvSpPr txBox="1"/>
            <p:nvPr/>
          </p:nvSpPr>
          <p:spPr>
            <a:xfrm>
              <a:off x="4754440" y="2003293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응용 프로그램</a:t>
              </a:r>
            </a:p>
          </p:txBody>
        </p:sp>
        <p:pic>
          <p:nvPicPr>
            <p:cNvPr id="5122" name="Picture 2" descr="응용 프로그램 무료 아이콘 의 Bitsies">
              <a:extLst>
                <a:ext uri="{FF2B5EF4-FFF2-40B4-BE49-F238E27FC236}">
                  <a16:creationId xmlns:a16="http://schemas.microsoft.com/office/drawing/2014/main" id="{A606D9C1-113C-426D-B9D3-F8AA9C931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726" y="1408237"/>
              <a:ext cx="651334" cy="61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69F5BD-A018-4544-978E-371F8FD7D385}"/>
              </a:ext>
            </a:extLst>
          </p:cNvPr>
          <p:cNvGrpSpPr/>
          <p:nvPr/>
        </p:nvGrpSpPr>
        <p:grpSpPr>
          <a:xfrm>
            <a:off x="5978963" y="1381659"/>
            <a:ext cx="1377300" cy="939622"/>
            <a:chOff x="5978963" y="1381659"/>
            <a:chExt cx="1377300" cy="9396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9BCD02-A00C-4ECD-AA25-7D434531E3C0}"/>
                </a:ext>
              </a:extLst>
            </p:cNvPr>
            <p:cNvSpPr txBox="1"/>
            <p:nvPr/>
          </p:nvSpPr>
          <p:spPr>
            <a:xfrm>
              <a:off x="5978963" y="2044282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프로그램 실행 환경</a:t>
              </a:r>
            </a:p>
          </p:txBody>
        </p:sp>
        <p:pic>
          <p:nvPicPr>
            <p:cNvPr id="5124" name="Picture 4" descr="개발 무료 아이콘 의 Business &amp; Startup">
              <a:extLst>
                <a:ext uri="{FF2B5EF4-FFF2-40B4-BE49-F238E27FC236}">
                  <a16:creationId xmlns:a16="http://schemas.microsoft.com/office/drawing/2014/main" id="{182A5A17-FB35-43DF-A13F-2534F41B23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7" t="18756" r="3000" b="7687"/>
            <a:stretch/>
          </p:blipFill>
          <p:spPr bwMode="auto">
            <a:xfrm>
              <a:off x="6288931" y="1381659"/>
              <a:ext cx="858886" cy="68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9BB7B9B-C8D9-4C20-A520-D68D275A0B1E}"/>
              </a:ext>
            </a:extLst>
          </p:cNvPr>
          <p:cNvSpPr txBox="1"/>
          <p:nvPr/>
        </p:nvSpPr>
        <p:spPr>
          <a:xfrm>
            <a:off x="4957097" y="1248456"/>
            <a:ext cx="2130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5050"/>
                </a:solidFill>
                <a:highlight>
                  <a:srgbClr val="FFFFFF"/>
                </a:highlight>
              </a:rPr>
              <a:t>Anywhere</a:t>
            </a:r>
            <a:endParaRPr lang="ko-KR" altLang="en-US" sz="3200" b="1" dirty="0">
              <a:solidFill>
                <a:srgbClr val="FF5050"/>
              </a:solidFill>
              <a:highlight>
                <a:srgbClr val="FFFFFF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7A0DAB-FB5D-43FE-AE34-4B61D06F3C83}"/>
              </a:ext>
            </a:extLst>
          </p:cNvPr>
          <p:cNvSpPr txBox="1"/>
          <p:nvPr/>
        </p:nvSpPr>
        <p:spPr>
          <a:xfrm>
            <a:off x="1362319" y="2437412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5050"/>
                </a:solidFill>
                <a:highlight>
                  <a:srgbClr val="FFFFFF"/>
                </a:highlight>
              </a:rPr>
              <a:t>On-demand</a:t>
            </a:r>
            <a:endParaRPr lang="ko-KR" altLang="en-US" sz="3200" b="1" dirty="0">
              <a:solidFill>
                <a:srgbClr val="FF5050"/>
              </a:solidFill>
              <a:highlight>
                <a:srgbClr val="FFFFFF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45BBB9-E411-4CDC-B90A-D78F84B729C4}"/>
              </a:ext>
            </a:extLst>
          </p:cNvPr>
          <p:cNvSpPr txBox="1"/>
          <p:nvPr/>
        </p:nvSpPr>
        <p:spPr>
          <a:xfrm>
            <a:off x="8781749" y="2437412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5050"/>
                </a:solidFill>
                <a:highlight>
                  <a:srgbClr val="FFFFFF"/>
                </a:highlight>
              </a:rPr>
              <a:t>Measured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1AA4F-9186-4FD6-B2A8-DAAB990FE232}"/>
              </a:ext>
            </a:extLst>
          </p:cNvPr>
          <p:cNvSpPr txBox="1"/>
          <p:nvPr/>
        </p:nvSpPr>
        <p:spPr>
          <a:xfrm>
            <a:off x="889654" y="4368731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5050"/>
                </a:solidFill>
                <a:highlight>
                  <a:srgbClr val="FFFFFF"/>
                </a:highlight>
              </a:rPr>
              <a:t>Elastic</a:t>
            </a:r>
            <a:endParaRPr lang="ko-KR" altLang="en-US" sz="3200" b="1" dirty="0">
              <a:solidFill>
                <a:srgbClr val="FF5050"/>
              </a:solidFill>
              <a:highlight>
                <a:srgbClr val="FFFFFF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6A28D4-6A7B-480F-A58D-874D03198140}"/>
              </a:ext>
            </a:extLst>
          </p:cNvPr>
          <p:cNvSpPr txBox="1"/>
          <p:nvPr/>
        </p:nvSpPr>
        <p:spPr>
          <a:xfrm>
            <a:off x="8312416" y="4368732"/>
            <a:ext cx="3570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5050"/>
                </a:solidFill>
                <a:highlight>
                  <a:srgbClr val="FFFFFF"/>
                </a:highlight>
              </a:rPr>
              <a:t>Resource Pooling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12239-6DE3-4CD7-A9B1-E046E372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서비스의 종류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1449C0-8DA3-4C0B-B02B-2AAF6A2E0F6F}"/>
              </a:ext>
            </a:extLst>
          </p:cNvPr>
          <p:cNvGrpSpPr/>
          <p:nvPr/>
        </p:nvGrpSpPr>
        <p:grpSpPr>
          <a:xfrm>
            <a:off x="1050010" y="1239520"/>
            <a:ext cx="7498080" cy="1635760"/>
            <a:chOff x="2113280" y="1239520"/>
            <a:chExt cx="7498080" cy="16357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A161AD-542E-494D-93B1-7F102AC14F1A}"/>
                </a:ext>
              </a:extLst>
            </p:cNvPr>
            <p:cNvGrpSpPr/>
            <p:nvPr/>
          </p:nvGrpSpPr>
          <p:grpSpPr>
            <a:xfrm>
              <a:off x="2113280" y="1239520"/>
              <a:ext cx="7498080" cy="1635760"/>
              <a:chOff x="2113280" y="1239520"/>
              <a:chExt cx="7498080" cy="1635760"/>
            </a:xfrm>
          </p:grpSpPr>
          <p:sp>
            <p:nvSpPr>
              <p:cNvPr id="3" name="사다리꼴 2">
                <a:extLst>
                  <a:ext uri="{FF2B5EF4-FFF2-40B4-BE49-F238E27FC236}">
                    <a16:creationId xmlns:a16="http://schemas.microsoft.com/office/drawing/2014/main" id="{FDC1C283-F364-4F7D-9260-87999E28922C}"/>
                  </a:ext>
                </a:extLst>
              </p:cNvPr>
              <p:cNvSpPr/>
              <p:nvPr/>
            </p:nvSpPr>
            <p:spPr>
              <a:xfrm flipV="1">
                <a:off x="2113280" y="1239520"/>
                <a:ext cx="7498080" cy="1635760"/>
              </a:xfrm>
              <a:prstGeom prst="trapezoid">
                <a:avLst>
                  <a:gd name="adj" fmla="val 70342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F34F3D-16C9-473A-BEF1-58AA1715140F}"/>
                  </a:ext>
                </a:extLst>
              </p:cNvPr>
              <p:cNvSpPr txBox="1"/>
              <p:nvPr/>
            </p:nvSpPr>
            <p:spPr>
              <a:xfrm>
                <a:off x="5009659" y="1788905"/>
                <a:ext cx="18577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SaaS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629B95-1CF8-4D1E-9E75-5D0066A54E37}"/>
                </a:ext>
              </a:extLst>
            </p:cNvPr>
            <p:cNvSpPr txBox="1"/>
            <p:nvPr/>
          </p:nvSpPr>
          <p:spPr>
            <a:xfrm>
              <a:off x="4966044" y="1544246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소프트웨어 기반 서비스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8F1E11-E57F-48B5-B1B1-8BF04AE8B895}"/>
              </a:ext>
            </a:extLst>
          </p:cNvPr>
          <p:cNvGrpSpPr/>
          <p:nvPr/>
        </p:nvGrpSpPr>
        <p:grpSpPr>
          <a:xfrm>
            <a:off x="2209520" y="2886710"/>
            <a:ext cx="5181600" cy="1635760"/>
            <a:chOff x="3272790" y="2886710"/>
            <a:chExt cx="5181600" cy="163576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3399271-1A2B-452F-9B06-F3C79F16EA40}"/>
                </a:ext>
              </a:extLst>
            </p:cNvPr>
            <p:cNvGrpSpPr/>
            <p:nvPr/>
          </p:nvGrpSpPr>
          <p:grpSpPr>
            <a:xfrm>
              <a:off x="3272790" y="2886710"/>
              <a:ext cx="5181600" cy="1635760"/>
              <a:chOff x="3272790" y="2886710"/>
              <a:chExt cx="5181600" cy="1635760"/>
            </a:xfrm>
          </p:grpSpPr>
          <p:sp>
            <p:nvSpPr>
              <p:cNvPr id="49" name="사다리꼴 48">
                <a:extLst>
                  <a:ext uri="{FF2B5EF4-FFF2-40B4-BE49-F238E27FC236}">
                    <a16:creationId xmlns:a16="http://schemas.microsoft.com/office/drawing/2014/main" id="{63F28B3F-F928-49D6-BEFF-059488A28ECB}"/>
                  </a:ext>
                </a:extLst>
              </p:cNvPr>
              <p:cNvSpPr/>
              <p:nvPr/>
            </p:nvSpPr>
            <p:spPr>
              <a:xfrm flipV="1">
                <a:off x="3272790" y="2886710"/>
                <a:ext cx="5181600" cy="1635760"/>
              </a:xfrm>
              <a:prstGeom prst="trapezoid">
                <a:avLst>
                  <a:gd name="adj" fmla="val 70342"/>
                </a:avLst>
              </a:prstGeom>
              <a:ln>
                <a:solidFill>
                  <a:srgbClr val="70AD47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FD5314-9A11-42AC-A500-7B6443817A34}"/>
                  </a:ext>
                </a:extLst>
              </p:cNvPr>
              <p:cNvSpPr txBox="1"/>
              <p:nvPr/>
            </p:nvSpPr>
            <p:spPr>
              <a:xfrm>
                <a:off x="5000370" y="3475465"/>
                <a:ext cx="18763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PaaS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6D62F8-B8C8-447A-85D7-8458CD7B96AC}"/>
                </a:ext>
              </a:extLst>
            </p:cNvPr>
            <p:cNvSpPr txBox="1"/>
            <p:nvPr/>
          </p:nvSpPr>
          <p:spPr>
            <a:xfrm>
              <a:off x="5065524" y="3230531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</a:rPr>
                <a:t>플랫폼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서비스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5F8EE2-4033-45BC-A478-BBC95F01C6E0}"/>
              </a:ext>
            </a:extLst>
          </p:cNvPr>
          <p:cNvGrpSpPr/>
          <p:nvPr/>
        </p:nvGrpSpPr>
        <p:grpSpPr>
          <a:xfrm>
            <a:off x="3363950" y="4530090"/>
            <a:ext cx="2872740" cy="2066240"/>
            <a:chOff x="4427220" y="4530090"/>
            <a:chExt cx="2872740" cy="20662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72450C7-B003-40BE-9BD7-EC15D877F8AB}"/>
                </a:ext>
              </a:extLst>
            </p:cNvPr>
            <p:cNvGrpSpPr/>
            <p:nvPr/>
          </p:nvGrpSpPr>
          <p:grpSpPr>
            <a:xfrm>
              <a:off x="4427220" y="4530090"/>
              <a:ext cx="2872740" cy="2066240"/>
              <a:chOff x="4427220" y="4530090"/>
              <a:chExt cx="2872740" cy="2066240"/>
            </a:xfrm>
          </p:grpSpPr>
          <p:sp>
            <p:nvSpPr>
              <p:cNvPr id="2" name="이등변 삼각형 1">
                <a:extLst>
                  <a:ext uri="{FF2B5EF4-FFF2-40B4-BE49-F238E27FC236}">
                    <a16:creationId xmlns:a16="http://schemas.microsoft.com/office/drawing/2014/main" id="{74EB355D-7168-442E-A4FC-4BFCDDF3E4B5}"/>
                  </a:ext>
                </a:extLst>
              </p:cNvPr>
              <p:cNvSpPr/>
              <p:nvPr/>
            </p:nvSpPr>
            <p:spPr>
              <a:xfrm flipV="1">
                <a:off x="4427220" y="4530090"/>
                <a:ext cx="2872740" cy="2066240"/>
              </a:xfrm>
              <a:prstGeom prst="triangle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E200D8-39BE-4DAA-BAA7-6D3E422117CA}"/>
                  </a:ext>
                </a:extLst>
              </p:cNvPr>
              <p:cNvSpPr txBox="1"/>
              <p:nvPr/>
            </p:nvSpPr>
            <p:spPr>
              <a:xfrm>
                <a:off x="5167535" y="4979145"/>
                <a:ext cx="14200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</a:rPr>
                  <a:t>IaaS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2501E1-A9FB-49A3-92F2-92774491E525}"/>
                </a:ext>
              </a:extLst>
            </p:cNvPr>
            <p:cNvSpPr txBox="1"/>
            <p:nvPr/>
          </p:nvSpPr>
          <p:spPr>
            <a:xfrm>
              <a:off x="5024884" y="4750410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인프라 기반 서비스</a:t>
              </a:r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274CC86-2325-4FA1-A30A-14608A44983F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>
            <a:off x="1625323" y="2057400"/>
            <a:ext cx="2456812" cy="3505810"/>
          </a:xfrm>
          <a:prstGeom prst="bentConnector3">
            <a:avLst>
              <a:gd name="adj1" fmla="val 1327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89464DC-F3EF-426C-9AB8-4960FB3D91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6841" y="4295587"/>
            <a:ext cx="1597720" cy="1217422"/>
          </a:xfrm>
          <a:prstGeom prst="bentConnector4">
            <a:avLst>
              <a:gd name="adj1" fmla="val 24405"/>
              <a:gd name="adj2" fmla="val 16603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7B129E7-F47D-4FAA-A317-E3399683E5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48911" y="2697866"/>
            <a:ext cx="1597720" cy="1217422"/>
          </a:xfrm>
          <a:prstGeom prst="bentConnector4">
            <a:avLst>
              <a:gd name="adj1" fmla="val 24405"/>
              <a:gd name="adj2" fmla="val 166034"/>
            </a:avLst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E552558-6AAD-4499-81CF-7E2DA823D9B5}"/>
              </a:ext>
            </a:extLst>
          </p:cNvPr>
          <p:cNvSpPr txBox="1"/>
          <p:nvPr/>
        </p:nvSpPr>
        <p:spPr>
          <a:xfrm>
            <a:off x="7939662" y="21383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 사용자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9E4C60-C4B0-4F36-8DF8-64FAB4C61D0B}"/>
              </a:ext>
            </a:extLst>
          </p:cNvPr>
          <p:cNvSpPr txBox="1"/>
          <p:nvPr/>
        </p:nvSpPr>
        <p:spPr>
          <a:xfrm>
            <a:off x="6878008" y="367230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애플리케이션</a:t>
            </a:r>
            <a:endParaRPr lang="en-US" altLang="ko-KR" dirty="0"/>
          </a:p>
          <a:p>
            <a:r>
              <a:rPr lang="ko-KR" altLang="en-US" dirty="0"/>
              <a:t>개발자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A31796-7360-46EE-8556-DD4A2A6B0ACB}"/>
              </a:ext>
            </a:extLst>
          </p:cNvPr>
          <p:cNvSpPr txBox="1"/>
          <p:nvPr/>
        </p:nvSpPr>
        <p:spPr>
          <a:xfrm>
            <a:off x="5682692" y="53799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ko-KR" altLang="en-US" dirty="0" err="1"/>
              <a:t>아키텍트</a:t>
            </a:r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D5B66C0-EFCB-47AD-94A5-C8421BB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994" y="1797292"/>
            <a:ext cx="1306281" cy="1122754"/>
          </a:xfrm>
          <a:prstGeom prst="rect">
            <a:avLst/>
          </a:prstGeom>
        </p:spPr>
      </p:pic>
      <p:pic>
        <p:nvPicPr>
          <p:cNvPr id="3076" name="Picture 4" descr="Dropbox, 성공 비결 5가지">
            <a:extLst>
              <a:ext uri="{FF2B5EF4-FFF2-40B4-BE49-F238E27FC236}">
                <a16:creationId xmlns:a16="http://schemas.microsoft.com/office/drawing/2014/main" id="{8B7319EC-0FB3-4ABF-92DF-836054008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725" r="24282" b="-725"/>
          <a:stretch/>
        </p:blipFill>
        <p:spPr bwMode="auto">
          <a:xfrm>
            <a:off x="10539964" y="967787"/>
            <a:ext cx="1306281" cy="10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삼성소프트웨어멤버십 PLAYGROUND :: [2기 부산 이환승]Google App Engine 시작하기">
            <a:extLst>
              <a:ext uri="{FF2B5EF4-FFF2-40B4-BE49-F238E27FC236}">
                <a16:creationId xmlns:a16="http://schemas.microsoft.com/office/drawing/2014/main" id="{942B5181-529E-4FD2-BCED-252E1E305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4" t="15683" r="2938" b="36586"/>
          <a:stretch/>
        </p:blipFill>
        <p:spPr bwMode="auto">
          <a:xfrm>
            <a:off x="9454998" y="3798535"/>
            <a:ext cx="226494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rosoft Adds Auto Scaling To Windows Azure | TechCrunch">
            <a:extLst>
              <a:ext uri="{FF2B5EF4-FFF2-40B4-BE49-F238E27FC236}">
                <a16:creationId xmlns:a16="http://schemas.microsoft.com/office/drawing/2014/main" id="{ACF3FA8B-EF6E-4A89-99DE-294C3622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22" y="3181004"/>
            <a:ext cx="1998638" cy="7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B50644B1-E72F-4F9D-A19F-8995519B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27" y="4821721"/>
            <a:ext cx="1726892" cy="6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Mware, 2020년 8대 엔터프라이즈 기술 트렌드 발표 &lt; 종합/정책 &lt; 뉴스 &lt; 기사본문 - 테크월드뉴스 - 이건한 기자">
            <a:extLst>
              <a:ext uri="{FF2B5EF4-FFF2-40B4-BE49-F238E27FC236}">
                <a16:creationId xmlns:a16="http://schemas.microsoft.com/office/drawing/2014/main" id="{487386C6-6B64-474B-AAFD-A3565EDED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8" b="30687"/>
          <a:stretch/>
        </p:blipFill>
        <p:spPr bwMode="auto">
          <a:xfrm>
            <a:off x="8576093" y="5594353"/>
            <a:ext cx="2314032" cy="53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55E67-47DE-4A20-B579-F7EF0C7F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서비스의 종류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17BEE-ADD7-4DA5-BEC3-AF2265C3F74C}"/>
              </a:ext>
            </a:extLst>
          </p:cNvPr>
          <p:cNvSpPr txBox="1"/>
          <p:nvPr/>
        </p:nvSpPr>
        <p:spPr>
          <a:xfrm>
            <a:off x="276446" y="821866"/>
            <a:ext cx="11414022" cy="70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① </a:t>
            </a:r>
            <a:r>
              <a:rPr lang="en-US" altLang="ko-KR" b="1" dirty="0"/>
              <a:t>IaaS(Infrastructure as a Service)</a:t>
            </a:r>
          </a:p>
          <a:p>
            <a:pPr indent="265113">
              <a:lnSpc>
                <a:spcPts val="2500"/>
              </a:lnSpc>
            </a:pPr>
            <a:r>
              <a:rPr lang="en-US" altLang="ko-KR" sz="1600" dirty="0"/>
              <a:t>: 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스토리지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네트워크</a:t>
            </a:r>
            <a:r>
              <a:rPr lang="ko-KR" altLang="en-US" sz="1600" dirty="0"/>
              <a:t>를 </a:t>
            </a:r>
            <a:r>
              <a:rPr lang="ko-KR" altLang="en-US" sz="1600" b="1" dirty="0" err="1"/>
              <a:t>가상화</a:t>
            </a:r>
            <a:r>
              <a:rPr lang="ko-KR" altLang="en-US" sz="1600" dirty="0" err="1"/>
              <a:t>하는</a:t>
            </a:r>
            <a:r>
              <a:rPr lang="ko-KR" altLang="en-US" sz="1600" dirty="0"/>
              <a:t> 환경으로 만들어 </a:t>
            </a:r>
            <a:r>
              <a:rPr lang="ko-KR" altLang="en-US" sz="1600" b="1" dirty="0"/>
              <a:t>필요에 따라 인프라 자원을 사용</a:t>
            </a:r>
            <a:r>
              <a:rPr lang="ko-KR" altLang="en-US" sz="1600" dirty="0"/>
              <a:t>할 수 있게 제공하는 서비스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4C815F-E67B-4BB0-B63F-A9C1450AEF61}"/>
              </a:ext>
            </a:extLst>
          </p:cNvPr>
          <p:cNvGrpSpPr/>
          <p:nvPr/>
        </p:nvGrpSpPr>
        <p:grpSpPr>
          <a:xfrm>
            <a:off x="1295549" y="1758475"/>
            <a:ext cx="8953500" cy="4790138"/>
            <a:chOff x="1263650" y="1630882"/>
            <a:chExt cx="8953500" cy="47901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8F11238-C0C0-4C98-B676-0AF902A1624E}"/>
                </a:ext>
              </a:extLst>
            </p:cNvPr>
            <p:cNvGrpSpPr/>
            <p:nvPr/>
          </p:nvGrpSpPr>
          <p:grpSpPr>
            <a:xfrm>
              <a:off x="1263650" y="1630882"/>
              <a:ext cx="8953500" cy="4790138"/>
              <a:chOff x="1263650" y="1630882"/>
              <a:chExt cx="8953500" cy="479013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D35D29-E3B2-47A1-A1A0-370BCA502E2D}"/>
                  </a:ext>
                </a:extLst>
              </p:cNvPr>
              <p:cNvSpPr txBox="1"/>
              <p:nvPr/>
            </p:nvSpPr>
            <p:spPr>
              <a:xfrm>
                <a:off x="6269289" y="6097855"/>
                <a:ext cx="114646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 err="1"/>
                  <a:t>로드밸런싱</a:t>
                </a:r>
                <a:endParaRPr lang="ko-KR" altLang="en-US" sz="1500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D7AC82-1A9C-4CAA-955B-FB83993AF8FC}"/>
                  </a:ext>
                </a:extLst>
              </p:cNvPr>
              <p:cNvGrpSpPr/>
              <p:nvPr/>
            </p:nvGrpSpPr>
            <p:grpSpPr>
              <a:xfrm>
                <a:off x="1263650" y="1630882"/>
                <a:ext cx="8953500" cy="4766737"/>
                <a:chOff x="1263650" y="1630882"/>
                <a:chExt cx="8953500" cy="4766737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2FB617-00CB-4703-9E97-69C041927DF9}"/>
                    </a:ext>
                  </a:extLst>
                </p:cNvPr>
                <p:cNvSpPr txBox="1"/>
                <p:nvPr/>
              </p:nvSpPr>
              <p:spPr>
                <a:xfrm>
                  <a:off x="4248972" y="6074454"/>
                  <a:ext cx="76174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dirty="0"/>
                    <a:t>방화벽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6376601C-BD43-43F1-A0E8-1F2E8DBA813E}"/>
                    </a:ext>
                  </a:extLst>
                </p:cNvPr>
                <p:cNvGrpSpPr/>
                <p:nvPr/>
              </p:nvGrpSpPr>
              <p:grpSpPr>
                <a:xfrm>
                  <a:off x="1263650" y="1630882"/>
                  <a:ext cx="8953500" cy="4518000"/>
                  <a:chOff x="1263650" y="1630882"/>
                  <a:chExt cx="8953500" cy="4518000"/>
                </a:xfrm>
              </p:grpSpPr>
              <p:pic>
                <p:nvPicPr>
                  <p:cNvPr id="4100" name="Picture 4">
                    <a:extLst>
                      <a:ext uri="{FF2B5EF4-FFF2-40B4-BE49-F238E27FC236}">
                        <a16:creationId xmlns:a16="http://schemas.microsoft.com/office/drawing/2014/main" id="{EDFEBD6B-739A-4B47-9FB9-AFFE48CF64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214"/>
                  <a:stretch/>
                </p:blipFill>
                <p:spPr bwMode="auto">
                  <a:xfrm>
                    <a:off x="1263650" y="1630882"/>
                    <a:ext cx="8953500" cy="451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02" name="Picture 6" descr="cloud icon - OLC">
                    <a:extLst>
                      <a:ext uri="{FF2B5EF4-FFF2-40B4-BE49-F238E27FC236}">
                        <a16:creationId xmlns:a16="http://schemas.microsoft.com/office/drawing/2014/main" id="{C5E55E82-6F36-47D8-81AE-13F85C3891D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813" r="2841"/>
                  <a:stretch/>
                </p:blipFill>
                <p:spPr bwMode="auto">
                  <a:xfrm>
                    <a:off x="3200401" y="2615609"/>
                    <a:ext cx="5276549" cy="2611509"/>
                  </a:xfrm>
                  <a:prstGeom prst="trapezoid">
                    <a:avLst>
                      <a:gd name="adj" fmla="val 11784"/>
                    </a:avLst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988768-C40E-4570-9C6D-F913DC629D32}"/>
                </a:ext>
              </a:extLst>
            </p:cNvPr>
            <p:cNvSpPr txBox="1"/>
            <p:nvPr/>
          </p:nvSpPr>
          <p:spPr>
            <a:xfrm>
              <a:off x="5010719" y="3921363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클라우드 서버 </a:t>
              </a:r>
              <a:r>
                <a:rPr lang="en-US" altLang="ko-KR" b="1" dirty="0">
                  <a:solidFill>
                    <a:schemeClr val="bg1"/>
                  </a:solidFill>
                </a:rPr>
                <a:t>IaaS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C560C1-FF54-47D8-B14B-9C38E0D7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0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서비스의 종류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17BEE-ADD7-4DA5-BEC3-AF2265C3F74C}"/>
              </a:ext>
            </a:extLst>
          </p:cNvPr>
          <p:cNvSpPr txBox="1"/>
          <p:nvPr/>
        </p:nvSpPr>
        <p:spPr>
          <a:xfrm>
            <a:off x="276446" y="821866"/>
            <a:ext cx="12170832" cy="705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② P</a:t>
            </a:r>
            <a:r>
              <a:rPr lang="en-US" altLang="ko-KR" b="1" dirty="0"/>
              <a:t>aaS(Platform as a Service)</a:t>
            </a:r>
          </a:p>
          <a:p>
            <a:pPr indent="265113">
              <a:lnSpc>
                <a:spcPts val="2500"/>
              </a:lnSpc>
            </a:pPr>
            <a:r>
              <a:rPr lang="en-US" altLang="ko-KR" sz="1600" dirty="0"/>
              <a:t>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서비스를 개발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 할 수 있는 안정적인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환경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 KR"/>
              </a:rPr>
              <a:t>(Platform)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과 그 환경을 이용하는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응용 프로그램을 개발 할 수 있는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 KR"/>
              </a:rPr>
              <a:t>API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까지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 제공하는 형태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D2D549-DFC4-474A-A090-9425343AA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4" b="23745"/>
          <a:stretch/>
        </p:blipFill>
        <p:spPr bwMode="auto">
          <a:xfrm>
            <a:off x="2083980" y="1604404"/>
            <a:ext cx="7804297" cy="52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D25E8D-5577-4A77-8D8B-CDBF7D58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ropbox, 성공 비결 5가지">
            <a:extLst>
              <a:ext uri="{FF2B5EF4-FFF2-40B4-BE49-F238E27FC236}">
                <a16:creationId xmlns:a16="http://schemas.microsoft.com/office/drawing/2014/main" id="{3775D16F-C638-493C-B0B6-14484F41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45" y="4511688"/>
            <a:ext cx="324854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서비스의 종류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17BEE-ADD7-4DA5-BEC3-AF2265C3F74C}"/>
              </a:ext>
            </a:extLst>
          </p:cNvPr>
          <p:cNvSpPr txBox="1"/>
          <p:nvPr/>
        </p:nvSpPr>
        <p:spPr>
          <a:xfrm>
            <a:off x="276446" y="821866"/>
            <a:ext cx="7050648" cy="705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③ S</a:t>
            </a:r>
            <a:r>
              <a:rPr lang="en-US" altLang="ko-KR" b="1" dirty="0"/>
              <a:t>aaS(Software as a Service)</a:t>
            </a:r>
          </a:p>
          <a:p>
            <a:pPr indent="265113">
              <a:lnSpc>
                <a:spcPts val="2500"/>
              </a:lnSpc>
            </a:pP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Noto Sans KR"/>
              </a:rPr>
              <a:t>클라우드 환경에서 동작하는 응용프로그램을 서비스 형태로 제공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하는 것</a:t>
            </a:r>
            <a:endParaRPr lang="ko-KR" altLang="en-US" dirty="0"/>
          </a:p>
        </p:txBody>
      </p:sp>
      <p:pic>
        <p:nvPicPr>
          <p:cNvPr id="6146" name="Picture 2" descr="네이버 MYBOX - 네이버 클라우드의 새 이름 5.3.8 APK Download by NAVER Corp. - APKMirror">
            <a:extLst>
              <a:ext uri="{FF2B5EF4-FFF2-40B4-BE49-F238E27FC236}">
                <a16:creationId xmlns:a16="http://schemas.microsoft.com/office/drawing/2014/main" id="{C051815E-0EF8-4781-8277-7437B2E3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7" y="24539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ogle docs- 구글 문서 이미지 삽입하고 편집하기">
            <a:extLst>
              <a:ext uri="{FF2B5EF4-FFF2-40B4-BE49-F238E27FC236}">
                <a16:creationId xmlns:a16="http://schemas.microsoft.com/office/drawing/2014/main" id="{762DB862-A017-4870-A6AC-56204A9A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02" y="2453904"/>
            <a:ext cx="2877496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6A9450-37E8-4B7D-82AC-125004EC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1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4303229" cy="830997"/>
            <a:chOff x="3819245" y="188165"/>
            <a:chExt cx="430322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3519372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컴퓨팅의 정의와 종류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클라우드 공개 범위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17BEE-ADD7-4DA5-BEC3-AF2265C3F74C}"/>
              </a:ext>
            </a:extLst>
          </p:cNvPr>
          <p:cNvSpPr txBox="1"/>
          <p:nvPr/>
        </p:nvSpPr>
        <p:spPr>
          <a:xfrm>
            <a:off x="276447" y="821866"/>
            <a:ext cx="1156822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①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퍼블릭 클라우드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(Public Cloud)</a:t>
            </a:r>
          </a:p>
          <a:p>
            <a:pPr marL="265113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b="0" i="0" dirty="0">
                <a:effectLst/>
              </a:rPr>
              <a:t>아마존이나 구글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마이크로소프트 등 서비스 제공자에게서 서버나 스토리지를 제공받아 </a:t>
            </a:r>
            <a:r>
              <a:rPr lang="en-US" altLang="ko-KR" b="0" i="0" dirty="0">
                <a:effectLst/>
              </a:rPr>
              <a:t>PaaS</a:t>
            </a:r>
            <a:r>
              <a:rPr lang="ko-KR" altLang="en-US" b="0" i="0" dirty="0">
                <a:effectLst/>
              </a:rPr>
              <a:t>같은 개발환경이나 </a:t>
            </a:r>
            <a:r>
              <a:rPr lang="en-US" altLang="ko-KR" b="0" i="0" dirty="0">
                <a:effectLst/>
              </a:rPr>
              <a:t>SaaS</a:t>
            </a:r>
            <a:r>
              <a:rPr lang="ko-KR" altLang="en-US" b="0" i="0" dirty="0">
                <a:effectLst/>
              </a:rPr>
              <a:t>에 해당하는 소프트웨어 서비스를 하는 것을 통칭</a:t>
            </a:r>
            <a:br>
              <a:rPr lang="ko-KR" altLang="en-US" dirty="0"/>
            </a:br>
            <a:endParaRPr lang="en-US" altLang="ko-KR" b="1" dirty="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② </a:t>
            </a: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프라이빗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클라우드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(Private Cloud)</a:t>
            </a:r>
          </a:p>
          <a:p>
            <a:pPr marL="268288"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ko-KR" altLang="en-US" dirty="0"/>
              <a:t>내부에서만 쓸 수 있게 별도의 서버나 스토리지 자원으로 클라우드 컴퓨팅 시스템을 구축하고</a:t>
            </a:r>
            <a:r>
              <a:rPr lang="en-US" altLang="ko-KR" dirty="0"/>
              <a:t>, </a:t>
            </a:r>
            <a:r>
              <a:rPr lang="ko-KR" altLang="en-US" dirty="0"/>
              <a:t>거기서만 사용하는 개발 환경과 서비스 환경을 제공해주는 것</a:t>
            </a:r>
            <a:br>
              <a:rPr lang="ko-KR" altLang="en-US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③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하이브리드 클라우드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(Hybrid Cloud)</a:t>
            </a:r>
          </a:p>
          <a:p>
            <a:pPr marL="268288"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ko-KR" altLang="en-US" dirty="0"/>
              <a:t>퍼블릭 클라우드와 </a:t>
            </a:r>
            <a:r>
              <a:rPr lang="ko-KR" altLang="en-US" dirty="0" err="1"/>
              <a:t>프라이빗</a:t>
            </a:r>
            <a:r>
              <a:rPr lang="ko-KR" altLang="en-US" dirty="0"/>
              <a:t> 클라우드 기술 둘 다 접목시켜 클라우드 환경을 구축한 서비스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008444-CBAF-4E2A-992F-8C67F684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클라우드 핵심 서비스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컴퓨트와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스토리지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컴퓨트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서비스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17BEE-ADD7-4DA5-BEC3-AF2265C3F74C}"/>
              </a:ext>
            </a:extLst>
          </p:cNvPr>
          <p:cNvSpPr txBox="1"/>
          <p:nvPr/>
        </p:nvSpPr>
        <p:spPr>
          <a:xfrm>
            <a:off x="276447" y="821866"/>
            <a:ext cx="1156822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컴퓨트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서비스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(Compute Service)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사용자가 원하는 운영체제가 탑재된 컴퓨터나 서버를 인터넷에서 사용할 수 있게 제공하는 유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무료 서비스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D64988-9796-43A0-BEA0-E961058A2D04}"/>
              </a:ext>
            </a:extLst>
          </p:cNvPr>
          <p:cNvSpPr/>
          <p:nvPr/>
        </p:nvSpPr>
        <p:spPr>
          <a:xfrm>
            <a:off x="982885" y="2328531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 견적 결정 후 구매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6C965D-FAF0-4318-9F76-C4298CDA3038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2516947" y="2955852"/>
            <a:ext cx="0" cy="2817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CD8F8E-E1CD-431C-9200-D37E04BA5855}"/>
              </a:ext>
            </a:extLst>
          </p:cNvPr>
          <p:cNvSpPr/>
          <p:nvPr/>
        </p:nvSpPr>
        <p:spPr>
          <a:xfrm>
            <a:off x="982885" y="3237612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 목적에 맞는 </a:t>
            </a:r>
            <a:r>
              <a:rPr lang="en-US" altLang="ko-KR" dirty="0">
                <a:solidFill>
                  <a:sysClr val="windowText" lastClr="000000"/>
                </a:solidFill>
              </a:rPr>
              <a:t>OS </a:t>
            </a:r>
            <a:r>
              <a:rPr lang="ko-KR" altLang="en-US" dirty="0">
                <a:solidFill>
                  <a:sysClr val="windowText" lastClr="000000"/>
                </a:solidFill>
              </a:rPr>
              <a:t>설치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42374F-949D-43F6-80D6-40109FA411F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516947" y="3864933"/>
            <a:ext cx="0" cy="34023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052643-EC87-4BC7-A8E4-D0957BB15F9B}"/>
              </a:ext>
            </a:extLst>
          </p:cNvPr>
          <p:cNvSpPr/>
          <p:nvPr/>
        </p:nvSpPr>
        <p:spPr>
          <a:xfrm>
            <a:off x="982885" y="4205169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네트워크 공사 요청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DA68B4-C8BF-42AD-BEDC-F10B039C1EDB}"/>
              </a:ext>
            </a:extLst>
          </p:cNvPr>
          <p:cNvSpPr/>
          <p:nvPr/>
        </p:nvSpPr>
        <p:spPr>
          <a:xfrm>
            <a:off x="7022178" y="2328531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클라우드 서비스 업체 선정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1ABC5D-9D6A-4391-8100-490AEA656FD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556240" y="2955852"/>
            <a:ext cx="0" cy="2817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987223-63FC-4704-8A33-02CB577DD11E}"/>
              </a:ext>
            </a:extLst>
          </p:cNvPr>
          <p:cNvSpPr/>
          <p:nvPr/>
        </p:nvSpPr>
        <p:spPr>
          <a:xfrm>
            <a:off x="7022178" y="3237612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 사이트 회원 가입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0C67B78-2486-4930-930F-0F05A515B05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56240" y="3864933"/>
            <a:ext cx="0" cy="34023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17E61B-3743-49B8-AB75-D71111E48610}"/>
              </a:ext>
            </a:extLst>
          </p:cNvPr>
          <p:cNvSpPr/>
          <p:nvPr/>
        </p:nvSpPr>
        <p:spPr>
          <a:xfrm>
            <a:off x="7022178" y="4205169"/>
            <a:ext cx="3068123" cy="627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OS </a:t>
            </a:r>
            <a:r>
              <a:rPr lang="ko-KR" altLang="en-US" dirty="0">
                <a:solidFill>
                  <a:sysClr val="windowText" lastClr="000000"/>
                </a:solidFill>
              </a:rPr>
              <a:t>탑재 된 서버 사양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D277-29B8-460C-BE50-18572720C311}"/>
              </a:ext>
            </a:extLst>
          </p:cNvPr>
          <p:cNvSpPr txBox="1"/>
          <p:nvPr/>
        </p:nvSpPr>
        <p:spPr>
          <a:xfrm>
            <a:off x="1664789" y="498806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주일 </a:t>
            </a:r>
            <a:r>
              <a:rPr lang="en-US" altLang="ko-KR" b="1" dirty="0"/>
              <a:t>~ 1</a:t>
            </a:r>
            <a:r>
              <a:rPr lang="ko-KR" altLang="en-US" b="1" dirty="0"/>
              <a:t>개월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D73E96-77D1-4E96-A8C4-DA651089976E}"/>
              </a:ext>
            </a:extLst>
          </p:cNvPr>
          <p:cNvSpPr txBox="1"/>
          <p:nvPr/>
        </p:nvSpPr>
        <p:spPr>
          <a:xfrm>
            <a:off x="7961364" y="49880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</a:rPr>
              <a:t>하루 미만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E1FEAB-9FCD-485F-B29A-0A606DD1277A}"/>
              </a:ext>
            </a:extLst>
          </p:cNvPr>
          <p:cNvSpPr txBox="1"/>
          <p:nvPr/>
        </p:nvSpPr>
        <p:spPr>
          <a:xfrm>
            <a:off x="413469" y="5696263"/>
            <a:ext cx="924089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시스템을 구축할 때 필요한 서버를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가상으로 할당해 주는 서비스</a:t>
            </a: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가상서버를 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인스턴스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라 표현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09F305-67F5-4C0B-95C6-033DD31A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11" grpId="0"/>
      <p:bldP spid="21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2395</Words>
  <Application>Microsoft Office PowerPoint</Application>
  <PresentationFormat>와이드스크린</PresentationFormat>
  <Paragraphs>589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AppleSDGothicNeo</vt:lpstr>
      <vt:lpstr>-apple-system</vt:lpstr>
      <vt:lpstr>AppleSDGothicNeo-Regular</vt:lpstr>
      <vt:lpstr>applesdgothicneo-ultralight</vt:lpstr>
      <vt:lpstr>나눔명조 ExtraBold</vt:lpstr>
      <vt:lpstr>KoPubWorld돋움체 Light</vt:lpstr>
      <vt:lpstr>나눔스퀘어</vt:lpstr>
      <vt:lpstr>Wingdings</vt:lpstr>
      <vt:lpstr>Noto Sans KR</vt:lpstr>
      <vt:lpstr>맑은 고딕</vt:lpstr>
      <vt:lpstr>Arial</vt:lpstr>
      <vt:lpstr>나눔명조</vt:lpstr>
      <vt:lpstr>KoPubWorld돋움체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Shin JaeYoung</cp:lastModifiedBy>
  <cp:revision>65</cp:revision>
  <dcterms:created xsi:type="dcterms:W3CDTF">2020-01-03T14:16:53Z</dcterms:created>
  <dcterms:modified xsi:type="dcterms:W3CDTF">2021-07-21T11:02:15Z</dcterms:modified>
</cp:coreProperties>
</file>