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90" r:id="rId4"/>
    <p:sldId id="311" r:id="rId5"/>
    <p:sldId id="317" r:id="rId6"/>
    <p:sldId id="314" r:id="rId7"/>
    <p:sldId id="315" r:id="rId8"/>
    <p:sldId id="316" r:id="rId9"/>
    <p:sldId id="305" r:id="rId10"/>
    <p:sldId id="264" r:id="rId11"/>
  </p:sldIdLst>
  <p:sldSz cx="12192000" cy="6858000"/>
  <p:notesSz cx="6858000" cy="9144000"/>
  <p:embeddedFontLst>
    <p:embeddedFont>
      <p:font typeface="KoPubWorld돋움체 Bold" panose="020B0604020202020204" charset="-127"/>
      <p:bold r:id="rId13"/>
    </p:embeddedFont>
    <p:embeddedFont>
      <p:font typeface="KoPubWorld돋움체 Light" panose="020B0604020202020204" charset="-127"/>
      <p:regular r:id="rId14"/>
    </p:embeddedFont>
    <p:embeddedFont>
      <p:font typeface="Cambria Math" panose="02040503050406030204" pitchFamily="18" charset="0"/>
      <p:regular r:id="rId15"/>
    </p:embeddedFont>
    <p:embeddedFont>
      <p:font typeface="나눔명조" panose="02020603020101020101" pitchFamily="18" charset="-127"/>
      <p:regular r:id="rId16"/>
      <p:bold r:id="rId17"/>
    </p:embeddedFont>
    <p:embeddedFont>
      <p:font typeface="나눔명조 ExtraBold" panose="02020603020101020101" pitchFamily="18" charset="-127"/>
      <p:bold r:id="rId18"/>
    </p:embeddedFont>
    <p:embeddedFont>
      <p:font typeface="나눔스퀘어" panose="020B0600000101010101" pitchFamily="34" charset="-127"/>
      <p:regular r:id="rId19"/>
    </p:embeddedFont>
    <p:embeddedFont>
      <p:font typeface="맑은 고딕" panose="020B0503020000020004" pitchFamily="34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9D9D9"/>
    <a:srgbClr val="00589A"/>
    <a:srgbClr val="3D9799"/>
    <a:srgbClr val="448C53"/>
    <a:srgbClr val="99AF47"/>
    <a:srgbClr val="C0CF88"/>
    <a:srgbClr val="9A7012"/>
    <a:srgbClr val="E5A923"/>
    <a:srgbClr val="F0C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5702" autoAdjust="0"/>
  </p:normalViewPr>
  <p:slideViewPr>
    <p:cSldViewPr snapToGrid="0">
      <p:cViewPr varScale="1">
        <p:scale>
          <a:sx n="75" d="100"/>
          <a:sy n="75" d="100"/>
        </p:scale>
        <p:origin x="78" y="17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FF714-397C-4DA4-964F-C4089581E69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845B8-41D5-4BCC-A9A7-3023EACF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9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딥러닝은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각 학습과정을 진행할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가중치를 변경하면서 학습을 수행합니다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딥러닝을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수행할 때 대표적으로 사용되는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텐서플로나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케라스의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경우 학습이 종료된 결과를 그래프로 제공해줍니다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오류가 발생하는 경우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해당 학습결과를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폐기해야합니다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기존 기술에서도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~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*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MLOps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 =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데이터 사이언스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디벨롭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오퍼레이션 기존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데브옵스에서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학습할 데이터르 모아 모델이 나오면 그거를 실행에 옮기는 그런 과정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블록체인은 기존의 폐쇄적인 보아방식의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매커니즘과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다르게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네트워크 참여자의 데이터 공유를 통해 데이터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위변조를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방지할 수 있고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블록을 생성하기 위해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</a:rPr>
              <a:t>PoW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와 같은 합의 알고리즘을 활용해 블록을 생성합니다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딥러닝은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기존의 단일 신경망을 여러 층으로 쌓아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중첩시킨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형태를 가지고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각 입력에서 가중치와 학습데이터 변화를 주면서 러닝을 수행합니다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2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dirty="0"/>
              <a:t>이 시스템은 크게 </a:t>
            </a:r>
            <a:r>
              <a:rPr lang="ko-KR" altLang="en-US" sz="1200" dirty="0" err="1"/>
              <a:t>딥러닝을</a:t>
            </a:r>
            <a:r>
              <a:rPr lang="ko-KR" altLang="en-US" sz="1200" dirty="0"/>
              <a:t> 수행하는 서버와 참여하는 노드들로 구성됩니다</a:t>
            </a:r>
            <a:r>
              <a:rPr lang="en-US" altLang="ko-KR" sz="1200" dirty="0"/>
              <a:t>.</a:t>
            </a:r>
          </a:p>
          <a:p>
            <a:pPr latinLnBrk="1"/>
            <a:r>
              <a:rPr lang="ko-KR" altLang="en-US" sz="1200" dirty="0"/>
              <a:t>블록 생성과 결과 롤백을</a:t>
            </a:r>
            <a:r>
              <a:rPr lang="en-US" altLang="ko-KR" sz="1200" dirty="0"/>
              <a:t> </a:t>
            </a:r>
            <a:r>
              <a:rPr lang="ko-KR" altLang="en-US" sz="1200" dirty="0"/>
              <a:t>위해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딥러닝 중간값 저장</a:t>
            </a:r>
            <a:r>
              <a:rPr lang="en-US" altLang="ko-KR" sz="1200" dirty="0"/>
              <a:t>, </a:t>
            </a:r>
            <a:r>
              <a:rPr lang="ko-KR" altLang="en-US" sz="1200" dirty="0"/>
              <a:t>노드에 대한 합의 과정 저장</a:t>
            </a:r>
            <a:r>
              <a:rPr lang="en-US" altLang="ko-KR" sz="1200" dirty="0"/>
              <a:t>, </a:t>
            </a:r>
            <a:r>
              <a:rPr lang="ko-KR" altLang="en-US" sz="1200" dirty="0"/>
              <a:t>이전 딥러닝 프로세스로 롤백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6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+mj-lt"/>
              <a:buAutoNum type="arabicPeriod"/>
            </a:pPr>
            <a:r>
              <a:rPr lang="ko-KR" altLang="en-US" sz="1200" dirty="0">
                <a:sym typeface="Wingdings" panose="05000000000000000000" pitchFamily="2" charset="2"/>
              </a:rPr>
              <a:t>딥러닝 서버에서 학습을 수행하는 </a:t>
            </a:r>
            <a:r>
              <a:rPr lang="en-US" altLang="ko-KR" sz="1200" dirty="0">
                <a:sym typeface="Wingdings" panose="05000000000000000000" pitchFamily="2" charset="2"/>
              </a:rPr>
              <a:t>Deep Learning Tool</a:t>
            </a:r>
            <a:r>
              <a:rPr lang="ko-KR" altLang="en-US" sz="1200" dirty="0">
                <a:sym typeface="Wingdings" panose="05000000000000000000" pitchFamily="2" charset="2"/>
              </a:rPr>
              <a:t>은 중간 결과값인 가중치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정확도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오차율에 대한 정보를 </a:t>
            </a:r>
            <a:r>
              <a:rPr lang="en-US" altLang="ko-KR" sz="1200" dirty="0">
                <a:sym typeface="Wingdings" panose="05000000000000000000" pitchFamily="2" charset="2"/>
              </a:rPr>
              <a:t>Results Queue</a:t>
            </a:r>
            <a:r>
              <a:rPr lang="ko-KR" altLang="en-US" sz="1200" dirty="0">
                <a:sym typeface="Wingdings" panose="05000000000000000000" pitchFamily="2" charset="2"/>
              </a:rPr>
              <a:t>에 보관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ko-KR" altLang="en-US" sz="1200" dirty="0">
                <a:sym typeface="Wingdings" panose="05000000000000000000" pitchFamily="2" charset="2"/>
              </a:rPr>
              <a:t>이 때</a:t>
            </a:r>
            <a:r>
              <a:rPr lang="en-US" altLang="ko-KR" sz="1200" dirty="0">
                <a:sym typeface="Wingdings" panose="05000000000000000000" pitchFamily="2" charset="2"/>
              </a:rPr>
              <a:t>, Smart Contract</a:t>
            </a:r>
            <a:r>
              <a:rPr lang="ko-KR" altLang="en-US" sz="1200" dirty="0">
                <a:sym typeface="Wingdings" panose="05000000000000000000" pitchFamily="2" charset="2"/>
              </a:rPr>
              <a:t>가 실행되어</a:t>
            </a:r>
            <a:r>
              <a:rPr lang="en-US" altLang="ko-KR" sz="1200" dirty="0">
                <a:sym typeface="Wingdings" panose="05000000000000000000" pitchFamily="2" charset="2"/>
              </a:rPr>
              <a:t>, Results Queue </a:t>
            </a:r>
            <a:r>
              <a:rPr lang="ko-KR" altLang="en-US" sz="1200" dirty="0">
                <a:sym typeface="Wingdings" panose="05000000000000000000" pitchFamily="2" charset="2"/>
              </a:rPr>
              <a:t>내부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값을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블록체인 네트워크에 참여하고 있는 노드들에게 </a:t>
            </a:r>
            <a:r>
              <a:rPr lang="en-US" altLang="ko-KR" sz="1200" dirty="0">
                <a:sym typeface="Wingdings" panose="05000000000000000000" pitchFamily="2" charset="2"/>
              </a:rPr>
              <a:t>broadcast</a:t>
            </a:r>
            <a:r>
              <a:rPr lang="ko-KR" altLang="en-US" sz="1200" dirty="0">
                <a:sym typeface="Wingdings" panose="05000000000000000000" pitchFamily="2" charset="2"/>
              </a:rPr>
              <a:t>로 전송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+mj-lt"/>
              <a:buAutoNum type="arabicPeriod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+mj-lt"/>
              <a:buAutoNum type="arabicPeriod"/>
            </a:pPr>
            <a:r>
              <a:rPr lang="ko-KR" altLang="en-US" sz="1200" dirty="0">
                <a:sym typeface="Wingdings" panose="05000000000000000000" pitchFamily="2" charset="2"/>
              </a:rPr>
              <a:t>노드로 전송된 데이터들은 </a:t>
            </a:r>
            <a:r>
              <a:rPr lang="en-US" altLang="ko-KR" sz="1200" dirty="0" err="1">
                <a:sym typeface="Wingdings" panose="05000000000000000000" pitchFamily="2" charset="2"/>
              </a:rPr>
              <a:t>PoW</a:t>
            </a:r>
            <a:r>
              <a:rPr lang="ko-KR" altLang="en-US" sz="1200" dirty="0">
                <a:sym typeface="Wingdings" panose="05000000000000000000" pitchFamily="2" charset="2"/>
              </a:rPr>
              <a:t>를 사용한 합의 과정을 </a:t>
            </a:r>
            <a:r>
              <a:rPr lang="ko-KR" altLang="en-US" sz="1200" dirty="0" err="1">
                <a:sym typeface="Wingdings" panose="05000000000000000000" pitchFamily="2" charset="2"/>
              </a:rPr>
              <a:t>거치게되고</a:t>
            </a:r>
            <a:r>
              <a:rPr lang="en-US" altLang="ko-KR" sz="1200" dirty="0">
                <a:sym typeface="Wingdings" panose="05000000000000000000" pitchFamily="2" charset="2"/>
              </a:rPr>
              <a:t>, SHA-256 </a:t>
            </a:r>
            <a:r>
              <a:rPr lang="ko-KR" altLang="en-US" sz="1200" dirty="0">
                <a:sym typeface="Wingdings" panose="05000000000000000000" pitchFamily="2" charset="2"/>
              </a:rPr>
              <a:t>해시 알고리즘을 사용합니다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+mj-lt"/>
              <a:buAutoNum type="arabicPeriod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+mj-lt"/>
              <a:buAutoNum type="arabicPeriod"/>
            </a:pPr>
            <a:r>
              <a:rPr lang="ko-KR" altLang="en-US" sz="1200" dirty="0">
                <a:sym typeface="Wingdings" panose="05000000000000000000" pitchFamily="2" charset="2"/>
              </a:rPr>
              <a:t>이 후 두번째 절차는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처음 </a:t>
            </a:r>
            <a:r>
              <a:rPr lang="ko-KR" altLang="en-US" sz="1200" dirty="0" err="1">
                <a:sym typeface="Wingdings" panose="05000000000000000000" pitchFamily="2" charset="2"/>
              </a:rPr>
              <a:t>넌스를</a:t>
            </a:r>
            <a:r>
              <a:rPr lang="ko-KR" altLang="en-US" sz="1200" dirty="0">
                <a:sym typeface="Wingdings" panose="05000000000000000000" pitchFamily="2" charset="2"/>
              </a:rPr>
              <a:t> 찾은 노드가 딥러닝 서버의 </a:t>
            </a:r>
            <a:r>
              <a:rPr lang="en-US" altLang="ko-KR" sz="1200" dirty="0">
                <a:sym typeface="Wingdings" panose="05000000000000000000" pitchFamily="2" charset="2"/>
              </a:rPr>
              <a:t>Consensus Queue</a:t>
            </a:r>
            <a:r>
              <a:rPr lang="ko-KR" altLang="en-US" sz="1200" dirty="0">
                <a:sym typeface="Wingdings" panose="05000000000000000000" pitchFamily="2" charset="2"/>
              </a:rPr>
              <a:t>로 블록의 </a:t>
            </a:r>
            <a:r>
              <a:rPr lang="ko-KR" altLang="en-US" sz="1200" dirty="0" err="1">
                <a:sym typeface="Wingdings" panose="05000000000000000000" pitchFamily="2" charset="2"/>
              </a:rPr>
              <a:t>해시값과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err="1">
                <a:sym typeface="Wingdings" panose="05000000000000000000" pitchFamily="2" charset="2"/>
              </a:rPr>
              <a:t>넌스를</a:t>
            </a:r>
            <a:r>
              <a:rPr lang="ko-KR" altLang="en-US" sz="1200" dirty="0">
                <a:sym typeface="Wingdings" panose="05000000000000000000" pitchFamily="2" charset="2"/>
              </a:rPr>
              <a:t> 전달하고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이를 다른 노드들이 전달 받아 검증 작업을 수행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이후 </a:t>
            </a:r>
            <a:r>
              <a:rPr lang="en-US" altLang="ko-KR" sz="1200" dirty="0" err="1">
                <a:sym typeface="Wingdings" panose="05000000000000000000" pitchFamily="2" charset="2"/>
              </a:rPr>
              <a:t>Consunsus</a:t>
            </a:r>
            <a:r>
              <a:rPr lang="en-US" altLang="ko-KR" sz="1200" dirty="0">
                <a:sym typeface="Wingdings" panose="05000000000000000000" pitchFamily="2" charset="2"/>
              </a:rPr>
              <a:t> Smart Contract</a:t>
            </a:r>
            <a:r>
              <a:rPr lang="ko-KR" altLang="en-US" sz="1200" dirty="0">
                <a:sym typeface="Wingdings" panose="05000000000000000000" pitchFamily="2" charset="2"/>
              </a:rPr>
              <a:t>의 동작을 통해 각 노드의 검증 결과를 </a:t>
            </a:r>
            <a:r>
              <a:rPr lang="ko-KR" altLang="en-US" sz="1200" dirty="0" err="1">
                <a:sym typeface="Wingdings" panose="05000000000000000000" pitchFamily="2" charset="2"/>
              </a:rPr>
              <a:t>검증받고</a:t>
            </a:r>
            <a:r>
              <a:rPr lang="en-US" altLang="ko-KR" sz="1200" dirty="0">
                <a:sym typeface="Wingdings" panose="05000000000000000000" pitchFamily="2" charset="2"/>
              </a:rPr>
              <a:t>, 51%</a:t>
            </a:r>
            <a:r>
              <a:rPr lang="ko-KR" altLang="en-US" sz="1200" dirty="0">
                <a:sym typeface="Wingdings" panose="05000000000000000000" pitchFamily="2" charset="2"/>
              </a:rPr>
              <a:t>이상의 동의가 있는 경우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새당 블록을 체인에 등록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7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>
                <a:srgbClr val="FF3F3F"/>
              </a:buClr>
              <a:buFont typeface="+mj-lt"/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딥러닝 학습 결과 오류 발생 시 수행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3F3F"/>
              </a:buClr>
              <a:buSzTx/>
              <a:buFont typeface="+mj-lt"/>
              <a:buNone/>
              <a:tabLst/>
              <a:defRPr/>
            </a:pPr>
            <a:r>
              <a:rPr lang="ko-KR" altLang="en-US" sz="1200" dirty="0">
                <a:sym typeface="Wingdings" panose="05000000000000000000" pitchFamily="2" charset="2"/>
              </a:rPr>
              <a:t>해당 기능은 </a:t>
            </a:r>
            <a:r>
              <a:rPr lang="en-US" altLang="ko-KR" sz="1200" dirty="0">
                <a:sym typeface="Wingdings" panose="05000000000000000000" pitchFamily="2" charset="2"/>
              </a:rPr>
              <a:t>Smart Contract</a:t>
            </a:r>
            <a:r>
              <a:rPr lang="ko-KR" altLang="en-US" sz="1200" dirty="0">
                <a:sym typeface="Wingdings" panose="05000000000000000000" pitchFamily="2" charset="2"/>
              </a:rPr>
              <a:t>을 사용하여 </a:t>
            </a:r>
            <a:r>
              <a:rPr lang="en-US" altLang="ko-KR" sz="1200" dirty="0">
                <a:sym typeface="Wingdings" panose="05000000000000000000" pitchFamily="2" charset="2"/>
              </a:rPr>
              <a:t>Roll Back Module</a:t>
            </a:r>
            <a:r>
              <a:rPr lang="ko-KR" altLang="en-US" sz="1200" dirty="0">
                <a:sym typeface="Wingdings" panose="05000000000000000000" pitchFamily="2" charset="2"/>
              </a:rPr>
              <a:t>에 작업을 요청하는 것으로 수행된다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Clr>
                <a:srgbClr val="FF3F3F"/>
              </a:buClr>
              <a:buFont typeface="+mj-lt"/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Clr>
                <a:srgbClr val="FF3F3F"/>
              </a:buClr>
              <a:buFont typeface="+mj-lt"/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각 학습 단계에서 블록체인에 정확도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오차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가중치를 포함하고 있는데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9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>
                <a:srgbClr val="FF3F3F"/>
              </a:buClr>
              <a:buFont typeface="+mj-lt"/>
              <a:buNone/>
            </a:pPr>
            <a:r>
              <a:rPr lang="ko-KR" altLang="en-US" dirty="0"/>
              <a:t>시스템에서 처음 노드가 등록될 때 사용되는 </a:t>
            </a:r>
            <a:r>
              <a:rPr lang="en-US" altLang="ko-KR" dirty="0"/>
              <a:t>Create </a:t>
            </a:r>
            <a:r>
              <a:rPr lang="ko-KR" altLang="en-US" dirty="0"/>
              <a:t>명령어는 </a:t>
            </a:r>
            <a:r>
              <a:rPr lang="en-US" altLang="ko-KR" dirty="0"/>
              <a:t>100</a:t>
            </a:r>
            <a:r>
              <a:rPr lang="ko-KR" altLang="en-US" dirty="0"/>
              <a:t>회가 필요하다</a:t>
            </a:r>
            <a:r>
              <a:rPr lang="en-US" altLang="ko-KR" dirty="0"/>
              <a:t>. </a:t>
            </a:r>
            <a:r>
              <a:rPr lang="ko-KR" altLang="en-US" dirty="0"/>
              <a:t>이후 매번 </a:t>
            </a:r>
            <a:r>
              <a:rPr lang="ko-KR" altLang="en-US" dirty="0" err="1"/>
              <a:t>블</a:t>
            </a:r>
            <a:r>
              <a:rPr lang="ko-KR" altLang="en-US" dirty="0"/>
              <a:t> 록을 생성할 때</a:t>
            </a:r>
            <a:r>
              <a:rPr lang="en-US" altLang="ko-KR" dirty="0"/>
              <a:t>, Results Queue</a:t>
            </a:r>
            <a:r>
              <a:rPr lang="ko-KR" altLang="en-US" dirty="0"/>
              <a:t>의 딥러닝 결과 값 을 확인하기 위해 사용되는 </a:t>
            </a:r>
            <a:r>
              <a:rPr lang="en-US" altLang="ko-KR" dirty="0"/>
              <a:t>Balance </a:t>
            </a:r>
            <a:r>
              <a:rPr lang="ko-KR" altLang="en-US" dirty="0"/>
              <a:t>명령어는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100</a:t>
            </a:r>
            <a:r>
              <a:rPr lang="ko-KR" altLang="en-US" dirty="0"/>
              <a:t>개의 노드에게 전달하기 위해 </a:t>
            </a:r>
            <a:r>
              <a:rPr lang="en-US" altLang="ko-KR" dirty="0"/>
              <a:t>PUSH </a:t>
            </a:r>
            <a:r>
              <a:rPr lang="ko-KR" altLang="en-US" dirty="0"/>
              <a:t>명령 어가 </a:t>
            </a:r>
            <a:r>
              <a:rPr lang="en-US" altLang="ko-KR" dirty="0"/>
              <a:t>100</a:t>
            </a:r>
            <a:r>
              <a:rPr lang="ko-KR" altLang="en-US" dirty="0"/>
              <a:t>회 사용된다</a:t>
            </a:r>
            <a:r>
              <a:rPr lang="en-US" altLang="ko-KR" dirty="0"/>
              <a:t>. </a:t>
            </a:r>
            <a:r>
              <a:rPr lang="en-US" altLang="ko-KR" dirty="0" err="1"/>
              <a:t>PoW</a:t>
            </a:r>
            <a:r>
              <a:rPr lang="ko-KR" altLang="en-US" dirty="0"/>
              <a:t>의 수행을 위해 </a:t>
            </a:r>
            <a:r>
              <a:rPr lang="en-US" altLang="ko-KR" dirty="0"/>
              <a:t>SHA-256 </a:t>
            </a:r>
            <a:r>
              <a:rPr lang="ko-KR" altLang="en-US" dirty="0"/>
              <a:t>알고리즘을 각 노드당 </a:t>
            </a:r>
            <a:r>
              <a:rPr lang="en-US" altLang="ko-KR" dirty="0"/>
              <a:t>10</a:t>
            </a:r>
            <a:r>
              <a:rPr lang="ko-KR" altLang="en-US" dirty="0" err="1"/>
              <a:t>회씩</a:t>
            </a:r>
            <a:r>
              <a:rPr lang="ko-KR" altLang="en-US" dirty="0"/>
              <a:t> 수행한다고 가정한다면</a:t>
            </a:r>
            <a:r>
              <a:rPr lang="en-US" altLang="ko-KR" dirty="0"/>
              <a:t>, ADD</a:t>
            </a:r>
            <a:r>
              <a:rPr lang="ko-KR" altLang="en-US" dirty="0"/>
              <a:t>와 </a:t>
            </a:r>
            <a:r>
              <a:rPr lang="en-US" altLang="ko-KR" dirty="0"/>
              <a:t>MUL</a:t>
            </a:r>
            <a:r>
              <a:rPr lang="ko-KR" altLang="en-US" dirty="0"/>
              <a:t>을 </a:t>
            </a:r>
            <a:r>
              <a:rPr lang="en-US" altLang="ko-KR" dirty="0"/>
              <a:t>65,536</a:t>
            </a:r>
            <a:r>
              <a:rPr lang="ko-KR" altLang="en-US" dirty="0"/>
              <a:t>회 수행한다</a:t>
            </a:r>
            <a:r>
              <a:rPr lang="en-US" altLang="ko-KR" dirty="0"/>
              <a:t>. </a:t>
            </a:r>
            <a:r>
              <a:rPr lang="ko-KR" altLang="en-US" dirty="0"/>
              <a:t>이 후 이를 </a:t>
            </a:r>
            <a:r>
              <a:rPr lang="en-US" altLang="ko-KR" dirty="0"/>
              <a:t>Consensus Queue</a:t>
            </a:r>
            <a:r>
              <a:rPr lang="ko-KR" altLang="en-US" dirty="0"/>
              <a:t>로 전달하기 위해 </a:t>
            </a:r>
            <a:r>
              <a:rPr lang="en-US" altLang="ko-KR" dirty="0"/>
              <a:t>PUSH </a:t>
            </a:r>
            <a:r>
              <a:rPr lang="ko-KR" altLang="en-US" dirty="0"/>
              <a:t>명령어가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ko-KR" altLang="en-US" dirty="0"/>
              <a:t>참여 노드가 블록 생성 결과 확인을 위해 </a:t>
            </a:r>
            <a:r>
              <a:rPr lang="en-US" altLang="ko-KR" dirty="0"/>
              <a:t>99</a:t>
            </a:r>
            <a:r>
              <a:rPr lang="ko-KR" altLang="en-US" dirty="0"/>
              <a:t>번의 </a:t>
            </a:r>
            <a:r>
              <a:rPr lang="en-US" altLang="ko-KR" dirty="0"/>
              <a:t>POP </a:t>
            </a:r>
            <a:r>
              <a:rPr lang="ko-KR" altLang="en-US" dirty="0"/>
              <a:t>명령어가 수행된다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Clr>
                <a:srgbClr val="FF3F3F"/>
              </a:buClr>
              <a:buFont typeface="+mj-lt"/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Clr>
                <a:srgbClr val="FF3F3F"/>
              </a:buClr>
              <a:buFont typeface="+mj-lt"/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장기적으로 사용한다면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서비스를 제공하는데 소요되는 비용이 기하급수적으로 늘기 때문에 </a:t>
            </a:r>
            <a:r>
              <a:rPr lang="ko-KR" altLang="en-US" sz="1200" dirty="0" err="1">
                <a:sym typeface="Wingdings" panose="05000000000000000000" pitchFamily="2" charset="2"/>
              </a:rPr>
              <a:t>이더리움</a:t>
            </a:r>
            <a:r>
              <a:rPr lang="ko-KR" altLang="en-US" sz="1200" dirty="0">
                <a:sym typeface="Wingdings" panose="05000000000000000000" pitchFamily="2" charset="2"/>
              </a:rPr>
              <a:t> 플랫폼을 사용하는 것의 어려움이 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FF3F3F"/>
              </a:buClr>
              <a:buFont typeface="+mj-lt"/>
              <a:buNone/>
            </a:pPr>
            <a:r>
              <a:rPr lang="ko-KR" altLang="en-US" sz="1200" dirty="0">
                <a:sym typeface="Wingdings" panose="05000000000000000000" pitchFamily="2" charset="2"/>
              </a:rPr>
              <a:t>제안하는 시스템에서는 </a:t>
            </a:r>
            <a:r>
              <a:rPr lang="en-US" altLang="ko-KR" sz="1200" dirty="0">
                <a:sym typeface="Wingdings" panose="05000000000000000000" pitchFamily="2" charset="2"/>
              </a:rPr>
              <a:t>smart contract</a:t>
            </a:r>
            <a:r>
              <a:rPr lang="ko-KR" altLang="en-US" sz="1200" dirty="0">
                <a:sym typeface="Wingdings" panose="05000000000000000000" pitchFamily="2" charset="2"/>
              </a:rPr>
              <a:t>을 사용하는데 수수료가 사용되지 않기 때문에 서비스 제공에 필요한 비용 절감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4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>
                <a:srgbClr val="FF3F3F"/>
              </a:buClr>
              <a:buFont typeface="+mj-lt"/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7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1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2D62-6991-4F97-8FB4-9FFA3AB97A02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41E-99DE-4249-ADF0-74676C946E85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3734-8DEE-4957-9BAE-BD874601D066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54FC-87C5-41C1-A7ED-E362E555CC2D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3240-151D-4851-99E3-060CAF021B27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CBA-B486-4E47-8364-DAEF9BC56EAD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B605-4BB1-4202-AE76-D7AD9E540984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E13D-36D7-42BB-8F78-176AA96B7316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CDF2-4F18-4677-BD6F-91CA32A0088F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3B8-42C3-4BEE-9303-C5BE91A71E12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054F-12F5-42C7-BFF2-4DD3D34DE14A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A02D-EEC9-4B88-AB7D-CC0546AEEFA3}" type="datetime1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634065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BBE7A-A3F4-4C20-AE3E-7803529A8460}"/>
              </a:ext>
            </a:extLst>
          </p:cNvPr>
          <p:cNvSpPr txBox="1"/>
          <p:nvPr/>
        </p:nvSpPr>
        <p:spPr>
          <a:xfrm>
            <a:off x="1000359" y="2308392"/>
            <a:ext cx="10213052" cy="2163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딥러닝 형상관리를 위한 블록체인 시스템 설계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 Semilight" panose="020B0502040204020203" pitchFamily="34" charset="-128"/>
            </a:endParaRPr>
          </a:p>
          <a:p>
            <a:pPr algn="r">
              <a:lnSpc>
                <a:spcPct val="200000"/>
              </a:lnSpc>
            </a:pP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한국정보전자통신기술학회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논문지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,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배수환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,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신용태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 Semilight" panose="020B0502040204020203" pitchFamily="34" charset="-128"/>
            </a:endParaRP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-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논문 리뷰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-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 Semilight" panose="020B0502040204020203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F41E0-B6DE-489D-A31F-F721F7E2B7B3}"/>
              </a:ext>
            </a:extLst>
          </p:cNvPr>
          <p:cNvSpPr txBox="1"/>
          <p:nvPr/>
        </p:nvSpPr>
        <p:spPr>
          <a:xfrm>
            <a:off x="5347703" y="5617686"/>
            <a:ext cx="179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학기 세미나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20180642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신재영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77FC93-C9AC-449D-BA80-DCC4BB42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5414227" y="3102132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Q&amp;A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감사합니다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</a:t>
            </a: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2B42E3-FBE5-44D0-91B1-980BF254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21771" y="0"/>
            <a:ext cx="12213771" cy="8609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75000"/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bg1">
                  <a:lumMod val="75000"/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5255947" y="1829305"/>
            <a:ext cx="1177503" cy="646331"/>
            <a:chOff x="3403338" y="2598003"/>
            <a:chExt cx="1177503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005042" y="2667984"/>
              <a:ext cx="575799" cy="41646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서론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C83884-94AC-4FA3-896D-F8170CB5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F79168-DDCA-45E6-A59A-F9737924FDAC}"/>
              </a:ext>
            </a:extLst>
          </p:cNvPr>
          <p:cNvGrpSpPr/>
          <p:nvPr/>
        </p:nvGrpSpPr>
        <p:grpSpPr>
          <a:xfrm>
            <a:off x="5255947" y="2553708"/>
            <a:ext cx="1825116" cy="646331"/>
            <a:chOff x="3403338" y="2598003"/>
            <a:chExt cx="1825116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CED1EC-5353-4520-9986-A5BEFB8696F5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06D17C-DB22-498A-960B-76326D9FF8DC}"/>
                </a:ext>
              </a:extLst>
            </p:cNvPr>
            <p:cNvSpPr txBox="1"/>
            <p:nvPr/>
          </p:nvSpPr>
          <p:spPr>
            <a:xfrm>
              <a:off x="4005042" y="2667984"/>
              <a:ext cx="1223412" cy="41646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시스템 설계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28CEB6-89AA-40F0-8C54-A552123B7BBB}"/>
              </a:ext>
            </a:extLst>
          </p:cNvPr>
          <p:cNvGrpSpPr/>
          <p:nvPr/>
        </p:nvGrpSpPr>
        <p:grpSpPr>
          <a:xfrm>
            <a:off x="5255947" y="3284014"/>
            <a:ext cx="1629549" cy="646331"/>
            <a:chOff x="3403338" y="2598003"/>
            <a:chExt cx="1629549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8F9EC9-C98C-4870-B2CE-364F06B2977D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848CFE-8691-4DDC-8707-350F5BAAD756}"/>
                </a:ext>
              </a:extLst>
            </p:cNvPr>
            <p:cNvSpPr txBox="1"/>
            <p:nvPr/>
          </p:nvSpPr>
          <p:spPr>
            <a:xfrm>
              <a:off x="4005042" y="2667984"/>
              <a:ext cx="1027845" cy="41646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성능 평가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C944D6-DE52-4C07-A017-5FB13AAC67C4}"/>
              </a:ext>
            </a:extLst>
          </p:cNvPr>
          <p:cNvGrpSpPr/>
          <p:nvPr/>
        </p:nvGrpSpPr>
        <p:grpSpPr>
          <a:xfrm>
            <a:off x="5255947" y="3984139"/>
            <a:ext cx="1177503" cy="646331"/>
            <a:chOff x="3403338" y="2598003"/>
            <a:chExt cx="1177503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BA9653-B956-42E6-9DAA-3B2724656B23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885CC3-EBA7-45E0-B9E7-C2C30596B358}"/>
                </a:ext>
              </a:extLst>
            </p:cNvPr>
            <p:cNvSpPr txBox="1"/>
            <p:nvPr/>
          </p:nvSpPr>
          <p:spPr>
            <a:xfrm>
              <a:off x="4005042" y="2667984"/>
              <a:ext cx="575799" cy="41646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결론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5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서론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해당 연구의 필요성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E3E04-5127-4313-8718-45A95BF41B01}"/>
              </a:ext>
            </a:extLst>
          </p:cNvPr>
          <p:cNvSpPr txBox="1"/>
          <p:nvPr/>
        </p:nvSpPr>
        <p:spPr>
          <a:xfrm>
            <a:off x="289560" y="967359"/>
            <a:ext cx="10306026" cy="22606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딥러닝을</a:t>
            </a:r>
            <a:r>
              <a:rPr lang="ko-KR" altLang="en-US" sz="1600" dirty="0"/>
              <a:t> 수행할 때 과다학습으로 인한 퇴화 현상 또는 가중치의 잘못된 설정 등으로 학습 결과에 오류 발생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Clr>
                <a:srgbClr val="FF3F3F"/>
              </a:buClr>
              <a:buFont typeface="+mj-lt"/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회 이내의 값으로 롤백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Clr>
                <a:srgbClr val="FF3F3F"/>
              </a:buClr>
              <a:buFont typeface="+mj-lt"/>
              <a:buAutoNum type="arabicPeriod"/>
            </a:pPr>
            <a:r>
              <a:rPr lang="en-US" altLang="ko-KR" sz="1600" dirty="0" err="1"/>
              <a:t>MLOps</a:t>
            </a:r>
            <a:r>
              <a:rPr lang="en-US" altLang="ko-KR" sz="1600" dirty="0"/>
              <a:t> </a:t>
            </a:r>
            <a:r>
              <a:rPr lang="ko-KR" altLang="en-US" sz="1600" dirty="0"/>
              <a:t>적용하여 중간 값 관리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완벽한 학습 결과 복구 불가 및 이력 관리 기능 부족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600" dirty="0">
                <a:sym typeface="Wingdings" panose="05000000000000000000" pitchFamily="2" charset="2"/>
              </a:rPr>
              <a:t>따라서 딥러닝 형상관리를 위한 시스템이 필요하며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해당 주제에 대한 실질적인 블록구성과 합의방식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세부 동작 절차에 대한 연구 결과 기술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D78EF0-D16B-468C-A703-7F261C8A8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72163"/>
              </p:ext>
            </p:extLst>
          </p:nvPr>
        </p:nvGraphicFramePr>
        <p:xfrm>
          <a:off x="520648" y="3486418"/>
          <a:ext cx="10938640" cy="2681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320">
                  <a:extLst>
                    <a:ext uri="{9D8B030D-6E8A-4147-A177-3AD203B41FA5}">
                      <a16:colId xmlns:a16="http://schemas.microsoft.com/office/drawing/2014/main" val="2033646939"/>
                    </a:ext>
                  </a:extLst>
                </a:gridCol>
                <a:gridCol w="5469320">
                  <a:extLst>
                    <a:ext uri="{9D8B030D-6E8A-4147-A177-3AD203B41FA5}">
                      <a16:colId xmlns:a16="http://schemas.microsoft.com/office/drawing/2014/main" val="1185127019"/>
                    </a:ext>
                  </a:extLst>
                </a:gridCol>
              </a:tblGrid>
              <a:tr h="250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블록체인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딥러닝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810602"/>
                  </a:ext>
                </a:extLst>
              </a:tr>
              <a:tr h="23766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Decentralized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Anonymous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Consensus Protocol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Immutable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P2P Network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7849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9F9B26E-4720-4505-96DC-D29DF3B54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64" y="3839084"/>
            <a:ext cx="4670447" cy="22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제안된 시스템 설계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시스템 구조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FDFADF-FCE7-44E0-AB66-D75AA3CE8392}"/>
              </a:ext>
            </a:extLst>
          </p:cNvPr>
          <p:cNvGrpSpPr/>
          <p:nvPr/>
        </p:nvGrpSpPr>
        <p:grpSpPr>
          <a:xfrm>
            <a:off x="428625" y="1717574"/>
            <a:ext cx="5514975" cy="4011483"/>
            <a:chOff x="2982912" y="1086025"/>
            <a:chExt cx="5514975" cy="40114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6B84CD8-7EA7-4B24-BFA8-2BC216F73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912" y="1086025"/>
              <a:ext cx="5514975" cy="3581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BDB3AE-441D-487E-88A0-14F6B26A760A}"/>
                </a:ext>
              </a:extLst>
            </p:cNvPr>
            <p:cNvSpPr txBox="1"/>
            <p:nvPr/>
          </p:nvSpPr>
          <p:spPr>
            <a:xfrm>
              <a:off x="5245100" y="4789731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시스템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구조</a:t>
              </a:r>
            </a:p>
          </p:txBody>
        </p:sp>
      </p:grpSp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21E4AF19-E042-4340-8C5D-1498FE29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05451"/>
              </p:ext>
            </p:extLst>
          </p:nvPr>
        </p:nvGraphicFramePr>
        <p:xfrm>
          <a:off x="6248402" y="1278466"/>
          <a:ext cx="5321297" cy="4744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2958769631"/>
                    </a:ext>
                  </a:extLst>
                </a:gridCol>
                <a:gridCol w="2144404">
                  <a:extLst>
                    <a:ext uri="{9D8B030D-6E8A-4147-A177-3AD203B41FA5}">
                      <a16:colId xmlns:a16="http://schemas.microsoft.com/office/drawing/2014/main" val="743407567"/>
                    </a:ext>
                  </a:extLst>
                </a:gridCol>
                <a:gridCol w="2184116">
                  <a:extLst>
                    <a:ext uri="{9D8B030D-6E8A-4147-A177-3AD203B41FA5}">
                      <a16:colId xmlns:a16="http://schemas.microsoft.com/office/drawing/2014/main" val="582478227"/>
                    </a:ext>
                  </a:extLst>
                </a:gridCol>
              </a:tblGrid>
              <a:tr h="586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436385"/>
                  </a:ext>
                </a:extLst>
              </a:tr>
              <a:tr h="586317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Deep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Learning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Server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Deep Learning Tool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Performing Deep learning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146432"/>
                  </a:ext>
                </a:extLst>
              </a:tr>
              <a:tr h="586317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Smart Contract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 for block creation and results rollback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437474"/>
                  </a:ext>
                </a:extLst>
              </a:tr>
              <a:tr h="586317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Result Queue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Stores deep learning intermediate value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09424"/>
                  </a:ext>
                </a:extLst>
              </a:tr>
              <a:tr h="58631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Consensus Queue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Stores consensus process for nodes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040030"/>
                  </a:ext>
                </a:extLst>
              </a:tr>
              <a:tr h="58631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Roll Back Module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Rollback to previous deep learning processes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54111"/>
                  </a:ext>
                </a:extLst>
              </a:tr>
              <a:tr h="58631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Deep Learning Monitoring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Deep learning history management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189318"/>
                  </a:ext>
                </a:extLst>
              </a:tr>
              <a:tr h="586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User Node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Making decision about block creation, consensus, rollback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450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22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3F10DA6-6C85-4E7A-AE23-F8661ADCF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61242"/>
              </p:ext>
            </p:extLst>
          </p:nvPr>
        </p:nvGraphicFramePr>
        <p:xfrm>
          <a:off x="340360" y="869518"/>
          <a:ext cx="10938640" cy="541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320">
                  <a:extLst>
                    <a:ext uri="{9D8B030D-6E8A-4147-A177-3AD203B41FA5}">
                      <a16:colId xmlns:a16="http://schemas.microsoft.com/office/drawing/2014/main" val="1646160713"/>
                    </a:ext>
                  </a:extLst>
                </a:gridCol>
                <a:gridCol w="5469320">
                  <a:extLst>
                    <a:ext uri="{9D8B030D-6E8A-4147-A177-3AD203B41FA5}">
                      <a16:colId xmlns:a16="http://schemas.microsoft.com/office/drawing/2014/main" val="2747251016"/>
                    </a:ext>
                  </a:extLst>
                </a:gridCol>
              </a:tblGrid>
              <a:tr h="2506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블록체인 절차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075670"/>
                  </a:ext>
                </a:extLst>
              </a:tr>
              <a:tr h="250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블록 생성 시 첫 번째 절차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블록 생성 시 두 번째 절차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94457"/>
                  </a:ext>
                </a:extLst>
              </a:tr>
              <a:tr h="237660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508852"/>
                  </a:ext>
                </a:extLst>
              </a:tr>
              <a:tr h="2430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딥러닝 서버에서 학습을 수행하는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Deep Learning Tool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은 중간 결과값인 가중치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정확도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오차율에 대한 정보를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Results Queue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에 보관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.</a:t>
                      </a:r>
                      <a:br>
                        <a:rPr lang="en-US" altLang="ko-KR" sz="1400" dirty="0">
                          <a:sym typeface="Wingdings" panose="05000000000000000000" pitchFamily="2" charset="2"/>
                        </a:rPr>
                      </a:b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이 때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Smart Contract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가 실행되어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Results Queue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내부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값을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블록체인 네트워크에 참여하고 있는 노드들에게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broadcast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로 전송</a:t>
                      </a:r>
                      <a:endParaRPr lang="en-US" altLang="ko-KR" sz="1400" dirty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300"/>
                        </a:lnSpc>
                        <a:buClr>
                          <a:srgbClr val="FF3F3F"/>
                        </a:buClr>
                        <a:buFont typeface="+mj-lt"/>
                        <a:buNone/>
                      </a:pP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가장 처음 블록의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Nonce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를 찾는 노드가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Deep Learning Server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Cons</a:t>
                      </a:r>
                      <a:r>
                        <a:rPr lang="en-US" altLang="ko-KR" sz="1400" i="0" dirty="0"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nsus Queue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로 블록의 해시 값과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Nonce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를 전달하고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이를 다른 노드들이 전달받아 검증 작업 수행</a:t>
                      </a:r>
                      <a:br>
                        <a:rPr lang="en-US" altLang="ko-KR" sz="1400" dirty="0">
                          <a:sym typeface="Wingdings" panose="05000000000000000000" pitchFamily="2" charset="2"/>
                        </a:rPr>
                      </a:b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이후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Consensus Smart Contract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동작을 통해 각 노드의 검증 결과를 전달 받고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51%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이상의 동의가 있는 경우 해당 블록을 체인에 등록</a:t>
                      </a:r>
                      <a:endParaRPr lang="en-US" altLang="ko-KR" sz="1400" dirty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9672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7256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제안된 시스템 설계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블록체인 절차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5C2D03-3708-4F36-8886-2EEBEDF3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582" y="1514443"/>
            <a:ext cx="3892659" cy="2253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747B42C-82B5-441C-9778-4EEDA5D0C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41" y="1514443"/>
            <a:ext cx="3892659" cy="2253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145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3F10DA6-6C85-4E7A-AE23-F8661ADCF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27249"/>
              </p:ext>
            </p:extLst>
          </p:nvPr>
        </p:nvGraphicFramePr>
        <p:xfrm>
          <a:off x="340360" y="869518"/>
          <a:ext cx="10938640" cy="5436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8640">
                  <a:extLst>
                    <a:ext uri="{9D8B030D-6E8A-4147-A177-3AD203B41FA5}">
                      <a16:colId xmlns:a16="http://schemas.microsoft.com/office/drawing/2014/main" val="3767715292"/>
                    </a:ext>
                  </a:extLst>
                </a:gridCol>
              </a:tblGrid>
              <a:tr h="501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딥러닝 학습 결과 롤백 기능 설계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075670"/>
                  </a:ext>
                </a:extLst>
              </a:tr>
              <a:tr h="2267919">
                <a:tc>
                  <a:txBody>
                    <a:bodyPr/>
                    <a:lstStyle/>
                    <a:p>
                      <a:pPr marL="342900" indent="-342900">
                        <a:lnSpc>
                          <a:spcPts val="2300"/>
                        </a:lnSpc>
                        <a:buClr>
                          <a:srgbClr val="FF3F3F"/>
                        </a:buClr>
                        <a:buFont typeface="+mj-lt"/>
                        <a:buAutoNum type="arabicPeriod"/>
                      </a:pPr>
                      <a:endParaRPr lang="en-US" altLang="ko-KR" sz="1400" dirty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800591"/>
                  </a:ext>
                </a:extLst>
              </a:tr>
              <a:tr h="2667526">
                <a:tc>
                  <a:txBody>
                    <a:bodyPr/>
                    <a:lstStyle/>
                    <a:p>
                      <a:pPr marL="342900" indent="-342900">
                        <a:lnSpc>
                          <a:spcPts val="2300"/>
                        </a:lnSpc>
                        <a:buClr>
                          <a:srgbClr val="FF3F3F"/>
                        </a:buClr>
                        <a:buFont typeface="+mj-lt"/>
                        <a:buAutoNum type="arabicPeriod"/>
                      </a:pP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학습 결과에 오류가 있는 경우 블록의 내용을 확인하여 이전 시점 중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가장 높은 정확도를 가지는 상태의 가중치를 가져와 해당 지점으로 복구</a:t>
                      </a:r>
                      <a:endParaRPr lang="en-US" altLang="ko-KR" sz="1400" dirty="0">
                        <a:sym typeface="Wingdings" panose="05000000000000000000" pitchFamily="2" charset="2"/>
                      </a:endParaRPr>
                    </a:p>
                    <a:p>
                      <a:pPr marL="342900" indent="-342900">
                        <a:lnSpc>
                          <a:spcPts val="2300"/>
                        </a:lnSpc>
                        <a:buClr>
                          <a:srgbClr val="FF3F3F"/>
                        </a:buClr>
                        <a:buFont typeface="+mj-lt"/>
                        <a:buAutoNum type="arabicPeriod"/>
                      </a:pP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Smart Contract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이 실행되면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각 노드들은 자신의 블록체인의 내용을 확인하고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복구할 지점을 선택하여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Roll Back Module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에 전달</a:t>
                      </a:r>
                      <a:endParaRPr lang="en-US" altLang="ko-KR" sz="1400" dirty="0">
                        <a:sym typeface="Wingdings" panose="05000000000000000000" pitchFamily="2" charset="2"/>
                      </a:endParaRPr>
                    </a:p>
                    <a:p>
                      <a:pPr marL="342900" indent="-342900">
                        <a:lnSpc>
                          <a:spcPts val="2300"/>
                        </a:lnSpc>
                        <a:buClr>
                          <a:srgbClr val="FF3F3F"/>
                        </a:buClr>
                        <a:buFont typeface="+mj-lt"/>
                        <a:buAutoNum type="arabicPeriod"/>
                      </a:pP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Roll Back Module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은 블록체인 네트워크의 모든 노드에게 </a:t>
                      </a:r>
                      <a:r>
                        <a:rPr lang="ko-KR" altLang="en-US" sz="1400" dirty="0" err="1">
                          <a:sym typeface="Wingdings" panose="05000000000000000000" pitchFamily="2" charset="2"/>
                        </a:rPr>
                        <a:t>롤백할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 지점에 대한 정보를 수집한 후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해당 지점으로 롤백을 수행</a:t>
                      </a:r>
                      <a:endParaRPr lang="en-US" altLang="ko-KR" sz="1400" dirty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50885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7256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95817"/>
            <a:chOff x="3819245" y="188165"/>
            <a:chExt cx="6013933" cy="8958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875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제안된 시스템 설계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딥러닝 학습 결과 롤백기능 설계</a:t>
              </a:r>
            </a:p>
            <a:p>
              <a:pPr>
                <a:lnSpc>
                  <a:spcPts val="2100"/>
                </a:lnSpc>
              </a:pP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ED6EB5F-2F97-4D25-9AB0-41CB04743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49" y="1476559"/>
            <a:ext cx="5301768" cy="20258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9F80CE-34C6-4453-A563-328DC97FA00E}"/>
              </a:ext>
            </a:extLst>
          </p:cNvPr>
          <p:cNvGrpSpPr/>
          <p:nvPr/>
        </p:nvGrpSpPr>
        <p:grpSpPr>
          <a:xfrm>
            <a:off x="712573" y="1502470"/>
            <a:ext cx="3212954" cy="2141824"/>
            <a:chOff x="2395948" y="4270359"/>
            <a:chExt cx="3497506" cy="214182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793B34B-3B83-419D-B75C-658133B4A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5948" y="4270359"/>
              <a:ext cx="3497506" cy="1857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5263D1-5368-43C3-92FF-BB7AD554AA25}"/>
                </a:ext>
              </a:extLst>
            </p:cNvPr>
            <p:cNvSpPr txBox="1"/>
            <p:nvPr/>
          </p:nvSpPr>
          <p:spPr>
            <a:xfrm>
              <a:off x="3642494" y="6150573"/>
              <a:ext cx="10857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&lt;</a:t>
              </a:r>
              <a:r>
                <a:rPr lang="ko-KR" altLang="en-US" sz="1050" dirty="0"/>
                <a:t>블록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구성</a:t>
              </a:r>
              <a:r>
                <a:rPr lang="en-US" altLang="ko-KR" sz="1050" dirty="0"/>
                <a:t>&gt;</a:t>
              </a:r>
              <a:endParaRPr lang="ko-KR" altLang="en-US" sz="105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E362FB-76EE-4AE0-8B7A-C6AAB02EEA13}"/>
              </a:ext>
            </a:extLst>
          </p:cNvPr>
          <p:cNvSpPr/>
          <p:nvPr/>
        </p:nvSpPr>
        <p:spPr>
          <a:xfrm>
            <a:off x="712574" y="1721594"/>
            <a:ext cx="901815" cy="1638251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F101116-AB29-41D1-8842-191D268CC904}"/>
              </a:ext>
            </a:extLst>
          </p:cNvPr>
          <p:cNvCxnSpPr>
            <a:cxnSpLocks/>
          </p:cNvCxnSpPr>
          <p:nvPr/>
        </p:nvCxnSpPr>
        <p:spPr>
          <a:xfrm flipH="1">
            <a:off x="1614389" y="2484646"/>
            <a:ext cx="3903542" cy="0"/>
          </a:xfrm>
          <a:prstGeom prst="straightConnector1">
            <a:avLst/>
          </a:prstGeom>
          <a:noFill/>
          <a:ln w="28575"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1065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성능평가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기존 블록체인의 서비스 비용 분석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7EA7F-2F56-4F49-86A1-ED401DF62223}"/>
              </a:ext>
            </a:extLst>
          </p:cNvPr>
          <p:cNvSpPr txBox="1"/>
          <p:nvPr/>
        </p:nvSpPr>
        <p:spPr>
          <a:xfrm>
            <a:off x="292100" y="971095"/>
            <a:ext cx="10986900" cy="425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ym typeface="Wingdings" panose="05000000000000000000" pitchFamily="2" charset="2"/>
              </a:rPr>
              <a:t>제안되는 시스템의 노드가 </a:t>
            </a:r>
            <a:r>
              <a:rPr lang="en-US" altLang="ko-KR" sz="1400" dirty="0">
                <a:sym typeface="Wingdings" panose="05000000000000000000" pitchFamily="2" charset="2"/>
              </a:rPr>
              <a:t>100</a:t>
            </a:r>
            <a:r>
              <a:rPr lang="ko-KR" altLang="en-US" sz="1400" dirty="0">
                <a:sym typeface="Wingdings" panose="05000000000000000000" pitchFamily="2" charset="2"/>
              </a:rPr>
              <a:t>개라고 가정했을 때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고정적으로 사용되는 </a:t>
            </a:r>
            <a:r>
              <a:rPr lang="en-US" altLang="ko-KR" sz="1400" dirty="0">
                <a:sym typeface="Wingdings" panose="05000000000000000000" pitchFamily="2" charset="2"/>
              </a:rPr>
              <a:t>Gas</a:t>
            </a:r>
            <a:r>
              <a:rPr lang="ko-KR" altLang="en-US" sz="1400" dirty="0">
                <a:sym typeface="Wingdings" panose="05000000000000000000" pitchFamily="2" charset="2"/>
              </a:rPr>
              <a:t>의 양은 </a:t>
            </a:r>
            <a:r>
              <a:rPr lang="en-US" altLang="ko-KR" sz="1400" dirty="0">
                <a:sym typeface="Wingdings" panose="05000000000000000000" pitchFamily="2" charset="2"/>
              </a:rPr>
              <a:t>320M</a:t>
            </a:r>
            <a:r>
              <a:rPr lang="ko-KR" altLang="en-US" sz="1400" dirty="0">
                <a:sym typeface="Wingdings" panose="05000000000000000000" pitchFamily="2" charset="2"/>
              </a:rPr>
              <a:t>개 소모되며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블록을 생성할 때마다 약 </a:t>
            </a:r>
            <a:r>
              <a:rPr lang="en-US" altLang="ko-KR" sz="1400" dirty="0">
                <a:sym typeface="Wingdings" panose="05000000000000000000" pitchFamily="2" charset="2"/>
              </a:rPr>
              <a:t>525,000</a:t>
            </a:r>
            <a:r>
              <a:rPr lang="ko-KR" altLang="en-US" sz="1400" dirty="0">
                <a:sym typeface="Wingdings" panose="05000000000000000000" pitchFamily="2" charset="2"/>
              </a:rPr>
              <a:t>개의 </a:t>
            </a:r>
            <a:r>
              <a:rPr lang="en-US" altLang="ko-KR" sz="1400" dirty="0">
                <a:sym typeface="Wingdings" panose="05000000000000000000" pitchFamily="2" charset="2"/>
              </a:rPr>
              <a:t>Gas</a:t>
            </a:r>
            <a:r>
              <a:rPr lang="ko-KR" altLang="en-US" sz="1400" dirty="0">
                <a:sym typeface="Wingdings" panose="05000000000000000000" pitchFamily="2" charset="2"/>
              </a:rPr>
              <a:t>가 소모됨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ym typeface="Wingdings" panose="05000000000000000000" pitchFamily="2" charset="2"/>
              </a:rPr>
              <a:t>실제 사용되는 비용 계산</a:t>
            </a:r>
            <a:r>
              <a:rPr lang="en-US" altLang="ko-KR" sz="1400" dirty="0">
                <a:sym typeface="Wingdings" panose="05000000000000000000" pitchFamily="2" charset="2"/>
              </a:rPr>
              <a:t>(2021.06 </a:t>
            </a:r>
            <a:r>
              <a:rPr lang="ko-KR" altLang="en-US" sz="1400" dirty="0">
                <a:sym typeface="Wingdings" panose="05000000000000000000" pitchFamily="2" charset="2"/>
              </a:rPr>
              <a:t>기준</a:t>
            </a:r>
            <a:r>
              <a:rPr lang="en-US" altLang="ko-KR" sz="1400" dirty="0">
                <a:sym typeface="Wingdings" panose="05000000000000000000" pitchFamily="2" charset="2"/>
              </a:rPr>
              <a:t>) 1Eth = 300</a:t>
            </a:r>
            <a:r>
              <a:rPr lang="ko-KR" altLang="en-US" sz="1400" dirty="0">
                <a:sym typeface="Wingdings" panose="05000000000000000000" pitchFamily="2" charset="2"/>
              </a:rPr>
              <a:t>만원</a:t>
            </a:r>
            <a:r>
              <a:rPr lang="en-US" altLang="ko-KR" sz="1400" dirty="0">
                <a:sym typeface="Wingdings" panose="05000000000000000000" pitchFamily="2" charset="2"/>
              </a:rPr>
              <a:t>(1Eth </a:t>
            </a:r>
            <a:r>
              <a:rPr lang="ko-KR" altLang="en-US" sz="1400" dirty="0">
                <a:sym typeface="Wingdings" panose="05000000000000000000" pitchFamily="2" charset="2"/>
              </a:rPr>
              <a:t>당 </a:t>
            </a:r>
            <a:r>
              <a:rPr lang="en-US" altLang="ko-KR" sz="1400" dirty="0">
                <a:sym typeface="Wingdings" panose="05000000000000000000" pitchFamily="2" charset="2"/>
              </a:rPr>
              <a:t>100M Gas</a:t>
            </a:r>
            <a:r>
              <a:rPr lang="ko-KR" altLang="en-US" sz="1400" dirty="0">
                <a:sym typeface="Wingdings" panose="05000000000000000000" pitchFamily="2" charset="2"/>
              </a:rPr>
              <a:t>로 계산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>
                <a:sym typeface="Wingdings" panose="05000000000000000000" pitchFamily="2" charset="2"/>
              </a:rPr>
              <a:t>초기 네트워크 생성 비용</a:t>
            </a:r>
            <a:r>
              <a:rPr lang="en-US" altLang="ko-KR" sz="1400" dirty="0">
                <a:sym typeface="Wingdings" panose="05000000000000000000" pitchFamily="2" charset="2"/>
              </a:rPr>
              <a:t>: 3.2 * Eth = 9,600,000 KRW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>
                <a:sym typeface="Wingdings" panose="05000000000000000000" pitchFamily="2" charset="2"/>
              </a:rPr>
              <a:t>블록 생성할 때 마다 사용되는 비용 </a:t>
            </a:r>
            <a:r>
              <a:rPr lang="en-US" altLang="ko-KR" sz="1400" dirty="0">
                <a:sym typeface="Wingdings" panose="05000000000000000000" pitchFamily="2" charset="2"/>
              </a:rPr>
              <a:t>: 0.525 * Eth = 1,575,500 KRW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E6D19A-A938-459E-9D78-3E580DC00D81}"/>
              </a:ext>
            </a:extLst>
          </p:cNvPr>
          <p:cNvGrpSpPr/>
          <p:nvPr/>
        </p:nvGrpSpPr>
        <p:grpSpPr>
          <a:xfrm>
            <a:off x="647700" y="1854495"/>
            <a:ext cx="3283267" cy="2117527"/>
            <a:chOff x="2225040" y="2715556"/>
            <a:chExt cx="3283267" cy="21175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230CA3-0B9E-4687-B495-B178B3FE45D7}"/>
                </a:ext>
              </a:extLst>
            </p:cNvPr>
            <p:cNvSpPr txBox="1"/>
            <p:nvPr/>
          </p:nvSpPr>
          <p:spPr>
            <a:xfrm>
              <a:off x="2520468" y="4525306"/>
              <a:ext cx="276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이더리움</a:t>
              </a:r>
              <a:r>
                <a:rPr lang="ko-KR" altLang="en-US" sz="1400" dirty="0"/>
                <a:t> 명령어 당 가스 사용량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AD9C5A5-4CE9-415F-A200-FB7AF3F86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5040" y="2715556"/>
              <a:ext cx="3283267" cy="180975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26CFC7-9EBA-4E9A-9B75-1CD41B05E56C}"/>
              </a:ext>
            </a:extLst>
          </p:cNvPr>
          <p:cNvGrpSpPr/>
          <p:nvPr/>
        </p:nvGrpSpPr>
        <p:grpSpPr>
          <a:xfrm>
            <a:off x="4886325" y="1854496"/>
            <a:ext cx="3283267" cy="2117526"/>
            <a:chOff x="4345305" y="1854496"/>
            <a:chExt cx="3283267" cy="211752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6AD780E-6DDA-4C09-90B9-A6FF956DC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5305" y="1854496"/>
              <a:ext cx="3283267" cy="18383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3F8285-DEC6-4C1A-8A1E-4DBFC666F34B}"/>
                </a:ext>
              </a:extLst>
            </p:cNvPr>
            <p:cNvSpPr txBox="1"/>
            <p:nvPr/>
          </p:nvSpPr>
          <p:spPr>
            <a:xfrm>
              <a:off x="4808141" y="3664245"/>
              <a:ext cx="2347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제안 기술의 명령어 사용량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9EC0D6E-0B00-4174-9589-8974E8BF0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98866"/>
              </p:ext>
            </p:extLst>
          </p:nvPr>
        </p:nvGraphicFramePr>
        <p:xfrm>
          <a:off x="647700" y="5333664"/>
          <a:ext cx="10631300" cy="866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5650">
                  <a:extLst>
                    <a:ext uri="{9D8B030D-6E8A-4147-A177-3AD203B41FA5}">
                      <a16:colId xmlns:a16="http://schemas.microsoft.com/office/drawing/2014/main" val="2033646939"/>
                    </a:ext>
                  </a:extLst>
                </a:gridCol>
                <a:gridCol w="5315650">
                  <a:extLst>
                    <a:ext uri="{9D8B030D-6E8A-4147-A177-3AD203B41FA5}">
                      <a16:colId xmlns:a16="http://schemas.microsoft.com/office/drawing/2014/main" val="1185127019"/>
                    </a:ext>
                  </a:extLst>
                </a:gridCol>
              </a:tblGrid>
              <a:tr h="2353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기존 </a:t>
                      </a:r>
                      <a:r>
                        <a:rPr lang="ko-KR" altLang="en-US" sz="1400" b="1" dirty="0" err="1"/>
                        <a:t>이더리움</a:t>
                      </a:r>
                      <a:r>
                        <a:rPr lang="ko-KR" altLang="en-US" sz="1400" b="1" dirty="0"/>
                        <a:t> 플랫폼 사용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제안되는 해당 시스템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810602"/>
                  </a:ext>
                </a:extLst>
              </a:tr>
              <a:tr h="5621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소모되는 비용의 기하급수적인 증가</a:t>
                      </a:r>
                      <a:endParaRPr lang="en-US" altLang="ko-KR" sz="14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Smart Contract </a:t>
                      </a:r>
                      <a:r>
                        <a:rPr lang="ko-KR" altLang="en-US" sz="1400" dirty="0"/>
                        <a:t>사용 시 수수료 사용 </a:t>
                      </a:r>
                      <a:r>
                        <a:rPr lang="en-US" altLang="ko-KR" sz="1400" dirty="0"/>
                        <a:t>X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비용 절감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17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55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성능평가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딥러닝 </a:t>
              </a: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콜백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 성능 분석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78D07E19-53DA-47B5-A97D-524C3CFF1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46437"/>
              </p:ext>
            </p:extLst>
          </p:nvPr>
        </p:nvGraphicFramePr>
        <p:xfrm>
          <a:off x="340360" y="869518"/>
          <a:ext cx="11272521" cy="542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7507">
                  <a:extLst>
                    <a:ext uri="{9D8B030D-6E8A-4147-A177-3AD203B41FA5}">
                      <a16:colId xmlns:a16="http://schemas.microsoft.com/office/drawing/2014/main" val="1646160713"/>
                    </a:ext>
                  </a:extLst>
                </a:gridCol>
                <a:gridCol w="3757507">
                  <a:extLst>
                    <a:ext uri="{9D8B030D-6E8A-4147-A177-3AD203B41FA5}">
                      <a16:colId xmlns:a16="http://schemas.microsoft.com/office/drawing/2014/main" val="2747251016"/>
                    </a:ext>
                  </a:extLst>
                </a:gridCol>
                <a:gridCol w="3757507">
                  <a:extLst>
                    <a:ext uri="{9D8B030D-6E8A-4147-A177-3AD203B41FA5}">
                      <a16:colId xmlns:a16="http://schemas.microsoft.com/office/drawing/2014/main" val="3767715292"/>
                    </a:ext>
                  </a:extLst>
                </a:gridCol>
              </a:tblGrid>
              <a:tr h="2506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기존 딥러닝 솔루션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제안 시스템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075670"/>
                  </a:ext>
                </a:extLst>
              </a:tr>
              <a:tr h="250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TensorFlow / </a:t>
                      </a:r>
                      <a:r>
                        <a:rPr lang="en-US" altLang="ko-KR" sz="1400" dirty="0" err="1"/>
                        <a:t>Keras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MLOps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194457"/>
                  </a:ext>
                </a:extLst>
              </a:tr>
              <a:tr h="2026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스냅샷을 기록하여 해당 지점으로 복구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가장 최근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번째 결과 값 까지만 복구 가능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모델 자체를 재배포하기 때문에 학습결과 보존 어려움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300"/>
                        </a:lnSpc>
                        <a:buClr>
                          <a:srgbClr val="FF3F3F"/>
                        </a:buClr>
                        <a:buFont typeface="+mj-lt"/>
                        <a:buNone/>
                      </a:pP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모든 구간에 대한 정보를 블록에 보관하기 때문에 복구 지점에 대한 제약 없음</a:t>
                      </a:r>
                      <a:endParaRPr lang="en-US" altLang="ko-KR" sz="1400" dirty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508852"/>
                  </a:ext>
                </a:extLst>
              </a:tr>
              <a:tr h="278892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ts val="2300"/>
                        </a:lnSpc>
                        <a:buClr>
                          <a:srgbClr val="FF3F3F"/>
                        </a:buClr>
                        <a:buFont typeface="+mj-lt"/>
                        <a:buNone/>
                      </a:pP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가장 처음 블록의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Nonce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를 찾는 노드가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Deep Learning Server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Consensus Queue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로 블록의 해시 값과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Nonce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를 전달하고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이를 다른 노드들이 전달받아 검증 작업 수행</a:t>
                      </a:r>
                      <a:br>
                        <a:rPr lang="en-US" altLang="ko-KR" sz="1400" dirty="0">
                          <a:sym typeface="Wingdings" panose="05000000000000000000" pitchFamily="2" charset="2"/>
                        </a:rPr>
                      </a:b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이후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Consensus Smart Contract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동작을 통해 각 노드의 검증 결과를 전달 받고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51%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이상의 동의가 있는 경우 해당 블록을 체인에 등록</a:t>
                      </a:r>
                      <a:endParaRPr lang="en-US" altLang="ko-KR" sz="1400" dirty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Clr>
                          <a:srgbClr val="FF3F3F"/>
                        </a:buClr>
                        <a:buFont typeface="+mj-lt"/>
                        <a:buAutoNum type="arabicPeriod"/>
                      </a:pPr>
                      <a:endParaRPr lang="en-US" altLang="ko-KR" sz="1400" dirty="0"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96729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A8A5F23F-C42B-4DD6-9478-21339D156507}"/>
              </a:ext>
            </a:extLst>
          </p:cNvPr>
          <p:cNvGrpSpPr/>
          <p:nvPr/>
        </p:nvGrpSpPr>
        <p:grpSpPr>
          <a:xfrm>
            <a:off x="507948" y="3709868"/>
            <a:ext cx="5118152" cy="2508052"/>
            <a:chOff x="6875463" y="3581819"/>
            <a:chExt cx="4478337" cy="25080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DFD9CDE-FEC4-4A9F-86D1-7B72CF13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5463" y="3581819"/>
              <a:ext cx="4478337" cy="2200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088F2C-F406-4A09-9AFB-D618692D8E9D}"/>
                </a:ext>
              </a:extLst>
            </p:cNvPr>
            <p:cNvSpPr txBox="1"/>
            <p:nvPr/>
          </p:nvSpPr>
          <p:spPr>
            <a:xfrm>
              <a:off x="7843353" y="5782094"/>
              <a:ext cx="2542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TensorFlow</a:t>
              </a:r>
              <a:r>
                <a:rPr lang="ko-KR" altLang="en-US" sz="1400" dirty="0"/>
                <a:t>와 </a:t>
              </a:r>
              <a:r>
                <a:rPr lang="en-US" altLang="ko-KR" sz="1400" dirty="0" err="1"/>
                <a:t>Keras</a:t>
              </a:r>
              <a:r>
                <a:rPr lang="ko-KR" altLang="en-US" sz="1400" dirty="0"/>
                <a:t>의 복구율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098435-94FE-4F34-ADE2-9F939FBD7FDF}"/>
                  </a:ext>
                </a:extLst>
              </p:cNvPr>
              <p:cNvSpPr txBox="1"/>
              <p:nvPr/>
            </p:nvSpPr>
            <p:spPr>
              <a:xfrm>
                <a:off x="5796292" y="3732263"/>
                <a:ext cx="4283224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𝑟𝑜𝑙𝑙𝑏𝑎𝑐𝑘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𝑒𝑛𝑑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𝑒𝑛𝑑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𝑢𝑛𝑎𝑣𝑎𝑖𝑙𝑎𝑏𝑙𝑒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098435-94FE-4F34-ADE2-9F939FBD7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292" y="3732263"/>
                <a:ext cx="4283224" cy="719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7F6090-F89F-4EDD-A7BA-D9919E988BCF}"/>
                  </a:ext>
                </a:extLst>
              </p:cNvPr>
              <p:cNvSpPr txBox="1"/>
              <p:nvPr/>
            </p:nvSpPr>
            <p:spPr>
              <a:xfrm>
                <a:off x="5796292" y="4983046"/>
                <a:ext cx="2818849" cy="757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𝑟𝑜𝑙𝑙𝑏𝑎𝑐𝑘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롤</m:t>
                    </m:r>
                  </m:oMath>
                </a14:m>
                <a:r>
                  <a:rPr lang="ko-KR" altLang="en-US" sz="1400" dirty="0"/>
                  <a:t>백 가능 여부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복구 대상지점이 되는 곳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현재 학습된 마지막 지점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7F6090-F89F-4EDD-A7BA-D9919E988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292" y="4983046"/>
                <a:ext cx="2818849" cy="757323"/>
              </a:xfrm>
              <a:prstGeom prst="rect">
                <a:avLst/>
              </a:prstGeom>
              <a:blipFill>
                <a:blip r:embed="rId5"/>
                <a:stretch>
                  <a:fillRect t="-800" b="-7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30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5800" y="6310630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1DA2FC-F016-4848-865D-9C733FD4119C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79A5D5-C9CC-4C96-81E3-F11C8B6C4622}"/>
                </a:ext>
              </a:extLst>
            </p:cNvPr>
            <p:cNvSpPr/>
            <p:nvPr/>
          </p:nvSpPr>
          <p:spPr>
            <a:xfrm>
              <a:off x="4603102" y="208421"/>
              <a:ext cx="5230076" cy="36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결론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B0E7E7-B04C-49C0-A9D8-2C9A47373487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F902EE-7406-4881-BA85-E8B702D1436D}"/>
                  </a:ext>
                </a:extLst>
              </p:cNvPr>
              <p:cNvSpPr txBox="1"/>
              <p:nvPr/>
            </p:nvSpPr>
            <p:spPr>
              <a:xfrm>
                <a:off x="311444" y="1064833"/>
                <a:ext cx="11309055" cy="1218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서비스 비용적 측면에서의 경제성 </a:t>
                </a:r>
                <a:r>
                  <a:rPr lang="en-US" altLang="ko-KR" sz="1400" dirty="0"/>
                  <a:t>: 100</a:t>
                </a:r>
                <a:r>
                  <a:rPr lang="ko-KR" altLang="en-US" sz="1400" dirty="0"/>
                  <a:t>개 노드 환경 일 때 첫 블록 생성 비용</a:t>
                </a:r>
                <a:r>
                  <a:rPr lang="en-US" altLang="ko-KR" sz="1400" dirty="0"/>
                  <a:t>(960</a:t>
                </a:r>
                <a:r>
                  <a:rPr lang="ko-KR" altLang="en-US" sz="1400" dirty="0"/>
                  <a:t>만원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과 블록 생성 시 비용</a:t>
                </a:r>
                <a:r>
                  <a:rPr lang="en-US" altLang="ko-KR" sz="1400" dirty="0"/>
                  <a:t>(157</a:t>
                </a:r>
                <a:r>
                  <a:rPr lang="ko-KR" altLang="en-US" sz="1400" dirty="0"/>
                  <a:t>만원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복구율에서의 장점 </a:t>
                </a:r>
                <a:r>
                  <a:rPr lang="en-US" altLang="ko-KR" sz="1400" dirty="0"/>
                  <a:t>: 6</a:t>
                </a:r>
                <a:r>
                  <a:rPr lang="ko-KR" altLang="en-US" sz="1400" dirty="0"/>
                  <a:t>회 이후의 블록 복구 기능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ko-KR" altLang="en-US" sz="1400" dirty="0"/>
                  <a:t>만큼 계속하여 감소되어</a:t>
                </a:r>
                <a:r>
                  <a:rPr lang="en-US" altLang="ko-KR" sz="1400" dirty="0"/>
                  <a:t>, 50</a:t>
                </a:r>
                <a:r>
                  <a:rPr lang="ko-KR" altLang="en-US" sz="1400" dirty="0"/>
                  <a:t>회 </a:t>
                </a:r>
                <a:r>
                  <a:rPr lang="ko-KR" altLang="en-US" sz="1400" dirty="0" err="1"/>
                  <a:t>일때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10% </a:t>
                </a:r>
                <a:r>
                  <a:rPr lang="ko-KR" altLang="en-US" sz="1400" dirty="0"/>
                  <a:t>수준의 복구율을 가짐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F902EE-7406-4881-BA85-E8B702D14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44" y="1064833"/>
                <a:ext cx="11309055" cy="1218154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55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8727</TotalTime>
  <Words>1040</Words>
  <Application>Microsoft Office PowerPoint</Application>
  <PresentationFormat>와이드스크린</PresentationFormat>
  <Paragraphs>154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맑은 고딕</vt:lpstr>
      <vt:lpstr>KoPubWorld돋움체 Bold</vt:lpstr>
      <vt:lpstr>Wingdings</vt:lpstr>
      <vt:lpstr>Cambria Math</vt:lpstr>
      <vt:lpstr>KoPubWorld돋움체 Light</vt:lpstr>
      <vt:lpstr>Arial</vt:lpstr>
      <vt:lpstr>나눔명조</vt:lpstr>
      <vt:lpstr>applesdgothicneo-ultralight</vt:lpstr>
      <vt:lpstr>나눔명조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Shin JaeYoung</cp:lastModifiedBy>
  <cp:revision>142</cp:revision>
  <dcterms:created xsi:type="dcterms:W3CDTF">2020-01-03T14:16:53Z</dcterms:created>
  <dcterms:modified xsi:type="dcterms:W3CDTF">2021-11-17T09:25:50Z</dcterms:modified>
</cp:coreProperties>
</file>