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98" r:id="rId5"/>
    <p:sldId id="283" r:id="rId6"/>
    <p:sldId id="285" r:id="rId7"/>
    <p:sldId id="284" r:id="rId8"/>
    <p:sldId id="286" r:id="rId9"/>
    <p:sldId id="287" r:id="rId10"/>
    <p:sldId id="289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299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53" autoAdjust="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003C0-D155-4772-B0A6-5D432A5D0F8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CA01-59B0-499F-A923-D3FA09FF5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7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카톡 카페 티스토리 카카오</a:t>
            </a:r>
            <a:r>
              <a:rPr lang="en-US" altLang="ko-KR" dirty="0"/>
              <a:t>T </a:t>
            </a:r>
            <a:r>
              <a:rPr lang="ko-KR" altLang="en-US" dirty="0"/>
              <a:t>게임 쇼핑하기 </a:t>
            </a:r>
            <a:r>
              <a:rPr lang="ko-KR" altLang="en-US" dirty="0" err="1"/>
              <a:t>카뱅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ko-KR" altLang="en-US" dirty="0"/>
              <a:t>근데 </a:t>
            </a:r>
            <a:r>
              <a:rPr lang="ko-KR" altLang="en-US" dirty="0" err="1"/>
              <a:t>카카오꺼만</a:t>
            </a:r>
            <a:r>
              <a:rPr lang="ko-KR" altLang="en-US" dirty="0"/>
              <a:t> 문제가 아니라 </a:t>
            </a:r>
            <a:r>
              <a:rPr lang="en-US" altLang="ko-KR" dirty="0" err="1"/>
              <a:t>Oauth</a:t>
            </a:r>
            <a:r>
              <a:rPr lang="ko-KR" altLang="en-US" dirty="0"/>
              <a:t>로 카카오 계정 로그인하기 이용해서 다른 서비스 접속하는 사람도 문제가 생김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48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8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핵심은 리소스의 </a:t>
            </a:r>
            <a:r>
              <a:rPr lang="en-US" altLang="ko-KR" dirty="0"/>
              <a:t>‘active’ </a:t>
            </a:r>
            <a:r>
              <a:rPr lang="ko-KR" altLang="en-US" dirty="0"/>
              <a:t>버전을 보유하는 것</a:t>
            </a:r>
            <a:endParaRPr lang="en-US" altLang="ko-KR" dirty="0"/>
          </a:p>
          <a:p>
            <a:r>
              <a:rPr lang="ko-KR" altLang="en-US" dirty="0"/>
              <a:t>메인 서버</a:t>
            </a:r>
            <a:r>
              <a:rPr lang="en-US" altLang="ko-KR" dirty="0"/>
              <a:t>, DB</a:t>
            </a:r>
            <a:r>
              <a:rPr lang="ko-KR" altLang="en-US" dirty="0"/>
              <a:t>는 </a:t>
            </a:r>
            <a:r>
              <a:rPr lang="en-US" altLang="ko-KR" dirty="0"/>
              <a:t>Active </a:t>
            </a:r>
            <a:r>
              <a:rPr lang="ko-KR" altLang="en-US" dirty="0"/>
              <a:t>버전으로 두고</a:t>
            </a:r>
            <a:r>
              <a:rPr lang="en-US" altLang="ko-KR" dirty="0"/>
              <a:t>, </a:t>
            </a:r>
            <a:r>
              <a:rPr lang="ko-KR" altLang="en-US" dirty="0"/>
              <a:t>이것이 유저를 </a:t>
            </a:r>
            <a:r>
              <a:rPr lang="ko-KR" altLang="en-US" dirty="0" err="1"/>
              <a:t>핸들링한다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동시에 서버</a:t>
            </a:r>
            <a:r>
              <a:rPr lang="en-US" altLang="ko-KR" dirty="0"/>
              <a:t>, DB</a:t>
            </a:r>
            <a:r>
              <a:rPr lang="ko-KR" altLang="en-US" dirty="0"/>
              <a:t>와 동일한 복사본이 메인보다는 살짝 성능이 낮은 시스템에서</a:t>
            </a:r>
            <a:r>
              <a:rPr lang="en-US" altLang="ko-KR" dirty="0"/>
              <a:t> </a:t>
            </a:r>
            <a:r>
              <a:rPr lang="en-US" altLang="ko-KR" dirty="0" err="1"/>
              <a:t>StandBy</a:t>
            </a:r>
            <a:r>
              <a:rPr lang="ko-KR" altLang="en-US" dirty="0"/>
              <a:t>로 있는다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액티브 데이터를 패시브에 동기화 </a:t>
            </a:r>
            <a:r>
              <a:rPr lang="ko-KR" altLang="en-US" dirty="0" err="1"/>
              <a:t>시켜놓고</a:t>
            </a:r>
            <a:r>
              <a:rPr lang="en-US" altLang="ko-KR" dirty="0"/>
              <a:t>, </a:t>
            </a:r>
            <a:r>
              <a:rPr lang="ko-KR" altLang="en-US" dirty="0"/>
              <a:t>액티브가 죽으면 패시브로 </a:t>
            </a:r>
            <a:r>
              <a:rPr lang="ko-KR" altLang="en-US" dirty="0" err="1"/>
              <a:t>전환해놓고서</a:t>
            </a:r>
            <a:r>
              <a:rPr lang="ko-KR" altLang="en-US" dirty="0"/>
              <a:t> 그 사이에 액티브 서버를 다시 가동하다가 패시브에 필요한 리소스를 제공할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8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동일한 서버의 여러 복사본을 나란히 실행하고</a:t>
            </a:r>
            <a:r>
              <a:rPr lang="en-US" altLang="ko-KR" dirty="0"/>
              <a:t>, </a:t>
            </a:r>
            <a:r>
              <a:rPr lang="ko-KR" altLang="en-US" dirty="0"/>
              <a:t>서버와 유저 사이에 </a:t>
            </a:r>
            <a:r>
              <a:rPr lang="en-US" altLang="ko-KR" dirty="0"/>
              <a:t>Load Balancer</a:t>
            </a:r>
            <a:r>
              <a:rPr lang="ko-KR" altLang="en-US" dirty="0"/>
              <a:t>를 배치한다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서버가 하나 죽으면 </a:t>
            </a:r>
            <a:r>
              <a:rPr lang="en-US" altLang="ko-KR" dirty="0"/>
              <a:t>Load Balancer</a:t>
            </a:r>
            <a:r>
              <a:rPr lang="ko-KR" altLang="en-US" dirty="0"/>
              <a:t>는 죽은 서버를 무시하고 활성화 되어 요청을 처리할 수 있는 서버로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6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Load Balancer</a:t>
            </a:r>
            <a:r>
              <a:rPr lang="ko-KR" altLang="en-US" dirty="0"/>
              <a:t>가 죽으면 다 죽는 거기 때문에 보통 </a:t>
            </a:r>
            <a:r>
              <a:rPr lang="en-US" altLang="ko-KR" dirty="0"/>
              <a:t>2</a:t>
            </a:r>
            <a:r>
              <a:rPr lang="ko-KR" altLang="en-US" dirty="0"/>
              <a:t>개를 두어 둘 다 </a:t>
            </a:r>
            <a:r>
              <a:rPr lang="ko-KR" altLang="en-US" dirty="0" err="1"/>
              <a:t>고장나지</a:t>
            </a:r>
            <a:r>
              <a:rPr lang="ko-KR" altLang="en-US" dirty="0"/>
              <a:t> 않도록 모니터링을 자주 해주어야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RTO, RPO</a:t>
            </a:r>
            <a:r>
              <a:rPr lang="ko-KR" altLang="en-US" dirty="0"/>
              <a:t>가 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실시간으로 짧아지는 만큼 재해 복구 전략이 점점 복잡해짐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보통 서비스를 무료로 하진 않기 때문에 </a:t>
            </a:r>
            <a:r>
              <a:rPr lang="ko-KR" altLang="en-US" dirty="0" err="1"/>
              <a:t>손해배상청구같은걸</a:t>
            </a:r>
            <a:r>
              <a:rPr lang="ko-KR" altLang="en-US" dirty="0"/>
              <a:t> 계산해서 </a:t>
            </a:r>
            <a:r>
              <a:rPr lang="en-US" altLang="ko-KR" dirty="0"/>
              <a:t>DR</a:t>
            </a:r>
            <a:r>
              <a:rPr lang="ko-KR" altLang="en-US" dirty="0"/>
              <a:t>센터를 구축해서 운영하는 게 좀 더 이득이겠다 싶은 계산이 나온다면 구축하는 것이 나을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57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에서도 </a:t>
            </a:r>
            <a:r>
              <a:rPr lang="en-US" altLang="ko-KR" dirty="0"/>
              <a:t>Backup &amp; Restore, Active/Active </a:t>
            </a:r>
            <a:r>
              <a:rPr lang="ko-KR" altLang="en-US" dirty="0"/>
              <a:t>등 다양한 </a:t>
            </a:r>
            <a:r>
              <a:rPr lang="en-US" altLang="ko-KR" dirty="0"/>
              <a:t>DR </a:t>
            </a:r>
            <a:r>
              <a:rPr lang="ko-KR" altLang="en-US" dirty="0"/>
              <a:t>구조에 대해 어떻게 구성할 수 있는지를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3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1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6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페북도</a:t>
            </a:r>
            <a:r>
              <a:rPr lang="ko-KR" altLang="en-US" dirty="0"/>
              <a:t> 겪음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2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fault tolerance: </a:t>
            </a:r>
            <a:r>
              <a:rPr lang="ko-KR" altLang="en-US" dirty="0"/>
              <a:t>장애 허용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시스템의 일부에 결함</a:t>
            </a:r>
            <a:r>
              <a:rPr lang="en-US" altLang="ko-KR" dirty="0"/>
              <a:t>/</a:t>
            </a:r>
            <a:r>
              <a:rPr lang="ko-KR" altLang="en-US" dirty="0"/>
              <a:t>고장이 발생하여도 정상적이나 </a:t>
            </a:r>
            <a:r>
              <a:rPr lang="ko-KR" altLang="en-US" dirty="0" err="1"/>
              <a:t>부분적으로라도</a:t>
            </a:r>
            <a:r>
              <a:rPr lang="ko-KR" altLang="en-US" dirty="0"/>
              <a:t> 기능을 수행할 수 있는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3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, google cloud, Azure </a:t>
            </a:r>
            <a:r>
              <a:rPr lang="ko-KR" altLang="en-US" dirty="0"/>
              <a:t>조차 </a:t>
            </a:r>
            <a:r>
              <a:rPr lang="en-US" altLang="ko-KR" dirty="0"/>
              <a:t>100% </a:t>
            </a:r>
            <a:r>
              <a:rPr lang="ko-KR" altLang="en-US" dirty="0"/>
              <a:t>가동 시간을 약속하지는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0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시간이 길 수록</a:t>
            </a:r>
            <a:r>
              <a:rPr lang="en-US" altLang="ko-KR" dirty="0"/>
              <a:t>.. </a:t>
            </a:r>
            <a:r>
              <a:rPr lang="ko-KR" altLang="en-US" dirty="0"/>
              <a:t>더 많은 데이터가 손실되며 서비스가 더 오래 중단됨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1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B968-479B-19C6-E589-FDBE33AA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65F05-8513-F969-128E-90B7B2CE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11865-F52C-DC79-7F80-A320E59E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1E79B-48B9-1388-5EE5-196CF5EB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395C3-FC16-23A7-B096-1F19BB58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823C-930B-2A4F-0A18-5336D1F8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E7C04-5C46-E774-273E-F8DE8B408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8471A-23A9-B1FB-1490-CA5D5473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440AB-B40D-63B2-BE54-0784856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1D10F-8791-9B5C-17D6-2FA474A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7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BDFD7B-223C-233A-8B1E-31317752E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99205-9E69-5692-A56C-07E19211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E57A7-9C0A-E1EA-F3F5-C0AC0342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EB2DE-6637-B2F9-9E61-BA15A629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4126C-57AA-7E0B-D848-134D65E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C368F-5EE7-E8FC-4758-9088CE5B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E037B-8C28-904F-BDB2-8D98968E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ABDB1-8E84-A0F4-F45C-0F44D85F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20D03-A77B-DB02-6174-EF68C4CD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835E9-76BA-FE39-BCB7-C9E3567E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4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209D2-FF60-8B6A-24E1-9BFEEA32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CEDC8-E50A-2029-615A-F914BCA9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F7E7A-641E-FAD0-B28C-67ADB101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AB378-5403-F209-CD4F-A5B2AC6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795B-1805-2274-1B64-2D34B81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9B16-2B4E-8D33-CF93-022F25C2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515B7-041B-F0B0-C830-84ECB4388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F2D03-2C96-5BB3-4262-9AB9AE7D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A0B48-6457-214E-F529-71E974E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EDE8-A25F-5D9D-3F53-FD24CCB2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727B2-ECA3-FA98-AFFB-C2A2187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711B5-939F-0431-99FA-3709A63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059A5-8EF1-28AC-33E9-5E395A2B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26167-6D23-3337-6B56-86B465AD4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7C9FFA-7257-24CF-FD4A-AB43E467C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DA5183-339E-E938-FCE9-038769DD5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291B5-8286-5B22-A63A-F69FFBF4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0A9F6-50DE-B269-CC7C-2E3DDE95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52A83-C8AC-8365-3405-555BEB09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0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1EC4B-7162-EAD5-8B05-E502A6DA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8C2B60-E7C8-46FD-7572-5930CCB6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5A0C8-9185-6FE5-2F81-42D66DAF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E0396-1006-734C-96DA-B62DE496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78DC1-FF34-280A-7C82-9CC03815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D2C63-A068-D64D-B47E-D2C910E3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66342-B3B0-D7F5-7E7B-4892A35C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C4877-B8C5-E63B-8CC8-12680BC5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82B7C-0D04-8116-70ED-B7B5396D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B91E5-FC93-2871-FCA7-2C4EDD1D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1DD7E-5BC2-4C5E-144C-0A9BD93E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93041-04A2-1770-9B14-719D84F0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D9C08-55F0-95F9-906D-E6019C1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6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2F41F-B4E8-499F-D2EE-EBBA28DC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A45047-798C-B8E0-9E15-F10BC230C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05129-5B2B-64BB-7FCF-AC729FCC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4E126-118B-B310-3D58-AAAA0BF7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E95AD-D3A2-5254-A3BB-7DCDB0D5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A73D1-1E6D-4FFE-433B-472DC3C3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5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EA56F0-E2C8-20DB-AFEE-4E76B913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B09BB-B34E-FBB0-E18C-E30EB3AF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FE83C-39C1-4067-FB79-30653AC58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C5E8-82E8-4E2F-BE87-50A2E4D5457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E23A2-4770-C2D0-0918-C8EC3928A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9A535-906C-F9B6-D88F-761E61E5B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ul.co.kr/news/newsView.php?id=2022101550005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DE9A-FB23-A5B5-0441-BDC9CE476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SSL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세미나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</a:t>
            </a:r>
            <a:b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Disaster Recovery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F8684-5510-3E80-54BC-FA558382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2022 / 11 / 17 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20200370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김혜진</a:t>
            </a:r>
          </a:p>
        </p:txBody>
      </p:sp>
    </p:spTree>
    <p:extLst>
      <p:ext uri="{BB962C8B-B14F-4D97-AF65-F5344CB8AC3E}">
        <p14:creationId xmlns:p14="http://schemas.microsoft.com/office/powerpoint/2010/main" val="13727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Disaster Recovery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D2D5A75-8DDB-C837-9BF5-89199755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826" y="1925053"/>
            <a:ext cx="7046495" cy="4311149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RTO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(Recovery Time Objective)</a:t>
            </a:r>
          </a:p>
          <a:p>
            <a:pPr marL="0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재해 발생 시 얼마나 오래 오프라인 상태를 유지할 수 있는가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</a:t>
            </a:r>
          </a:p>
          <a:p>
            <a:pPr marL="457200" lvl="1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재해 발생 시점 이후 서비스가 복구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되는 데 걸리는 시간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RPO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(Recovery Point Objective)</a:t>
            </a:r>
          </a:p>
          <a:p>
            <a:pPr marL="0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재해 발생 시 데이터 손실을 얼마나 감당할 수 있는가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</a:t>
            </a:r>
          </a:p>
          <a:p>
            <a:pPr marL="457200" lvl="1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 백업 </a:t>
            </a:r>
            <a:r>
              <a:rPr lang="en-US" altLang="ko-KR" sz="2000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 </a:t>
            </a:r>
            <a:r>
              <a:rPr lang="ko-KR" altLang="en-US" sz="2000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스냅샷 이후 재해 발생 시점까지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경과된 시간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2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Disaster Recovery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5DF6E-1F05-31AA-3703-4DA049E4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558" y="4989093"/>
            <a:ext cx="3753853" cy="1503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RTO, RPO 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복구 솔루션 복잡성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비용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1D3AD14-EEE2-72D8-F758-9D8930DD8228}"/>
              </a:ext>
            </a:extLst>
          </p:cNvPr>
          <p:cNvSpPr/>
          <p:nvPr/>
        </p:nvSpPr>
        <p:spPr>
          <a:xfrm>
            <a:off x="3277727" y="4850644"/>
            <a:ext cx="625642" cy="6416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C533DE0-6ED5-74AF-AF38-E8BF8ED8F0B4}"/>
              </a:ext>
            </a:extLst>
          </p:cNvPr>
          <p:cNvSpPr/>
          <p:nvPr/>
        </p:nvSpPr>
        <p:spPr>
          <a:xfrm rot="10800000">
            <a:off x="4577138" y="5572541"/>
            <a:ext cx="625642" cy="6416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AAC165-8EF9-41F7-3DBF-E5C621BC14DD}"/>
              </a:ext>
            </a:extLst>
          </p:cNvPr>
          <p:cNvSpPr txBox="1">
            <a:spLocks/>
          </p:cNvSpPr>
          <p:nvPr/>
        </p:nvSpPr>
        <p:spPr>
          <a:xfrm>
            <a:off x="6748586" y="4989093"/>
            <a:ext cx="3753853" cy="150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RTO, RPO </a:t>
            </a:r>
          </a:p>
          <a:p>
            <a:endParaRPr lang="en-US" altLang="ko-KR" sz="20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복구 솔루션 복잡성</a:t>
            </a:r>
            <a:r>
              <a:rPr lang="en-US" altLang="ko-KR" sz="20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비용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20A29EF-07BA-39EC-3BCE-115C17302462}"/>
              </a:ext>
            </a:extLst>
          </p:cNvPr>
          <p:cNvSpPr/>
          <p:nvPr/>
        </p:nvSpPr>
        <p:spPr>
          <a:xfrm>
            <a:off x="9639045" y="5572542"/>
            <a:ext cx="625642" cy="6416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374AB45-E076-626F-B43E-375C03C2217B}"/>
              </a:ext>
            </a:extLst>
          </p:cNvPr>
          <p:cNvSpPr/>
          <p:nvPr/>
        </p:nvSpPr>
        <p:spPr>
          <a:xfrm rot="10800000">
            <a:off x="8312691" y="4850644"/>
            <a:ext cx="625642" cy="6416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F25446-0397-CB78-8E91-896B7E40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843294"/>
            <a:ext cx="8505825" cy="267652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6BCAD05-99A1-8FB4-695E-51A625CD7732}"/>
              </a:ext>
            </a:extLst>
          </p:cNvPr>
          <p:cNvSpPr txBox="1">
            <a:spLocks/>
          </p:cNvSpPr>
          <p:nvPr/>
        </p:nvSpPr>
        <p:spPr>
          <a:xfrm>
            <a:off x="497306" y="6445624"/>
            <a:ext cx="10856494" cy="630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</a:pP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https://aws.amazon.com/ko/blogs/architecture/disaster-recovery-dr-architecture-on-aws-part-i-strategies-for-recovery-in-the-cloud/</a:t>
            </a:r>
          </a:p>
        </p:txBody>
      </p:sp>
    </p:spTree>
    <p:extLst>
      <p:ext uri="{BB962C8B-B14F-4D97-AF65-F5344CB8AC3E}">
        <p14:creationId xmlns:p14="http://schemas.microsoft.com/office/powerpoint/2010/main" val="69852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전략과 구조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50B5AA-9A9F-E6AD-19BC-24153CF518C2}"/>
              </a:ext>
            </a:extLst>
          </p:cNvPr>
          <p:cNvSpPr/>
          <p:nvPr/>
        </p:nvSpPr>
        <p:spPr>
          <a:xfrm>
            <a:off x="1507958" y="3117223"/>
            <a:ext cx="2679031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Backup &amp;</a:t>
            </a:r>
            <a:b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Restore</a:t>
            </a:r>
            <a:endParaRPr lang="ko-KR" altLang="en-US" sz="32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CE5311-25ED-1953-BB4E-FEF9EA0E9375}"/>
              </a:ext>
            </a:extLst>
          </p:cNvPr>
          <p:cNvSpPr/>
          <p:nvPr/>
        </p:nvSpPr>
        <p:spPr>
          <a:xfrm>
            <a:off x="4756484" y="3117223"/>
            <a:ext cx="2679031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Active/</a:t>
            </a:r>
            <a:b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Passive</a:t>
            </a:r>
            <a:endParaRPr lang="ko-KR" altLang="en-US" sz="32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D83044-DE65-1F36-9F21-C27DC54BEDED}"/>
              </a:ext>
            </a:extLst>
          </p:cNvPr>
          <p:cNvSpPr/>
          <p:nvPr/>
        </p:nvSpPr>
        <p:spPr>
          <a:xfrm>
            <a:off x="8005010" y="3117223"/>
            <a:ext cx="2679031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Active/</a:t>
            </a:r>
            <a:b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</a:t>
            </a:r>
            <a:endParaRPr lang="ko-KR" altLang="en-US" sz="32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6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전략과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76CC8-110D-0DBF-6879-436A272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839" y="1925053"/>
            <a:ext cx="9266321" cy="4311149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Backup &amp; Restore</a:t>
            </a:r>
            <a:endParaRPr lang="en-US" altLang="ko-KR" sz="2000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RTO, RPO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</a:t>
            </a:r>
            <a:r>
              <a:rPr lang="en-US" altLang="ko-KR" sz="2000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hours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기준일 경우 사용할 수 있는 전략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저렴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간단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서비스가 몇 시간 오프라인 되어도 괜찮다면 서버를 하나만 써도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OK</a:t>
            </a: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재해가 발생하면 시간을 오래 들여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(SW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설치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 넣고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가동하고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…)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서버를 복구한다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몇 시간 전의 자료이든 백업해 놓은 자료로 복원한다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33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전략과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76CC8-110D-0DBF-6879-436A272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839" y="1925053"/>
            <a:ext cx="9266321" cy="4311149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Active/Passive</a:t>
            </a:r>
            <a:endParaRPr lang="en-US" altLang="ko-KR" sz="2000" dirty="0">
              <a:solidFill>
                <a:schemeClr val="accent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RTO, RPO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</a:t>
            </a:r>
            <a:r>
              <a:rPr lang="en-US" altLang="ko-KR" sz="2000" dirty="0">
                <a:solidFill>
                  <a:schemeClr val="accent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Minutes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기준일 경우 사용할 수 있는 전략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래픽 4" descr="데이터베이스 윤곽선">
            <a:extLst>
              <a:ext uri="{FF2B5EF4-FFF2-40B4-BE49-F238E27FC236}">
                <a16:creationId xmlns:a16="http://schemas.microsoft.com/office/drawing/2014/main" id="{0DE0AF2D-854F-8B9B-1EF8-D0C16199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6151" y="4080626"/>
            <a:ext cx="1534110" cy="1534110"/>
          </a:xfrm>
          <a:prstGeom prst="rect">
            <a:avLst/>
          </a:prstGeom>
        </p:spPr>
      </p:pic>
      <p:pic>
        <p:nvPicPr>
          <p:cNvPr id="7" name="그래픽 6" descr="서버 윤곽선">
            <a:extLst>
              <a:ext uri="{FF2B5EF4-FFF2-40B4-BE49-F238E27FC236}">
                <a16:creationId xmlns:a16="http://schemas.microsoft.com/office/drawing/2014/main" id="{E80E0036-3EDC-1A72-AF98-9D9D50B55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2042" y="4080627"/>
            <a:ext cx="1534110" cy="1534110"/>
          </a:xfrm>
          <a:prstGeom prst="rect">
            <a:avLst/>
          </a:prstGeom>
        </p:spPr>
      </p:pic>
      <p:pic>
        <p:nvPicPr>
          <p:cNvPr id="8" name="그래픽 7" descr="데이터베이스 윤곽선">
            <a:extLst>
              <a:ext uri="{FF2B5EF4-FFF2-40B4-BE49-F238E27FC236}">
                <a16:creationId xmlns:a16="http://schemas.microsoft.com/office/drawing/2014/main" id="{F870D775-96BB-2255-D29A-DEE0B417C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3257" y="4080626"/>
            <a:ext cx="1534110" cy="1534110"/>
          </a:xfrm>
          <a:prstGeom prst="rect">
            <a:avLst/>
          </a:prstGeom>
        </p:spPr>
      </p:pic>
      <p:pic>
        <p:nvPicPr>
          <p:cNvPr id="9" name="그래픽 8" descr="서버 윤곽선">
            <a:extLst>
              <a:ext uri="{FF2B5EF4-FFF2-40B4-BE49-F238E27FC236}">
                <a16:creationId xmlns:a16="http://schemas.microsoft.com/office/drawing/2014/main" id="{D490F458-D655-4A0D-682E-345691C285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9148" y="4080627"/>
            <a:ext cx="1534110" cy="153411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55C5050-3DD1-66C7-5A19-B29219CE9663}"/>
              </a:ext>
            </a:extLst>
          </p:cNvPr>
          <p:cNvSpPr txBox="1">
            <a:spLocks/>
          </p:cNvSpPr>
          <p:nvPr/>
        </p:nvSpPr>
        <p:spPr>
          <a:xfrm>
            <a:off x="3297843" y="5607592"/>
            <a:ext cx="1376614" cy="48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solidFill>
                  <a:schemeClr val="accent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390EE2-A3AF-BA02-58D3-076F99A03802}"/>
              </a:ext>
            </a:extLst>
          </p:cNvPr>
          <p:cNvSpPr txBox="1">
            <a:spLocks/>
          </p:cNvSpPr>
          <p:nvPr/>
        </p:nvSpPr>
        <p:spPr>
          <a:xfrm>
            <a:off x="7644952" y="5607592"/>
            <a:ext cx="1376614" cy="48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233418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21591C77-C0A6-C864-06A4-DBF5AC65C648}"/>
              </a:ext>
            </a:extLst>
          </p:cNvPr>
          <p:cNvSpPr/>
          <p:nvPr/>
        </p:nvSpPr>
        <p:spPr>
          <a:xfrm rot="12436784">
            <a:off x="5632801" y="5250268"/>
            <a:ext cx="1965660" cy="500348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EA9F44A2-D756-391B-171C-466281C48D29}"/>
              </a:ext>
            </a:extLst>
          </p:cNvPr>
          <p:cNvSpPr/>
          <p:nvPr/>
        </p:nvSpPr>
        <p:spPr>
          <a:xfrm rot="9307914">
            <a:off x="5620402" y="3987546"/>
            <a:ext cx="1965660" cy="490522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709A36A9-85C6-6308-D7C3-35B78EBB357B}"/>
              </a:ext>
            </a:extLst>
          </p:cNvPr>
          <p:cNvSpPr/>
          <p:nvPr/>
        </p:nvSpPr>
        <p:spPr>
          <a:xfrm rot="10800000">
            <a:off x="5659303" y="4561523"/>
            <a:ext cx="1855684" cy="54962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13FA811C-6DB7-2C3D-732D-F32808A050AE}"/>
              </a:ext>
            </a:extLst>
          </p:cNvPr>
          <p:cNvSpPr/>
          <p:nvPr/>
        </p:nvSpPr>
        <p:spPr>
          <a:xfrm>
            <a:off x="3918564" y="4561523"/>
            <a:ext cx="1380352" cy="567042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전략과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76CC8-110D-0DBF-6879-436A272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839" y="1815160"/>
            <a:ext cx="9266321" cy="4311149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Active/Active</a:t>
            </a:r>
            <a:endParaRPr lang="en-US" altLang="ko-KR" sz="2000" dirty="0">
              <a:solidFill>
                <a:schemeClr val="accen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RTO, RPO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거의 </a:t>
            </a:r>
            <a:r>
              <a:rPr lang="ko-KR" altLang="en-US" sz="2000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가까울 경우 사용할 수 있는 전략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8405DF-3D61-7730-0CFA-E4A9F0AC4FF4}"/>
              </a:ext>
            </a:extLst>
          </p:cNvPr>
          <p:cNvGrpSpPr/>
          <p:nvPr/>
        </p:nvGrpSpPr>
        <p:grpSpPr>
          <a:xfrm>
            <a:off x="8088212" y="3262610"/>
            <a:ext cx="2215272" cy="1107637"/>
            <a:chOff x="2500293" y="4080626"/>
            <a:chExt cx="3068219" cy="1534111"/>
          </a:xfrm>
        </p:grpSpPr>
        <p:pic>
          <p:nvPicPr>
            <p:cNvPr id="5" name="그래픽 4" descr="데이터베이스 윤곽선">
              <a:extLst>
                <a:ext uri="{FF2B5EF4-FFF2-40B4-BE49-F238E27FC236}">
                  <a16:creationId xmlns:a16="http://schemas.microsoft.com/office/drawing/2014/main" id="{0DE0AF2D-854F-8B9B-1EF8-D0C161994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4402" y="4080626"/>
              <a:ext cx="1534110" cy="1534110"/>
            </a:xfrm>
            <a:prstGeom prst="rect">
              <a:avLst/>
            </a:prstGeom>
          </p:spPr>
        </p:pic>
        <p:pic>
          <p:nvPicPr>
            <p:cNvPr id="7" name="그래픽 6" descr="서버 윤곽선">
              <a:extLst>
                <a:ext uri="{FF2B5EF4-FFF2-40B4-BE49-F238E27FC236}">
                  <a16:creationId xmlns:a16="http://schemas.microsoft.com/office/drawing/2014/main" id="{E80E0036-3EDC-1A72-AF98-9D9D50B55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0A0F1E-FB38-5CDA-14B0-1A7A101A9033}"/>
              </a:ext>
            </a:extLst>
          </p:cNvPr>
          <p:cNvGrpSpPr/>
          <p:nvPr/>
        </p:nvGrpSpPr>
        <p:grpSpPr>
          <a:xfrm>
            <a:off x="8088212" y="4369515"/>
            <a:ext cx="2215272" cy="1107637"/>
            <a:chOff x="2500293" y="4080626"/>
            <a:chExt cx="3068219" cy="1534111"/>
          </a:xfrm>
        </p:grpSpPr>
        <p:pic>
          <p:nvPicPr>
            <p:cNvPr id="14" name="그래픽 13" descr="데이터베이스 윤곽선">
              <a:extLst>
                <a:ext uri="{FF2B5EF4-FFF2-40B4-BE49-F238E27FC236}">
                  <a16:creationId xmlns:a16="http://schemas.microsoft.com/office/drawing/2014/main" id="{918FF0A1-745F-81AB-EC1E-3557F796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4402" y="4080626"/>
              <a:ext cx="1534110" cy="1534110"/>
            </a:xfrm>
            <a:prstGeom prst="rect">
              <a:avLst/>
            </a:prstGeom>
          </p:spPr>
        </p:pic>
        <p:pic>
          <p:nvPicPr>
            <p:cNvPr id="15" name="그래픽 14" descr="서버 윤곽선">
              <a:extLst>
                <a:ext uri="{FF2B5EF4-FFF2-40B4-BE49-F238E27FC236}">
                  <a16:creationId xmlns:a16="http://schemas.microsoft.com/office/drawing/2014/main" id="{850BC8A9-A031-9760-52F8-89B8E292D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75981D-2351-BEEE-DA0F-671EC1990023}"/>
              </a:ext>
            </a:extLst>
          </p:cNvPr>
          <p:cNvGrpSpPr/>
          <p:nvPr/>
        </p:nvGrpSpPr>
        <p:grpSpPr>
          <a:xfrm>
            <a:off x="8088212" y="5450270"/>
            <a:ext cx="2215272" cy="1107637"/>
            <a:chOff x="2500293" y="4080626"/>
            <a:chExt cx="3068219" cy="1534111"/>
          </a:xfrm>
        </p:grpSpPr>
        <p:pic>
          <p:nvPicPr>
            <p:cNvPr id="17" name="그래픽 16" descr="데이터베이스 윤곽선">
              <a:extLst>
                <a:ext uri="{FF2B5EF4-FFF2-40B4-BE49-F238E27FC236}">
                  <a16:creationId xmlns:a16="http://schemas.microsoft.com/office/drawing/2014/main" id="{ACB8D302-3388-4EE3-4429-60CEA2CCF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4402" y="4080626"/>
              <a:ext cx="1534110" cy="1534110"/>
            </a:xfrm>
            <a:prstGeom prst="rect">
              <a:avLst/>
            </a:prstGeom>
          </p:spPr>
        </p:pic>
        <p:pic>
          <p:nvPicPr>
            <p:cNvPr id="18" name="그래픽 17" descr="서버 윤곽선">
              <a:extLst>
                <a:ext uri="{FF2B5EF4-FFF2-40B4-BE49-F238E27FC236}">
                  <a16:creationId xmlns:a16="http://schemas.microsoft.com/office/drawing/2014/main" id="{684813FD-48DB-4EA7-C222-89E2814B6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pic>
        <p:nvPicPr>
          <p:cNvPr id="22" name="그래픽 21" descr="남자 윤곽선">
            <a:extLst>
              <a:ext uri="{FF2B5EF4-FFF2-40B4-BE49-F238E27FC236}">
                <a16:creationId xmlns:a16="http://schemas.microsoft.com/office/drawing/2014/main" id="{C49FF9AA-FD21-FF40-3A7B-7CA71708F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25196" y="3736401"/>
            <a:ext cx="1267692" cy="1267692"/>
          </a:xfrm>
          <a:prstGeom prst="rect">
            <a:avLst/>
          </a:prstGeom>
        </p:spPr>
      </p:pic>
      <p:pic>
        <p:nvPicPr>
          <p:cNvPr id="24" name="그래픽 23" descr="여자 윤곽선">
            <a:extLst>
              <a:ext uri="{FF2B5EF4-FFF2-40B4-BE49-F238E27FC236}">
                <a16:creationId xmlns:a16="http://schemas.microsoft.com/office/drawing/2014/main" id="{79B1BA94-172E-8D8A-8CDE-725F08A957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5196" y="5128565"/>
            <a:ext cx="1267692" cy="1267692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BA97B9F-84A1-489E-1691-FC03EA8DA969}"/>
              </a:ext>
            </a:extLst>
          </p:cNvPr>
          <p:cNvSpPr/>
          <p:nvPr/>
        </p:nvSpPr>
        <p:spPr>
          <a:xfrm>
            <a:off x="5086078" y="4437051"/>
            <a:ext cx="786063" cy="78115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4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전략과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76CC8-110D-0DBF-6879-436A272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839" y="1815160"/>
            <a:ext cx="9266321" cy="4311149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Active/Active</a:t>
            </a:r>
            <a:endParaRPr lang="en-US" altLang="ko-KR" sz="2000" dirty="0">
              <a:solidFill>
                <a:schemeClr val="accen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RTO, RPO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거의 </a:t>
            </a:r>
            <a:r>
              <a:rPr lang="ko-KR" altLang="en-US" sz="2000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가까울 경우 사용할 수 있는 전략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8405DF-3D61-7730-0CFA-E4A9F0AC4FF4}"/>
              </a:ext>
            </a:extLst>
          </p:cNvPr>
          <p:cNvGrpSpPr/>
          <p:nvPr/>
        </p:nvGrpSpPr>
        <p:grpSpPr>
          <a:xfrm>
            <a:off x="8088212" y="3262610"/>
            <a:ext cx="2215272" cy="1107637"/>
            <a:chOff x="2500293" y="4080626"/>
            <a:chExt cx="3068219" cy="1534111"/>
          </a:xfrm>
        </p:grpSpPr>
        <p:pic>
          <p:nvPicPr>
            <p:cNvPr id="5" name="그래픽 4" descr="데이터베이스 윤곽선">
              <a:extLst>
                <a:ext uri="{FF2B5EF4-FFF2-40B4-BE49-F238E27FC236}">
                  <a16:creationId xmlns:a16="http://schemas.microsoft.com/office/drawing/2014/main" id="{0DE0AF2D-854F-8B9B-1EF8-D0C161994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4402" y="4080626"/>
              <a:ext cx="1534110" cy="1534110"/>
            </a:xfrm>
            <a:prstGeom prst="rect">
              <a:avLst/>
            </a:prstGeom>
          </p:spPr>
        </p:pic>
        <p:pic>
          <p:nvPicPr>
            <p:cNvPr id="7" name="그래픽 6" descr="서버 윤곽선">
              <a:extLst>
                <a:ext uri="{FF2B5EF4-FFF2-40B4-BE49-F238E27FC236}">
                  <a16:creationId xmlns:a16="http://schemas.microsoft.com/office/drawing/2014/main" id="{E80E0036-3EDC-1A72-AF98-9D9D50B55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0A0F1E-FB38-5CDA-14B0-1A7A101A9033}"/>
              </a:ext>
            </a:extLst>
          </p:cNvPr>
          <p:cNvGrpSpPr/>
          <p:nvPr/>
        </p:nvGrpSpPr>
        <p:grpSpPr>
          <a:xfrm>
            <a:off x="8088212" y="4369515"/>
            <a:ext cx="2215272" cy="1107637"/>
            <a:chOff x="2500293" y="4080626"/>
            <a:chExt cx="3068219" cy="1534111"/>
          </a:xfrm>
        </p:grpSpPr>
        <p:pic>
          <p:nvPicPr>
            <p:cNvPr id="14" name="그래픽 13" descr="데이터베이스 윤곽선">
              <a:extLst>
                <a:ext uri="{FF2B5EF4-FFF2-40B4-BE49-F238E27FC236}">
                  <a16:creationId xmlns:a16="http://schemas.microsoft.com/office/drawing/2014/main" id="{918FF0A1-745F-81AB-EC1E-3557F796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4402" y="4080626"/>
              <a:ext cx="1534110" cy="1534110"/>
            </a:xfrm>
            <a:prstGeom prst="rect">
              <a:avLst/>
            </a:prstGeom>
          </p:spPr>
        </p:pic>
        <p:pic>
          <p:nvPicPr>
            <p:cNvPr id="15" name="그래픽 14" descr="서버 윤곽선">
              <a:extLst>
                <a:ext uri="{FF2B5EF4-FFF2-40B4-BE49-F238E27FC236}">
                  <a16:creationId xmlns:a16="http://schemas.microsoft.com/office/drawing/2014/main" id="{850BC8A9-A031-9760-52F8-89B8E292D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75981D-2351-BEEE-DA0F-671EC1990023}"/>
              </a:ext>
            </a:extLst>
          </p:cNvPr>
          <p:cNvGrpSpPr/>
          <p:nvPr/>
        </p:nvGrpSpPr>
        <p:grpSpPr>
          <a:xfrm>
            <a:off x="8088212" y="5450270"/>
            <a:ext cx="2215272" cy="1107637"/>
            <a:chOff x="2500293" y="4080626"/>
            <a:chExt cx="3068219" cy="1534111"/>
          </a:xfrm>
        </p:grpSpPr>
        <p:pic>
          <p:nvPicPr>
            <p:cNvPr id="17" name="그래픽 16" descr="데이터베이스 윤곽선">
              <a:extLst>
                <a:ext uri="{FF2B5EF4-FFF2-40B4-BE49-F238E27FC236}">
                  <a16:creationId xmlns:a16="http://schemas.microsoft.com/office/drawing/2014/main" id="{ACB8D302-3388-4EE3-4429-60CEA2CCF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4402" y="4080626"/>
              <a:ext cx="1534110" cy="1534110"/>
            </a:xfrm>
            <a:prstGeom prst="rect">
              <a:avLst/>
            </a:prstGeom>
          </p:spPr>
        </p:pic>
        <p:pic>
          <p:nvPicPr>
            <p:cNvPr id="18" name="그래픽 17" descr="서버 윤곽선">
              <a:extLst>
                <a:ext uri="{FF2B5EF4-FFF2-40B4-BE49-F238E27FC236}">
                  <a16:creationId xmlns:a16="http://schemas.microsoft.com/office/drawing/2014/main" id="{684813FD-48DB-4EA7-C222-89E2814B6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pic>
        <p:nvPicPr>
          <p:cNvPr id="22" name="그래픽 21" descr="남자 윤곽선">
            <a:extLst>
              <a:ext uri="{FF2B5EF4-FFF2-40B4-BE49-F238E27FC236}">
                <a16:creationId xmlns:a16="http://schemas.microsoft.com/office/drawing/2014/main" id="{C49FF9AA-FD21-FF40-3A7B-7CA71708F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25196" y="3736401"/>
            <a:ext cx="1267692" cy="1267692"/>
          </a:xfrm>
          <a:prstGeom prst="rect">
            <a:avLst/>
          </a:prstGeom>
        </p:spPr>
      </p:pic>
      <p:pic>
        <p:nvPicPr>
          <p:cNvPr id="24" name="그래픽 23" descr="여자 윤곽선">
            <a:extLst>
              <a:ext uri="{FF2B5EF4-FFF2-40B4-BE49-F238E27FC236}">
                <a16:creationId xmlns:a16="http://schemas.microsoft.com/office/drawing/2014/main" id="{79B1BA94-172E-8D8A-8CDE-725F08A957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5196" y="5128565"/>
            <a:ext cx="1267692" cy="126769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45E305F-EED1-E5E8-FFD0-9B35410EA3B9}"/>
              </a:ext>
            </a:extLst>
          </p:cNvPr>
          <p:cNvGrpSpPr/>
          <p:nvPr/>
        </p:nvGrpSpPr>
        <p:grpSpPr>
          <a:xfrm>
            <a:off x="3918564" y="3808327"/>
            <a:ext cx="3621225" cy="1141019"/>
            <a:chOff x="3918564" y="3987546"/>
            <a:chExt cx="3679897" cy="1763070"/>
          </a:xfrm>
        </p:grpSpPr>
        <p:sp>
          <p:nvSpPr>
            <p:cNvPr id="29" name="화살표: 왼쪽 28">
              <a:extLst>
                <a:ext uri="{FF2B5EF4-FFF2-40B4-BE49-F238E27FC236}">
                  <a16:creationId xmlns:a16="http://schemas.microsoft.com/office/drawing/2014/main" id="{21591C77-C0A6-C864-06A4-DBF5AC65C648}"/>
                </a:ext>
              </a:extLst>
            </p:cNvPr>
            <p:cNvSpPr/>
            <p:nvPr/>
          </p:nvSpPr>
          <p:spPr>
            <a:xfrm rot="12436784">
              <a:off x="5632801" y="5250268"/>
              <a:ext cx="1965660" cy="500348"/>
            </a:xfrm>
            <a:prstGeom prst="lef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왼쪽 27">
              <a:extLst>
                <a:ext uri="{FF2B5EF4-FFF2-40B4-BE49-F238E27FC236}">
                  <a16:creationId xmlns:a16="http://schemas.microsoft.com/office/drawing/2014/main" id="{EA9F44A2-D756-391B-171C-466281C48D29}"/>
                </a:ext>
              </a:extLst>
            </p:cNvPr>
            <p:cNvSpPr/>
            <p:nvPr/>
          </p:nvSpPr>
          <p:spPr>
            <a:xfrm rot="9307914">
              <a:off x="5620402" y="3987546"/>
              <a:ext cx="1965660" cy="490522"/>
            </a:xfrm>
            <a:prstGeom prst="lef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왼쪽 26">
              <a:extLst>
                <a:ext uri="{FF2B5EF4-FFF2-40B4-BE49-F238E27FC236}">
                  <a16:creationId xmlns:a16="http://schemas.microsoft.com/office/drawing/2014/main" id="{709A36A9-85C6-6308-D7C3-35B78EBB357B}"/>
                </a:ext>
              </a:extLst>
            </p:cNvPr>
            <p:cNvSpPr/>
            <p:nvPr/>
          </p:nvSpPr>
          <p:spPr>
            <a:xfrm rot="10800000">
              <a:off x="5659303" y="4561523"/>
              <a:ext cx="1855684" cy="549626"/>
            </a:xfrm>
            <a:prstGeom prst="lef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왼쪽 25">
              <a:extLst>
                <a:ext uri="{FF2B5EF4-FFF2-40B4-BE49-F238E27FC236}">
                  <a16:creationId xmlns:a16="http://schemas.microsoft.com/office/drawing/2014/main" id="{13FA811C-6DB7-2C3D-732D-F32808A050AE}"/>
                </a:ext>
              </a:extLst>
            </p:cNvPr>
            <p:cNvSpPr/>
            <p:nvPr/>
          </p:nvSpPr>
          <p:spPr>
            <a:xfrm>
              <a:off x="3918564" y="4561523"/>
              <a:ext cx="1380352" cy="567042"/>
            </a:xfrm>
            <a:prstGeom prst="lef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BA97B9F-84A1-489E-1691-FC03EA8DA969}"/>
                </a:ext>
              </a:extLst>
            </p:cNvPr>
            <p:cNvSpPr/>
            <p:nvPr/>
          </p:nvSpPr>
          <p:spPr>
            <a:xfrm>
              <a:off x="5086078" y="4437051"/>
              <a:ext cx="786063" cy="781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E2DBBB-BDFC-9DCD-9B98-723E741E9CB7}"/>
              </a:ext>
            </a:extLst>
          </p:cNvPr>
          <p:cNvGrpSpPr/>
          <p:nvPr/>
        </p:nvGrpSpPr>
        <p:grpSpPr>
          <a:xfrm>
            <a:off x="3918564" y="5028787"/>
            <a:ext cx="3621225" cy="1141019"/>
            <a:chOff x="3918564" y="3987546"/>
            <a:chExt cx="3679897" cy="1763070"/>
          </a:xfrm>
        </p:grpSpPr>
        <p:sp>
          <p:nvSpPr>
            <p:cNvPr id="9" name="화살표: 왼쪽 8">
              <a:extLst>
                <a:ext uri="{FF2B5EF4-FFF2-40B4-BE49-F238E27FC236}">
                  <a16:creationId xmlns:a16="http://schemas.microsoft.com/office/drawing/2014/main" id="{1D75FC0B-68C2-1FD7-6E96-4C7B5333D0AA}"/>
                </a:ext>
              </a:extLst>
            </p:cNvPr>
            <p:cNvSpPr/>
            <p:nvPr/>
          </p:nvSpPr>
          <p:spPr>
            <a:xfrm rot="12436784">
              <a:off x="5632801" y="5250268"/>
              <a:ext cx="1965660" cy="500348"/>
            </a:xfrm>
            <a:prstGeom prst="lef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8173BE97-D83A-32B7-0A7C-DF97391732AF}"/>
                </a:ext>
              </a:extLst>
            </p:cNvPr>
            <p:cNvSpPr/>
            <p:nvPr/>
          </p:nvSpPr>
          <p:spPr>
            <a:xfrm rot="9307914">
              <a:off x="5620402" y="3987546"/>
              <a:ext cx="1965660" cy="490522"/>
            </a:xfrm>
            <a:prstGeom prst="lef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왼쪽 10">
              <a:extLst>
                <a:ext uri="{FF2B5EF4-FFF2-40B4-BE49-F238E27FC236}">
                  <a16:creationId xmlns:a16="http://schemas.microsoft.com/office/drawing/2014/main" id="{CC42FFFC-81C0-57B4-7A82-528723538513}"/>
                </a:ext>
              </a:extLst>
            </p:cNvPr>
            <p:cNvSpPr/>
            <p:nvPr/>
          </p:nvSpPr>
          <p:spPr>
            <a:xfrm rot="10800000">
              <a:off x="5659303" y="4561523"/>
              <a:ext cx="1855684" cy="549626"/>
            </a:xfrm>
            <a:prstGeom prst="lef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FCD72A35-02BF-BFE3-09F0-E28A8202AFA1}"/>
                </a:ext>
              </a:extLst>
            </p:cNvPr>
            <p:cNvSpPr/>
            <p:nvPr/>
          </p:nvSpPr>
          <p:spPr>
            <a:xfrm>
              <a:off x="3918564" y="4561523"/>
              <a:ext cx="1380352" cy="567042"/>
            </a:xfrm>
            <a:prstGeom prst="lef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D7650F4-8C99-E59E-012F-30298A87A3DC}"/>
                </a:ext>
              </a:extLst>
            </p:cNvPr>
            <p:cNvSpPr/>
            <p:nvPr/>
          </p:nvSpPr>
          <p:spPr>
            <a:xfrm>
              <a:off x="5086078" y="4437051"/>
              <a:ext cx="786063" cy="781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래픽 20" descr="눈 단색으로 채워진">
            <a:extLst>
              <a:ext uri="{FF2B5EF4-FFF2-40B4-BE49-F238E27FC236}">
                <a16:creationId xmlns:a16="http://schemas.microsoft.com/office/drawing/2014/main" id="{41706CDE-F129-EF21-9388-E91512A115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2307" y="2799965"/>
            <a:ext cx="1761414" cy="17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5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전략과 구조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50B5AA-9A9F-E6AD-19BC-24153CF518C2}"/>
              </a:ext>
            </a:extLst>
          </p:cNvPr>
          <p:cNvSpPr/>
          <p:nvPr/>
        </p:nvSpPr>
        <p:spPr>
          <a:xfrm>
            <a:off x="1507958" y="2764297"/>
            <a:ext cx="2679031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Backup &amp;</a:t>
            </a:r>
            <a:b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Restore</a:t>
            </a:r>
            <a:endParaRPr lang="ko-KR" altLang="en-US" sz="32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CE5311-25ED-1953-BB4E-FEF9EA0E9375}"/>
              </a:ext>
            </a:extLst>
          </p:cNvPr>
          <p:cNvSpPr/>
          <p:nvPr/>
        </p:nvSpPr>
        <p:spPr>
          <a:xfrm>
            <a:off x="4756484" y="2764297"/>
            <a:ext cx="2679031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Active/</a:t>
            </a:r>
            <a:b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Passive</a:t>
            </a:r>
            <a:endParaRPr lang="ko-KR" altLang="en-US" sz="32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D83044-DE65-1F36-9F21-C27DC54BEDED}"/>
              </a:ext>
            </a:extLst>
          </p:cNvPr>
          <p:cNvSpPr/>
          <p:nvPr/>
        </p:nvSpPr>
        <p:spPr>
          <a:xfrm>
            <a:off x="8005010" y="2764297"/>
            <a:ext cx="2679031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Active/</a:t>
            </a:r>
            <a:b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32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Active</a:t>
            </a:r>
            <a:endParaRPr lang="ko-KR" altLang="en-US" sz="32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82E90-E509-4E1D-E037-EF844C7B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4" y="4425531"/>
            <a:ext cx="1203158" cy="770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Hours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702D1D3-3A55-6EEB-A8C4-3E1C53ADC0DB}"/>
              </a:ext>
            </a:extLst>
          </p:cNvPr>
          <p:cNvSpPr txBox="1">
            <a:spLocks/>
          </p:cNvSpPr>
          <p:nvPr/>
        </p:nvSpPr>
        <p:spPr>
          <a:xfrm>
            <a:off x="5378114" y="4425531"/>
            <a:ext cx="1435769" cy="77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Minutes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9CFAD93-7D83-3D32-0274-933179BEE4E8}"/>
              </a:ext>
            </a:extLst>
          </p:cNvPr>
          <p:cNvSpPr txBox="1">
            <a:spLocks/>
          </p:cNvSpPr>
          <p:nvPr/>
        </p:nvSpPr>
        <p:spPr>
          <a:xfrm>
            <a:off x="8510336" y="4425531"/>
            <a:ext cx="1668378" cy="77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Real time</a:t>
            </a:r>
          </a:p>
        </p:txBody>
      </p:sp>
    </p:spTree>
    <p:extLst>
      <p:ext uri="{BB962C8B-B14F-4D97-AF65-F5344CB8AC3E}">
        <p14:creationId xmlns:p14="http://schemas.microsoft.com/office/powerpoint/2010/main" val="226294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Center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76CC8-110D-0DBF-6879-436A272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73179"/>
            <a:ext cx="5562600" cy="4217298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운영중인 데이터센터와 비슷한 규모로 물리적으로 구분된 별도의 데이터 센터를 갖추는 것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주센터에서 운영중인 서비스 아키텍처와 동일한 구조로 스탠바이 구조의 인프라를 갖춰서 운영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주센터에 문제가 생기면 서비스 전환을 통해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센터로 넘김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방화벽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IP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설정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DB,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 등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정보를 동기화하기 위해 전용선이나 인터넷 이용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8108F1-3454-F6DB-32DE-A01753E2A424}"/>
              </a:ext>
            </a:extLst>
          </p:cNvPr>
          <p:cNvSpPr/>
          <p:nvPr/>
        </p:nvSpPr>
        <p:spPr>
          <a:xfrm>
            <a:off x="6977585" y="2133600"/>
            <a:ext cx="1612597" cy="3433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C33940-9557-6047-112D-94482117621A}"/>
              </a:ext>
            </a:extLst>
          </p:cNvPr>
          <p:cNvSpPr/>
          <p:nvPr/>
        </p:nvSpPr>
        <p:spPr>
          <a:xfrm>
            <a:off x="9813575" y="2133600"/>
            <a:ext cx="1612597" cy="3433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39E8C6-906F-E175-F69B-1AC2D0DFD8FC}"/>
              </a:ext>
            </a:extLst>
          </p:cNvPr>
          <p:cNvGrpSpPr/>
          <p:nvPr/>
        </p:nvGrpSpPr>
        <p:grpSpPr>
          <a:xfrm>
            <a:off x="7162434" y="2517017"/>
            <a:ext cx="1396395" cy="778408"/>
            <a:chOff x="2500293" y="4080626"/>
            <a:chExt cx="2752058" cy="1534111"/>
          </a:xfrm>
        </p:grpSpPr>
        <p:pic>
          <p:nvPicPr>
            <p:cNvPr id="31" name="그래픽 30" descr="데이터베이스 윤곽선">
              <a:extLst>
                <a:ext uri="{FF2B5EF4-FFF2-40B4-BE49-F238E27FC236}">
                  <a16:creationId xmlns:a16="http://schemas.microsoft.com/office/drawing/2014/main" id="{32539019-A5B2-F376-1B9E-9E82DD002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8241" y="4080626"/>
              <a:ext cx="1534110" cy="1534109"/>
            </a:xfrm>
            <a:prstGeom prst="rect">
              <a:avLst/>
            </a:prstGeom>
          </p:spPr>
        </p:pic>
        <p:pic>
          <p:nvPicPr>
            <p:cNvPr id="32" name="그래픽 31" descr="서버 윤곽선">
              <a:extLst>
                <a:ext uri="{FF2B5EF4-FFF2-40B4-BE49-F238E27FC236}">
                  <a16:creationId xmlns:a16="http://schemas.microsoft.com/office/drawing/2014/main" id="{6937CC16-BB0C-8BFC-0B2F-30AD332B1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16B97D-6C57-C6FC-F91D-D2CAA02BFB81}"/>
              </a:ext>
            </a:extLst>
          </p:cNvPr>
          <p:cNvGrpSpPr/>
          <p:nvPr/>
        </p:nvGrpSpPr>
        <p:grpSpPr>
          <a:xfrm>
            <a:off x="7162434" y="4474154"/>
            <a:ext cx="1396395" cy="778408"/>
            <a:chOff x="2500293" y="4080626"/>
            <a:chExt cx="2752058" cy="1534111"/>
          </a:xfrm>
        </p:grpSpPr>
        <p:pic>
          <p:nvPicPr>
            <p:cNvPr id="34" name="그래픽 33" descr="데이터베이스 윤곽선">
              <a:extLst>
                <a:ext uri="{FF2B5EF4-FFF2-40B4-BE49-F238E27FC236}">
                  <a16:creationId xmlns:a16="http://schemas.microsoft.com/office/drawing/2014/main" id="{642AA4B3-4BA0-B255-21BD-EA45394BA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8241" y="4080626"/>
              <a:ext cx="1534110" cy="1534109"/>
            </a:xfrm>
            <a:prstGeom prst="rect">
              <a:avLst/>
            </a:prstGeom>
          </p:spPr>
        </p:pic>
        <p:pic>
          <p:nvPicPr>
            <p:cNvPr id="35" name="그래픽 34" descr="서버 윤곽선">
              <a:extLst>
                <a:ext uri="{FF2B5EF4-FFF2-40B4-BE49-F238E27FC236}">
                  <a16:creationId xmlns:a16="http://schemas.microsoft.com/office/drawing/2014/main" id="{F318A73B-104A-EC06-4A41-7BEA1E18C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D7186D4-F0CA-ED1F-D0A0-A1F4AA6B3B5B}"/>
              </a:ext>
            </a:extLst>
          </p:cNvPr>
          <p:cNvGrpSpPr/>
          <p:nvPr/>
        </p:nvGrpSpPr>
        <p:grpSpPr>
          <a:xfrm>
            <a:off x="9957404" y="2517017"/>
            <a:ext cx="1396395" cy="778408"/>
            <a:chOff x="2500293" y="4080626"/>
            <a:chExt cx="2752058" cy="1534111"/>
          </a:xfrm>
        </p:grpSpPr>
        <p:pic>
          <p:nvPicPr>
            <p:cNvPr id="37" name="그래픽 36" descr="데이터베이스 윤곽선">
              <a:extLst>
                <a:ext uri="{FF2B5EF4-FFF2-40B4-BE49-F238E27FC236}">
                  <a16:creationId xmlns:a16="http://schemas.microsoft.com/office/drawing/2014/main" id="{A580BDC0-48FD-BA59-79B3-58231D4B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8241" y="4080626"/>
              <a:ext cx="1534110" cy="1534109"/>
            </a:xfrm>
            <a:prstGeom prst="rect">
              <a:avLst/>
            </a:prstGeom>
          </p:spPr>
        </p:pic>
        <p:pic>
          <p:nvPicPr>
            <p:cNvPr id="38" name="그래픽 37" descr="서버 윤곽선">
              <a:extLst>
                <a:ext uri="{FF2B5EF4-FFF2-40B4-BE49-F238E27FC236}">
                  <a16:creationId xmlns:a16="http://schemas.microsoft.com/office/drawing/2014/main" id="{6A7C20B2-E134-469F-9161-11CED6C2F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16DF60-8641-46B9-FAC1-DC11EC44DBDD}"/>
              </a:ext>
            </a:extLst>
          </p:cNvPr>
          <p:cNvGrpSpPr/>
          <p:nvPr/>
        </p:nvGrpSpPr>
        <p:grpSpPr>
          <a:xfrm>
            <a:off x="9957404" y="4474154"/>
            <a:ext cx="1396395" cy="778408"/>
            <a:chOff x="2500293" y="4080626"/>
            <a:chExt cx="2752058" cy="1534111"/>
          </a:xfrm>
        </p:grpSpPr>
        <p:pic>
          <p:nvPicPr>
            <p:cNvPr id="40" name="그래픽 39" descr="데이터베이스 윤곽선">
              <a:extLst>
                <a:ext uri="{FF2B5EF4-FFF2-40B4-BE49-F238E27FC236}">
                  <a16:creationId xmlns:a16="http://schemas.microsoft.com/office/drawing/2014/main" id="{E2BD19B0-0761-20D8-9B06-ED761EC5F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8241" y="4080626"/>
              <a:ext cx="1534110" cy="1534109"/>
            </a:xfrm>
            <a:prstGeom prst="rect">
              <a:avLst/>
            </a:prstGeom>
          </p:spPr>
        </p:pic>
        <p:pic>
          <p:nvPicPr>
            <p:cNvPr id="41" name="그래픽 40" descr="서버 윤곽선">
              <a:extLst>
                <a:ext uri="{FF2B5EF4-FFF2-40B4-BE49-F238E27FC236}">
                  <a16:creationId xmlns:a16="http://schemas.microsoft.com/office/drawing/2014/main" id="{7276BF5D-784F-C766-9ED3-A8BC6B51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0293" y="4080627"/>
              <a:ext cx="1534110" cy="1534110"/>
            </a:xfrm>
            <a:prstGeom prst="rect">
              <a:avLst/>
            </a:prstGeom>
          </p:spPr>
        </p:pic>
      </p:grp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92FE9383-6560-2221-9D32-962DCF25BD5B}"/>
              </a:ext>
            </a:extLst>
          </p:cNvPr>
          <p:cNvSpPr txBox="1">
            <a:spLocks/>
          </p:cNvSpPr>
          <p:nvPr/>
        </p:nvSpPr>
        <p:spPr>
          <a:xfrm>
            <a:off x="7259053" y="5661269"/>
            <a:ext cx="1203158" cy="77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</a:t>
            </a: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Center</a:t>
            </a: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B2A3F221-48DB-F091-0CFD-C0A6822AD385}"/>
              </a:ext>
            </a:extLst>
          </p:cNvPr>
          <p:cNvSpPr txBox="1">
            <a:spLocks/>
          </p:cNvSpPr>
          <p:nvPr/>
        </p:nvSpPr>
        <p:spPr>
          <a:xfrm>
            <a:off x="10018295" y="5661269"/>
            <a:ext cx="1203158" cy="77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</a:t>
            </a: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Center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0902B924-B74C-126D-75B8-58F104DED0BB}"/>
              </a:ext>
            </a:extLst>
          </p:cNvPr>
          <p:cNvSpPr/>
          <p:nvPr/>
        </p:nvSpPr>
        <p:spPr>
          <a:xfrm>
            <a:off x="8590182" y="5540953"/>
            <a:ext cx="1219200" cy="240631"/>
          </a:xfrm>
          <a:custGeom>
            <a:avLst/>
            <a:gdLst>
              <a:gd name="connsiteX0" fmla="*/ 0 w 1219200"/>
              <a:gd name="connsiteY0" fmla="*/ 0 h 240631"/>
              <a:gd name="connsiteX1" fmla="*/ 609600 w 1219200"/>
              <a:gd name="connsiteY1" fmla="*/ 240631 h 240631"/>
              <a:gd name="connsiteX2" fmla="*/ 1219200 w 1219200"/>
              <a:gd name="connsiteY2" fmla="*/ 0 h 240631"/>
              <a:gd name="connsiteX3" fmla="*/ 1219200 w 1219200"/>
              <a:gd name="connsiteY3" fmla="*/ 0 h 24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240631">
                <a:moveTo>
                  <a:pt x="0" y="0"/>
                </a:moveTo>
                <a:cubicBezTo>
                  <a:pt x="203200" y="120315"/>
                  <a:pt x="406400" y="240631"/>
                  <a:pt x="609600" y="240631"/>
                </a:cubicBezTo>
                <a:cubicBezTo>
                  <a:pt x="812800" y="240631"/>
                  <a:pt x="1219200" y="0"/>
                  <a:pt x="1219200" y="0"/>
                </a:cubicBezTo>
                <a:lnTo>
                  <a:pt x="1219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래픽 50" descr="WiFi 윤곽선">
            <a:extLst>
              <a:ext uri="{FF2B5EF4-FFF2-40B4-BE49-F238E27FC236}">
                <a16:creationId xmlns:a16="http://schemas.microsoft.com/office/drawing/2014/main" id="{34BA8B5F-180A-83A2-668E-6158DADA1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5031" y="16026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AWS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아키텍처</a:t>
            </a:r>
          </a:p>
        </p:txBody>
      </p:sp>
      <p:pic>
        <p:nvPicPr>
          <p:cNvPr id="11268" name="Picture 4" descr="Backup and restore DR architecture">
            <a:extLst>
              <a:ext uri="{FF2B5EF4-FFF2-40B4-BE49-F238E27FC236}">
                <a16:creationId xmlns:a16="http://schemas.microsoft.com/office/drawing/2014/main" id="{18421B2C-7056-F4CC-AB55-4E748977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9" y="1462081"/>
            <a:ext cx="8855242" cy="44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다중 사이트 활성/활성 DR 전략">
            <a:extLst>
              <a:ext uri="{FF2B5EF4-FFF2-40B4-BE49-F238E27FC236}">
                <a16:creationId xmlns:a16="http://schemas.microsoft.com/office/drawing/2014/main" id="{38B7CB0E-ED5C-90BA-2224-3B73FF10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6" y="1490517"/>
            <a:ext cx="8273280" cy="447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146395-2C4F-8965-004F-F4B29211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6222093"/>
            <a:ext cx="10856494" cy="630699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https://aws.amazon.com/ko/blogs/architecture/disaster-recovery-dr-architecture-on-aws-part-i-strategies-for-recovery-in-the-cloud/</a:t>
            </a:r>
          </a:p>
          <a:p>
            <a:pPr>
              <a:lnSpc>
                <a:spcPct val="60000"/>
              </a:lnSpc>
            </a:pP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https://aws.amazon.com/ko/blogs/architecture/disaster-recovery-dr-architecture-on-aws-part-iv-multi-site-active-active/</a:t>
            </a:r>
          </a:p>
        </p:txBody>
      </p:sp>
    </p:spTree>
    <p:extLst>
      <p:ext uri="{BB962C8B-B14F-4D97-AF65-F5344CB8AC3E}">
        <p14:creationId xmlns:p14="http://schemas.microsoft.com/office/powerpoint/2010/main" val="22949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493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436"/>
            <a:ext cx="10515600" cy="3259722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buFontTx/>
              <a:buChar char="-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카카오 서비스 장애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</a:t>
            </a:r>
          </a:p>
          <a:p>
            <a:pPr marL="0" indent="0" algn="ctr"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buFontTx/>
              <a:buChar char="-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개념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</a:t>
            </a:r>
          </a:p>
          <a:p>
            <a:pPr marL="0" indent="0" algn="ctr"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buFontTx/>
              <a:buChar char="-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전략과 구조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228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 자료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501"/>
            <a:ext cx="10515600" cy="4710374"/>
          </a:xfrm>
        </p:spPr>
        <p:txBody>
          <a:bodyPr>
            <a:no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https://www.youtube.com/watch?v=HbTPsck0NmE</a:t>
            </a:r>
          </a:p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https://www.youtube.com/watch?v=tLLs7fKts2o</a:t>
            </a:r>
          </a:p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https://docs.aws.amazon.com/wellarchitected/latest/reliability-pillar/availability.html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80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카카오 서비스 장애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695" y="1786940"/>
            <a:ext cx="5755105" cy="493470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경기 성남시 분당구 </a:t>
            </a:r>
            <a:r>
              <a:rPr lang="ko-KR" altLang="en-US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삼평동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SK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판교 캠퍼스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 지하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층 전기실 화재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불이 나면서 전원이 끊겨 서버가 </a:t>
            </a:r>
            <a:r>
              <a:rPr lang="ko-KR" altLang="en-US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먹통됨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건물은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SK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그룹 관계사의 서버와 네이버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카카오 서버가 있었음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네이버는 메인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IDC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춘천이며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거기에 메인 서버를 두고 있고 일부 서버만 판교 등에 분산하고 있음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SK,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네이버도 작은 장애를 겪었을 텐데 카카오가 워낙 크게 터져서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C0269-60FC-2DDE-4D3F-188DDADE3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6940"/>
            <a:ext cx="4386429" cy="435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3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카카오 서비스 장애</a:t>
            </a:r>
          </a:p>
        </p:txBody>
      </p:sp>
      <p:pic>
        <p:nvPicPr>
          <p:cNvPr id="1026" name="Picture 2" descr="카카오톡 KakaoTalk - Google Play 앱">
            <a:extLst>
              <a:ext uri="{FF2B5EF4-FFF2-40B4-BE49-F238E27FC236}">
                <a16:creationId xmlns:a16="http://schemas.microsoft.com/office/drawing/2014/main" id="{CEA6B460-DA34-A53B-FF5C-7B02C98B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34" y="2489786"/>
            <a:ext cx="1098884" cy="10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페이 - Google Play 앱">
            <a:extLst>
              <a:ext uri="{FF2B5EF4-FFF2-40B4-BE49-F238E27FC236}">
                <a16:creationId xmlns:a16="http://schemas.microsoft.com/office/drawing/2014/main" id="{94F56107-B0B9-B916-0FA4-975AC47F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13" y="2489786"/>
            <a:ext cx="1098885" cy="10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JE BLOG 티스토리 새 로고 고화질 &amp; 백터">
            <a:extLst>
              <a:ext uri="{FF2B5EF4-FFF2-40B4-BE49-F238E27FC236}">
                <a16:creationId xmlns:a16="http://schemas.microsoft.com/office/drawing/2014/main" id="{5CF55965-EB4E-D74C-1004-DBDEAE693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34" y="3994484"/>
            <a:ext cx="41433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카카오 T - 택시, 대리, 주차, 바이크, 항공, 퀵 - Google Play 앱">
            <a:extLst>
              <a:ext uri="{FF2B5EF4-FFF2-40B4-BE49-F238E27FC236}">
                <a16:creationId xmlns:a16="http://schemas.microsoft.com/office/drawing/2014/main" id="{EF2F4D92-AF4A-7F9D-418F-A2194EF3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773" y="2489786"/>
            <a:ext cx="1098884" cy="10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카카오게임즈, '카카오게임'으로 브랜드 통합 관리(IT/과학)-NSP통신">
            <a:extLst>
              <a:ext uri="{FF2B5EF4-FFF2-40B4-BE49-F238E27FC236}">
                <a16:creationId xmlns:a16="http://schemas.microsoft.com/office/drawing/2014/main" id="{4D11B04D-903C-0522-38B1-51B0985C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63" y="4100561"/>
            <a:ext cx="1734553" cy="13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카카오뱅크 - Apps on Google Play">
            <a:extLst>
              <a:ext uri="{FF2B5EF4-FFF2-40B4-BE49-F238E27FC236}">
                <a16:creationId xmlns:a16="http://schemas.microsoft.com/office/drawing/2014/main" id="{80C197EA-4951-D6FC-A0D5-0296C695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093" y="2489786"/>
            <a:ext cx="1105104" cy="11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01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카카오 서비스 장애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6058859"/>
            <a:ext cx="9765632" cy="63069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https://www.seoul.co.kr/news/newsView.php?id=20221015500051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6F02E-9D59-F86E-2B7F-4ADACD5E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90688"/>
            <a:ext cx="5029200" cy="39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6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페이스북 서비스 장애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618D8-AE44-C9F4-83DB-489496CDC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4" y="1690688"/>
            <a:ext cx="4678444" cy="470297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68BA87-FA3C-DA5F-FD9B-60C05959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8671"/>
            <a:ext cx="5149516" cy="470297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작년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(2021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7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시간 동안 접속 장애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주가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5%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증발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광고 수익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6000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 달러 손해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출입을 위한 직원 카드가 동작하지 않아서 </a:t>
            </a:r>
            <a:b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문제를 해결해야 할 직원들이 들어가지 못하는 </a:t>
            </a:r>
            <a:b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일도 있었다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53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Disaster Recovery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58" y="2316331"/>
            <a:ext cx="3862136" cy="908134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AB667F-0B00-FE57-65DF-3DB954FB58CA}"/>
              </a:ext>
            </a:extLst>
          </p:cNvPr>
          <p:cNvSpPr txBox="1">
            <a:spLocks/>
          </p:cNvSpPr>
          <p:nvPr/>
        </p:nvSpPr>
        <p:spPr>
          <a:xfrm>
            <a:off x="7126706" y="2316331"/>
            <a:ext cx="3862136" cy="908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Availability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3A029F-C3DB-DCB9-4C38-2D0FA0BE4D32}"/>
              </a:ext>
            </a:extLst>
          </p:cNvPr>
          <p:cNvSpPr txBox="1">
            <a:spLocks/>
          </p:cNvSpPr>
          <p:nvPr/>
        </p:nvSpPr>
        <p:spPr>
          <a:xfrm>
            <a:off x="1203158" y="4353678"/>
            <a:ext cx="3862136" cy="908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Backup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E70E82-E23A-D761-3B4E-540C231FFFEF}"/>
              </a:ext>
            </a:extLst>
          </p:cNvPr>
          <p:cNvSpPr txBox="1">
            <a:spLocks/>
          </p:cNvSpPr>
          <p:nvPr/>
        </p:nvSpPr>
        <p:spPr>
          <a:xfrm>
            <a:off x="7126706" y="4353678"/>
            <a:ext cx="3862136" cy="908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Fault</a:t>
            </a:r>
            <a:b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Tolerance</a:t>
            </a:r>
          </a:p>
        </p:txBody>
      </p:sp>
    </p:spTree>
    <p:extLst>
      <p:ext uri="{BB962C8B-B14F-4D97-AF65-F5344CB8AC3E}">
        <p14:creationId xmlns:p14="http://schemas.microsoft.com/office/powerpoint/2010/main" val="3880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Disaster Recovery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1727B0-BD83-9ACC-806B-DC5F5DC5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235" y="2806285"/>
            <a:ext cx="7821529" cy="250214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D2D5A75-8DDB-C837-9BF5-89199755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7" y="5722854"/>
            <a:ext cx="4748463" cy="77002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99% =&gt; 3.65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99.999% =&gt; 5.26 min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E99E97-A775-F473-9326-2F5852D58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6" y="1763214"/>
            <a:ext cx="4581525" cy="62865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C84D74-43E8-A4E0-EBD2-EC5151968C11}"/>
              </a:ext>
            </a:extLst>
          </p:cNvPr>
          <p:cNvSpPr txBox="1">
            <a:spLocks/>
          </p:cNvSpPr>
          <p:nvPr/>
        </p:nvSpPr>
        <p:spPr>
          <a:xfrm>
            <a:off x="6096000" y="5722854"/>
            <a:ext cx="5257800" cy="77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AWS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대략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99.5%~99.99%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가용성 보장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5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Disaster Recovery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D2D5A75-8DDB-C837-9BF5-89199755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2181726"/>
            <a:ext cx="9657347" cy="431114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기업은 기업의 규모에 관계 없이 재해 복구 계획이 필요하다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대규모 기업은 자연 재해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시민 불안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전력 손실과 같은 물리적 재해에 대한 계획도 필요하다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대규모 서비스를 이용하면 하드웨어 상의 재해 복구 계획에 대해 걱정할 필요가 없다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소프트웨어 측면에서는 여전히 복구 계획을 마련해야 한다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99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258</TotalTime>
  <Words>871</Words>
  <Application>Microsoft Office PowerPoint</Application>
  <PresentationFormat>와이드스크린</PresentationFormat>
  <Paragraphs>161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Pretendard</vt:lpstr>
      <vt:lpstr>맑은 고딕</vt:lpstr>
      <vt:lpstr>Arial</vt:lpstr>
      <vt:lpstr>Office 테마</vt:lpstr>
      <vt:lpstr>- SSL 세미나 –  Disaster Recovery</vt:lpstr>
      <vt:lpstr>목차</vt:lpstr>
      <vt:lpstr>카카오 서비스 장애</vt:lpstr>
      <vt:lpstr>카카오 서비스 장애</vt:lpstr>
      <vt:lpstr>카카오 서비스 장애</vt:lpstr>
      <vt:lpstr>페이스북 서비스 장애</vt:lpstr>
      <vt:lpstr>Disaster Recovery</vt:lpstr>
      <vt:lpstr>Disaster Recovery</vt:lpstr>
      <vt:lpstr>Disaster Recovery</vt:lpstr>
      <vt:lpstr>Disaster Recovery</vt:lpstr>
      <vt:lpstr>Disaster Recovery</vt:lpstr>
      <vt:lpstr>DR 전략과 구조</vt:lpstr>
      <vt:lpstr>DR 전략과 구조</vt:lpstr>
      <vt:lpstr>DR 전략과 구조</vt:lpstr>
      <vt:lpstr>DR 전략과 구조</vt:lpstr>
      <vt:lpstr>DR 전략과 구조</vt:lpstr>
      <vt:lpstr>DR 전략과 구조</vt:lpstr>
      <vt:lpstr>DR Center</vt:lpstr>
      <vt:lpstr>AWS의 DR 아키텍처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김 혜진</dc:creator>
  <cp:lastModifiedBy>김 혜진</cp:lastModifiedBy>
  <cp:revision>119</cp:revision>
  <dcterms:created xsi:type="dcterms:W3CDTF">2022-10-19T16:39:35Z</dcterms:created>
  <dcterms:modified xsi:type="dcterms:W3CDTF">2022-11-17T08:54:27Z</dcterms:modified>
</cp:coreProperties>
</file>