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3" r:id="rId4"/>
    <p:sldId id="259" r:id="rId5"/>
    <p:sldId id="282" r:id="rId6"/>
    <p:sldId id="283" r:id="rId7"/>
    <p:sldId id="281" r:id="rId8"/>
    <p:sldId id="289" r:id="rId9"/>
    <p:sldId id="285" r:id="rId10"/>
    <p:sldId id="286" r:id="rId11"/>
    <p:sldId id="287" r:id="rId12"/>
    <p:sldId id="291" r:id="rId13"/>
    <p:sldId id="292" r:id="rId14"/>
    <p:sldId id="290" r:id="rId15"/>
    <p:sldId id="293" r:id="rId16"/>
    <p:sldId id="294" r:id="rId17"/>
    <p:sldId id="273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8080FF"/>
    <a:srgbClr val="5050FF"/>
    <a:srgbClr val="5C5CFF"/>
    <a:srgbClr val="FF5050"/>
    <a:srgbClr val="E0E0E0"/>
    <a:srgbClr val="C0C0C0"/>
    <a:srgbClr val="A0A0A0"/>
    <a:srgbClr val="80808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82665" autoAdjust="0"/>
  </p:normalViewPr>
  <p:slideViewPr>
    <p:cSldViewPr snapToGrid="0">
      <p:cViewPr varScale="1">
        <p:scale>
          <a:sx n="77" d="100"/>
          <a:sy n="77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2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4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4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0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257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Projection</a:t>
            </a:r>
            <a:r>
              <a:rPr lang="ko-KR" altLang="en-US" dirty="0"/>
              <a:t>은 공부한 내용이 위에 사진처럼 너무 많아서</a:t>
            </a:r>
            <a:endParaRPr lang="en-US" altLang="ko-KR" dirty="0"/>
          </a:p>
          <a:p>
            <a:r>
              <a:rPr lang="ko-KR" altLang="en-US" dirty="0"/>
              <a:t>유도 과정이 너무 길어질 것 같아서 다음에 </a:t>
            </a:r>
            <a:r>
              <a:rPr lang="ko-KR" altLang="en-US" dirty="0" err="1"/>
              <a:t>기회되면</a:t>
            </a:r>
            <a:r>
              <a:rPr lang="ko-KR" altLang="en-US" dirty="0"/>
              <a:t> 해야 할 듯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설명하기도 힘들 것 같음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37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1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9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1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0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5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08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3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3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2025-01-25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>
            <a:off x="1370215" y="337492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69D8CA-BB80-289A-7D44-BC2D2C482566}"/>
              </a:ext>
            </a:extLst>
          </p:cNvPr>
          <p:cNvCxnSpPr>
            <a:cxnSpLocks/>
          </p:cNvCxnSpPr>
          <p:nvPr/>
        </p:nvCxnSpPr>
        <p:spPr>
          <a:xfrm>
            <a:off x="1370215" y="209347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46ACD4-E469-CF84-70A8-1C6580FE868E}"/>
              </a:ext>
            </a:extLst>
          </p:cNvPr>
          <p:cNvSpPr txBox="1"/>
          <p:nvPr/>
        </p:nvSpPr>
        <p:spPr>
          <a:xfrm>
            <a:off x="2483112" y="2345893"/>
            <a:ext cx="722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Game Engine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제작기</a:t>
            </a:r>
            <a:r>
              <a:rPr lang="ko-KR" altLang="en-US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&lt;3&gt;</a:t>
            </a:r>
            <a:endParaRPr lang="ko-KR" altLang="en-US" sz="4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9F73E-8881-A430-07C0-6D8FBFB3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1" y="2061567"/>
            <a:ext cx="3812581" cy="2204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96F1BC-1619-45E5-CFC4-5940329C4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621" y="4409148"/>
            <a:ext cx="4081040" cy="21067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C367BE-F6AE-AE5A-9723-CD56631C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427" y="1908520"/>
            <a:ext cx="341995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488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World space -&gt; View Space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011FD4-44AF-AAAB-A493-B4430925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05" y="2956330"/>
            <a:ext cx="6633390" cy="25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5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5C8A5-A724-DAF4-5052-B4BBD5BC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21" y="2401681"/>
            <a:ext cx="4707779" cy="37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5C8A5-A724-DAF4-5052-B4BBD5BC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221" y="2401681"/>
            <a:ext cx="4707779" cy="3700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E1C0F3-783A-9FC7-D52D-8A7C26A72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55" y="2534680"/>
            <a:ext cx="4229690" cy="981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35D126-0DFD-93B6-1175-A4086D1EC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954" y="3757375"/>
            <a:ext cx="4229690" cy="9892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CA2228-50BE-32A1-C397-9E91BD96D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954" y="4988141"/>
            <a:ext cx="323895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AB66B-A083-D792-BF08-1FE26446F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15" y="2330561"/>
            <a:ext cx="4648849" cy="2143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86A1FD-3778-BEE3-A5B6-79820C032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33" y="2330562"/>
            <a:ext cx="2987908" cy="21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View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C6C20E-6169-BD30-B08E-5F12E86A7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10" y="4455484"/>
            <a:ext cx="5074141" cy="2046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E2A744-D0EF-285B-6A25-0CF90369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10" y="2203264"/>
            <a:ext cx="7122704" cy="1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E1DFFA-941C-7B86-1032-92D9CC2C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001"/>
            <a:ext cx="12192000" cy="28142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7144C3-FCD6-DADE-A562-8DA98B7E9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62" y="4145238"/>
            <a:ext cx="8192676" cy="27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5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B1ADC-3F5B-7780-0AF7-2216F280D575}"/>
              </a:ext>
            </a:extLst>
          </p:cNvPr>
          <p:cNvSpPr txBox="1"/>
          <p:nvPr/>
        </p:nvSpPr>
        <p:spPr>
          <a:xfrm>
            <a:off x="1270379" y="1999393"/>
            <a:ext cx="702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Camera mouse move + Phong Shader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46CA-3876-6660-CE6C-60F14F5EA6FC}"/>
              </a:ext>
            </a:extLst>
          </p:cNvPr>
          <p:cNvSpPr txBox="1"/>
          <p:nvPr/>
        </p:nvSpPr>
        <p:spPr>
          <a:xfrm>
            <a:off x="1270380" y="2796223"/>
            <a:ext cx="26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6DDD-CF4E-C1D7-A300-3F45104417E8}"/>
              </a:ext>
            </a:extLst>
          </p:cNvPr>
          <p:cNvSpPr txBox="1"/>
          <p:nvPr/>
        </p:nvSpPr>
        <p:spPr>
          <a:xfrm>
            <a:off x="1270380" y="3593053"/>
            <a:ext cx="561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Code optimization + Clean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4DF18-A2C9-82FC-15C3-4D6C2CBDA1B3}"/>
              </a:ext>
            </a:extLst>
          </p:cNvPr>
          <p:cNvSpPr txBox="1"/>
          <p:nvPr/>
        </p:nvSpPr>
        <p:spPr>
          <a:xfrm>
            <a:off x="442328" y="460411"/>
            <a:ext cx="252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0CD8B-251C-7BB4-02CE-AC92022BF4C0}"/>
              </a:ext>
            </a:extLst>
          </p:cNvPr>
          <p:cNvSpPr txBox="1"/>
          <p:nvPr/>
        </p:nvSpPr>
        <p:spPr>
          <a:xfrm>
            <a:off x="1270379" y="4389883"/>
            <a:ext cx="615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Object Picking</a:t>
            </a:r>
          </a:p>
        </p:txBody>
      </p:sp>
    </p:spTree>
    <p:extLst>
      <p:ext uri="{BB962C8B-B14F-4D97-AF65-F5344CB8AC3E}">
        <p14:creationId xmlns:p14="http://schemas.microsoft.com/office/powerpoint/2010/main" val="11926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76385-B46B-0445-2954-2FAFD9712A40}"/>
              </a:ext>
            </a:extLst>
          </p:cNvPr>
          <p:cNvSpPr txBox="1"/>
          <p:nvPr/>
        </p:nvSpPr>
        <p:spPr>
          <a:xfrm>
            <a:off x="1309835" y="2170691"/>
            <a:ext cx="329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ED8F2-AAE0-92D6-C358-E2BC43B43781}"/>
              </a:ext>
            </a:extLst>
          </p:cNvPr>
          <p:cNvSpPr txBox="1"/>
          <p:nvPr/>
        </p:nvSpPr>
        <p:spPr>
          <a:xfrm>
            <a:off x="1302570" y="3135170"/>
            <a:ext cx="3693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A9E32-E82A-D79C-9CB2-0D204AAFA9C9}"/>
              </a:ext>
            </a:extLst>
          </p:cNvPr>
          <p:cNvSpPr txBox="1"/>
          <p:nvPr/>
        </p:nvSpPr>
        <p:spPr>
          <a:xfrm>
            <a:off x="1309834" y="4109512"/>
            <a:ext cx="3686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9EAFF-A5E5-78CB-D47D-0B59343839B4}"/>
              </a:ext>
            </a:extLst>
          </p:cNvPr>
          <p:cNvSpPr txBox="1"/>
          <p:nvPr/>
        </p:nvSpPr>
        <p:spPr>
          <a:xfrm>
            <a:off x="1302570" y="5069886"/>
            <a:ext cx="26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04. Next 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31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01. Previous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Goal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B4BF-427A-95F9-F05B-C4527E4E4226}"/>
              </a:ext>
            </a:extLst>
          </p:cNvPr>
          <p:cNvSpPr txBox="1"/>
          <p:nvPr/>
        </p:nvSpPr>
        <p:spPr>
          <a:xfrm>
            <a:off x="1270379" y="1830116"/>
            <a:ext cx="702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Camera System (Perspective) + Move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19400-9C30-CCC8-7317-797304F422E3}"/>
              </a:ext>
            </a:extLst>
          </p:cNvPr>
          <p:cNvSpPr txBox="1"/>
          <p:nvPr/>
        </p:nvSpPr>
        <p:spPr>
          <a:xfrm>
            <a:off x="1270380" y="2626946"/>
            <a:ext cx="26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Object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1539-F4EA-AB70-D13B-528541C6E7FB}"/>
              </a:ext>
            </a:extLst>
          </p:cNvPr>
          <p:cNvSpPr txBox="1"/>
          <p:nvPr/>
        </p:nvSpPr>
        <p:spPr>
          <a:xfrm>
            <a:off x="1270380" y="3423776"/>
            <a:ext cx="390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Add Phong Shader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DE4B92-4443-9B2B-111B-38AD85E45508}"/>
              </a:ext>
            </a:extLst>
          </p:cNvPr>
          <p:cNvSpPr txBox="1"/>
          <p:nvPr/>
        </p:nvSpPr>
        <p:spPr>
          <a:xfrm>
            <a:off x="1270379" y="4220606"/>
            <a:ext cx="430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Link with GUI System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5F32AB1-501A-3E4D-419F-41D737AEDBEC}"/>
              </a:ext>
            </a:extLst>
          </p:cNvPr>
          <p:cNvGrpSpPr/>
          <p:nvPr/>
        </p:nvGrpSpPr>
        <p:grpSpPr>
          <a:xfrm>
            <a:off x="1302651" y="2713546"/>
            <a:ext cx="360458" cy="360458"/>
            <a:chOff x="2460396" y="5495827"/>
            <a:chExt cx="678730" cy="67873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26330BF-F3C7-13E8-EBA8-A2EBBA37DBB6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96" y="5495827"/>
              <a:ext cx="678730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98A2AF8-3F93-4961-ED37-C1816087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251" y="5495827"/>
              <a:ext cx="638355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93CFF6-6F10-9F7B-7605-99C80F6ED390}"/>
              </a:ext>
            </a:extLst>
          </p:cNvPr>
          <p:cNvGrpSpPr/>
          <p:nvPr/>
        </p:nvGrpSpPr>
        <p:grpSpPr>
          <a:xfrm>
            <a:off x="1302650" y="3505157"/>
            <a:ext cx="360458" cy="360458"/>
            <a:chOff x="2460396" y="5495827"/>
            <a:chExt cx="678730" cy="67873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5E90FDB-3485-2142-0BD9-86D39B0A6822}"/>
                </a:ext>
              </a:extLst>
            </p:cNvPr>
            <p:cNvCxnSpPr>
              <a:cxnSpLocks/>
            </p:cNvCxnSpPr>
            <p:nvPr/>
          </p:nvCxnSpPr>
          <p:spPr>
            <a:xfrm>
              <a:off x="2460396" y="5495827"/>
              <a:ext cx="678730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2A64597-D59F-E9A2-C929-8EFAF331F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251" y="5495827"/>
              <a:ext cx="638355" cy="678730"/>
            </a:xfrm>
            <a:prstGeom prst="line">
              <a:avLst/>
            </a:prstGeom>
            <a:ln w="57150">
              <a:solidFill>
                <a:srgbClr val="FF5C5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76BEC65-996A-1267-974D-83A573E9CFF8}"/>
              </a:ext>
            </a:extLst>
          </p:cNvPr>
          <p:cNvSpPr/>
          <p:nvPr/>
        </p:nvSpPr>
        <p:spPr>
          <a:xfrm>
            <a:off x="1279005" y="4265399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2352DD-3133-3752-DD55-47FC292D113C}"/>
              </a:ext>
            </a:extLst>
          </p:cNvPr>
          <p:cNvSpPr/>
          <p:nvPr/>
        </p:nvSpPr>
        <p:spPr>
          <a:xfrm>
            <a:off x="1275732" y="1866284"/>
            <a:ext cx="433633" cy="433633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643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4x4 Matrix, 3d vector, 4d vector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A54FEE-079A-DB76-5FE1-C06CBF25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91" y="1993129"/>
            <a:ext cx="4155552" cy="4649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15170F-E429-0909-EA7A-ADBE8E19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85" y="1993130"/>
            <a:ext cx="3673980" cy="46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3682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ImGui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라이브러리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래핑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A11EF-6256-A35D-1A71-721B1D108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04" y="2330561"/>
            <a:ext cx="2799852" cy="40910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185BB-6839-44BF-1B99-7B559119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486" y="2330561"/>
            <a:ext cx="2990241" cy="40910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5BDE23-0410-1F98-7E5B-68E55D2BD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079" y="2190208"/>
            <a:ext cx="3612371" cy="43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1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60392E-16BE-4014-363E-997402741B36}"/>
              </a:ext>
            </a:extLst>
          </p:cNvPr>
          <p:cNvSpPr txBox="1"/>
          <p:nvPr/>
        </p:nvSpPr>
        <p:spPr>
          <a:xfrm>
            <a:off x="442327" y="460411"/>
            <a:ext cx="380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02. What’s Changed?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9D6AD-72A4-7F75-A0AE-1F27A3AFBAD3}"/>
              </a:ext>
            </a:extLst>
          </p:cNvPr>
          <p:cNvSpPr txBox="1"/>
          <p:nvPr/>
        </p:nvSpPr>
        <p:spPr>
          <a:xfrm>
            <a:off x="777886" y="1395486"/>
            <a:ext cx="604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Vertex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쉐이더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및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GUI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렌더링 코드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796DE-66BC-2F8A-49F0-C5E844A0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86" y="2513299"/>
            <a:ext cx="4412092" cy="3569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A77B98-1F45-5613-1383-DC23F4C6D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73850"/>
            <a:ext cx="5534797" cy="1448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60C35-300C-4DFC-A9E0-FD8F84A03201}"/>
              </a:ext>
            </a:extLst>
          </p:cNvPr>
          <p:cNvSpPr txBox="1"/>
          <p:nvPr/>
        </p:nvSpPr>
        <p:spPr>
          <a:xfrm>
            <a:off x="6537842" y="5200904"/>
            <a:ext cx="465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MVP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행렬 적용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테스트 완료</a:t>
            </a:r>
          </a:p>
        </p:txBody>
      </p:sp>
    </p:spTree>
    <p:extLst>
      <p:ext uri="{BB962C8B-B14F-4D97-AF65-F5344CB8AC3E}">
        <p14:creationId xmlns:p14="http://schemas.microsoft.com/office/powerpoint/2010/main" val="17570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778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좌표계 변환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(Coordinate Transformation)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35DCB5-3632-C4E1-5594-B25ABB94C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44" y="2330561"/>
            <a:ext cx="8017311" cy="39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7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503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Local Space -&gt; World Space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1C3A3D-9BEA-7AFD-EA1E-B0320955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98" y="2909681"/>
            <a:ext cx="6651603" cy="25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4DEE0D-B03F-DB45-D5F6-C502081DF490}"/>
              </a:ext>
            </a:extLst>
          </p:cNvPr>
          <p:cNvSpPr txBox="1"/>
          <p:nvPr/>
        </p:nvSpPr>
        <p:spPr>
          <a:xfrm>
            <a:off x="442327" y="460411"/>
            <a:ext cx="3639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03. Implementation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91D3-137D-7DDF-3B81-5884ACB98A5F}"/>
              </a:ext>
            </a:extLst>
          </p:cNvPr>
          <p:cNvSpPr txBox="1"/>
          <p:nvPr/>
        </p:nvSpPr>
        <p:spPr>
          <a:xfrm>
            <a:off x="777885" y="1395486"/>
            <a:ext cx="24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Model Matrix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EA251C-EC56-0BE8-E5E2-76207B22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41" y="2175832"/>
            <a:ext cx="3486637" cy="4477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924B22-3375-0422-213C-BB3D5C0AB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9262"/>
            <a:ext cx="3572374" cy="80973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4CAD3C-721D-0F0E-FA67-4AC95661C6CD}"/>
              </a:ext>
            </a:extLst>
          </p:cNvPr>
          <p:cNvCxnSpPr>
            <a:cxnSpLocks/>
          </p:cNvCxnSpPr>
          <p:nvPr/>
        </p:nvCxnSpPr>
        <p:spPr>
          <a:xfrm>
            <a:off x="5077126" y="3024131"/>
            <a:ext cx="764874" cy="0"/>
          </a:xfrm>
          <a:prstGeom prst="straightConnector1">
            <a:avLst/>
          </a:prstGeom>
          <a:ln w="57150">
            <a:solidFill>
              <a:srgbClr val="FF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7C4E99-92DA-5A02-14CD-CA27E3075DA8}"/>
              </a:ext>
            </a:extLst>
          </p:cNvPr>
          <p:cNvSpPr txBox="1"/>
          <p:nvPr/>
        </p:nvSpPr>
        <p:spPr>
          <a:xfrm>
            <a:off x="6472809" y="3583949"/>
            <a:ext cx="28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행렬 곱 결과 반환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5EF3E-8448-F3C5-DEDA-FC8100388A97}"/>
              </a:ext>
            </a:extLst>
          </p:cNvPr>
          <p:cNvSpPr txBox="1"/>
          <p:nvPr/>
        </p:nvSpPr>
        <p:spPr>
          <a:xfrm>
            <a:off x="5212969" y="4579629"/>
            <a:ext cx="5932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OpenGL</a:t>
            </a:r>
            <a:r>
              <a:rPr lang="ko-KR" altLang="en-US" sz="28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은 </a:t>
            </a:r>
            <a:r>
              <a:rPr lang="en-US" altLang="ko-KR" sz="28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column-major </a:t>
            </a:r>
            <a:r>
              <a:rPr lang="ko-KR" altLang="en-US" sz="2800" dirty="0">
                <a:solidFill>
                  <a:srgbClr val="FF5C5C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행렬 사용</a:t>
            </a:r>
            <a:endParaRPr lang="en-US" altLang="ko-KR" sz="2800" dirty="0">
              <a:solidFill>
                <a:srgbClr val="FF5C5C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행렬 곱 순서가 반대인 것을 주의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01D465-B707-FF74-5E4D-49DFF0DEE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031" y="5662666"/>
            <a:ext cx="377242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232</Words>
  <Application>Microsoft Office PowerPoint</Application>
  <PresentationFormat>와이드스크린</PresentationFormat>
  <Paragraphs>64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정운학</cp:lastModifiedBy>
  <cp:revision>4055</cp:revision>
  <dcterms:created xsi:type="dcterms:W3CDTF">2024-03-24T14:35:59Z</dcterms:created>
  <dcterms:modified xsi:type="dcterms:W3CDTF">2025-01-25T01:45:28Z</dcterms:modified>
</cp:coreProperties>
</file>