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312" r:id="rId5"/>
    <p:sldId id="315" r:id="rId6"/>
    <p:sldId id="311" r:id="rId7"/>
    <p:sldId id="313" r:id="rId8"/>
    <p:sldId id="314" r:id="rId9"/>
    <p:sldId id="319" r:id="rId10"/>
    <p:sldId id="293" r:id="rId11"/>
    <p:sldId id="316" r:id="rId12"/>
    <p:sldId id="317" r:id="rId13"/>
    <p:sldId id="318" r:id="rId14"/>
    <p:sldId id="323" r:id="rId15"/>
    <p:sldId id="324" r:id="rId16"/>
    <p:sldId id="320" r:id="rId17"/>
    <p:sldId id="322" r:id="rId18"/>
    <p:sldId id="325" r:id="rId19"/>
    <p:sldId id="321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5C"/>
    <a:srgbClr val="505050"/>
    <a:srgbClr val="8080FF"/>
    <a:srgbClr val="5050FF"/>
    <a:srgbClr val="5C5CFF"/>
    <a:srgbClr val="FF5050"/>
    <a:srgbClr val="E0E0E0"/>
    <a:srgbClr val="C0C0C0"/>
    <a:srgbClr val="A0A0A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80818" autoAdjust="0"/>
  </p:normalViewPr>
  <p:slideViewPr>
    <p:cSldViewPr snapToGrid="0">
      <p:cViewPr varScale="1">
        <p:scale>
          <a:sx n="84" d="100"/>
          <a:sy n="8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5BA7-4CE3-483F-8727-7E5263548D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C7A0-C03F-485E-8035-B414308E6C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77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100</a:t>
            </a:r>
            <a:r>
              <a:rPr lang="ko-KR" altLang="en-US" dirty="0"/>
              <a:t>만개의 데이터를 삽입</a:t>
            </a:r>
            <a:r>
              <a:rPr lang="en-US" altLang="ko-KR" dirty="0"/>
              <a:t>/</a:t>
            </a:r>
            <a:r>
              <a:rPr lang="ko-KR" altLang="en-US" dirty="0"/>
              <a:t>삭제 </a:t>
            </a:r>
            <a:r>
              <a:rPr lang="ko-KR" altLang="en-US" dirty="0" err="1"/>
              <a:t>반복해봤음</a:t>
            </a:r>
            <a:r>
              <a:rPr lang="en-US" altLang="ko-KR" dirty="0"/>
              <a:t>. </a:t>
            </a:r>
            <a:r>
              <a:rPr lang="ko-KR" altLang="en-US" dirty="0"/>
              <a:t>이번엔 당연하게도 </a:t>
            </a:r>
            <a:r>
              <a:rPr lang="ko-KR" altLang="en-US" dirty="0" err="1"/>
              <a:t>만든게</a:t>
            </a:r>
            <a:r>
              <a:rPr lang="ko-KR" altLang="en-US" dirty="0"/>
              <a:t> 더 느림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왜 그럴까 생각 해보니 </a:t>
            </a:r>
            <a:r>
              <a:rPr lang="en-US" altLang="ko-KR" dirty="0"/>
              <a:t>std heap</a:t>
            </a:r>
            <a:r>
              <a:rPr lang="ko-KR" altLang="en-US" dirty="0"/>
              <a:t>은 데이터를 삭제하더라도 메모리 할당 영역이 그대로 남아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할당</a:t>
            </a:r>
            <a:r>
              <a:rPr lang="en-US" altLang="ko-KR" dirty="0"/>
              <a:t>/</a:t>
            </a:r>
            <a:r>
              <a:rPr lang="ko-KR" altLang="en-US" dirty="0"/>
              <a:t>할당 해제가 일어나지 않고 확장이 필요한 경우에만 메모리를 </a:t>
            </a:r>
            <a:r>
              <a:rPr lang="en-US" altLang="ko-KR" dirty="0"/>
              <a:t>reallocate </a:t>
            </a:r>
            <a:r>
              <a:rPr lang="ko-KR" altLang="en-US" dirty="0"/>
              <a:t>수행</a:t>
            </a:r>
            <a:r>
              <a:rPr lang="en-US" altLang="ko-KR" dirty="0"/>
              <a:t>. </a:t>
            </a:r>
            <a:r>
              <a:rPr lang="ko-KR" altLang="en-US" dirty="0"/>
              <a:t>그래서 더 빠른 것으로 생각됨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이번에 만들어본 </a:t>
            </a:r>
            <a:r>
              <a:rPr lang="en-US" altLang="ko-KR" dirty="0"/>
              <a:t>Level </a:t>
            </a:r>
            <a:r>
              <a:rPr lang="ko-KR" altLang="en-US" dirty="0"/>
              <a:t>기반 </a:t>
            </a:r>
            <a:r>
              <a:rPr lang="en-US" altLang="ko-KR" dirty="0"/>
              <a:t>heap</a:t>
            </a:r>
            <a:r>
              <a:rPr lang="ko-KR" altLang="en-US" dirty="0"/>
              <a:t>은 할당</a:t>
            </a:r>
            <a:r>
              <a:rPr lang="en-US" altLang="ko-KR" dirty="0"/>
              <a:t>/</a:t>
            </a:r>
            <a:r>
              <a:rPr lang="ko-KR" altLang="en-US" dirty="0"/>
              <a:t>할당 해제가 지속적으로 계속 일어나므로 더 느린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54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이번엔 살짝 놀랐음</a:t>
            </a:r>
            <a:r>
              <a:rPr lang="en-US" altLang="ko-KR" dirty="0"/>
              <a:t>. Level</a:t>
            </a:r>
            <a:r>
              <a:rPr lang="ko-KR" altLang="en-US" dirty="0"/>
              <a:t> 기반 </a:t>
            </a:r>
            <a:r>
              <a:rPr lang="en-US" altLang="ko-KR" dirty="0"/>
              <a:t>Heap</a:t>
            </a:r>
            <a:r>
              <a:rPr lang="ko-KR" altLang="en-US" dirty="0"/>
              <a:t>이 이겼다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그럴까 생각했더니 </a:t>
            </a:r>
            <a:r>
              <a:rPr lang="en-US" altLang="ko-KR" dirty="0"/>
              <a:t>std vector</a:t>
            </a:r>
            <a:r>
              <a:rPr lang="ko-KR" altLang="en-US" dirty="0"/>
              <a:t>는 </a:t>
            </a:r>
            <a:r>
              <a:rPr lang="en-US" altLang="ko-KR" dirty="0"/>
              <a:t>capacity</a:t>
            </a:r>
            <a:r>
              <a:rPr lang="ko-KR" altLang="en-US" dirty="0"/>
              <a:t>를 </a:t>
            </a:r>
            <a:r>
              <a:rPr lang="en-US" altLang="ko-KR" dirty="0"/>
              <a:t>1.5</a:t>
            </a:r>
            <a:r>
              <a:rPr lang="ko-KR" altLang="en-US" dirty="0" err="1"/>
              <a:t>배씩</a:t>
            </a:r>
            <a:r>
              <a:rPr lang="ko-KR" altLang="en-US" dirty="0"/>
              <a:t> 늘림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근데 내 </a:t>
            </a:r>
            <a:r>
              <a:rPr lang="en-US" altLang="ko-KR" dirty="0"/>
              <a:t>heap</a:t>
            </a:r>
            <a:r>
              <a:rPr lang="ko-KR" altLang="en-US" dirty="0"/>
              <a:t>은 </a:t>
            </a:r>
            <a:r>
              <a:rPr lang="en-US" altLang="ko-KR" dirty="0"/>
              <a:t>2</a:t>
            </a:r>
            <a:r>
              <a:rPr lang="ko-KR" altLang="en-US" dirty="0" err="1"/>
              <a:t>배씩</a:t>
            </a:r>
            <a:r>
              <a:rPr lang="ko-KR" altLang="en-US" dirty="0"/>
              <a:t> </a:t>
            </a:r>
            <a:r>
              <a:rPr lang="en-US" altLang="ko-KR" dirty="0"/>
              <a:t>Capacity</a:t>
            </a:r>
            <a:r>
              <a:rPr lang="ko-KR" altLang="en-US" dirty="0"/>
              <a:t>를 늘리기 때문이 아닌가 생각됨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아마도 벡터는 크기가 늘어날 때 마다 복사가 일어날 것으로 추정되는데 그것도 영향이 있을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아주 큰 차이가 남</a:t>
            </a:r>
            <a:r>
              <a:rPr lang="en-US" altLang="ko-KR" dirty="0"/>
              <a:t>. </a:t>
            </a:r>
            <a:r>
              <a:rPr lang="ko-KR" altLang="en-US" dirty="0"/>
              <a:t>당연히 </a:t>
            </a:r>
            <a:r>
              <a:rPr lang="en-US" altLang="ko-KR" dirty="0"/>
              <a:t>std heap</a:t>
            </a:r>
            <a:r>
              <a:rPr lang="ko-KR" altLang="en-US" dirty="0"/>
              <a:t>은 하나씩 </a:t>
            </a:r>
            <a:r>
              <a:rPr lang="en-US" altLang="ko-KR" dirty="0"/>
              <a:t>pop </a:t>
            </a:r>
            <a:r>
              <a:rPr lang="ko-KR" altLang="en-US" dirty="0" err="1"/>
              <a:t>하기때문이고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 </a:t>
            </a:r>
            <a:r>
              <a:rPr lang="en-US" altLang="ko-KR" dirty="0"/>
              <a:t>heap</a:t>
            </a:r>
            <a:r>
              <a:rPr lang="ko-KR" altLang="en-US" dirty="0"/>
              <a:t>은 통째로 할당 해제 해버리기 때문임</a:t>
            </a:r>
            <a:r>
              <a:rPr lang="en-US" altLang="ko-KR" dirty="0"/>
              <a:t>. </a:t>
            </a:r>
            <a:r>
              <a:rPr lang="ko-KR" altLang="en-US" dirty="0"/>
              <a:t>어느정도 예상 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4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좀 찾아보니까 </a:t>
            </a:r>
            <a:r>
              <a:rPr lang="en-US" altLang="ko-KR" dirty="0"/>
              <a:t>Wrapping </a:t>
            </a:r>
            <a:r>
              <a:rPr lang="ko-KR" altLang="en-US" dirty="0"/>
              <a:t>해서 </a:t>
            </a:r>
            <a:r>
              <a:rPr lang="en-US" altLang="ko-KR" dirty="0"/>
              <a:t>container</a:t>
            </a:r>
            <a:r>
              <a:rPr lang="ko-KR" altLang="en-US" dirty="0"/>
              <a:t>에 존재하는 </a:t>
            </a:r>
            <a:r>
              <a:rPr lang="en-US" altLang="ko-KR" dirty="0"/>
              <a:t>protected </a:t>
            </a:r>
            <a:r>
              <a:rPr lang="ko-KR" altLang="en-US" dirty="0"/>
              <a:t>멤버에</a:t>
            </a:r>
            <a:r>
              <a:rPr lang="en-US" altLang="ko-KR" dirty="0"/>
              <a:t> </a:t>
            </a:r>
            <a:r>
              <a:rPr lang="ko-KR" altLang="en-US" dirty="0"/>
              <a:t>접근할 수 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adapter</a:t>
            </a:r>
            <a:r>
              <a:rPr lang="ko-KR" altLang="en-US" dirty="0"/>
              <a:t>가 있었음</a:t>
            </a:r>
            <a:r>
              <a:rPr lang="en-US" altLang="ko-KR" dirty="0"/>
              <a:t>. </a:t>
            </a:r>
            <a:r>
              <a:rPr lang="ko-KR" altLang="en-US" dirty="0"/>
              <a:t>그거 사용하면 </a:t>
            </a:r>
            <a:r>
              <a:rPr lang="en-US" altLang="ko-KR" dirty="0"/>
              <a:t>0ms</a:t>
            </a:r>
            <a:r>
              <a:rPr lang="ko-KR" altLang="en-US" dirty="0"/>
              <a:t>가 나옴 </a:t>
            </a:r>
            <a:r>
              <a:rPr lang="ko-KR" altLang="en-US" dirty="0" err="1"/>
              <a:t>말이안됨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결론적으로 매우 큰 차이 발생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148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사실상 기존 </a:t>
            </a:r>
            <a:r>
              <a:rPr lang="en-US" altLang="ko-KR" dirty="0"/>
              <a:t>queue</a:t>
            </a:r>
            <a:r>
              <a:rPr lang="ko-KR" altLang="en-US" dirty="0"/>
              <a:t>를 </a:t>
            </a:r>
            <a:r>
              <a:rPr lang="en-US" altLang="ko-KR" dirty="0"/>
              <a:t>Wrapping </a:t>
            </a:r>
            <a:r>
              <a:rPr lang="ko-KR" altLang="en-US" dirty="0"/>
              <a:t>해버리고 </a:t>
            </a:r>
            <a:r>
              <a:rPr lang="en-US" altLang="ko-KR" dirty="0"/>
              <a:t>template parameter</a:t>
            </a:r>
            <a:r>
              <a:rPr lang="ko-KR" altLang="en-US" dirty="0"/>
              <a:t> 추가해서 가독성 높일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가독성도 사실상 큰 차이가 없다고 볼 수 있다 </a:t>
            </a:r>
            <a:r>
              <a:rPr lang="ko-KR" altLang="en-US" dirty="0" err="1"/>
              <a:t>ㅠㅠ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22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Level test </a:t>
            </a:r>
            <a:r>
              <a:rPr lang="ko-KR" altLang="en-US" dirty="0"/>
              <a:t>시간이 둘 다 줄었지만 </a:t>
            </a:r>
            <a:r>
              <a:rPr lang="en-US" altLang="ko-KR" dirty="0"/>
              <a:t>std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의 경우 매우 크게 줄었음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insert </a:t>
            </a:r>
            <a:r>
              <a:rPr lang="ko-KR" altLang="en-US" dirty="0"/>
              <a:t>시간도 같이 줄었는데 내 </a:t>
            </a:r>
            <a:r>
              <a:rPr lang="en-US" altLang="ko-KR" dirty="0"/>
              <a:t>heap</a:t>
            </a:r>
            <a:r>
              <a:rPr lang="ko-KR" altLang="en-US" dirty="0"/>
              <a:t>에서는 아쉽게도 그대로 유지중임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데이터가 많아질수록 큰 차이가 벌어질 것이므로 그렇게 좋지 못한 시도였던 것으로 </a:t>
            </a:r>
            <a:r>
              <a:rPr lang="ko-KR" altLang="en-US" dirty="0" err="1"/>
              <a:t>결론내릴</a:t>
            </a:r>
            <a:r>
              <a:rPr lang="ko-KR" altLang="en-US" dirty="0"/>
              <a:t>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Clear </a:t>
            </a:r>
            <a:r>
              <a:rPr lang="ko-KR" altLang="en-US" dirty="0"/>
              <a:t>시간은 </a:t>
            </a:r>
            <a:r>
              <a:rPr lang="en-US" altLang="ko-KR" dirty="0"/>
              <a:t>while</a:t>
            </a:r>
            <a:r>
              <a:rPr lang="ko-KR" altLang="en-US" dirty="0"/>
              <a:t>문으로 한 개씩 삭제하던 그 시간 데이터를 기준으로 했음</a:t>
            </a:r>
            <a:r>
              <a:rPr lang="en-US" altLang="ko-KR" dirty="0"/>
              <a:t>. </a:t>
            </a:r>
            <a:r>
              <a:rPr lang="ko-KR" altLang="en-US" dirty="0"/>
              <a:t>비교를 위해서</a:t>
            </a:r>
            <a:r>
              <a:rPr lang="en-US" altLang="ko-KR" dirty="0"/>
              <a:t>…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1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다섯 개의 목표 중에서 일단 확실히 </a:t>
            </a:r>
            <a:r>
              <a:rPr lang="en-US" altLang="ko-KR" dirty="0"/>
              <a:t>3</a:t>
            </a:r>
            <a:r>
              <a:rPr lang="ko-KR" altLang="en-US" dirty="0"/>
              <a:t>개는 성공했다고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포인터 연산으로 복사를 없앴고</a:t>
            </a:r>
            <a:r>
              <a:rPr lang="en-US" altLang="ko-KR" dirty="0"/>
              <a:t>, </a:t>
            </a:r>
            <a:r>
              <a:rPr lang="en-US" altLang="ko-KR" dirty="0" err="1"/>
              <a:t>heapify</a:t>
            </a:r>
            <a:r>
              <a:rPr lang="ko-KR" altLang="en-US" dirty="0"/>
              <a:t>를 제외한 삽입</a:t>
            </a:r>
            <a:r>
              <a:rPr lang="en-US" altLang="ko-KR" dirty="0"/>
              <a:t>/</a:t>
            </a:r>
            <a:r>
              <a:rPr lang="ko-KR" altLang="en-US" dirty="0"/>
              <a:t>삭제는 </a:t>
            </a:r>
            <a:r>
              <a:rPr lang="en-US" altLang="ko-KR" dirty="0"/>
              <a:t>O(1) </a:t>
            </a:r>
            <a:r>
              <a:rPr lang="ko-KR" altLang="en-US" dirty="0"/>
              <a:t>이라고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Heap</a:t>
            </a:r>
            <a:r>
              <a:rPr lang="ko-KR" altLang="en-US" dirty="0"/>
              <a:t>도 성공적으로 구현했기 때문에 총 </a:t>
            </a:r>
            <a:r>
              <a:rPr lang="en-US" altLang="ko-KR" dirty="0"/>
              <a:t>3</a:t>
            </a:r>
            <a:r>
              <a:rPr lang="ko-KR" altLang="en-US" dirty="0"/>
              <a:t>가지 달성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현타옵니다</a:t>
            </a:r>
            <a:r>
              <a:rPr lang="en-US" altLang="ko-KR" dirty="0"/>
              <a:t>. </a:t>
            </a:r>
            <a:r>
              <a:rPr lang="ko-KR" altLang="en-US" dirty="0"/>
              <a:t>더 나은 점이 없다</a:t>
            </a:r>
            <a:r>
              <a:rPr lang="en-US" altLang="ko-KR" dirty="0"/>
              <a:t>. C++20 </a:t>
            </a:r>
            <a:r>
              <a:rPr lang="ko-KR" altLang="en-US" dirty="0"/>
              <a:t>제약이 있긴 한데</a:t>
            </a:r>
            <a:r>
              <a:rPr lang="en-US" altLang="ko-KR" dirty="0"/>
              <a:t> </a:t>
            </a:r>
            <a:r>
              <a:rPr lang="ko-KR" altLang="en-US" dirty="0"/>
              <a:t>똑같이 기능함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97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42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8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76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129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/>
              <a:t>Heap</a:t>
            </a:r>
            <a:r>
              <a:rPr lang="ko-KR" altLang="en-US" dirty="0"/>
              <a:t>에는 </a:t>
            </a:r>
            <a:r>
              <a:rPr lang="en-US" altLang="ko-KR" dirty="0"/>
              <a:t>push, pop, clear </a:t>
            </a:r>
            <a:r>
              <a:rPr lang="ko-KR" altLang="en-US" dirty="0"/>
              <a:t>세 가지가 있고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이 상속하는 </a:t>
            </a:r>
            <a:r>
              <a:rPr lang="en-US" altLang="ko-KR" dirty="0" err="1"/>
              <a:t>DataStructureBase</a:t>
            </a:r>
            <a:r>
              <a:rPr lang="ko-KR" altLang="en-US" dirty="0"/>
              <a:t>에는 현재 </a:t>
            </a:r>
            <a:r>
              <a:rPr lang="en-US" altLang="ko-KR" dirty="0"/>
              <a:t>Heap</a:t>
            </a:r>
            <a:r>
              <a:rPr lang="ko-KR" altLang="en-US" dirty="0"/>
              <a:t>에 존재하는 데이터 개수와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이 비었는지를 알 수 있는 </a:t>
            </a:r>
            <a:r>
              <a:rPr lang="en-US" altLang="ko-KR" dirty="0" err="1"/>
              <a:t>isEmpty</a:t>
            </a:r>
            <a:r>
              <a:rPr lang="en-US" altLang="ko-KR" dirty="0"/>
              <a:t> </a:t>
            </a:r>
            <a:r>
              <a:rPr lang="ko-KR" altLang="en-US" dirty="0"/>
              <a:t>함수가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Heap</a:t>
            </a:r>
            <a:r>
              <a:rPr lang="ko-KR" altLang="en-US" dirty="0"/>
              <a:t>의 멤버 변수를 잘 보면 </a:t>
            </a:r>
            <a:r>
              <a:rPr lang="en-US" altLang="ko-KR" dirty="0"/>
              <a:t>Level </a:t>
            </a:r>
            <a:r>
              <a:rPr lang="ko-KR" altLang="en-US" dirty="0"/>
              <a:t>관리를 위해서 </a:t>
            </a:r>
            <a:r>
              <a:rPr lang="en-US" altLang="ko-KR" dirty="0"/>
              <a:t>heigh</a:t>
            </a:r>
            <a:r>
              <a:rPr lang="ko-KR" altLang="en-US" dirty="0"/>
              <a:t>값을 가지고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사실상 트리 구조를 사용하므로 변수 </a:t>
            </a:r>
            <a:r>
              <a:rPr lang="en-US" altLang="ko-KR" dirty="0"/>
              <a:t>root</a:t>
            </a:r>
            <a:r>
              <a:rPr lang="ko-KR" altLang="en-US" dirty="0"/>
              <a:t>를 </a:t>
            </a:r>
            <a:r>
              <a:rPr lang="en-US" altLang="ko-KR" dirty="0"/>
              <a:t>3</a:t>
            </a:r>
            <a:r>
              <a:rPr lang="ko-KR" altLang="en-US" dirty="0"/>
              <a:t>차원 배열로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차원이 아닌 </a:t>
            </a:r>
            <a:r>
              <a:rPr lang="en-US" altLang="ko-KR" dirty="0"/>
              <a:t>3</a:t>
            </a:r>
            <a:r>
              <a:rPr lang="ko-KR" altLang="en-US" dirty="0"/>
              <a:t>차원을 사용한 이유는 객체의 복사를 막기 위해서임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Private </a:t>
            </a:r>
            <a:r>
              <a:rPr lang="ko-KR" altLang="en-US" dirty="0"/>
              <a:t>멤버 함수로 </a:t>
            </a:r>
            <a:r>
              <a:rPr lang="en-US" altLang="ko-KR" dirty="0" err="1"/>
              <a:t>heapify</a:t>
            </a:r>
            <a:r>
              <a:rPr lang="en-US" altLang="ko-KR" dirty="0"/>
              <a:t> </a:t>
            </a:r>
            <a:r>
              <a:rPr lang="ko-KR" altLang="en-US" dirty="0"/>
              <a:t>함수가 </a:t>
            </a:r>
            <a:r>
              <a:rPr lang="ko-KR" altLang="en-US" dirty="0" err="1"/>
              <a:t>들어가있고</a:t>
            </a:r>
            <a:r>
              <a:rPr lang="en-US" altLang="ko-KR" dirty="0"/>
              <a:t>, heap</a:t>
            </a:r>
            <a:r>
              <a:rPr lang="ko-KR" altLang="en-US" dirty="0"/>
              <a:t>의 타입 </a:t>
            </a:r>
            <a:r>
              <a:rPr lang="en-US" altLang="ko-KR" dirty="0"/>
              <a:t>T</a:t>
            </a:r>
            <a:r>
              <a:rPr lang="ko-KR" altLang="en-US" dirty="0"/>
              <a:t>를 검사하기 위한 컴파일타임 타입 예외 처리함수도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72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핵심은 현재 </a:t>
            </a:r>
            <a:r>
              <a:rPr lang="en-US" altLang="ko-KR" dirty="0"/>
              <a:t>Level</a:t>
            </a:r>
            <a:r>
              <a:rPr lang="ko-KR" altLang="en-US" dirty="0"/>
              <a:t>에 최대 몇 개가 들어가는지를 검사하는 것임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추가했는데</a:t>
            </a:r>
            <a:r>
              <a:rPr lang="en-US" altLang="ko-KR" dirty="0"/>
              <a:t>,</a:t>
            </a:r>
            <a:r>
              <a:rPr lang="ko-KR" altLang="en-US" dirty="0"/>
              <a:t> 현재 레벨의 최대 개수에 도달했다면 다음 레벨을 할당해주는 식으로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내부적으로는 </a:t>
            </a:r>
            <a:r>
              <a:rPr lang="en-US" altLang="ko-KR" dirty="0"/>
              <a:t>2</a:t>
            </a:r>
            <a:r>
              <a:rPr lang="ko-KR" altLang="en-US" dirty="0"/>
              <a:t>차원 배열 형식으로 사용되므로 마지막 행</a:t>
            </a:r>
            <a:r>
              <a:rPr lang="en-US" altLang="ko-KR" dirty="0"/>
              <a:t>, </a:t>
            </a:r>
            <a:r>
              <a:rPr lang="ko-KR" altLang="en-US" dirty="0"/>
              <a:t>열 위치에다가 데이터를 삽입함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사실 이거 짤 때는 잘 몰랐는데 배열 기반에 비해서 연산이 복잡함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최대한 빠르게 하고싶어서 비트 </a:t>
            </a:r>
            <a:r>
              <a:rPr lang="en-US" altLang="ko-KR" dirty="0"/>
              <a:t>shift </a:t>
            </a:r>
            <a:r>
              <a:rPr lang="ko-KR" altLang="en-US" dirty="0"/>
              <a:t>연산 사용했음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30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Pop </a:t>
            </a:r>
            <a:r>
              <a:rPr lang="ko-KR" altLang="en-US" dirty="0"/>
              <a:t>함수는 </a:t>
            </a:r>
            <a:r>
              <a:rPr lang="en-US" altLang="ko-KR" dirty="0"/>
              <a:t>Push</a:t>
            </a:r>
            <a:r>
              <a:rPr lang="ko-KR" altLang="en-US" dirty="0"/>
              <a:t>보다 더 간단함</a:t>
            </a:r>
            <a:r>
              <a:rPr lang="en-US" altLang="ko-KR" dirty="0"/>
              <a:t>. </a:t>
            </a:r>
            <a:r>
              <a:rPr lang="ko-KR" altLang="en-US" dirty="0"/>
              <a:t>배열의 가장 뒤에 위치한 원소 </a:t>
            </a:r>
            <a:r>
              <a:rPr lang="en-US" altLang="ko-KR" dirty="0"/>
              <a:t>index</a:t>
            </a:r>
            <a:r>
              <a:rPr lang="ko-KR" altLang="en-US" dirty="0"/>
              <a:t>를 찾아서 </a:t>
            </a:r>
            <a:r>
              <a:rPr lang="en-US" altLang="ko-KR" dirty="0"/>
              <a:t>root</a:t>
            </a:r>
            <a:r>
              <a:rPr lang="ko-KR" altLang="en-US" dirty="0"/>
              <a:t>로 이동시킴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주석 </a:t>
            </a:r>
            <a:r>
              <a:rPr lang="ko-KR" altLang="en-US" dirty="0" err="1"/>
              <a:t>쳐진것처럼</a:t>
            </a:r>
            <a:r>
              <a:rPr lang="ko-KR" altLang="en-US" dirty="0"/>
              <a:t> 복사연산은 일어나지 않고 이동연산처럼 동작하게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만약 마지막 노드를 지웠는데 그게 </a:t>
            </a:r>
            <a:r>
              <a:rPr lang="en-US" altLang="ko-KR" dirty="0"/>
              <a:t>Level</a:t>
            </a:r>
            <a:r>
              <a:rPr lang="ko-KR" altLang="en-US" dirty="0"/>
              <a:t>의 마지막 원소였다면</a:t>
            </a:r>
            <a:r>
              <a:rPr lang="en-US" altLang="ko-KR" dirty="0"/>
              <a:t>? </a:t>
            </a:r>
            <a:r>
              <a:rPr lang="ko-KR" altLang="en-US" dirty="0"/>
              <a:t>해당 </a:t>
            </a:r>
            <a:r>
              <a:rPr lang="en-US" altLang="ko-KR" dirty="0"/>
              <a:t>Level</a:t>
            </a:r>
            <a:r>
              <a:rPr lang="ko-KR" altLang="en-US" dirty="0"/>
              <a:t>을 할당 해제함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7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간단함</a:t>
            </a:r>
            <a:r>
              <a:rPr lang="en-US" altLang="ko-KR" dirty="0"/>
              <a:t>. </a:t>
            </a:r>
            <a:r>
              <a:rPr lang="ko-KR" altLang="en-US" dirty="0"/>
              <a:t>그냥 할당했던 배열이랑 데이터들 전부 다 할당 해제해버리면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알아둘</a:t>
            </a:r>
            <a:r>
              <a:rPr lang="ko-KR" altLang="en-US" dirty="0"/>
              <a:t> 점은 </a:t>
            </a:r>
            <a:r>
              <a:rPr lang="en-US" altLang="ko-KR" dirty="0"/>
              <a:t>root </a:t>
            </a:r>
            <a:r>
              <a:rPr lang="ko-KR" altLang="en-US" dirty="0"/>
              <a:t>할당 해제는 객체 파괴 시점에 된다는 점임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39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6C7A0-C03F-485E-8035-B414308E6C4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93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B066-AC48-21CE-B75D-A864F2CE9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714F8E-93AB-0560-03F1-A6ABEDC12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1AA81-F6A1-4014-9712-002CB2F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9D98F6-BCD6-BA18-A2C1-C401B2B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7A176-DC82-2838-16AA-E3CD180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1EB2-E5F1-00B9-DFF8-316E8C25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225D3F-2289-A8A7-C476-47D8AA2B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0E3F39-6B36-6450-197D-B8CA49AD9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95331-76FB-885D-FBF3-876BF732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ED237-99B9-21C8-A15D-5C183556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1D6D48-2760-2BE2-C58C-DFEE3F6F3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B52D2-17E3-EDA7-DA82-F15C9467A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5F5BB-AF25-3D4F-8BBA-F6F1894A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1EDC-10ED-5F1A-05F1-2A8A902E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00ACF-EC24-D521-BB17-4EE169F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E4719-9329-C7A4-7B2E-DF170C84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44EA9-7BDC-05B8-824A-A205B450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B4F15-F293-706A-CF45-7A42C14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AE9F4-E798-0637-2062-2EA1B8A5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12E93-DD0C-C345-F549-7931605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8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E4335-83F9-A2DC-5632-BEB6D6CB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03DC1-9556-B5A2-4A84-70FCEB17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2CBCB-811C-E65E-996D-887BC281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310DF-72F3-EF24-6BAC-96786C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9ED3E-E82D-DD08-F3DF-85DA1EFA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5BC9E-0374-5791-645B-0FA04EB0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55D81-6415-6907-BC35-BA98F840C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85939F-A69C-8AD1-DF31-B7BA5E91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44F68-21F4-A891-371C-1646632A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639162-33B9-16E1-919B-313B420D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D45FB6-6545-110B-830F-BBDED68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03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312FF-D9F5-DF19-3B61-274BF28E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690ADB-A510-5DF7-A719-2A01CD27D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6B72B0-41D4-7491-C758-64C75438F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B9AAB-0B09-B804-943F-96533CF07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AAE095-10DB-1FE7-EDDE-750B97DA2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4C8BF1-FA91-2B35-D21D-AA544A18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2D9ED2-8400-565B-D0D9-791BF578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059982-007E-3DBA-9534-29B92C28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3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52B12-EA99-C137-1397-9D08D686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EBF9D-C77E-BF2A-31D2-D6CEC231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F99033-D797-840F-FF2B-8E5FFC4D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8E646D-2CF1-9302-7417-1A9DB859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2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338FBD-7AEA-C647-9D7C-827B34A3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5F921E-43B2-67F8-AF22-5CEDAF16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076F2-14C8-1764-385F-B82B802B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449CC-63A6-B52D-7FD5-FDA9B50F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AE5EF-7668-FFE0-C22D-C6BE7AA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78138A-F5B2-8955-2605-8EBD5BD39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C6816-3541-DA54-6367-7A36C849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795880-1946-AA84-1BE3-13203662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4AEE1-4587-A5D9-9B2B-3F2D03E7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BD1E9-85A9-A358-AA27-589FF7CF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97EE97-B68B-E145-6C96-519406DF0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4044E-4DC7-2B77-94D7-3208C3043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E562B1-AB23-C5BC-FC4E-E5EBEC8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0F145A-8008-7A38-C154-C0DF1231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43B8D-0FCB-0811-D4D4-0DB47373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21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0AE0B1-E964-85E4-8357-F8610E20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38E4A-7325-8F62-8FFE-64D7DEC2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F2500B-E362-0CFA-7397-FBCDE5BCE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21DB1-3615-44B7-A1D5-2729E574FA8E}" type="datetimeFigureOut">
              <a:rPr lang="ko-KR" altLang="en-US" smtClean="0"/>
              <a:t>2024-07-05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C1750-43A6-35CB-F92A-8339A273B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760D9-29A3-CB38-FFCB-04E1A44DF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7E480-724A-4709-95BA-38267BAAC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7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>
            <a:off x="1370215" y="337492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BFE57C22-7254-2A9A-4840-AF639DF0F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479" y="5716905"/>
            <a:ext cx="1853345" cy="43285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69D8CA-BB80-289A-7D44-BC2D2C482566}"/>
              </a:ext>
            </a:extLst>
          </p:cNvPr>
          <p:cNvCxnSpPr>
            <a:cxnSpLocks/>
          </p:cNvCxnSpPr>
          <p:nvPr/>
        </p:nvCxnSpPr>
        <p:spPr>
          <a:xfrm>
            <a:off x="1370215" y="2093473"/>
            <a:ext cx="945156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4689192-0A47-A3ED-36CE-4FECA48F4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30" y="2128378"/>
            <a:ext cx="8016935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07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1" y="1741303"/>
            <a:ext cx="1614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가독성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175113-9568-8E51-27E5-D41524423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64" y="2504946"/>
            <a:ext cx="8812102" cy="139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0" y="1741303"/>
            <a:ext cx="338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최악의 상황 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9A886-6712-8517-FEFD-13853CC586BB}"/>
              </a:ext>
            </a:extLst>
          </p:cNvPr>
          <p:cNvSpPr txBox="1"/>
          <p:nvPr/>
        </p:nvSpPr>
        <p:spPr>
          <a:xfrm>
            <a:off x="1258828" y="2535960"/>
            <a:ext cx="8854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메모리 할당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할당 해제가 반복되는 경우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(Level 12 &lt;-&gt; 13)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991349-11E2-28DD-1194-A0F51650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85" y="3429000"/>
            <a:ext cx="5152986" cy="2827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42C7E4-EB49-8438-A8EF-705EA2179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5040" y="4370259"/>
            <a:ext cx="4232345" cy="81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4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0" y="1741303"/>
            <a:ext cx="338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삽입 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9A886-6712-8517-FEFD-13853CC586BB}"/>
              </a:ext>
            </a:extLst>
          </p:cNvPr>
          <p:cNvSpPr txBox="1"/>
          <p:nvPr/>
        </p:nvSpPr>
        <p:spPr>
          <a:xfrm>
            <a:off x="1258827" y="2535960"/>
            <a:ext cx="5751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천만개의 정수 데이터 삽입 시간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AE690C-F2E3-F3EC-1F6D-64C126D4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000" y="4383019"/>
            <a:ext cx="4269514" cy="7250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8C7979-814E-14A0-E99F-0BE98CDB0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4236" y="3798821"/>
            <a:ext cx="5824763" cy="189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5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0" y="1741303"/>
            <a:ext cx="3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clear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C89E8-A73D-49E6-862B-186272917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38" y="3114686"/>
            <a:ext cx="5135809" cy="25366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7F0057-42E8-CCCD-BEFA-2E57AA9BD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016" y="3997733"/>
            <a:ext cx="4541989" cy="72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0" y="1741303"/>
            <a:ext cx="3591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clear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테스트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21FEF9-0E14-E8D7-2441-430FB06D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28" y="2900270"/>
            <a:ext cx="5421986" cy="2945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45B772-BDE1-182C-A49B-928555073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477" y="4007136"/>
            <a:ext cx="4064132" cy="7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4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30" y="1741303"/>
            <a:ext cx="290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Wrapping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Class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424EDA-7ABA-350C-0676-50E2EAA86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942" y="2621785"/>
            <a:ext cx="7278116" cy="24101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D696FB-B320-C3A6-BA28-28D6893AE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322" y="5389208"/>
            <a:ext cx="3913356" cy="8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2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877829" y="1741303"/>
            <a:ext cx="815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* Optimization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옵션 성능 테스트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(MinGW 13.2.0 posix-seh-rev1, -std=</a:t>
            </a:r>
            <a:r>
              <a:rPr lang="en-US" altLang="ko-KR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c++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17)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263CA9A-D542-F28D-59E6-20DA00844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64" y="3429000"/>
            <a:ext cx="3717410" cy="2139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BF4565-CA53-98D3-E199-2893F5134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550" y="3429000"/>
            <a:ext cx="3749181" cy="2139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124B0-C291-55BD-D3C5-800EF7D9A76E}"/>
              </a:ext>
            </a:extLst>
          </p:cNvPr>
          <p:cNvSpPr txBox="1"/>
          <p:nvPr/>
        </p:nvSpPr>
        <p:spPr>
          <a:xfrm>
            <a:off x="1573264" y="5779147"/>
            <a:ext cx="374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g++ -std=</a:t>
            </a:r>
            <a:r>
              <a:rPr lang="en-US" altLang="ko-KR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c++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17 -O3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A295CD-AFBA-B206-2E6A-BFAC5AF5AD7E}"/>
              </a:ext>
            </a:extLst>
          </p:cNvPr>
          <p:cNvSpPr txBox="1"/>
          <p:nvPr/>
        </p:nvSpPr>
        <p:spPr>
          <a:xfrm>
            <a:off x="7024549" y="5779147"/>
            <a:ext cx="3749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g++ -std=</a:t>
            </a:r>
            <a:r>
              <a:rPr lang="en-US" altLang="ko-KR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c++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17 –O2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014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672089" y="1741303"/>
            <a:ext cx="243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달성한 목표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9DC33D-3FBF-B8E6-C986-BBC1A4FBA007}"/>
              </a:ext>
            </a:extLst>
          </p:cNvPr>
          <p:cNvSpPr txBox="1"/>
          <p:nvPr/>
        </p:nvSpPr>
        <p:spPr>
          <a:xfrm>
            <a:off x="1197424" y="3574327"/>
            <a:ext cx="78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std priority queue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보다 메모리 낭비를 줄여보자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2ECE4-F0E8-C4A9-D2D5-43284998AF1D}"/>
              </a:ext>
            </a:extLst>
          </p:cNvPr>
          <p:cNvSpPr txBox="1"/>
          <p:nvPr/>
        </p:nvSpPr>
        <p:spPr>
          <a:xfrm>
            <a:off x="1197425" y="2449501"/>
            <a:ext cx="545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복사 오버헤드를 최대한 줄여보자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C7AB9-B2F2-F6FE-04F1-F84AA94B32F4}"/>
              </a:ext>
            </a:extLst>
          </p:cNvPr>
          <p:cNvSpPr txBox="1"/>
          <p:nvPr/>
        </p:nvSpPr>
        <p:spPr>
          <a:xfrm>
            <a:off x="1197424" y="3011914"/>
            <a:ext cx="632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삽입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삭제를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O(1)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유지해보자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AAA99-4C94-0163-8194-B83D9A671495}"/>
              </a:ext>
            </a:extLst>
          </p:cNvPr>
          <p:cNvSpPr txBox="1"/>
          <p:nvPr/>
        </p:nvSpPr>
        <p:spPr>
          <a:xfrm>
            <a:off x="1207473" y="4136740"/>
            <a:ext cx="577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캐시 친화적으로 만들어 보자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희망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CE456-8A73-A219-CFB4-2F39EE8DCA89}"/>
              </a:ext>
            </a:extLst>
          </p:cNvPr>
          <p:cNvSpPr txBox="1"/>
          <p:nvPr/>
        </p:nvSpPr>
        <p:spPr>
          <a:xfrm>
            <a:off x="1197425" y="4699153"/>
            <a:ext cx="599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김에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Heap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구현해보자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30B3BF-0B5E-351F-6A9D-9AF36131396A}"/>
              </a:ext>
            </a:extLst>
          </p:cNvPr>
          <p:cNvSpPr/>
          <p:nvPr/>
        </p:nvSpPr>
        <p:spPr>
          <a:xfrm>
            <a:off x="1174564" y="2444598"/>
            <a:ext cx="499110" cy="499110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87DA5E8-2F47-D14B-A95C-A8D08834D8D3}"/>
              </a:ext>
            </a:extLst>
          </p:cNvPr>
          <p:cNvSpPr/>
          <p:nvPr/>
        </p:nvSpPr>
        <p:spPr>
          <a:xfrm>
            <a:off x="1166944" y="3019908"/>
            <a:ext cx="499110" cy="499110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716F052-AC2C-EE6C-2B7D-8980316273BC}"/>
              </a:ext>
            </a:extLst>
          </p:cNvPr>
          <p:cNvSpPr/>
          <p:nvPr/>
        </p:nvSpPr>
        <p:spPr>
          <a:xfrm>
            <a:off x="1170754" y="4715358"/>
            <a:ext cx="499110" cy="499110"/>
          </a:xfrm>
          <a:prstGeom prst="ellipse">
            <a:avLst/>
          </a:prstGeom>
          <a:noFill/>
          <a:ln w="57150">
            <a:solidFill>
              <a:srgbClr val="FF5C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9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672089" y="1741303"/>
            <a:ext cx="780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 std priority queue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보다 메모리 낭비를 줄여보자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D86B9E0-61A8-53BB-FA41-FCFD85911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477" y="2578352"/>
            <a:ext cx="5783642" cy="13421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58B4B3-E6BC-65EF-F358-ABAF8C8AF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477" y="4234318"/>
            <a:ext cx="6558943" cy="5232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A84CA0-8CEA-E302-F0C7-92F6F773F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477" y="5293686"/>
            <a:ext cx="4359897" cy="75630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E91075F-8850-427C-A3EA-7B52157F4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628" y="5217483"/>
            <a:ext cx="3373856" cy="8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4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893EE6-783E-28AC-05F7-08E8B5DABA1C}"/>
              </a:ext>
            </a:extLst>
          </p:cNvPr>
          <p:cNvSpPr txBox="1"/>
          <p:nvPr/>
        </p:nvSpPr>
        <p:spPr>
          <a:xfrm>
            <a:off x="672089" y="1741303"/>
            <a:ext cx="113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-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87D084-CA9C-DDEB-AD10-B6EC238BF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5683"/>
            <a:ext cx="2438611" cy="749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C4694-BCBA-9366-3296-AA67FC844405}"/>
              </a:ext>
            </a:extLst>
          </p:cNvPr>
          <p:cNvSpPr txBox="1"/>
          <p:nvPr/>
        </p:nvSpPr>
        <p:spPr>
          <a:xfrm>
            <a:off x="1239014" y="2510167"/>
            <a:ext cx="792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정말 메모리가 부족하지 않는 한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배열을 사용하자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F74C9-2AF0-71A4-D91F-0BBF0FFD563B}"/>
              </a:ext>
            </a:extLst>
          </p:cNvPr>
          <p:cNvSpPr txBox="1"/>
          <p:nvPr/>
        </p:nvSpPr>
        <p:spPr>
          <a:xfrm>
            <a:off x="1239014" y="3429000"/>
            <a:ext cx="7584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자료구조는 한번씩 짜보면 좋겠지만 성능 개선에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 시간을 많이 쓰지 말자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정말 </a:t>
            </a:r>
            <a:r>
              <a:rPr lang="ko-KR" altLang="en-US" sz="2800" dirty="0" err="1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정말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어렵다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8EC92-E5D1-100D-622E-1650B30C6218}"/>
              </a:ext>
            </a:extLst>
          </p:cNvPr>
          <p:cNvSpPr txBox="1"/>
          <p:nvPr/>
        </p:nvSpPr>
        <p:spPr>
          <a:xfrm>
            <a:off x="1239014" y="4778720"/>
            <a:ext cx="5996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알맞은 도구를 알맞은 곳에 사용하자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1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850E6-7BE4-E7D0-28B2-D9E8BCBA43E3}"/>
              </a:ext>
            </a:extLst>
          </p:cNvPr>
          <p:cNvSpPr>
            <a:spLocks noChangeAspect="1"/>
          </p:cNvSpPr>
          <p:nvPr/>
        </p:nvSpPr>
        <p:spPr>
          <a:xfrm>
            <a:off x="415975" y="235975"/>
            <a:ext cx="11360050" cy="639002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00269-B14A-1464-7F20-8C3E03C3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70" y="461581"/>
            <a:ext cx="2353260" cy="11827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DB4DDC-49DB-8327-26B2-299501594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195" y="2751902"/>
            <a:ext cx="1707028" cy="7498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FCB8B1-A6B2-D879-8CC7-C845EE93E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195" y="3715108"/>
            <a:ext cx="1707028" cy="7498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520876-2085-0905-FA4D-A1F4E8006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95" y="4696607"/>
            <a:ext cx="2438611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3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2C8F1F-0C26-6747-9596-6EECB928C065}"/>
              </a:ext>
            </a:extLst>
          </p:cNvPr>
          <p:cNvCxnSpPr>
            <a:cxnSpLocks/>
          </p:cNvCxnSpPr>
          <p:nvPr/>
        </p:nvCxnSpPr>
        <p:spPr>
          <a:xfrm flipV="1">
            <a:off x="1796844" y="209347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96C3C40-DEFD-9772-3349-0C90B2F91ED6}"/>
              </a:ext>
            </a:extLst>
          </p:cNvPr>
          <p:cNvCxnSpPr>
            <a:cxnSpLocks/>
          </p:cNvCxnSpPr>
          <p:nvPr/>
        </p:nvCxnSpPr>
        <p:spPr>
          <a:xfrm flipV="1">
            <a:off x="1796843" y="3374923"/>
            <a:ext cx="8598309" cy="491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8D5FE60-7F98-6741-9844-C26F9C36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29" y="2231524"/>
            <a:ext cx="4151736" cy="11827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9973F5-EA46-5184-FC1A-D7193104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6" y="3547385"/>
            <a:ext cx="2316681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97F1F0-A18C-0C6E-D410-A19547A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60059"/>
            <a:ext cx="1707028" cy="7498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ED158A-A373-C9D5-8150-297B510CBB92}"/>
              </a:ext>
            </a:extLst>
          </p:cNvPr>
          <p:cNvSpPr txBox="1"/>
          <p:nvPr/>
        </p:nvSpPr>
        <p:spPr>
          <a:xfrm>
            <a:off x="811678" y="1589741"/>
            <a:ext cx="1050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Array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를 사용하지만 가변 크기를 가지는 완전 이진 트리를 구현해볼까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301DC-71FE-9938-2521-3144A1223A75}"/>
              </a:ext>
            </a:extLst>
          </p:cNvPr>
          <p:cNvSpPr txBox="1"/>
          <p:nvPr/>
        </p:nvSpPr>
        <p:spPr>
          <a:xfrm>
            <a:off x="1197424" y="3448597"/>
            <a:ext cx="7896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std priority queue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보다 메모리 낭비를 줄여보자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DDDD55-3911-4D71-0F21-59864905105C}"/>
              </a:ext>
            </a:extLst>
          </p:cNvPr>
          <p:cNvSpPr txBox="1"/>
          <p:nvPr/>
        </p:nvSpPr>
        <p:spPr>
          <a:xfrm>
            <a:off x="1197425" y="2323771"/>
            <a:ext cx="545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복사 오버헤드를 최대한 줄여보자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39013-C0A6-B6AD-073D-C2A8F1685187}"/>
              </a:ext>
            </a:extLst>
          </p:cNvPr>
          <p:cNvSpPr txBox="1"/>
          <p:nvPr/>
        </p:nvSpPr>
        <p:spPr>
          <a:xfrm>
            <a:off x="1197424" y="2886184"/>
            <a:ext cx="6328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데이터 삽입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삭제를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O(1)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유지해보자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C2FA9-5CCC-49D9-96ED-0F646927F4C9}"/>
              </a:ext>
            </a:extLst>
          </p:cNvPr>
          <p:cNvSpPr txBox="1"/>
          <p:nvPr/>
        </p:nvSpPr>
        <p:spPr>
          <a:xfrm>
            <a:off x="1207473" y="4011010"/>
            <a:ext cx="5776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캐시 친화적으로 만들어 보자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희망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E8ACA-E032-42E1-2D3B-7BC111152993}"/>
              </a:ext>
            </a:extLst>
          </p:cNvPr>
          <p:cNvSpPr txBox="1"/>
          <p:nvPr/>
        </p:nvSpPr>
        <p:spPr>
          <a:xfrm>
            <a:off x="1197425" y="4573423"/>
            <a:ext cx="5997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구현하는 김에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Heap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으로 구현해보자</a:t>
            </a:r>
          </a:p>
        </p:txBody>
      </p:sp>
    </p:spTree>
    <p:extLst>
      <p:ext uri="{BB962C8B-B14F-4D97-AF65-F5344CB8AC3E}">
        <p14:creationId xmlns:p14="http://schemas.microsoft.com/office/powerpoint/2010/main" val="50534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97F1F0-A18C-0C6E-D410-A19547A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60059"/>
            <a:ext cx="1707028" cy="74987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E8C2E7-F73D-FCBF-AE88-1974C7368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73" y="2353931"/>
            <a:ext cx="4439270" cy="2391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AA808F0-4CBB-059B-6F3C-02EA62B3FB4B}"/>
              </a:ext>
            </a:extLst>
          </p:cNvPr>
          <p:cNvSpPr txBox="1"/>
          <p:nvPr/>
        </p:nvSpPr>
        <p:spPr>
          <a:xfrm>
            <a:off x="6204858" y="3072431"/>
            <a:ext cx="5395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차원 배열을 사용하는데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트리처럼 사용해서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Level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별로 관리해보자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A0BBB-E9C5-7674-A147-24997BFB5FA8}"/>
              </a:ext>
            </a:extLst>
          </p:cNvPr>
          <p:cNvSpPr txBox="1"/>
          <p:nvPr/>
        </p:nvSpPr>
        <p:spPr>
          <a:xfrm>
            <a:off x="811679" y="1589741"/>
            <a:ext cx="383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고민의 끝에 다다른 결론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91B81-1FDC-D79A-BD40-0E85202E1D2D}"/>
              </a:ext>
            </a:extLst>
          </p:cNvPr>
          <p:cNvSpPr txBox="1"/>
          <p:nvPr/>
        </p:nvSpPr>
        <p:spPr>
          <a:xfrm>
            <a:off x="1207472" y="5112946"/>
            <a:ext cx="103933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Array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동적할당이면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List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보다는 더 캐시 친화적일 것이다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Level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기반 관리이므로 메모리 사용에 더 유리할 것이다</a:t>
            </a:r>
            <a:endParaRPr lang="en-US" altLang="ko-KR" sz="28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사실상 배열을 사용하는 것이므로 삽입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삭제 </a:t>
            </a:r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O(1)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가능할 것이다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CC2A88A-B12C-EE14-6CBE-637BAB0A3652}"/>
              </a:ext>
            </a:extLst>
          </p:cNvPr>
          <p:cNvCxnSpPr/>
          <p:nvPr/>
        </p:nvCxnSpPr>
        <p:spPr>
          <a:xfrm>
            <a:off x="6255098" y="3557117"/>
            <a:ext cx="1698172" cy="0"/>
          </a:xfrm>
          <a:prstGeom prst="line">
            <a:avLst/>
          </a:prstGeom>
          <a:ln>
            <a:solidFill>
              <a:srgbClr val="FF5C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1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D97F1F0-A18C-0C6E-D410-A19547A92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60059"/>
            <a:ext cx="1707028" cy="749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9E15B4-CBB7-E4BE-78D6-F19FFDEC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356" y="2328075"/>
            <a:ext cx="1876687" cy="1457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77D9A2-6597-39D3-F181-2D499275C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97372"/>
            <a:ext cx="933580" cy="234347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D93A775-B68D-198B-A2A5-9F1D0ABF5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7548" y="2376203"/>
            <a:ext cx="943107" cy="40867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CB60E49-E0E7-AA94-0A88-A44A35C92F86}"/>
              </a:ext>
            </a:extLst>
          </p:cNvPr>
          <p:cNvSpPr txBox="1"/>
          <p:nvPr/>
        </p:nvSpPr>
        <p:spPr>
          <a:xfrm>
            <a:off x="1065147" y="1690594"/>
            <a:ext cx="199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생각한 구조</a:t>
            </a:r>
          </a:p>
        </p:txBody>
      </p:sp>
    </p:spTree>
    <p:extLst>
      <p:ext uri="{BB962C8B-B14F-4D97-AF65-F5344CB8AC3E}">
        <p14:creationId xmlns:p14="http://schemas.microsoft.com/office/powerpoint/2010/main" val="169269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98F5898-DD22-3A02-359B-9EBBA465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1707028" cy="7498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F84CBF-B624-B127-5966-0EDFE64C5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176" y="2435447"/>
            <a:ext cx="6041733" cy="29529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5217B6A-826F-85FD-88CF-A6F7AEB56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59" y="2230586"/>
            <a:ext cx="5188415" cy="336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98F5898-DD22-3A02-359B-9EBBA465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1707028" cy="7498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CB2A11-867C-37DB-8AEE-A266C038B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504" y="2357898"/>
            <a:ext cx="9578559" cy="3836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62CA7-24DF-0466-F331-8BA17BBA5F22}"/>
              </a:ext>
            </a:extLst>
          </p:cNvPr>
          <p:cNvSpPr txBox="1"/>
          <p:nvPr/>
        </p:nvSpPr>
        <p:spPr>
          <a:xfrm>
            <a:off x="713707" y="1589741"/>
            <a:ext cx="182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Push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37564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98F5898-DD22-3A02-359B-9EBBA465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1707028" cy="74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0831E-D7F3-F842-AFC5-F00A0737B55F}"/>
              </a:ext>
            </a:extLst>
          </p:cNvPr>
          <p:cNvSpPr txBox="1"/>
          <p:nvPr/>
        </p:nvSpPr>
        <p:spPr>
          <a:xfrm>
            <a:off x="713707" y="1589741"/>
            <a:ext cx="1707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Pop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683F6C-F78C-8390-559E-C679A9A39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32" y="2347012"/>
            <a:ext cx="5755390" cy="42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89C1927-36C0-767A-43E4-4A6F451793AE}"/>
              </a:ext>
            </a:extLst>
          </p:cNvPr>
          <p:cNvCxnSpPr>
            <a:cxnSpLocks/>
          </p:cNvCxnSpPr>
          <p:nvPr/>
        </p:nvCxnSpPr>
        <p:spPr>
          <a:xfrm>
            <a:off x="353961" y="353962"/>
            <a:ext cx="0" cy="7361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B98F5898-DD22-3A02-359B-9EBBA465C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9" y="353962"/>
            <a:ext cx="1707028" cy="749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30831E-D7F3-F842-AFC5-F00A0737B55F}"/>
              </a:ext>
            </a:extLst>
          </p:cNvPr>
          <p:cNvSpPr txBox="1"/>
          <p:nvPr/>
        </p:nvSpPr>
        <p:spPr>
          <a:xfrm>
            <a:off x="713707" y="1589741"/>
            <a:ext cx="192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Clear </a:t>
            </a:r>
            <a:r>
              <a:rPr lang="ko-KR" altLang="en-US" sz="28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4953BE-A940-62A2-E67E-BFD88278E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472" y="2460675"/>
            <a:ext cx="6422687" cy="32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810</Words>
  <Application>Microsoft Office PowerPoint</Application>
  <PresentationFormat>와이드스크린</PresentationFormat>
  <Paragraphs>125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나눔스퀘어라운드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운학 정</dc:creator>
  <cp:lastModifiedBy>정운학</cp:lastModifiedBy>
  <cp:revision>2720</cp:revision>
  <dcterms:created xsi:type="dcterms:W3CDTF">2024-03-24T14:35:59Z</dcterms:created>
  <dcterms:modified xsi:type="dcterms:W3CDTF">2024-07-05T09:35:57Z</dcterms:modified>
</cp:coreProperties>
</file>