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4" r:id="rId15"/>
    <p:sldId id="345" r:id="rId16"/>
    <p:sldId id="346" r:id="rId17"/>
    <p:sldId id="347" r:id="rId18"/>
    <p:sldId id="348" r:id="rId19"/>
    <p:sldId id="349" r:id="rId20"/>
    <p:sldId id="290" r:id="rId21"/>
  </p:sldIdLst>
  <p:sldSz cx="18288000" cy="10287000"/>
  <p:notesSz cx="10287000" cy="18288000"/>
  <p:embeddedFontLst>
    <p:embeddedFont>
      <p:font typeface="Pretendard Medium" panose="02000603000000020004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83" d="100"/>
          <a:sy n="83" d="100"/>
        </p:scale>
        <p:origin x="288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6616-ACF1-4C65-9179-115A8FE5698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9F04-9375-4292-80C1-D8AD7EB92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1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CCF6B-7802-F1BB-F080-2589DA43818E}"/>
              </a:ext>
            </a:extLst>
          </p:cNvPr>
          <p:cNvSpPr txBox="1"/>
          <p:nvPr/>
        </p:nvSpPr>
        <p:spPr>
          <a:xfrm>
            <a:off x="5467350" y="4305300"/>
            <a:ext cx="735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CRP</a:t>
            </a:r>
            <a:endParaRPr lang="ko-KR" altLang="en-US" sz="8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94EC9-EEEB-1FAE-79F3-5849EDCFC0A5}"/>
              </a:ext>
            </a:extLst>
          </p:cNvPr>
          <p:cNvSpPr txBox="1"/>
          <p:nvPr/>
        </p:nvSpPr>
        <p:spPr>
          <a:xfrm>
            <a:off x="8343900" y="63627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SSL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세미나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8DAD6-8DD0-04A1-5724-E8F50C93093A}"/>
              </a:ext>
            </a:extLst>
          </p:cNvPr>
          <p:cNvSpPr txBox="1"/>
          <p:nvPr/>
        </p:nvSpPr>
        <p:spPr>
          <a:xfrm>
            <a:off x="8629650" y="773430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마재성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60D2967-83E2-5224-6908-B3EA3704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92" y="3773658"/>
            <a:ext cx="6611273" cy="41439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840861-F156-E7CE-5E47-87A1DF85301F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퀴즈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996F1-1E14-5AC5-9CBB-1EEB5A7828E7}"/>
              </a:ext>
            </a:extLst>
          </p:cNvPr>
          <p:cNvSpPr txBox="1"/>
          <p:nvPr/>
        </p:nvSpPr>
        <p:spPr>
          <a:xfrm>
            <a:off x="7010400" y="84201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Hi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는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Hello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로 바뀔까 안 바뀔까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9D682E1-BE9C-6C13-C050-F87B4FF77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2552700"/>
            <a:ext cx="814501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왜 파싱을 중단할까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EF9F6-41DA-75E7-89DC-21A9124A6449}"/>
              </a:ext>
            </a:extLst>
          </p:cNvPr>
          <p:cNvSpPr txBox="1"/>
          <p:nvPr/>
        </p:nvSpPr>
        <p:spPr>
          <a:xfrm>
            <a:off x="228600" y="2781300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 API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를 사용해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에 이벤트를 부여하거나 조작할 수 있기 때문에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Ex)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querySelector</a:t>
            </a:r>
            <a:endParaRPr lang="ko-KR" altLang="en-US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0D2967-83E2-5224-6908-B3EA3704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533900"/>
            <a:ext cx="6611273" cy="41439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69FC4C-6B7D-C67D-331B-C68B14375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067374"/>
            <a:ext cx="8145012" cy="3077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89C92-A5A6-96B5-E626-9EA17D0C7D6C}"/>
              </a:ext>
            </a:extLst>
          </p:cNvPr>
          <p:cNvSpPr txBox="1"/>
          <p:nvPr/>
        </p:nvSpPr>
        <p:spPr>
          <a:xfrm>
            <a:off x="6172200" y="89535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사람들이 흔히 하는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script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태그는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body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태그 전에 쓰라는 이유가 이것 때문이다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!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EA5464-161A-C0C8-06D9-0B0318F1A01A}"/>
              </a:ext>
            </a:extLst>
          </p:cNvPr>
          <p:cNvSpPr/>
          <p:nvPr/>
        </p:nvSpPr>
        <p:spPr>
          <a:xfrm>
            <a:off x="12115800" y="6743700"/>
            <a:ext cx="463981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28F120-BBE7-8F55-88AB-A39D711C7659}"/>
              </a:ext>
            </a:extLst>
          </p:cNvPr>
          <p:cNvCxnSpPr>
            <a:cxnSpLocks/>
          </p:cNvCxnSpPr>
          <p:nvPr/>
        </p:nvCxnSpPr>
        <p:spPr>
          <a:xfrm>
            <a:off x="14249400" y="7482139"/>
            <a:ext cx="1371600" cy="1066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668751-6D66-66D6-EBFD-7DBAD2417DE2}"/>
              </a:ext>
            </a:extLst>
          </p:cNvPr>
          <p:cNvSpPr txBox="1"/>
          <p:nvPr/>
        </p:nvSpPr>
        <p:spPr>
          <a:xfrm>
            <a:off x="14935200" y="869829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아직 </a:t>
            </a:r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</a:t>
            </a:r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에 없는 애를 조작하려고 했으니</a:t>
            </a:r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..</a:t>
            </a:r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37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렌더 트리 구축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3" name="그림 12" descr="도표, 라인, 스크린샷, 평면도이(가) 표시된 사진&#10;&#10;자동 생성된 설명">
            <a:extLst>
              <a:ext uri="{FF2B5EF4-FFF2-40B4-BE49-F238E27FC236}">
                <a16:creationId xmlns:a16="http://schemas.microsoft.com/office/drawing/2014/main" id="{99834F42-362D-3ED6-1F31-DC42489FF7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00" y="2682000"/>
            <a:ext cx="8229600" cy="1839600"/>
          </a:xfrm>
          <a:prstGeom prst="rect">
            <a:avLst/>
          </a:prstGeom>
        </p:spPr>
      </p:pic>
      <p:pic>
        <p:nvPicPr>
          <p:cNvPr id="16" name="그림 15" descr="텍스트, 스크린샷, 노랑, 원이(가) 표시된 사진&#10;&#10;자동 생성된 설명">
            <a:extLst>
              <a:ext uri="{FF2B5EF4-FFF2-40B4-BE49-F238E27FC236}">
                <a16:creationId xmlns:a16="http://schemas.microsoft.com/office/drawing/2014/main" id="{88AED6FD-E03D-5239-6EF8-E77D38A26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02" y="4707653"/>
            <a:ext cx="10953750" cy="5114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FD2074-839D-FBE0-BBF4-C336DB88CBDE}"/>
              </a:ext>
            </a:extLst>
          </p:cNvPr>
          <p:cNvSpPr txBox="1"/>
          <p:nvPr/>
        </p:nvSpPr>
        <p:spPr>
          <a:xfrm>
            <a:off x="457200" y="54483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콘텐츠를 설명하는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과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적용되는 스타일 규칙을 설명하는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CSSOM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을 만들었으니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 두개를 합쳐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Render Tree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를 만들게 된다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.</a:t>
            </a:r>
          </a:p>
          <a:p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이때 </a:t>
            </a:r>
            <a:r>
              <a:rPr lang="en-US" altLang="ko-KR" sz="2400" dirty="0" err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RenderTree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는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실제로 보이는 것들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로만 이루어진다</a:t>
            </a:r>
          </a:p>
        </p:txBody>
      </p:sp>
    </p:spTree>
    <p:extLst>
      <p:ext uri="{BB962C8B-B14F-4D97-AF65-F5344CB8AC3E}">
        <p14:creationId xmlns:p14="http://schemas.microsoft.com/office/powerpoint/2010/main" val="123177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퀴즈 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2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B3EAB2-D150-164A-589A-395839E41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229" y="3803384"/>
            <a:ext cx="2514600" cy="3990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FD6F9-C919-5700-15BC-5B3FE8D57E96}"/>
              </a:ext>
            </a:extLst>
          </p:cNvPr>
          <p:cNvSpPr txBox="1"/>
          <p:nvPr/>
        </p:nvSpPr>
        <p:spPr>
          <a:xfrm>
            <a:off x="4229100" y="81915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display:none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 아니라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visibility:hidden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이면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RenderTree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에 포함이 될까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35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무슨 차이인가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F8926-1489-8940-36DD-CA304F309085}"/>
              </a:ext>
            </a:extLst>
          </p:cNvPr>
          <p:cNvSpPr txBox="1"/>
          <p:nvPr/>
        </p:nvSpPr>
        <p:spPr>
          <a:xfrm>
            <a:off x="172506" y="2705100"/>
            <a:ext cx="11181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display:none </a:t>
            </a:r>
            <a:r>
              <a:rPr lang="ko-KR" altLang="en-US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은 요소 자체를 없애버린다</a:t>
            </a:r>
            <a:r>
              <a:rPr lang="en-US" altLang="ko-KR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.</a:t>
            </a:r>
            <a:endParaRPr lang="ko-KR" altLang="en-US" sz="4800" b="1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46FE0B-6399-8E32-825E-4F66F384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418245"/>
            <a:ext cx="3476625" cy="1080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699463-0AFB-9CF5-9AB9-9484811A2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53096"/>
            <a:ext cx="3476625" cy="4248150"/>
          </a:xfrm>
          <a:prstGeom prst="rect">
            <a:avLst/>
          </a:prstGeom>
        </p:spPr>
      </p:pic>
      <p:pic>
        <p:nvPicPr>
          <p:cNvPr id="19" name="그림 18" descr="스크린샷, 일렉트릭 블루, 직사각형, 블루이(가) 표시된 사진&#10;&#10;자동 생성된 설명">
            <a:extLst>
              <a:ext uri="{FF2B5EF4-FFF2-40B4-BE49-F238E27FC236}">
                <a16:creationId xmlns:a16="http://schemas.microsoft.com/office/drawing/2014/main" id="{1A5011B7-D708-6414-B7D9-EF9EF6AAC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03384"/>
            <a:ext cx="5638800" cy="5854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EF4D78-B08C-6BA9-C139-1709D4B285B0}"/>
              </a:ext>
            </a:extLst>
          </p:cNvPr>
          <p:cNvSpPr txBox="1"/>
          <p:nvPr/>
        </p:nvSpPr>
        <p:spPr>
          <a:xfrm>
            <a:off x="13546225" y="3924300"/>
            <a:ext cx="347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P</a:t>
            </a:r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태그 위의 </a:t>
            </a:r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Box</a:t>
            </a:r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가 없어졌기 때문에</a:t>
            </a:r>
            <a:endParaRPr lang="en-US" altLang="ko-KR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맨위에 </a:t>
            </a:r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Hello</a:t>
            </a:r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가 나타나는 모습</a:t>
            </a:r>
          </a:p>
        </p:txBody>
      </p:sp>
    </p:spTree>
    <p:extLst>
      <p:ext uri="{BB962C8B-B14F-4D97-AF65-F5344CB8AC3E}">
        <p14:creationId xmlns:p14="http://schemas.microsoft.com/office/powerpoint/2010/main" val="145287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무슨 차이인가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F8926-1489-8940-36DD-CA304F309085}"/>
              </a:ext>
            </a:extLst>
          </p:cNvPr>
          <p:cNvSpPr txBox="1"/>
          <p:nvPr/>
        </p:nvSpPr>
        <p:spPr>
          <a:xfrm>
            <a:off x="172506" y="2705100"/>
            <a:ext cx="11181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visibility:hidden </a:t>
            </a:r>
            <a:r>
              <a:rPr lang="ko-KR" altLang="en-US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은 안보이게 </a:t>
            </a:r>
            <a:r>
              <a:rPr lang="en-US" altLang="ko-KR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‘</a:t>
            </a:r>
            <a:r>
              <a:rPr lang="ko-KR" altLang="en-US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만</a:t>
            </a:r>
            <a:r>
              <a:rPr lang="en-US" altLang="ko-KR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‘ </a:t>
            </a:r>
            <a:r>
              <a:rPr lang="ko-KR" altLang="en-US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721005-C966-004A-3104-07230BCAA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600700"/>
            <a:ext cx="3000794" cy="1590897"/>
          </a:xfrm>
          <a:prstGeom prst="rect">
            <a:avLst/>
          </a:prstGeom>
        </p:spPr>
      </p:pic>
      <p:pic>
        <p:nvPicPr>
          <p:cNvPr id="9" name="그림 8" descr="스크린샷, 직사각형, 일렉트릭 블루, 블루이(가) 표시된 사진&#10;&#10;자동 생성된 설명">
            <a:extLst>
              <a:ext uri="{FF2B5EF4-FFF2-40B4-BE49-F238E27FC236}">
                <a16:creationId xmlns:a16="http://schemas.microsoft.com/office/drawing/2014/main" id="{6C9E2C9C-C2AC-BF9D-161C-8E3F9B73F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47" y="4085571"/>
            <a:ext cx="5639164" cy="5659671"/>
          </a:xfrm>
          <a:prstGeom prst="rect">
            <a:avLst/>
          </a:prstGeom>
        </p:spPr>
      </p:pic>
      <p:pic>
        <p:nvPicPr>
          <p:cNvPr id="11" name="그림 10" descr="텍스트, 스크린샷, 일렉트릭 블루, 블루이(가) 표시된 사진&#10;&#10;자동 생성된 설명">
            <a:extLst>
              <a:ext uri="{FF2B5EF4-FFF2-40B4-BE49-F238E27FC236}">
                <a16:creationId xmlns:a16="http://schemas.microsoft.com/office/drawing/2014/main" id="{6AFE82F8-AF3B-DBF9-1040-28FFD5FE4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07" y="4122890"/>
            <a:ext cx="5436158" cy="5630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DF65BD-E05A-E34E-182D-872B50220459}"/>
              </a:ext>
            </a:extLst>
          </p:cNvPr>
          <p:cNvSpPr txBox="1"/>
          <p:nvPr/>
        </p:nvSpPr>
        <p:spPr>
          <a:xfrm>
            <a:off x="9000529" y="9612094"/>
            <a:ext cx="517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보이지는 않지만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, </a:t>
            </a:r>
            <a:r>
              <a:rPr lang="ko-KR" altLang="en-US" sz="24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실제로는 차지하고 있다</a:t>
            </a:r>
            <a:r>
              <a:rPr lang="en-US" altLang="ko-KR" sz="24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!</a:t>
            </a:r>
            <a:endParaRPr lang="ko-KR" altLang="en-US" sz="2400" b="1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65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결과적으로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F8926-1489-8940-36DD-CA304F309085}"/>
              </a:ext>
            </a:extLst>
          </p:cNvPr>
          <p:cNvSpPr txBox="1"/>
          <p:nvPr/>
        </p:nvSpPr>
        <p:spPr>
          <a:xfrm>
            <a:off x="172507" y="2972387"/>
            <a:ext cx="1224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RenderTree</a:t>
            </a:r>
            <a:r>
              <a:rPr lang="ko-KR" altLang="en-US" sz="48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에 포함되지 않는 녀석들은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38CE6-E746-302A-FD60-3E240227E78D}"/>
              </a:ext>
            </a:extLst>
          </p:cNvPr>
          <p:cNvSpPr txBox="1"/>
          <p:nvPr/>
        </p:nvSpPr>
        <p:spPr>
          <a:xfrm>
            <a:off x="304800" y="40767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/>
              <a:t>display: none </a:t>
            </a:r>
            <a:r>
              <a:rPr lang="ko-KR" altLang="en-US" sz="2400"/>
              <a:t>처럼 보이지도 않고</a:t>
            </a:r>
            <a:r>
              <a:rPr lang="en-US" altLang="ko-KR" sz="2400"/>
              <a:t>, </a:t>
            </a:r>
            <a:r>
              <a:rPr lang="ko-KR" altLang="en-US" sz="2400"/>
              <a:t>크기도 차지하지 않아야 한다</a:t>
            </a:r>
            <a:endParaRPr lang="en-US" altLang="ko-KR" sz="2400"/>
          </a:p>
          <a:p>
            <a:pPr marL="285750" indent="-285750">
              <a:buFontTx/>
              <a:buChar char="-"/>
            </a:pPr>
            <a:endParaRPr lang="en-US" altLang="ko-KR" sz="2400"/>
          </a:p>
          <a:p>
            <a:pPr marL="285750" indent="-285750">
              <a:buFontTx/>
              <a:buChar char="-"/>
            </a:pPr>
            <a:r>
              <a:rPr lang="en-US" altLang="ko-KR" sz="2400"/>
              <a:t>visibility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hidden</a:t>
            </a:r>
            <a:r>
              <a:rPr lang="ko-KR" altLang="en-US" sz="2400"/>
              <a:t> 같이 보이진 않지만</a:t>
            </a:r>
            <a:r>
              <a:rPr lang="en-US" altLang="ko-KR" sz="2400"/>
              <a:t>, </a:t>
            </a:r>
            <a:r>
              <a:rPr lang="ko-KR" altLang="en-US" sz="2400"/>
              <a:t>크기를 차지하는 경우에는 </a:t>
            </a:r>
            <a:r>
              <a:rPr lang="en-US" altLang="ko-KR" sz="2400"/>
              <a:t>Render Tree</a:t>
            </a:r>
            <a:r>
              <a:rPr lang="ko-KR" altLang="en-US" sz="2400"/>
              <a:t>에 포함된다</a:t>
            </a:r>
            <a:r>
              <a:rPr lang="en-US" altLang="ko-KR" sz="2400"/>
              <a:t>!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0161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Layout(Reflow)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5" name="그림 4" descr="도표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CD068CC7-AD3D-1C50-81A7-E8D64D104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14429"/>
            <a:ext cx="10395592" cy="2323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0A2C0-FA4C-BB71-6C4B-B2F25E6245A7}"/>
              </a:ext>
            </a:extLst>
          </p:cNvPr>
          <p:cNvSpPr txBox="1"/>
          <p:nvPr/>
        </p:nvSpPr>
        <p:spPr>
          <a:xfrm>
            <a:off x="202642" y="60375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RenderTree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요소들이 화면의 어디에 위치하는지를 계산하는 단계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CSSOM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정보로 어떻게 생긴진 알고있지만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현재 뷰포트 기준으로 어디에 있는지 알아야 함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 과정에서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CSS BOX Model(padding, margin, ..), position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속성들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(absolute, fixed, ..), width, height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등 레이아웃 관련 부분들이 계산된다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46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Layout(Reflow)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8" name="그림 7" descr="클립아트, 만화 영화, 곰, 일러스트레이션이(가) 표시된 사진&#10;&#10;자동 생성된 설명">
            <a:extLst>
              <a:ext uri="{FF2B5EF4-FFF2-40B4-BE49-F238E27FC236}">
                <a16:creationId xmlns:a16="http://schemas.microsoft.com/office/drawing/2014/main" id="{56ECD775-44F0-1F4B-C31C-6A068D56F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90900"/>
            <a:ext cx="4953000" cy="5297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2C547-39C9-1E37-7A63-4FBC6799E7BB}"/>
              </a:ext>
            </a:extLst>
          </p:cNvPr>
          <p:cNvSpPr txBox="1"/>
          <p:nvPr/>
        </p:nvSpPr>
        <p:spPr>
          <a:xfrm>
            <a:off x="9220200" y="4762500"/>
            <a:ext cx="6659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예를들어 브라우저 창 크기에 따라 늘었다 줄어들었다 하는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이러한 동작은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RenderTree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는 그대로이고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Layout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단계부터 다시 계산하고 처리한다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.</a:t>
            </a:r>
            <a:endParaRPr lang="ko-KR" altLang="en-US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Paint(repaint)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5" name="그림 4" descr="도표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DACF147C-FB54-EAD2-734E-7205D95C0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04" y="4610100"/>
            <a:ext cx="8096250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2F02A-1E26-835E-A694-75C6135EF407}"/>
              </a:ext>
            </a:extLst>
          </p:cNvPr>
          <p:cNvSpPr txBox="1"/>
          <p:nvPr/>
        </p:nvSpPr>
        <p:spPr>
          <a:xfrm>
            <a:off x="6324600" y="7099329"/>
            <a:ext cx="634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앞에서 얻었던 모든 정보들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(DOM, CSSOM, Layout)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을 바탕으로 드디어 화면에 그리게 된다</a:t>
            </a:r>
          </a:p>
        </p:txBody>
      </p:sp>
    </p:spTree>
    <p:extLst>
      <p:ext uri="{BB962C8B-B14F-4D97-AF65-F5344CB8AC3E}">
        <p14:creationId xmlns:p14="http://schemas.microsoft.com/office/powerpoint/2010/main" val="257619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CRP? 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3A268C-DF56-3B00-7022-CFA7B63D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3010208"/>
            <a:ext cx="7678222" cy="1428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84BB9-2236-57E9-9F36-C2FF634C5528}"/>
              </a:ext>
            </a:extLst>
          </p:cNvPr>
          <p:cNvSpPr txBox="1"/>
          <p:nvPr/>
        </p:nvSpPr>
        <p:spPr>
          <a:xfrm>
            <a:off x="457200" y="499110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- HTML, CSS, Javascript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를 화면의 픽셀로 변환하기 위해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브라우저가 수행하는 일련의 과정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-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한 마디로 브라우저가 하나의 화면을 그려내는 순서</a:t>
            </a:r>
          </a:p>
        </p:txBody>
      </p:sp>
      <p:pic>
        <p:nvPicPr>
          <p:cNvPr id="17" name="그림 16" descr="도표, 라인, 폰트, 평면도이(가) 표시된 사진&#10;&#10;자동 생성된 설명">
            <a:extLst>
              <a:ext uri="{FF2B5EF4-FFF2-40B4-BE49-F238E27FC236}">
                <a16:creationId xmlns:a16="http://schemas.microsoft.com/office/drawing/2014/main" id="{8B3BCA6D-0E3B-0AD5-1011-4FAAB928D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114553"/>
            <a:ext cx="1090863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80D78-1B95-948B-2B0B-469DD375574E}"/>
              </a:ext>
            </a:extLst>
          </p:cNvPr>
          <p:cNvSpPr txBox="1"/>
          <p:nvPr/>
        </p:nvSpPr>
        <p:spPr>
          <a:xfrm>
            <a:off x="4953000" y="463566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EC5D8-56BA-56D5-9034-FBFBDEB24065}"/>
              </a:ext>
            </a:extLst>
          </p:cNvPr>
          <p:cNvSpPr txBox="1"/>
          <p:nvPr/>
        </p:nvSpPr>
        <p:spPr>
          <a:xfrm>
            <a:off x="4953000" y="88011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20190402 </a:t>
            </a: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마재성</a:t>
            </a:r>
          </a:p>
        </p:txBody>
      </p:sp>
    </p:spTree>
    <p:extLst>
      <p:ext uri="{BB962C8B-B14F-4D97-AF65-F5344CB8AC3E}">
        <p14:creationId xmlns:p14="http://schemas.microsoft.com/office/powerpoint/2010/main" val="32981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HTML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파싱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9" name="그림 8" descr="도표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88496164-7781-323B-3A5E-95DD742D2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00" y="2682000"/>
            <a:ext cx="8105775" cy="18383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A7FADC0-5C44-F9F4-CD43-1D2C5ADFA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143500"/>
            <a:ext cx="6067425" cy="3114675"/>
          </a:xfrm>
          <a:prstGeom prst="rect">
            <a:avLst/>
          </a:prstGeom>
        </p:spPr>
      </p:pic>
      <p:pic>
        <p:nvPicPr>
          <p:cNvPr id="2052" name="Picture 4" descr="사용자 - 무료 사회적인개 아이콘">
            <a:extLst>
              <a:ext uri="{FF2B5EF4-FFF2-40B4-BE49-F238E27FC236}">
                <a16:creationId xmlns:a16="http://schemas.microsoft.com/office/drawing/2014/main" id="{85D3E130-0002-3D86-9B0A-A71EB70E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8293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FB5C85-2B26-B7A0-C0AB-E9A539E77A51}"/>
              </a:ext>
            </a:extLst>
          </p:cNvPr>
          <p:cNvCxnSpPr/>
          <p:nvPr/>
        </p:nvCxnSpPr>
        <p:spPr>
          <a:xfrm>
            <a:off x="6705600" y="6515100"/>
            <a:ext cx="259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B1CA23-0283-7829-42CF-94E8FEC5BCA7}"/>
              </a:ext>
            </a:extLst>
          </p:cNvPr>
          <p:cNvSpPr txBox="1"/>
          <p:nvPr/>
        </p:nvSpPr>
        <p:spPr>
          <a:xfrm>
            <a:off x="7696200" y="60579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8219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HTML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파싱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7F5EFEEC-97D9-8180-3916-FC8180C92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2" y="4000500"/>
            <a:ext cx="10687050" cy="573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CA484-58DF-2170-D718-F09757A6E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619800"/>
            <a:ext cx="4475693" cy="229757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0694C6-DBBB-C26B-A22F-44BD0F43FD70}"/>
              </a:ext>
            </a:extLst>
          </p:cNvPr>
          <p:cNvCxnSpPr>
            <a:cxnSpLocks/>
          </p:cNvCxnSpPr>
          <p:nvPr/>
        </p:nvCxnSpPr>
        <p:spPr>
          <a:xfrm>
            <a:off x="5105400" y="3803384"/>
            <a:ext cx="2229907" cy="917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129521-910B-F939-A02B-3A662D68A705}"/>
              </a:ext>
            </a:extLst>
          </p:cNvPr>
          <p:cNvSpPr txBox="1"/>
          <p:nvPr/>
        </p:nvSpPr>
        <p:spPr>
          <a:xfrm>
            <a:off x="5791200" y="3705809"/>
            <a:ext cx="222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Byte </a:t>
            </a:r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C2DDBD-686D-10D5-7A90-C0A543EE523B}"/>
              </a:ext>
            </a:extLst>
          </p:cNvPr>
          <p:cNvSpPr/>
          <p:nvPr/>
        </p:nvSpPr>
        <p:spPr>
          <a:xfrm>
            <a:off x="7417558" y="4093320"/>
            <a:ext cx="9956042" cy="669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4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HTML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파싱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7F5EFEEC-97D9-8180-3916-FC8180C92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2" y="4000500"/>
            <a:ext cx="10687050" cy="573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CA484-58DF-2170-D718-F09757A6E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619800"/>
            <a:ext cx="4475693" cy="229757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0694C6-DBBB-C26B-A22F-44BD0F43FD70}"/>
              </a:ext>
            </a:extLst>
          </p:cNvPr>
          <p:cNvCxnSpPr>
            <a:cxnSpLocks/>
          </p:cNvCxnSpPr>
          <p:nvPr/>
        </p:nvCxnSpPr>
        <p:spPr>
          <a:xfrm>
            <a:off x="5105400" y="3803384"/>
            <a:ext cx="2229907" cy="917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2DDBD-686D-10D5-7A90-C0A543EE523B}"/>
              </a:ext>
            </a:extLst>
          </p:cNvPr>
          <p:cNvSpPr/>
          <p:nvPr/>
        </p:nvSpPr>
        <p:spPr>
          <a:xfrm>
            <a:off x="7361940" y="4808910"/>
            <a:ext cx="9956042" cy="669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0DCF72-26C3-6ACF-CB48-1331CD17C011}"/>
              </a:ext>
            </a:extLst>
          </p:cNvPr>
          <p:cNvSpPr/>
          <p:nvPr/>
        </p:nvSpPr>
        <p:spPr>
          <a:xfrm>
            <a:off x="923951" y="2985987"/>
            <a:ext cx="1828800" cy="214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8C8520-B85F-4E95-30DD-7AAFCB6E187D}"/>
              </a:ext>
            </a:extLst>
          </p:cNvPr>
          <p:cNvCxnSpPr/>
          <p:nvPr/>
        </p:nvCxnSpPr>
        <p:spPr>
          <a:xfrm>
            <a:off x="2971800" y="3086100"/>
            <a:ext cx="25908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438B06-49F6-FC27-C533-0C6A358CFFF1}"/>
              </a:ext>
            </a:extLst>
          </p:cNvPr>
          <p:cNvSpPr txBox="1"/>
          <p:nvPr/>
        </p:nvSpPr>
        <p:spPr>
          <a:xfrm>
            <a:off x="5573697" y="291693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Medium" panose="02000603000000020004" pitchFamily="50" charset="-127"/>
                <a:ea typeface="Pretendard Medium" panose="02000603000000020004" pitchFamily="50" charset="-127"/>
              </a:rPr>
              <a:t>UTF-8 </a:t>
            </a:r>
            <a:r>
              <a: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rPr>
              <a:t>방식에 따라 문자열로 변환</a:t>
            </a:r>
          </a:p>
        </p:txBody>
      </p:sp>
    </p:spTree>
    <p:extLst>
      <p:ext uri="{BB962C8B-B14F-4D97-AF65-F5344CB8AC3E}">
        <p14:creationId xmlns:p14="http://schemas.microsoft.com/office/powerpoint/2010/main" val="42850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HTML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파싱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6BA755-4B15-85C6-8EB5-FADEDEC5D250}"/>
              </a:ext>
            </a:extLst>
          </p:cNvPr>
          <p:cNvGrpSpPr/>
          <p:nvPr/>
        </p:nvGrpSpPr>
        <p:grpSpPr>
          <a:xfrm>
            <a:off x="7149038" y="3913296"/>
            <a:ext cx="10687050" cy="5734050"/>
            <a:chOff x="7141502" y="4000500"/>
            <a:chExt cx="10687050" cy="5734050"/>
          </a:xfrm>
        </p:grpSpPr>
        <p:pic>
          <p:nvPicPr>
            <p:cNvPr id="5" name="그림 4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7F5EFEEC-97D9-8180-3916-FC8180C92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502" y="4000500"/>
              <a:ext cx="10687050" cy="573405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5C2DDBD-686D-10D5-7A90-C0A543EE523B}"/>
                </a:ext>
              </a:extLst>
            </p:cNvPr>
            <p:cNvSpPr/>
            <p:nvPr/>
          </p:nvSpPr>
          <p:spPr>
            <a:xfrm>
              <a:off x="7391400" y="5524500"/>
              <a:ext cx="9956042" cy="6691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E3482C-2DF0-DD7B-7344-4761D66D546B}"/>
              </a:ext>
            </a:extLst>
          </p:cNvPr>
          <p:cNvSpPr txBox="1"/>
          <p:nvPr/>
        </p:nvSpPr>
        <p:spPr>
          <a:xfrm>
            <a:off x="459448" y="5258925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변환한 문자열을 다시 읽어서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W3C(World Wide Web Consortium)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에서 정한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HTML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표준에 따라 토큰으로 변환한다</a:t>
            </a:r>
          </a:p>
        </p:txBody>
      </p:sp>
    </p:spTree>
    <p:extLst>
      <p:ext uri="{BB962C8B-B14F-4D97-AF65-F5344CB8AC3E}">
        <p14:creationId xmlns:p14="http://schemas.microsoft.com/office/powerpoint/2010/main" val="130781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 트리 구축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0206-7544-5BB4-AEB3-049489F537FB}"/>
              </a:ext>
            </a:extLst>
          </p:cNvPr>
          <p:cNvGrpSpPr/>
          <p:nvPr/>
        </p:nvGrpSpPr>
        <p:grpSpPr>
          <a:xfrm>
            <a:off x="7595088" y="4381500"/>
            <a:ext cx="10687050" cy="5843105"/>
            <a:chOff x="7573577" y="4262834"/>
            <a:chExt cx="10687050" cy="5843105"/>
          </a:xfrm>
        </p:grpSpPr>
        <p:pic>
          <p:nvPicPr>
            <p:cNvPr id="5" name="그림 4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7F5EFEEC-97D9-8180-3916-FC8180C92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577" y="4262834"/>
              <a:ext cx="10687050" cy="573405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5C2DDBD-686D-10D5-7A90-C0A543EE523B}"/>
                </a:ext>
              </a:extLst>
            </p:cNvPr>
            <p:cNvSpPr/>
            <p:nvPr/>
          </p:nvSpPr>
          <p:spPr>
            <a:xfrm>
              <a:off x="7872510" y="6362700"/>
              <a:ext cx="9956042" cy="3743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F1F558E-13AE-4AAE-D6AD-BE022A5D9703}"/>
              </a:ext>
            </a:extLst>
          </p:cNvPr>
          <p:cNvSpPr txBox="1"/>
          <p:nvPr/>
        </p:nvSpPr>
        <p:spPr>
          <a:xfrm>
            <a:off x="1335592" y="6044661"/>
            <a:ext cx="479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만들어진 토큰을 다시 노드로 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바꾸는 과정을 거친다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 과정이 끝나면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Tree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모양의 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DOM(Document Object Model)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이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생성된다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.</a:t>
            </a:r>
          </a:p>
        </p:txBody>
      </p:sp>
      <p:pic>
        <p:nvPicPr>
          <p:cNvPr id="13" name="그림 12" descr="도표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DD631A5A-9014-D5A4-0887-9E363378A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00" y="2682000"/>
            <a:ext cx="8229788" cy="18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4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C9F84-763B-10AD-0D3A-FE5061C0C0B1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CSSOM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트리 구축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8" name="그림 7" descr="도표, 라인, 폰트, 평면도이(가) 표시된 사진&#10;&#10;자동 생성된 설명">
            <a:extLst>
              <a:ext uri="{FF2B5EF4-FFF2-40B4-BE49-F238E27FC236}">
                <a16:creationId xmlns:a16="http://schemas.microsoft.com/office/drawing/2014/main" id="{B663BE02-4176-A827-BD10-61B3A0AC659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00" y="2680468"/>
            <a:ext cx="8229600" cy="1839600"/>
          </a:xfrm>
          <a:prstGeom prst="rect">
            <a:avLst/>
          </a:prstGeom>
        </p:spPr>
      </p:pic>
      <p:pic>
        <p:nvPicPr>
          <p:cNvPr id="16" name="그림 15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D55F58BA-4190-D4A7-D15E-6DB573224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524500"/>
            <a:ext cx="5543550" cy="28479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6D0427-6DCE-EDE9-2DAC-BCF603E95CCD}"/>
              </a:ext>
            </a:extLst>
          </p:cNvPr>
          <p:cNvCxnSpPr/>
          <p:nvPr/>
        </p:nvCxnSpPr>
        <p:spPr>
          <a:xfrm>
            <a:off x="7315200" y="6951307"/>
            <a:ext cx="259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DD5081-4881-5E44-5D83-554FA0D69249}"/>
              </a:ext>
            </a:extLst>
          </p:cNvPr>
          <p:cNvSpPr txBox="1"/>
          <p:nvPr/>
        </p:nvSpPr>
        <p:spPr>
          <a:xfrm>
            <a:off x="6400800" y="86487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DOM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구축때와 동일한 과정을 거쳐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CSSOM(CSS Object Model)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생성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20D71E-6D2D-A136-8E64-C9600EFBF158}"/>
              </a:ext>
            </a:extLst>
          </p:cNvPr>
          <p:cNvGrpSpPr/>
          <p:nvPr/>
        </p:nvGrpSpPr>
        <p:grpSpPr>
          <a:xfrm>
            <a:off x="172507" y="5105535"/>
            <a:ext cx="4475693" cy="2297570"/>
            <a:chOff x="190262" y="2550250"/>
            <a:chExt cx="4475693" cy="229757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C5904A1-76E3-7B19-62F0-903F8FBC3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262" y="2550250"/>
              <a:ext cx="4475693" cy="229757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4F29ED-9BA2-AFC2-C52F-A90047FEA7CA}"/>
                </a:ext>
              </a:extLst>
            </p:cNvPr>
            <p:cNvSpPr/>
            <p:nvPr/>
          </p:nvSpPr>
          <p:spPr>
            <a:xfrm>
              <a:off x="533400" y="3086100"/>
              <a:ext cx="3429000" cy="251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1B652B7-D842-F1EF-B403-842629B6D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6591300"/>
            <a:ext cx="2057400" cy="33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E922E5-F511-7F94-6ADE-FD04CE4F52E0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Javascript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실행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E6A7A-BBC6-14BA-97BC-948005708C29}"/>
              </a:ext>
            </a:extLst>
          </p:cNvPr>
          <p:cNvSpPr txBox="1"/>
          <p:nvPr/>
        </p:nvSpPr>
        <p:spPr>
          <a:xfrm>
            <a:off x="9000497" y="5033308"/>
            <a:ext cx="6239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HTML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파싱을 하다가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&lt;script&gt;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태그를 만나면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파싱을 </a:t>
            </a:r>
            <a:r>
              <a:rPr lang="ko-KR" altLang="en-US" sz="2400" b="1" dirty="0">
                <a:solidFill>
                  <a:srgbClr val="FF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중단</a:t>
            </a: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하고 스크립트를 먼저 실행 후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파싱을 계속한다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123E97-CA23-D1F4-69E2-77D85388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40258"/>
            <a:ext cx="6286500" cy="3914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075B5-63B2-F160-235E-2E51F592DB2B}"/>
              </a:ext>
            </a:extLst>
          </p:cNvPr>
          <p:cNvSpPr/>
          <p:nvPr/>
        </p:nvSpPr>
        <p:spPr>
          <a:xfrm>
            <a:off x="1524000" y="6134100"/>
            <a:ext cx="1219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82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tendard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393</Words>
  <Application>Microsoft Office PowerPoint</Application>
  <PresentationFormat>사용자 지정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Pretendard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JS M</cp:lastModifiedBy>
  <cp:revision>92</cp:revision>
  <dcterms:created xsi:type="dcterms:W3CDTF">2023-11-13T16:09:13Z</dcterms:created>
  <dcterms:modified xsi:type="dcterms:W3CDTF">2024-04-17T08:47:32Z</dcterms:modified>
</cp:coreProperties>
</file>