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463" r:id="rId6"/>
    <p:sldId id="464" r:id="rId7"/>
    <p:sldId id="476" r:id="rId8"/>
    <p:sldId id="466" r:id="rId9"/>
    <p:sldId id="477" r:id="rId10"/>
    <p:sldId id="478" r:id="rId11"/>
    <p:sldId id="469" r:id="rId12"/>
    <p:sldId id="470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290" r:id="rId21"/>
  </p:sldIdLst>
  <p:sldSz cx="18288000" cy="10287000"/>
  <p:notesSz cx="10287000" cy="18288000"/>
  <p:embeddedFontLst>
    <p:embeddedFont>
      <p:font typeface="Pretendard Medium" panose="02000603000000020004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7A7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175" autoAdjust="0"/>
  </p:normalViewPr>
  <p:slideViewPr>
    <p:cSldViewPr>
      <p:cViewPr varScale="1">
        <p:scale>
          <a:sx n="50" d="100"/>
          <a:sy n="50" d="100"/>
        </p:scale>
        <p:origin x="883" y="3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6616-ACF1-4C65-9179-115A8FE5698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D9F04-9375-4292-80C1-D8AD7EB92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1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(1) </a:t>
            </a:r>
            <a:r>
              <a:rPr lang="ko-KR" altLang="en-US"/>
              <a:t>콜스택엔 전역 컨텍스트를 제외하고 다른 컨텍스트가 없기 때문에 전역 컨텍스트와 관련된 코드를 진행한다</a:t>
            </a:r>
            <a:r>
              <a:rPr lang="en-US" altLang="ko-KR"/>
              <a:t>.</a:t>
            </a:r>
          </a:p>
          <a:p>
            <a:r>
              <a:rPr lang="en-US" altLang="ko-KR"/>
              <a:t>(2) </a:t>
            </a:r>
            <a:r>
              <a:rPr lang="ko-KR" altLang="en-US"/>
              <a:t>전역 컨텍스트와 관련된 코드를 진행하다가 </a:t>
            </a:r>
            <a:r>
              <a:rPr lang="en-US" altLang="ko-KR"/>
              <a:t>a </a:t>
            </a:r>
            <a:r>
              <a:rPr lang="ko-KR" altLang="en-US"/>
              <a:t>라는 함수를 실행하였기 때문에</a:t>
            </a:r>
            <a:r>
              <a:rPr lang="en-US" altLang="ko-KR"/>
              <a:t>, a</a:t>
            </a:r>
            <a:r>
              <a:rPr lang="ko-KR" altLang="en-US"/>
              <a:t>함수의 환경 정보들을 수집을해서 </a:t>
            </a:r>
            <a:r>
              <a:rPr lang="en-US" altLang="ko-KR"/>
              <a:t>a </a:t>
            </a:r>
            <a:r>
              <a:rPr lang="ko-KR" altLang="en-US"/>
              <a:t>실행 컨텍스트를 생성하고</a:t>
            </a:r>
            <a:r>
              <a:rPr lang="en-US" altLang="ko-KR"/>
              <a:t>, </a:t>
            </a:r>
            <a:r>
              <a:rPr lang="ko-KR" altLang="en-US"/>
              <a:t>콜스택에 담습니다</a:t>
            </a:r>
          </a:p>
          <a:p>
            <a:r>
              <a:rPr lang="ko-KR" altLang="en-US"/>
              <a:t>콜스택 상단에 </a:t>
            </a:r>
            <a:r>
              <a:rPr lang="en-US" altLang="ko-KR"/>
              <a:t>a </a:t>
            </a:r>
            <a:r>
              <a:rPr lang="ko-KR" altLang="en-US"/>
              <a:t>실행 컨텍스트가 있기 때문에 기존 전역 컨텍스트와 관련된 코드의 실행을 일시적으로 중단시키고 </a:t>
            </a:r>
            <a:r>
              <a:rPr lang="en-US" altLang="ko-KR"/>
              <a:t>a </a:t>
            </a:r>
            <a:r>
              <a:rPr lang="ko-KR" altLang="en-US"/>
              <a:t>실행 컨텍스트에 대한 코드를 실행한다</a:t>
            </a:r>
            <a:r>
              <a:rPr lang="en-US" altLang="ko-KR"/>
              <a:t>.</a:t>
            </a:r>
          </a:p>
          <a:p>
            <a:r>
              <a:rPr lang="en-US" altLang="ko-KR"/>
              <a:t>(3) a </a:t>
            </a:r>
            <a:r>
              <a:rPr lang="ko-KR" altLang="en-US"/>
              <a:t>함수 내부를 보니 </a:t>
            </a:r>
            <a:r>
              <a:rPr lang="en-US" altLang="ko-KR"/>
              <a:t>b</a:t>
            </a:r>
            <a:r>
              <a:rPr lang="ko-KR" altLang="en-US"/>
              <a:t>함수를 실행한다</a:t>
            </a:r>
            <a:r>
              <a:rPr lang="en-US" altLang="ko-KR"/>
              <a:t>. </a:t>
            </a:r>
            <a:r>
              <a:rPr lang="ko-KR" altLang="en-US"/>
              <a:t>그렇기 때문에 </a:t>
            </a:r>
            <a:r>
              <a:rPr lang="en-US" altLang="ko-KR"/>
              <a:t>b </a:t>
            </a:r>
            <a:r>
              <a:rPr lang="ko-KR" altLang="en-US"/>
              <a:t>함수에 대한 환경 정보를 수집</a:t>
            </a:r>
            <a:r>
              <a:rPr lang="en-US" altLang="ko-KR"/>
              <a:t>, </a:t>
            </a:r>
            <a:r>
              <a:rPr lang="ko-KR" altLang="en-US"/>
              <a:t>실행 컨텍스트를 생성한다</a:t>
            </a:r>
            <a:r>
              <a:rPr lang="en-US" altLang="ko-KR"/>
              <a:t>. </a:t>
            </a:r>
            <a:r>
              <a:rPr lang="ko-KR" altLang="en-US"/>
              <a:t>그리고 콜스택에 담는다</a:t>
            </a:r>
            <a:r>
              <a:rPr lang="en-US" altLang="ko-KR"/>
              <a:t>. </a:t>
            </a:r>
            <a:r>
              <a:rPr lang="ko-KR" altLang="en-US"/>
              <a:t>이전과 똑같이 콜스택 최 상단에 </a:t>
            </a:r>
            <a:r>
              <a:rPr lang="en-US" altLang="ko-KR"/>
              <a:t>b </a:t>
            </a:r>
            <a:r>
              <a:rPr lang="ko-KR" altLang="en-US"/>
              <a:t>실행 컨텍스트가 있기 때문에 기존 </a:t>
            </a:r>
            <a:r>
              <a:rPr lang="en-US" altLang="ko-KR"/>
              <a:t>a </a:t>
            </a:r>
            <a:r>
              <a:rPr lang="ko-KR" altLang="en-US"/>
              <a:t>실행 컨텍스트에 대한 실행을 일시적으로 중단한다</a:t>
            </a:r>
            <a:r>
              <a:rPr lang="en-US" altLang="ko-KR"/>
              <a:t>.</a:t>
            </a:r>
          </a:p>
          <a:p>
            <a:r>
              <a:rPr lang="en-US" altLang="ko-KR"/>
              <a:t>(4) b </a:t>
            </a:r>
            <a:r>
              <a:rPr lang="ko-KR" altLang="en-US"/>
              <a:t>함수가 종료된 후 </a:t>
            </a:r>
            <a:r>
              <a:rPr lang="en-US" altLang="ko-KR"/>
              <a:t>b </a:t>
            </a:r>
            <a:r>
              <a:rPr lang="ko-KR" altLang="en-US"/>
              <a:t>실행 컨텍스트는 콜스택에서 제거된다</a:t>
            </a:r>
            <a:r>
              <a:rPr lang="en-US" altLang="ko-KR"/>
              <a:t>. </a:t>
            </a:r>
            <a:r>
              <a:rPr lang="ko-KR" altLang="en-US"/>
              <a:t>제거 후 콜스택 최상단에는 </a:t>
            </a:r>
            <a:r>
              <a:rPr lang="en-US" altLang="ko-KR"/>
              <a:t>a </a:t>
            </a:r>
            <a:r>
              <a:rPr lang="ko-KR" altLang="en-US"/>
              <a:t>실행 컨텍스트가 있기 때문에 종료된 지점부터 코드 진행을 재개한다</a:t>
            </a:r>
            <a:r>
              <a:rPr lang="en-US" altLang="ko-KR"/>
              <a:t>.</a:t>
            </a:r>
          </a:p>
          <a:p>
            <a:r>
              <a:rPr lang="en-US" altLang="ko-KR"/>
              <a:t>(5) a </a:t>
            </a:r>
            <a:r>
              <a:rPr lang="ko-KR" altLang="en-US"/>
              <a:t>함수 또한 종료된 후 실행 컨텍스트가 콜스택에서 제거된다</a:t>
            </a:r>
            <a:r>
              <a:rPr lang="en-US" altLang="ko-KR"/>
              <a:t>.</a:t>
            </a:r>
          </a:p>
          <a:p>
            <a:r>
              <a:rPr lang="ko-KR" altLang="en-US"/>
              <a:t>이후에 전역 공간에 실행 코드가 남지 않다면 콜스택에서 전역 컨텍스트 또한 제거되며 콜스택에 아무것도 남지 않은 상태로 종료된다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44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3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B5E8-9110-5713-B005-FDE207FD2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1996D6-D7C6-CC81-C5BD-0D5FF3DF3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F349C4-C770-B452-AAC5-3FB9780C8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3763D-D65B-35F2-04A0-E004168F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3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424C9-4905-F0E1-917B-F49E340C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6F86FB-1204-B53B-A26F-3C6E2A506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632604-2CA0-3770-2D1B-0837B105E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86951-0A07-B248-F638-D5DF5633D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9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4CC1-7A70-A8B3-E846-FC783A9B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D5FB9F-D0A9-F830-C0A8-4B9BE3968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4F3BEA-1182-8D35-CB1F-918CC7D6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25A04-9425-AA74-0E65-8D58B4F96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0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2D03B-80B8-DB5A-8C5C-8C0BECF3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B1C959-AA03-B2DB-D148-BD4BAC274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0450E0-5FFC-A549-73B8-D850464D0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3D3D0-78AC-D6D5-E80A-C8C0156B9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1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7878-98AA-8907-8705-3F3FAC52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43636A-137A-1007-EDF4-91F37E383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C5108-7C18-04D6-DB8F-47A70FCD0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1A4C2-C302-CB02-01D9-CC5C08454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5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B0D6-3E00-18BD-DC72-24EAA805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53604F-6220-1CAA-4726-54F97757E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58FE9E-5838-7CCC-05A2-6F5F41C1C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321AA-54EE-8EF1-E046-D8E2FE24D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06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CC71D-51D1-31D6-6DDE-76DCB10C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71EBF1-1232-7C1B-491C-9995C6CA1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5153BF-A7A4-D3C2-D0A5-A7B58F86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82187-609E-C679-E9F5-069C21B75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D9F04-9375-4292-80C1-D8AD7EB9225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CCF6B-7802-F1BB-F080-2589DA43818E}"/>
              </a:ext>
            </a:extLst>
          </p:cNvPr>
          <p:cNvSpPr txBox="1"/>
          <p:nvPr/>
        </p:nvSpPr>
        <p:spPr>
          <a:xfrm>
            <a:off x="0" y="3924300"/>
            <a:ext cx="1828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this</a:t>
            </a:r>
            <a:r>
              <a:rPr lang="ko-KR" altLang="en-US" sz="8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8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binding</a:t>
            </a:r>
            <a:endParaRPr lang="ko-KR" altLang="en-US" sz="8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8DAD6-8DD0-04A1-5724-E8F50C93093A}"/>
              </a:ext>
            </a:extLst>
          </p:cNvPr>
          <p:cNvSpPr txBox="1"/>
          <p:nvPr/>
        </p:nvSpPr>
        <p:spPr>
          <a:xfrm>
            <a:off x="7172325" y="9029700"/>
            <a:ext cx="394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  <a:endParaRPr lang="ko-KR" altLang="en-US" sz="24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00EFB-6A5C-59F2-847B-081109511424}"/>
              </a:ext>
            </a:extLst>
          </p:cNvPr>
          <p:cNvSpPr txBox="1"/>
          <p:nvPr/>
        </p:nvSpPr>
        <p:spPr>
          <a:xfrm>
            <a:off x="4572000" y="664801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SSL </a:t>
            </a: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</a:rPr>
              <a:t>세미나</a:t>
            </a:r>
            <a:endParaRPr lang="en-US" altLang="ko-KR" sz="240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endParaRPr lang="ko-KR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3E108-9A8D-FD1F-4969-E85AAA5C7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8B034-D164-9EC0-9271-AD550FFA4DE9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7F1A1-78CD-58BB-C49D-B79DB3279B3D}"/>
              </a:ext>
            </a:extLst>
          </p:cNvPr>
          <p:cNvSpPr txBox="1"/>
          <p:nvPr/>
        </p:nvSpPr>
        <p:spPr>
          <a:xfrm>
            <a:off x="17689530" y="97917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10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13A6E-43B3-2204-AD1B-5FAF2743A23D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하지만 콜백으로 쓴다면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124C3-99B2-1403-2C0F-4E53D20F2A42}"/>
              </a:ext>
            </a:extLst>
          </p:cNvPr>
          <p:cNvSpPr txBox="1"/>
          <p:nvPr/>
        </p:nvSpPr>
        <p:spPr>
          <a:xfrm>
            <a:off x="210607" y="1737010"/>
            <a:ext cx="7942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콜백으로 함수를 실행시킬 경우 콜백에 해당하는 </a:t>
            </a:r>
            <a:endParaRPr lang="en-US" altLang="ko-KR" sz="2400" b="1"/>
          </a:p>
          <a:p>
            <a:r>
              <a:rPr lang="ko-KR" altLang="en-US" sz="2400" b="1"/>
              <a:t>함수가 일반 함수처럼 호출된다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일반함수 </a:t>
            </a:r>
            <a:r>
              <a:rPr lang="en-US" altLang="ko-KR" sz="2400" b="1"/>
              <a:t>== myFunction() </a:t>
            </a:r>
            <a:r>
              <a:rPr lang="ko-KR" altLang="en-US" sz="2400" b="1"/>
              <a:t>과 같이 실행한다 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이 말은 즉 기본 바인딩에 해당되기 때문에 </a:t>
            </a:r>
            <a:r>
              <a:rPr lang="en-US" altLang="ko-KR" sz="2400" b="1"/>
              <a:t>this</a:t>
            </a:r>
            <a:r>
              <a:rPr lang="ko-KR" altLang="en-US" sz="2400" b="1"/>
              <a:t>는 전역객체가 된다</a:t>
            </a:r>
            <a:endParaRPr lang="en-US" altLang="ko-KR" sz="2400" b="1"/>
          </a:p>
          <a:p>
            <a:endParaRPr lang="en-US" altLang="ko-KR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2B41E-3CFF-6946-7C22-02C4F1F2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85" y="5308313"/>
            <a:ext cx="3733801" cy="33212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A2340D-9088-E93D-46B4-4864FD57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6308440"/>
            <a:ext cx="4762500" cy="990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91CC58-DDEF-2C43-AB1B-138743BB4935}"/>
              </a:ext>
            </a:extLst>
          </p:cNvPr>
          <p:cNvCxnSpPr>
            <a:cxnSpLocks/>
          </p:cNvCxnSpPr>
          <p:nvPr/>
        </p:nvCxnSpPr>
        <p:spPr>
          <a:xfrm>
            <a:off x="7813040" y="6803740"/>
            <a:ext cx="21273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1D511B-76F9-C8DF-0B39-AC3411520580}"/>
              </a:ext>
            </a:extLst>
          </p:cNvPr>
          <p:cNvSpPr txBox="1"/>
          <p:nvPr/>
        </p:nvSpPr>
        <p:spPr>
          <a:xfrm>
            <a:off x="12268200" y="7581900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??????????</a:t>
            </a:r>
            <a:endParaRPr lang="ko-KR" altLang="en-US" sz="2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69947-5F16-9A9E-AA73-ED69E7251BDE}"/>
              </a:ext>
            </a:extLst>
          </p:cNvPr>
          <p:cNvSpPr txBox="1"/>
          <p:nvPr/>
        </p:nvSpPr>
        <p:spPr>
          <a:xfrm>
            <a:off x="3625785" y="8877300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global</a:t>
            </a:r>
            <a:r>
              <a:rPr lang="ko-KR" altLang="en-US" sz="2400" b="1"/>
              <a:t>에 </a:t>
            </a:r>
            <a:r>
              <a:rPr lang="en-US" altLang="ko-KR" sz="2400" b="1"/>
              <a:t>a</a:t>
            </a:r>
            <a:r>
              <a:rPr lang="ko-KR" altLang="en-US" sz="2400" b="1"/>
              <a:t>도 정상적으로 주고</a:t>
            </a:r>
            <a:r>
              <a:rPr lang="en-US" altLang="ko-KR" sz="2400" b="1"/>
              <a:t>..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263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2214E-C30F-C346-C295-2E073073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332F2-B34C-167B-2D7F-B9C270D886B3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A3CF1-EE6A-E4D7-93DE-1286BEA7D1B3}"/>
              </a:ext>
            </a:extLst>
          </p:cNvPr>
          <p:cNvSpPr txBox="1"/>
          <p:nvPr/>
        </p:nvSpPr>
        <p:spPr>
          <a:xfrm>
            <a:off x="17689530" y="97917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11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E3AE-C102-4CD0-ABC9-60AC5AA4ACF4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예외 케이스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00823-C9F1-171D-406B-C395C33EE067}"/>
              </a:ext>
            </a:extLst>
          </p:cNvPr>
          <p:cNvSpPr txBox="1"/>
          <p:nvPr/>
        </p:nvSpPr>
        <p:spPr>
          <a:xfrm>
            <a:off x="210607" y="1737010"/>
            <a:ext cx="7942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setTimeout </a:t>
            </a:r>
            <a:r>
              <a:rPr lang="ko-KR" altLang="en-US" sz="2400" b="1"/>
              <a:t>과 같은 비동기 함수에서는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환경이 브라우저일 경우 </a:t>
            </a:r>
            <a:r>
              <a:rPr lang="en-US" altLang="ko-KR" sz="2400" b="1"/>
              <a:t>this</a:t>
            </a:r>
            <a:r>
              <a:rPr lang="ko-KR" altLang="en-US" sz="2400" b="1"/>
              <a:t>가 전역객체</a:t>
            </a:r>
            <a:endParaRPr lang="en-US" altLang="ko-KR" sz="2400" b="1"/>
          </a:p>
          <a:p>
            <a:r>
              <a:rPr lang="en-US" altLang="ko-KR" sz="2400" b="1"/>
              <a:t>nodejs</a:t>
            </a:r>
            <a:r>
              <a:rPr lang="ko-KR" altLang="en-US" sz="2400" b="1"/>
              <a:t>일 경우 전역객체가 아닌 다른 객체가 되어버린다</a:t>
            </a:r>
            <a:endParaRPr lang="en-US" altLang="ko-KR" sz="2400" b="1"/>
          </a:p>
          <a:p>
            <a:endParaRPr lang="en-US" altLang="ko-KR" sz="24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30841C-F04A-37F6-529B-0E598677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66" y="4152900"/>
            <a:ext cx="4810796" cy="4229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91433-B635-3FD1-45C3-DA5C93D8DC69}"/>
              </a:ext>
            </a:extLst>
          </p:cNvPr>
          <p:cNvSpPr txBox="1"/>
          <p:nvPr/>
        </p:nvSpPr>
        <p:spPr>
          <a:xfrm>
            <a:off x="2608456" y="86759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this</a:t>
            </a:r>
            <a:r>
              <a:rPr lang="ko-KR" altLang="en-US" b="1"/>
              <a:t>는 </a:t>
            </a:r>
            <a:r>
              <a:rPr lang="en-US" altLang="ko-KR" b="1"/>
              <a:t>Timeout </a:t>
            </a:r>
            <a:r>
              <a:rPr lang="ko-KR" altLang="en-US" b="1"/>
              <a:t>객체였다</a:t>
            </a:r>
            <a:r>
              <a:rPr lang="en-US" altLang="ko-KR" b="1"/>
              <a:t>!</a:t>
            </a:r>
            <a:endParaRPr lang="ko-KR" altLang="en-US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656E5A-F93D-A745-E1DC-D1E8AF62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9909" y="4762500"/>
            <a:ext cx="4114800" cy="3514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5316AA-1FBF-58E9-0F76-924F9C669C83}"/>
              </a:ext>
            </a:extLst>
          </p:cNvPr>
          <p:cNvSpPr txBox="1"/>
          <p:nvPr/>
        </p:nvSpPr>
        <p:spPr>
          <a:xfrm>
            <a:off x="12344400" y="848476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브라우저 환경에서는 잘 나오는 모습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265CD8-06E2-AB7F-6270-B33D6248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26" y="4530276"/>
            <a:ext cx="3553321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7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7D150-341F-6233-2F6F-5EE6438F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55961-5178-8DEE-ED61-98BCA5F75E48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5F449-9B1F-A62C-1AF2-3ED4FB60F49E}"/>
              </a:ext>
            </a:extLst>
          </p:cNvPr>
          <p:cNvSpPr txBox="1"/>
          <p:nvPr/>
        </p:nvSpPr>
        <p:spPr>
          <a:xfrm>
            <a:off x="17689530" y="97917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AB95A-C109-E77D-BA4B-C5D06FF659A6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예외 케이스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9CE5E5-91F0-27AF-1641-AB80EFA7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62300"/>
            <a:ext cx="3886200" cy="3593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041EEA-C363-94F4-FC54-2306311D4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571625"/>
            <a:ext cx="5248275" cy="7143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4BBCAB-978F-8BC4-2801-1865E0AFBF12}"/>
              </a:ext>
            </a:extLst>
          </p:cNvPr>
          <p:cNvSpPr txBox="1"/>
          <p:nvPr/>
        </p:nvSpPr>
        <p:spPr>
          <a:xfrm>
            <a:off x="3438525" y="69723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다른 함수는</a:t>
            </a:r>
            <a:r>
              <a:rPr lang="en-US" altLang="ko-KR" b="1"/>
              <a:t>..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64716-68FA-33C6-23DC-9A39DBA25095}"/>
              </a:ext>
            </a:extLst>
          </p:cNvPr>
          <p:cNvSpPr txBox="1"/>
          <p:nvPr/>
        </p:nvSpPr>
        <p:spPr>
          <a:xfrm>
            <a:off x="11049000" y="88838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this</a:t>
            </a:r>
            <a:r>
              <a:rPr lang="ko-KR" altLang="en-US" b="1"/>
              <a:t>가 정상적으로 </a:t>
            </a:r>
            <a:r>
              <a:rPr lang="en-US" altLang="ko-KR" b="1"/>
              <a:t>global!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4821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20935-3646-05B1-CC34-F7431F7E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7261D-F958-1FCE-B452-45ADD1E1691B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A1C94-B573-AB9D-4FC2-6A265324B374}"/>
              </a:ext>
            </a:extLst>
          </p:cNvPr>
          <p:cNvSpPr txBox="1"/>
          <p:nvPr/>
        </p:nvSpPr>
        <p:spPr>
          <a:xfrm>
            <a:off x="17689530" y="9791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13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4DEB0-6102-EE48-DBF4-984EBD9A731D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명시적 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E48FC-1BA3-213B-3B02-1ADEDED93303}"/>
              </a:ext>
            </a:extLst>
          </p:cNvPr>
          <p:cNvSpPr txBox="1"/>
          <p:nvPr/>
        </p:nvSpPr>
        <p:spPr>
          <a:xfrm>
            <a:off x="210607" y="1737010"/>
            <a:ext cx="8780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말 그대로 명시적으로 바인딩 하는 방식 </a:t>
            </a:r>
            <a:endParaRPr lang="en-US" altLang="ko-KR" sz="2400" b="1" dirty="0"/>
          </a:p>
          <a:p>
            <a:r>
              <a:rPr lang="en-US" altLang="ko-KR" sz="2400" b="1" dirty="0"/>
              <a:t>this</a:t>
            </a:r>
            <a:r>
              <a:rPr lang="ko-KR" altLang="en-US" sz="2400" b="1" dirty="0"/>
              <a:t>를 원하는 객체로 정해줄 수 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JS</a:t>
            </a:r>
            <a:r>
              <a:rPr lang="ko-KR" altLang="en-US" sz="2400" b="1" dirty="0"/>
              <a:t>에서 모든 함수는 </a:t>
            </a:r>
            <a:r>
              <a:rPr lang="en-US" altLang="ko-KR" sz="2400" b="1" dirty="0"/>
              <a:t>call(), apply(), bind()</a:t>
            </a:r>
            <a:r>
              <a:rPr lang="ko-KR" altLang="en-US" sz="2400" b="1" dirty="0"/>
              <a:t> 라는 메서드를 가지고 있다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2E193-5D36-4319-7450-9C4A84A5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889911"/>
            <a:ext cx="6219825" cy="325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3AF67-B71A-EE38-696A-18C234126F64}"/>
              </a:ext>
            </a:extLst>
          </p:cNvPr>
          <p:cNvSpPr txBox="1"/>
          <p:nvPr/>
        </p:nvSpPr>
        <p:spPr>
          <a:xfrm>
            <a:off x="3808623" y="8231869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call</a:t>
            </a:r>
            <a:r>
              <a:rPr lang="ko-KR" altLang="en-US" b="1"/>
              <a:t>과 </a:t>
            </a:r>
            <a:r>
              <a:rPr lang="en-US" altLang="ko-KR" b="1"/>
              <a:t>apply</a:t>
            </a:r>
            <a:r>
              <a:rPr lang="ko-KR" altLang="en-US" b="1"/>
              <a:t>의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05E78D-DBFF-2BAC-50DF-B8095103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42316"/>
            <a:ext cx="515374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175EE5-7CB1-1A11-1A01-8711FF6C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2DBAB-EBF4-3082-AAB2-5DD216E60A86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3C04-4A4F-05A6-86E2-EC33B63E0504}"/>
              </a:ext>
            </a:extLst>
          </p:cNvPr>
          <p:cNvSpPr txBox="1"/>
          <p:nvPr/>
        </p:nvSpPr>
        <p:spPr>
          <a:xfrm>
            <a:off x="17689530" y="97917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14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F2607-8F70-06B9-66C9-D8A1DD33F484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bind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의 경우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E5796-F54E-CDB3-63BA-19F82B73013D}"/>
              </a:ext>
            </a:extLst>
          </p:cNvPr>
          <p:cNvSpPr txBox="1"/>
          <p:nvPr/>
        </p:nvSpPr>
        <p:spPr>
          <a:xfrm>
            <a:off x="210607" y="1737010"/>
            <a:ext cx="8780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bind</a:t>
            </a:r>
            <a:r>
              <a:rPr lang="ko-KR" altLang="en-US" sz="2400" b="1"/>
              <a:t>도 </a:t>
            </a:r>
            <a:r>
              <a:rPr lang="en-US" altLang="ko-KR" sz="2400" b="1"/>
              <a:t>call</a:t>
            </a:r>
            <a:r>
              <a:rPr lang="ko-KR" altLang="en-US" sz="2400" b="1"/>
              <a:t>과 </a:t>
            </a:r>
            <a:r>
              <a:rPr lang="en-US" altLang="ko-KR" sz="2400" b="1"/>
              <a:t>apply</a:t>
            </a:r>
            <a:r>
              <a:rPr lang="ko-KR" altLang="en-US" sz="2400" b="1"/>
              <a:t>와 비슷하지만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call</a:t>
            </a:r>
            <a:r>
              <a:rPr lang="ko-KR" altLang="en-US" sz="2400" b="1"/>
              <a:t>과 </a:t>
            </a:r>
            <a:r>
              <a:rPr lang="en-US" altLang="ko-KR" sz="2400" b="1"/>
              <a:t>apply</a:t>
            </a:r>
            <a:r>
              <a:rPr lang="ko-KR" altLang="en-US" sz="2400" b="1"/>
              <a:t>는 바로 실행하는 반면</a:t>
            </a:r>
            <a:r>
              <a:rPr lang="en-US" altLang="ko-KR" sz="2400" b="1"/>
              <a:t>, bind</a:t>
            </a:r>
            <a:r>
              <a:rPr lang="ko-KR" altLang="en-US" sz="2400" b="1"/>
              <a:t>는 바인딩된 함수를 반환한다</a:t>
            </a:r>
            <a:endParaRPr lang="en-US" altLang="ko-KR" sz="2400" b="1"/>
          </a:p>
          <a:p>
            <a:endParaRPr lang="en-US" altLang="ko-KR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DD67A1-FF81-47A4-5F0B-902E2FD4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6" y="4138612"/>
            <a:ext cx="6810375" cy="3228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8A51A8-DAD9-F6E1-75BA-13B74DC32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1" y="5448300"/>
            <a:ext cx="4733925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FD9480-AFA3-98B9-3183-A77A052EDC8E}"/>
              </a:ext>
            </a:extLst>
          </p:cNvPr>
          <p:cNvSpPr txBox="1"/>
          <p:nvPr/>
        </p:nvSpPr>
        <p:spPr>
          <a:xfrm>
            <a:off x="3139004" y="7581900"/>
            <a:ext cx="292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인자 넘길때는 </a:t>
            </a:r>
            <a:r>
              <a:rPr lang="en-US" altLang="ko-KR" b="1"/>
              <a:t>call</a:t>
            </a:r>
            <a:r>
              <a:rPr lang="ko-KR" altLang="en-US" b="1"/>
              <a:t>과 같이 </a:t>
            </a:r>
            <a:r>
              <a:rPr lang="en-US" altLang="ko-KR" b="1"/>
              <a:t>,</a:t>
            </a:r>
            <a:r>
              <a:rPr lang="ko-KR" altLang="en-US" b="1"/>
              <a:t>로 </a:t>
            </a:r>
            <a:r>
              <a:rPr lang="en-US" altLang="ko-KR" b="1"/>
              <a:t>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6836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FB0B9-6D3C-1B88-D8FB-52412706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A1452-C988-AE65-5EDA-C946F5B42F46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022BA-275C-D57A-F605-5B70D57CB317}"/>
              </a:ext>
            </a:extLst>
          </p:cNvPr>
          <p:cNvSpPr txBox="1"/>
          <p:nvPr/>
        </p:nvSpPr>
        <p:spPr>
          <a:xfrm>
            <a:off x="17689530" y="97917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15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D61A4-8C2D-CE3D-6ABB-98748DF00E26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new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 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B088E-657A-7258-954C-38F2E6B82CA4}"/>
              </a:ext>
            </a:extLst>
          </p:cNvPr>
          <p:cNvSpPr txBox="1"/>
          <p:nvPr/>
        </p:nvSpPr>
        <p:spPr>
          <a:xfrm>
            <a:off x="210607" y="1737010"/>
            <a:ext cx="8780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함수로도 객체를 생성할 수 있는데 </a:t>
            </a:r>
            <a:r>
              <a:rPr lang="en-US" altLang="ko-KR" sz="2400" b="1"/>
              <a:t>new </a:t>
            </a:r>
            <a:r>
              <a:rPr lang="ko-KR" altLang="en-US" sz="2400" b="1"/>
              <a:t>키워드와 보통 같이 쓴다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이때 </a:t>
            </a:r>
            <a:r>
              <a:rPr lang="en-US" altLang="ko-KR" sz="2400" b="1"/>
              <a:t>new </a:t>
            </a:r>
            <a:r>
              <a:rPr lang="ko-KR" altLang="en-US" sz="2400" b="1"/>
              <a:t>키워드와 함수가 호출되는 순간 객체가 생성되며 </a:t>
            </a:r>
            <a:endParaRPr lang="en-US" altLang="ko-KR" sz="2400" b="1"/>
          </a:p>
          <a:p>
            <a:r>
              <a:rPr lang="ko-KR" altLang="en-US" sz="2400" b="1"/>
              <a:t>생성된 객체가 바인딩 되는 방식</a:t>
            </a:r>
            <a:endParaRPr lang="en-US" altLang="ko-KR" sz="24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90B6AC-E2CE-0C87-BC18-4F89AA1C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87" y="4770060"/>
            <a:ext cx="5214063" cy="41072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A5B6F00-8DBC-4A43-654E-2ED0CA15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090" y="5570434"/>
            <a:ext cx="5648243" cy="16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5AAC6-01CB-19CD-9A53-17FCD4DB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0C9AC-984D-8D09-807F-76D3398D7CB8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B4771-7047-A8B8-704B-E40484BFD266}"/>
              </a:ext>
            </a:extLst>
          </p:cNvPr>
          <p:cNvSpPr txBox="1"/>
          <p:nvPr/>
        </p:nvSpPr>
        <p:spPr>
          <a:xfrm>
            <a:off x="17689530" y="97917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16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F5267-F034-BAF8-5E8A-A23CA27BD876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Arrow function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9AB17-0A76-B837-6AEE-2F07A14968A3}"/>
              </a:ext>
            </a:extLst>
          </p:cNvPr>
          <p:cNvSpPr txBox="1"/>
          <p:nvPr/>
        </p:nvSpPr>
        <p:spPr>
          <a:xfrm>
            <a:off x="210607" y="1737010"/>
            <a:ext cx="8780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Arrow Function </a:t>
            </a:r>
            <a:r>
              <a:rPr lang="ko-KR" altLang="en-US" sz="2400" b="1" dirty="0"/>
              <a:t>바인딩은 따로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를 바인딩 하는 과정은 없고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화살표 함수를 정의하는 시점의 컨텍스트 객체가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에 바인딩 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즉 상위 </a:t>
            </a:r>
            <a:r>
              <a:rPr lang="ko-KR" altLang="en-US" sz="2400" b="1" dirty="0" err="1"/>
              <a:t>스코프의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를 그대로 사용하게 된다</a:t>
            </a:r>
            <a:r>
              <a:rPr lang="en-US" altLang="ko-KR" sz="2400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D4AC1F-D6E7-19B1-74FA-92F2204A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383" y="4457700"/>
            <a:ext cx="3038475" cy="322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67DBFE-606B-E3A6-1D35-537CC7037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184" y="5372100"/>
            <a:ext cx="474345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F2178-5593-4B46-250C-F4F8E1EA33DF}"/>
              </a:ext>
            </a:extLst>
          </p:cNvPr>
          <p:cNvSpPr txBox="1"/>
          <p:nvPr/>
        </p:nvSpPr>
        <p:spPr>
          <a:xfrm>
            <a:off x="2344716" y="811530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myObj</a:t>
            </a:r>
            <a:r>
              <a:rPr lang="ko-KR" altLang="en-US" b="1"/>
              <a:t>의 메서드로서 실행된 </a:t>
            </a:r>
            <a:r>
              <a:rPr lang="en-US" altLang="ko-KR" b="1"/>
              <a:t>function </a:t>
            </a:r>
            <a:r>
              <a:rPr lang="ko-KR" altLang="en-US" b="1"/>
              <a:t>내부에서</a:t>
            </a:r>
            <a:endParaRPr lang="en-US" altLang="ko-KR" b="1"/>
          </a:p>
          <a:p>
            <a:r>
              <a:rPr lang="en-US" altLang="ko-KR" b="1"/>
              <a:t>Arrow function</a:t>
            </a:r>
            <a:r>
              <a:rPr lang="ko-KR" altLang="en-US" b="1"/>
              <a:t>이 정의되었으므로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암시적 바인딩에의해 </a:t>
            </a:r>
            <a:r>
              <a:rPr lang="en-US" altLang="ko-KR" b="1"/>
              <a:t>this</a:t>
            </a:r>
            <a:r>
              <a:rPr lang="ko-KR" altLang="en-US" b="1"/>
              <a:t>는 </a:t>
            </a:r>
            <a:r>
              <a:rPr lang="en-US" altLang="ko-KR" b="1"/>
              <a:t>myObj</a:t>
            </a:r>
            <a:r>
              <a:rPr lang="ko-KR" altLang="en-US" b="1"/>
              <a:t>가 된다</a:t>
            </a:r>
          </a:p>
        </p:txBody>
      </p:sp>
    </p:spTree>
    <p:extLst>
      <p:ext uri="{BB962C8B-B14F-4D97-AF65-F5344CB8AC3E}">
        <p14:creationId xmlns:p14="http://schemas.microsoft.com/office/powerpoint/2010/main" val="2978843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80D78-1B95-948B-2B0B-469DD375574E}"/>
              </a:ext>
            </a:extLst>
          </p:cNvPr>
          <p:cNvSpPr txBox="1"/>
          <p:nvPr/>
        </p:nvSpPr>
        <p:spPr>
          <a:xfrm>
            <a:off x="4953000" y="463566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EC5D8-56BA-56D5-9034-FBFBDEB24065}"/>
              </a:ext>
            </a:extLst>
          </p:cNvPr>
          <p:cNvSpPr txBox="1"/>
          <p:nvPr/>
        </p:nvSpPr>
        <p:spPr>
          <a:xfrm>
            <a:off x="4953000" y="88011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20190402 </a:t>
            </a: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</a:rPr>
              <a:t>마재성</a:t>
            </a:r>
          </a:p>
        </p:txBody>
      </p:sp>
    </p:spTree>
    <p:extLst>
      <p:ext uri="{BB962C8B-B14F-4D97-AF65-F5344CB8AC3E}">
        <p14:creationId xmlns:p14="http://schemas.microsoft.com/office/powerpoint/2010/main" val="32981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506AD-FBF1-22BB-6316-09A2D2A0F6A7}"/>
              </a:ext>
            </a:extLst>
          </p:cNvPr>
          <p:cNvSpPr txBox="1"/>
          <p:nvPr/>
        </p:nvSpPr>
        <p:spPr>
          <a:xfrm>
            <a:off x="210607" y="266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this?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669A4-A90E-603B-5306-368106BCEB6F}"/>
              </a:ext>
            </a:extLst>
          </p:cNvPr>
          <p:cNvSpPr txBox="1"/>
          <p:nvPr/>
        </p:nvSpPr>
        <p:spPr>
          <a:xfrm>
            <a:off x="210607" y="2065948"/>
            <a:ext cx="93905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JS</a:t>
            </a:r>
            <a:r>
              <a:rPr lang="ko-KR" altLang="en-US" sz="2400"/>
              <a:t>에서의 </a:t>
            </a:r>
            <a:r>
              <a:rPr lang="en-US" altLang="ko-KR" sz="2400"/>
              <a:t>this</a:t>
            </a:r>
            <a:r>
              <a:rPr lang="ko-KR" altLang="en-US" sz="2400"/>
              <a:t>는 현재 실행중인 코드의 </a:t>
            </a:r>
            <a:r>
              <a:rPr lang="en-US" altLang="ko-KR" sz="2400"/>
              <a:t>context</a:t>
            </a:r>
            <a:r>
              <a:rPr lang="ko-KR" altLang="en-US" sz="2400"/>
              <a:t>에서 누가 호출했는지에 따라 참조하는 대상을 결정하는 키워드</a:t>
            </a:r>
            <a:endParaRPr lang="en-US" altLang="ko-KR" sz="2400"/>
          </a:p>
          <a:p>
            <a:endParaRPr lang="en-US" altLang="ko-KR" sz="2400" b="1"/>
          </a:p>
          <a:p>
            <a:r>
              <a:rPr lang="ko-KR" altLang="en-US" sz="2400" b="1"/>
              <a:t>한마디로 지금 이 코드를 실행하는 주체가 누구냐</a:t>
            </a:r>
            <a:r>
              <a:rPr lang="en-US" altLang="ko-KR" sz="2400" b="1"/>
              <a:t>? </a:t>
            </a:r>
            <a:r>
              <a:rPr lang="ko-KR" altLang="en-US" sz="2400" b="1"/>
              <a:t>를 의미</a:t>
            </a:r>
          </a:p>
          <a:p>
            <a:endParaRPr lang="en-US" altLang="ko-KR" sz="2400" b="1"/>
          </a:p>
          <a:p>
            <a:r>
              <a:rPr lang="en-US" altLang="ko-KR" sz="2400"/>
              <a:t>Java </a:t>
            </a:r>
            <a:r>
              <a:rPr lang="ko-KR" altLang="en-US" sz="2400"/>
              <a:t>나</a:t>
            </a:r>
            <a:r>
              <a:rPr lang="en-US" altLang="ko-KR" sz="2400"/>
              <a:t> C#</a:t>
            </a:r>
            <a:r>
              <a:rPr lang="ko-KR" altLang="en-US" sz="2400"/>
              <a:t>같은 객체지향 언어에도 </a:t>
            </a:r>
            <a:r>
              <a:rPr lang="en-US" altLang="ko-KR" sz="2400"/>
              <a:t>this</a:t>
            </a:r>
            <a:r>
              <a:rPr lang="ko-KR" altLang="en-US" sz="2400"/>
              <a:t>가 있는데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여기서 </a:t>
            </a:r>
            <a:r>
              <a:rPr lang="en-US" altLang="ko-KR" sz="2400"/>
              <a:t>this</a:t>
            </a:r>
            <a:r>
              <a:rPr lang="ko-KR" altLang="en-US" sz="2400"/>
              <a:t>는 </a:t>
            </a:r>
            <a:r>
              <a:rPr lang="ko-KR" altLang="en-US" sz="2400" b="1"/>
              <a:t>정적 바인딩 </a:t>
            </a:r>
            <a:r>
              <a:rPr lang="ko-KR" altLang="en-US" sz="2400"/>
              <a:t>이기 때문에 한번 정해지면 바뀌지않음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그러나 </a:t>
            </a:r>
            <a:r>
              <a:rPr lang="en-US" altLang="ko-KR" sz="2400"/>
              <a:t>JS</a:t>
            </a:r>
            <a:r>
              <a:rPr lang="ko-KR" altLang="en-US" sz="2400"/>
              <a:t>의 </a:t>
            </a:r>
            <a:r>
              <a:rPr lang="en-US" altLang="ko-KR" sz="2400"/>
              <a:t>this</a:t>
            </a:r>
            <a:r>
              <a:rPr lang="ko-KR" altLang="en-US" sz="2400"/>
              <a:t>는 </a:t>
            </a:r>
            <a:r>
              <a:rPr lang="ko-KR" altLang="en-US" sz="2400" b="1"/>
              <a:t>동적 바인딩 </a:t>
            </a:r>
            <a:r>
              <a:rPr lang="ko-KR" altLang="en-US" sz="2400"/>
              <a:t>이기 때문에 실행하면서 계속 바뀌게 된다</a:t>
            </a:r>
            <a:endParaRPr lang="en-US" altLang="ko-KR" sz="2400"/>
          </a:p>
          <a:p>
            <a:endParaRPr lang="en-US" altLang="ko-KR" sz="2400"/>
          </a:p>
        </p:txBody>
      </p:sp>
      <p:pic>
        <p:nvPicPr>
          <p:cNvPr id="1028" name="Picture 4" descr="JavaScript의 this란?">
            <a:extLst>
              <a:ext uri="{FF2B5EF4-FFF2-40B4-BE49-F238E27FC236}">
                <a16:creationId xmlns:a16="http://schemas.microsoft.com/office/drawing/2014/main" id="{2DEB3CD7-19E2-8EC2-E174-D1EA862B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5600700"/>
            <a:ext cx="5362575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3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3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506AD-FBF1-22BB-6316-09A2D2A0F6A7}"/>
              </a:ext>
            </a:extLst>
          </p:cNvPr>
          <p:cNvSpPr txBox="1"/>
          <p:nvPr/>
        </p:nvSpPr>
        <p:spPr>
          <a:xfrm>
            <a:off x="210607" y="266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this binding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엔 무엇이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E05C13-DFA6-080F-AD50-BF284405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28900"/>
            <a:ext cx="4623621" cy="4843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C86E5-E808-BF9D-F2A5-70B9BC626477}"/>
              </a:ext>
            </a:extLst>
          </p:cNvPr>
          <p:cNvSpPr txBox="1"/>
          <p:nvPr/>
        </p:nvSpPr>
        <p:spPr>
          <a:xfrm>
            <a:off x="6324600" y="3086100"/>
            <a:ext cx="7042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저번에 설명했던 </a:t>
            </a:r>
            <a:r>
              <a:rPr lang="ko-KR" altLang="en-US" sz="2400" b="1"/>
              <a:t>실행 컨텍스트의 </a:t>
            </a:r>
            <a:r>
              <a:rPr lang="en-US" altLang="ko-KR" sz="2400" b="1"/>
              <a:t>this binding </a:t>
            </a:r>
            <a:r>
              <a:rPr lang="ko-KR" altLang="en-US" sz="2400" b="1"/>
              <a:t>항목에는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현재 컨텍스트에서 </a:t>
            </a:r>
            <a:r>
              <a:rPr lang="en-US" altLang="ko-KR" sz="2400" b="1"/>
              <a:t>this </a:t>
            </a:r>
            <a:r>
              <a:rPr lang="ko-KR" altLang="en-US" sz="2400" b="1"/>
              <a:t>가 가리키는 객체가 들어있다</a:t>
            </a:r>
            <a:endParaRPr lang="ko-KR" altLang="en-US" sz="2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67196E-5F84-903B-9F59-302E0E0E7727}"/>
              </a:ext>
            </a:extLst>
          </p:cNvPr>
          <p:cNvCxnSpPr/>
          <p:nvPr/>
        </p:nvCxnSpPr>
        <p:spPr>
          <a:xfrm>
            <a:off x="5562600" y="6667500"/>
            <a:ext cx="26849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299A79-C3AE-C5CB-671D-221A42E4A5E7}"/>
              </a:ext>
            </a:extLst>
          </p:cNvPr>
          <p:cNvSpPr txBox="1"/>
          <p:nvPr/>
        </p:nvSpPr>
        <p:spPr>
          <a:xfrm>
            <a:off x="8458200" y="6819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860BE-572D-75B2-C517-F46BB0DCCF01}"/>
              </a:ext>
            </a:extLst>
          </p:cNvPr>
          <p:cNvSpPr txBox="1"/>
          <p:nvPr/>
        </p:nvSpPr>
        <p:spPr>
          <a:xfrm>
            <a:off x="8424572" y="648283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this</a:t>
            </a:r>
            <a:r>
              <a:rPr lang="ko-KR" altLang="en-US" b="1"/>
              <a:t> 값</a:t>
            </a:r>
          </a:p>
        </p:txBody>
      </p:sp>
    </p:spTree>
    <p:extLst>
      <p:ext uri="{BB962C8B-B14F-4D97-AF65-F5344CB8AC3E}">
        <p14:creationId xmlns:p14="http://schemas.microsoft.com/office/powerpoint/2010/main" val="294826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E884E-A24A-14B9-F238-A1528B89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33D60-EA66-28DE-F635-2C7D37953DC5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271C-A48F-BC29-F04A-3549F2D32547}"/>
              </a:ext>
            </a:extLst>
          </p:cNvPr>
          <p:cNvSpPr txBox="1"/>
          <p:nvPr/>
        </p:nvSpPr>
        <p:spPr>
          <a:xfrm>
            <a:off x="17689530" y="97917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4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35834-8D2D-E2C4-8D53-26079D545FBC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this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 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binding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 방식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27863-6ACE-76BA-1976-32213AB39337}"/>
              </a:ext>
            </a:extLst>
          </p:cNvPr>
          <p:cNvSpPr txBox="1"/>
          <p:nvPr/>
        </p:nvSpPr>
        <p:spPr>
          <a:xfrm>
            <a:off x="457200" y="20955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기본 바인딩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암시적 바인딩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명시적 바인딩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new </a:t>
            </a:r>
            <a:r>
              <a:rPr lang="ko-KR" altLang="en-US" sz="2400" b="1"/>
              <a:t>바인딩</a:t>
            </a: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/>
              <a:t>화살표 함수</a:t>
            </a:r>
            <a:r>
              <a:rPr lang="en-US" altLang="ko-KR" sz="2400" b="1"/>
              <a:t>(Arrow function) </a:t>
            </a:r>
            <a:r>
              <a:rPr lang="ko-KR" altLang="en-US" sz="2400" b="1"/>
              <a:t>바인딩</a:t>
            </a:r>
          </a:p>
        </p:txBody>
      </p:sp>
    </p:spTree>
    <p:extLst>
      <p:ext uri="{BB962C8B-B14F-4D97-AF65-F5344CB8AC3E}">
        <p14:creationId xmlns:p14="http://schemas.microsoft.com/office/powerpoint/2010/main" val="20104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506AD-FBF1-22BB-6316-09A2D2A0F6A7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기본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(default)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3F99E-11F3-618A-1C15-54C6D86A933E}"/>
              </a:ext>
            </a:extLst>
          </p:cNvPr>
          <p:cNvSpPr txBox="1"/>
          <p:nvPr/>
        </p:nvSpPr>
        <p:spPr>
          <a:xfrm>
            <a:off x="210607" y="2065948"/>
            <a:ext cx="8476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앞에서 소개한 바인딩 방식중 기본 바인딩을 제외한 </a:t>
            </a:r>
            <a:r>
              <a:rPr lang="en-US" altLang="ko-KR" sz="2400" b="1"/>
              <a:t>4</a:t>
            </a:r>
            <a:r>
              <a:rPr lang="ko-KR" altLang="en-US" sz="2400" b="1"/>
              <a:t>가지에 해당되는게 없을 때</a:t>
            </a:r>
            <a:r>
              <a:rPr lang="en-US" altLang="ko-KR" sz="2400" b="1"/>
              <a:t> </a:t>
            </a:r>
            <a:r>
              <a:rPr lang="ko-KR" altLang="en-US" sz="2400" b="1"/>
              <a:t>적용되는 기본 바인딩 방식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/>
              <a:t>기본 바인딩일 경우 </a:t>
            </a:r>
            <a:r>
              <a:rPr lang="en-US" altLang="ko-KR" sz="2400"/>
              <a:t>this</a:t>
            </a:r>
            <a:r>
              <a:rPr lang="ko-KR" altLang="en-US" sz="2400"/>
              <a:t>는 </a:t>
            </a:r>
            <a:r>
              <a:rPr lang="ko-KR" altLang="en-US" sz="2400" b="1"/>
              <a:t>전역객체</a:t>
            </a:r>
            <a:r>
              <a:rPr lang="ko-KR" altLang="en-US" sz="2400"/>
              <a:t>에 바인딩 된다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 b="1"/>
              <a:t>브라우저 환경일 경우 전역객체는 </a:t>
            </a:r>
            <a:r>
              <a:rPr lang="en-US" altLang="ko-KR" sz="2400" b="1"/>
              <a:t>window</a:t>
            </a:r>
          </a:p>
          <a:p>
            <a:r>
              <a:rPr lang="en-US" altLang="ko-KR" sz="2400" b="1"/>
              <a:t>nodejs </a:t>
            </a:r>
            <a:r>
              <a:rPr lang="ko-KR" altLang="en-US" sz="2400" b="1"/>
              <a:t>환경일 경우 전역객체는 </a:t>
            </a:r>
            <a:r>
              <a:rPr lang="en-US" altLang="ko-KR" sz="2400" b="1"/>
              <a:t>global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765958-F624-A4DC-A0A5-675EF736AB1A}"/>
              </a:ext>
            </a:extLst>
          </p:cNvPr>
          <p:cNvGrpSpPr/>
          <p:nvPr/>
        </p:nvGrpSpPr>
        <p:grpSpPr>
          <a:xfrm>
            <a:off x="7391400" y="5543397"/>
            <a:ext cx="9144002" cy="3116172"/>
            <a:chOff x="3428998" y="5701962"/>
            <a:chExt cx="9144002" cy="3116172"/>
          </a:xfrm>
        </p:grpSpPr>
        <p:pic>
          <p:nvPicPr>
            <p:cNvPr id="2050" name="Picture 2" descr="Node.js 개념과 특징 | H-web Blog">
              <a:extLst>
                <a:ext uri="{FF2B5EF4-FFF2-40B4-BE49-F238E27FC236}">
                  <a16:creationId xmlns:a16="http://schemas.microsoft.com/office/drawing/2014/main" id="{F67622D9-1150-AEAB-4329-E605EC062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00" y="6226996"/>
              <a:ext cx="388620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04B67-9C93-E073-B979-1C1321105A07}"/>
                </a:ext>
              </a:extLst>
            </p:cNvPr>
            <p:cNvSpPr txBox="1"/>
            <p:nvPr/>
          </p:nvSpPr>
          <p:spPr>
            <a:xfrm>
              <a:off x="3428999" y="5851467"/>
              <a:ext cx="4571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/>
                <a:t>환경</a:t>
              </a:r>
              <a:endParaRPr lang="en-US" altLang="ko-KR" b="1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118910-3D5E-4359-BFB2-1A4F9ED01E7D}"/>
                </a:ext>
              </a:extLst>
            </p:cNvPr>
            <p:cNvSpPr/>
            <p:nvPr/>
          </p:nvSpPr>
          <p:spPr>
            <a:xfrm>
              <a:off x="3429000" y="5701962"/>
              <a:ext cx="91440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9106DC0-5B2B-41BC-3B5F-5F320878558A}"/>
                </a:ext>
              </a:extLst>
            </p:cNvPr>
            <p:cNvCxnSpPr>
              <a:stCxn id="21" idx="0"/>
              <a:endCxn id="21" idx="2"/>
            </p:cNvCxnSpPr>
            <p:nvPr/>
          </p:nvCxnSpPr>
          <p:spPr>
            <a:xfrm>
              <a:off x="8001000" y="5701962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E35D316-05C7-F4AC-E9B9-A29A283C7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000" y="6362700"/>
              <a:ext cx="9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E047DF-8BB4-2314-5FAA-B99605169374}"/>
                </a:ext>
              </a:extLst>
            </p:cNvPr>
            <p:cNvSpPr txBox="1"/>
            <p:nvPr/>
          </p:nvSpPr>
          <p:spPr>
            <a:xfrm>
              <a:off x="8000999" y="5837052"/>
              <a:ext cx="45719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/>
                <a:t>전역객체</a:t>
              </a:r>
              <a:endParaRPr lang="en-US" altLang="ko-KR" b="1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E91FB9-C3CF-D004-481B-7943348D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8998" y="7522396"/>
              <a:ext cx="9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2" name="Picture 4" descr="크롬] 웹페이지 기기 간 공유하기 - IT·Internet | UsingU">
              <a:extLst>
                <a:ext uri="{FF2B5EF4-FFF2-40B4-BE49-F238E27FC236}">
                  <a16:creationId xmlns:a16="http://schemas.microsoft.com/office/drawing/2014/main" id="{0EA9004E-0E31-2D97-4BB0-C402B8825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2" y="7328662"/>
              <a:ext cx="2647950" cy="148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D67B8A-BA16-7D58-7BBA-1FCE32AF65E8}"/>
                </a:ext>
              </a:extLst>
            </p:cNvPr>
            <p:cNvSpPr txBox="1"/>
            <p:nvPr/>
          </p:nvSpPr>
          <p:spPr>
            <a:xfrm>
              <a:off x="8000998" y="6706608"/>
              <a:ext cx="45719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/>
                <a:t>global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B9B17F-DCF0-C1CC-9518-1D5E550D2B53}"/>
                </a:ext>
              </a:extLst>
            </p:cNvPr>
            <p:cNvSpPr txBox="1"/>
            <p:nvPr/>
          </p:nvSpPr>
          <p:spPr>
            <a:xfrm>
              <a:off x="8000998" y="7795985"/>
              <a:ext cx="45719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/>
                <a:t>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17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1CAC9-D836-36D1-299D-99B22B48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2DE5F-F9BC-AF2B-11E0-0A5372C68106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782AA-D4BC-628D-7823-19E527E31E68}"/>
              </a:ext>
            </a:extLst>
          </p:cNvPr>
          <p:cNvSpPr txBox="1"/>
          <p:nvPr/>
        </p:nvSpPr>
        <p:spPr>
          <a:xfrm>
            <a:off x="17689530" y="97917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6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F2B8B-A9CD-D69F-A67C-ABAA1F5D3F77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기본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(default)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1C5C3-97E9-311B-6548-0CADD762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00" y="3527911"/>
            <a:ext cx="2957180" cy="1905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E389FE-B2CA-8E57-D077-EC1AF0AF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790700"/>
            <a:ext cx="3969980" cy="51148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0D7FF5-11FE-53AC-728E-2D525DCF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569" y="7765653"/>
            <a:ext cx="3238500" cy="158115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86142E-EA18-3A78-E469-9A4F9599CB10}"/>
              </a:ext>
            </a:extLst>
          </p:cNvPr>
          <p:cNvCxnSpPr>
            <a:cxnSpLocks/>
          </p:cNvCxnSpPr>
          <p:nvPr/>
        </p:nvCxnSpPr>
        <p:spPr>
          <a:xfrm>
            <a:off x="7245285" y="8556228"/>
            <a:ext cx="212731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7F42A-1C80-C62A-029E-97E702C6F40A}"/>
              </a:ext>
            </a:extLst>
          </p:cNvPr>
          <p:cNvSpPr txBox="1"/>
          <p:nvPr/>
        </p:nvSpPr>
        <p:spPr>
          <a:xfrm>
            <a:off x="9525000" y="83715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undefined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7E7B4F-7B01-EC85-EAF6-2D0AD3188F0C}"/>
              </a:ext>
            </a:extLst>
          </p:cNvPr>
          <p:cNvSpPr txBox="1"/>
          <p:nvPr/>
        </p:nvSpPr>
        <p:spPr>
          <a:xfrm>
            <a:off x="7467600" y="694398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잉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가 없네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9EDC06-B311-9BD2-A9F6-793A98764F6B}"/>
              </a:ext>
            </a:extLst>
          </p:cNvPr>
          <p:cNvCxnSpPr>
            <a:cxnSpLocks/>
          </p:cNvCxnSpPr>
          <p:nvPr/>
        </p:nvCxnSpPr>
        <p:spPr>
          <a:xfrm flipV="1">
            <a:off x="7344303" y="7048500"/>
            <a:ext cx="1723497" cy="6881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AC90F-38B3-F5FE-84B5-739C234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DCB3C-A008-A96C-7A99-D8056C6CB164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1AE66-3C86-CEB9-86D3-B8899D114341}"/>
              </a:ext>
            </a:extLst>
          </p:cNvPr>
          <p:cNvSpPr txBox="1"/>
          <p:nvPr/>
        </p:nvSpPr>
        <p:spPr>
          <a:xfrm>
            <a:off x="17689530" y="97917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7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7E5E9-A2AE-1816-5343-94566D61F6BF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기본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(default) </a:t>
            </a:r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8EA18-3CD1-CDCE-6666-65B7081F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0974"/>
            <a:ext cx="3324225" cy="1819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A9A9A-BC28-7A3B-C9E8-061FDA28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943098"/>
            <a:ext cx="4847140" cy="59150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29760D-DFFF-0794-B075-C11E02E7A9CA}"/>
              </a:ext>
            </a:extLst>
          </p:cNvPr>
          <p:cNvCxnSpPr>
            <a:cxnSpLocks/>
          </p:cNvCxnSpPr>
          <p:nvPr/>
        </p:nvCxnSpPr>
        <p:spPr>
          <a:xfrm>
            <a:off x="4343400" y="4914900"/>
            <a:ext cx="21273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594448B-4C0B-B7BF-6933-74C3CBCAC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0011" y="4601210"/>
            <a:ext cx="4495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8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506AD-FBF1-22BB-6316-09A2D2A0F6A7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암시적 바인딩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3F99E-11F3-618A-1C15-54C6D86A933E}"/>
              </a:ext>
            </a:extLst>
          </p:cNvPr>
          <p:cNvSpPr txBox="1"/>
          <p:nvPr/>
        </p:nvSpPr>
        <p:spPr>
          <a:xfrm>
            <a:off x="210607" y="1737010"/>
            <a:ext cx="8628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객체의 메서드로서 함수가 호출되는 상황에서 </a:t>
            </a:r>
            <a:r>
              <a:rPr lang="en-US" altLang="ko-KR" sz="2400" b="1"/>
              <a:t>this </a:t>
            </a:r>
            <a:r>
              <a:rPr lang="ko-KR" altLang="en-US" sz="2400" b="1"/>
              <a:t>가 바인딩 되는것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ko-KR" altLang="en-US" sz="2400" b="1"/>
              <a:t>이때 </a:t>
            </a:r>
            <a:r>
              <a:rPr lang="en-US" altLang="ko-KR" sz="2400" b="1"/>
              <a:t>this</a:t>
            </a:r>
            <a:r>
              <a:rPr lang="ko-KR" altLang="en-US" sz="2400" b="1"/>
              <a:t>는 함수를 호출한 객체에 바인딩된다</a:t>
            </a:r>
            <a:r>
              <a:rPr lang="en-US" altLang="ko-KR" sz="2400" b="1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5DC3AC-919B-787B-DD47-A97D18760DC7}"/>
              </a:ext>
            </a:extLst>
          </p:cNvPr>
          <p:cNvGrpSpPr/>
          <p:nvPr/>
        </p:nvGrpSpPr>
        <p:grpSpPr>
          <a:xfrm>
            <a:off x="6608690" y="3519569"/>
            <a:ext cx="5070619" cy="5384364"/>
            <a:chOff x="1833344" y="3595769"/>
            <a:chExt cx="5070619" cy="53843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6992A22-3652-C984-9BAD-40776AD1A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5054" y="3595769"/>
              <a:ext cx="4267200" cy="41659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7154B4-6F27-27CB-3015-7864262A4967}"/>
                </a:ext>
              </a:extLst>
            </p:cNvPr>
            <p:cNvSpPr txBox="1"/>
            <p:nvPr/>
          </p:nvSpPr>
          <p:spPr>
            <a:xfrm>
              <a:off x="1833344" y="8272247"/>
              <a:ext cx="50706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myObj</a:t>
              </a:r>
              <a:r>
                <a:rPr lang="ko-KR" altLang="en-US" sz="2000" b="1"/>
                <a:t> 객체를 통해 </a:t>
              </a:r>
              <a:r>
                <a:rPr lang="en-US" altLang="ko-KR" sz="2000" b="1"/>
                <a:t>myFunction</a:t>
              </a:r>
              <a:r>
                <a:rPr lang="ko-KR" altLang="en-US" sz="2000" b="1"/>
                <a:t>를 메서드로서</a:t>
              </a:r>
              <a:endParaRPr lang="en-US" altLang="ko-KR" sz="2000" b="1"/>
            </a:p>
            <a:p>
              <a:pPr algn="ctr"/>
              <a:r>
                <a:rPr lang="ko-KR" altLang="en-US" sz="2000" b="1"/>
                <a:t>호출하였으므로</a:t>
              </a:r>
              <a:r>
                <a:rPr lang="en-US" altLang="ko-KR" sz="2000" b="1"/>
                <a:t> this</a:t>
              </a:r>
              <a:r>
                <a:rPr lang="ko-KR" altLang="en-US" sz="2000" b="1"/>
                <a:t>는 </a:t>
              </a:r>
              <a:r>
                <a:rPr lang="en-US" altLang="ko-KR" sz="2000" b="1"/>
                <a:t>myObj</a:t>
              </a:r>
              <a:endParaRPr lang="ko-KR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2320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ED79F-DA23-180E-4307-F79C33791E97}"/>
              </a:ext>
            </a:extLst>
          </p:cNvPr>
          <p:cNvSpPr txBox="1"/>
          <p:nvPr/>
        </p:nvSpPr>
        <p:spPr>
          <a:xfrm>
            <a:off x="17526000" y="979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88800-DCF6-3E34-53BE-929FF014324E}"/>
              </a:ext>
            </a:extLst>
          </p:cNvPr>
          <p:cNvSpPr txBox="1"/>
          <p:nvPr/>
        </p:nvSpPr>
        <p:spPr>
          <a:xfrm>
            <a:off x="17689530" y="97917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506AD-FBF1-22BB-6316-09A2D2A0F6A7}"/>
              </a:ext>
            </a:extLst>
          </p:cNvPr>
          <p:cNvSpPr txBox="1"/>
          <p:nvPr/>
        </p:nvSpPr>
        <p:spPr>
          <a:xfrm>
            <a:off x="210607" y="266700"/>
            <a:ext cx="11519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하지만 콜백으로 쓴다면</a:t>
            </a:r>
            <a:r>
              <a:rPr lang="en-US" altLang="ko-KR" sz="6600" b="1">
                <a:latin typeface="Pretendard Medium" panose="02000603000000020004" pitchFamily="50" charset="-127"/>
                <a:ea typeface="Pretendard Medium" panose="02000603000000020004" pitchFamily="50" charset="-127"/>
              </a:rPr>
              <a:t>?</a:t>
            </a:r>
            <a:endParaRPr lang="ko-KR" altLang="en-US" sz="6600" b="1" dirty="0">
              <a:latin typeface="Pretendard Medium" panose="02000603000000020004" pitchFamily="50" charset="-127"/>
              <a:ea typeface="Pretendard Medium" panose="0200060300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8BEC38-32F8-EF08-0F5F-5C268586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314700"/>
            <a:ext cx="4865716" cy="365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0E70C3-A232-C9CD-D5EB-D0D37D4B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831" y="4795837"/>
            <a:ext cx="4724400" cy="100012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3BA2AC-FAD7-4879-C217-65D724D70A2C}"/>
              </a:ext>
            </a:extLst>
          </p:cNvPr>
          <p:cNvCxnSpPr>
            <a:cxnSpLocks/>
          </p:cNvCxnSpPr>
          <p:nvPr/>
        </p:nvCxnSpPr>
        <p:spPr>
          <a:xfrm>
            <a:off x="8593231" y="5295899"/>
            <a:ext cx="212731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3CAE8A-C379-D378-A14E-6232F7C9888D}"/>
              </a:ext>
            </a:extLst>
          </p:cNvPr>
          <p:cNvSpPr txBox="1"/>
          <p:nvPr/>
        </p:nvSpPr>
        <p:spPr>
          <a:xfrm>
            <a:off x="13716000" y="628650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???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76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tendard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57f422-dadf-4c79-b308-f8e2459fbe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C5D307007CA6240BB03062E1246E985" ma:contentTypeVersion="5" ma:contentTypeDescription="새 문서를 만듭니다." ma:contentTypeScope="" ma:versionID="49ea9442a51af59d4d8194b4babe7d72">
  <xsd:schema xmlns:xsd="http://www.w3.org/2001/XMLSchema" xmlns:xs="http://www.w3.org/2001/XMLSchema" xmlns:p="http://schemas.microsoft.com/office/2006/metadata/properties" xmlns:ns3="e357f422-dadf-4c79-b308-f8e2459fbead" targetNamespace="http://schemas.microsoft.com/office/2006/metadata/properties" ma:root="true" ma:fieldsID="44eb936ba1baeaefe1bd7f8ff9671434" ns3:_="">
    <xsd:import namespace="e357f422-dadf-4c79-b308-f8e2459fbe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7f422-dadf-4c79-b308-f8e2459fbe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284AC-E030-4ACB-A175-1F48BE8ED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E4E59C-58E2-4A30-A90A-F316470540CF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e357f422-dadf-4c79-b308-f8e2459fbead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914121-6B41-4A0E-B9C3-B602DED40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57f422-dadf-4c79-b308-f8e2459fbe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619</Words>
  <Application>Microsoft Office PowerPoint</Application>
  <PresentationFormat>사용자 지정</PresentationFormat>
  <Paragraphs>130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Pretendard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JS M</cp:lastModifiedBy>
  <cp:revision>146</cp:revision>
  <dcterms:created xsi:type="dcterms:W3CDTF">2023-11-13T16:09:13Z</dcterms:created>
  <dcterms:modified xsi:type="dcterms:W3CDTF">2024-11-20T09:00:19Z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0x0101003C5D307007CA6240BB03062E1246E985</vt:lpwstr>
  </property>
</Properties>
</file>