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648" r:id="rId1"/>
  </p:sldMasterIdLst>
  <p:notesMasterIdLst>
    <p:notesMasterId r:id="rId26"/>
  </p:notesMasterIdLst>
  <p:sldIdLst>
    <p:sldId id="287" r:id="rId2"/>
    <p:sldId id="260" r:id="rId3"/>
    <p:sldId id="457" r:id="rId4"/>
    <p:sldId id="426" r:id="rId5"/>
    <p:sldId id="477" r:id="rId6"/>
    <p:sldId id="458" r:id="rId7"/>
    <p:sldId id="459" r:id="rId8"/>
    <p:sldId id="460" r:id="rId9"/>
    <p:sldId id="461" r:id="rId10"/>
    <p:sldId id="462" r:id="rId11"/>
    <p:sldId id="463" r:id="rId12"/>
    <p:sldId id="464" r:id="rId13"/>
    <p:sldId id="466" r:id="rId14"/>
    <p:sldId id="467" r:id="rId15"/>
    <p:sldId id="468" r:id="rId16"/>
    <p:sldId id="469" r:id="rId17"/>
    <p:sldId id="470" r:id="rId18"/>
    <p:sldId id="471" r:id="rId19"/>
    <p:sldId id="472" r:id="rId20"/>
    <p:sldId id="473" r:id="rId21"/>
    <p:sldId id="475" r:id="rId22"/>
    <p:sldId id="474" r:id="rId23"/>
    <p:sldId id="476" r:id="rId24"/>
    <p:sldId id="288" r:id="rId25"/>
  </p:sldIdLst>
  <p:sldSz cx="12192000" cy="6858000"/>
  <p:notesSz cx="6858000" cy="9144000"/>
  <p:embeddedFontLst>
    <p:embeddedFont>
      <p:font typeface="KoPubWorld돋움체 Medium" pitchFamily="2" charset="-127"/>
      <p:regular r:id="rId27"/>
    </p:embeddedFont>
    <p:embeddedFont>
      <p:font typeface="NanumSquare Neo ExtraBold" pitchFamily="2" charset="-127"/>
      <p:bold r:id="rId28"/>
    </p:embeddedFont>
    <p:embeddedFont>
      <p:font typeface="NanumSquare Neo Heavy" pitchFamily="2" charset="-127"/>
      <p:bold r:id="rId29"/>
    </p:embeddedFont>
    <p:embeddedFont>
      <p:font typeface="나눔스퀘어 네오 Bold" pitchFamily="2" charset="-127"/>
      <p:bold r:id="rId30"/>
    </p:embeddedFont>
    <p:embeddedFont>
      <p:font typeface="나눔스퀘어 네오 ExtraBold" pitchFamily="2" charset="-127"/>
      <p:bold r:id="rId31"/>
    </p:embeddedFont>
    <p:embeddedFont>
      <p:font typeface="나눔스퀘어 네오 Heavy" pitchFamily="2" charset="-127"/>
      <p:bold r:id="rId32"/>
    </p:embeddedFont>
    <p:embeddedFont>
      <p:font typeface="나눔스퀘어 네오 Regular" pitchFamily="2" charset="-127"/>
      <p:regular r:id="rId33"/>
    </p:embeddedFont>
    <p:embeddedFont>
      <p:font typeface="KoddiUD 온고딕 Regular" panose="020B0503000000000000" pitchFamily="34" charset="-127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orient="horz" pos="2115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3366FF"/>
    <a:srgbClr val="FE9E7E"/>
    <a:srgbClr val="FFFFFF"/>
    <a:srgbClr val="535252"/>
    <a:srgbClr val="FFEB33"/>
    <a:srgbClr val="666666"/>
    <a:srgbClr val="1C43BE"/>
    <a:srgbClr val="204BD6"/>
    <a:srgbClr val="2D5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46" autoAdjust="0"/>
    <p:restoredTop sz="86680" autoAdjust="0"/>
  </p:normalViewPr>
  <p:slideViewPr>
    <p:cSldViewPr snapToGrid="0" showGuides="1">
      <p:cViewPr>
        <p:scale>
          <a:sx n="116" d="100"/>
          <a:sy n="116" d="100"/>
        </p:scale>
        <p:origin x="1320" y="904"/>
      </p:cViewPr>
      <p:guideLst>
        <p:guide orient="horz" pos="278"/>
        <p:guide pos="302"/>
        <p:guide pos="7378"/>
        <p:guide orient="horz" pos="4020"/>
        <p:guide orient="horz" pos="527"/>
        <p:guide orient="horz" pos="211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6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fld id="{17A8F809-1034-42F6-BDE1-BDCA37886EE4}" type="datetimeFigureOut">
              <a:rPr lang="ko-KR" altLang="en-US" smtClean="0"/>
              <a:pPr/>
              <a:t>2025. 1. 2.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fld id="{CA02B8F7-7D63-45EB-9657-2349C58230A7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60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 네오 Regular" panose="00000500000000000000" pitchFamily="2" charset="-127"/>
        <a:ea typeface="나눔스퀘어 네오 Regular" panose="00000500000000000000" pitchFamily="2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 네오 Regular" panose="00000500000000000000" pitchFamily="2" charset="-127"/>
        <a:ea typeface="나눔스퀘어 네오 Regular" panose="00000500000000000000" pitchFamily="2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 네오 Regular" panose="00000500000000000000" pitchFamily="2" charset="-127"/>
        <a:ea typeface="나눔스퀘어 네오 Regular" panose="00000500000000000000" pitchFamily="2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 네오 Regular" panose="00000500000000000000" pitchFamily="2" charset="-127"/>
        <a:ea typeface="나눔스퀘어 네오 Regular" panose="00000500000000000000" pitchFamily="2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 네오 Regular" panose="00000500000000000000" pitchFamily="2" charset="-127"/>
        <a:ea typeface="나눔스퀘어 네오 Regular" panose="00000500000000000000" pitchFamily="2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3832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723B4-5AF9-8B95-36BC-7BEEFCD6B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6B28E6-B449-5B74-E0FF-F182E8C1B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24E5F3-CF0E-3791-4F44-595770DC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BF70F-23FF-56F2-0987-C758537F9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388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B44A3-7DDB-5B13-5658-980A8FB94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98365A-6FE6-B081-83ED-551A828CA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5E9EB1-5782-6871-78C8-FDCD3DF48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FF8738-1E29-802F-DB52-94BBDDA85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154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F1D0-DD3A-E089-A18F-E812B881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C7FD8-89E2-EDF5-EB8C-FEDBFF9A0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B0CDC5-FF95-D24B-A50E-6BAFAAEC0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9AF0B0-DDCA-E724-3582-5F87A1A8A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5643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94E4E-46D9-1D72-0D6F-F9BC25EC6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FCF3DA-B335-CFE8-D04E-D101A78933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50612A-559F-953A-1A58-1873FBC9D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90EE90-981C-6320-9D02-3A7A6432A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738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B012B-B44A-97F6-1A63-ACBDAE2F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58808F-DFE9-0A2C-958A-12EA273D3A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F517E1-E4A8-63DB-CFC5-A64372E43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CF5999-26C9-7C17-1CEC-8B0EB9EBE7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038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84E2D-3BC1-D43A-47CF-B7A5EF54F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435199-34CC-1654-846F-9DF4A2D17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E9FF15-3952-220F-5AD4-8DBD7473B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13701E-AE7C-3C9B-0D03-0B3AE013B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0791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7FE0E-5D50-758C-22A7-A3517F9E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C973CD-D87A-BB69-F4D2-4C7B29409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4DCB51-FBF6-C2A7-2BD3-9CB32D0AA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387677-AE03-F2BF-4114-BED738FD5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7379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8A340-7BDD-394B-300C-0D197CF66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36B3D7-B70A-EFC1-6FAA-5C4100055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18811A-D34E-A258-536B-A35AF93EB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A65524-55B8-1AE4-9405-109F3A2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2473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4988D-6E52-0C7D-234F-EA58423E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94AF2C-343F-4270-8287-EC89DAB8CD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96108B-EB79-01F3-D40B-F45D07301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F7DA09-AFE0-5A75-DF78-05F20E1F5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7118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09C6B-344D-AF4F-6B1D-34621E86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738162-8D52-88DA-9403-F4ED549A3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843BDD-A521-CD6B-8FF5-7EC752DC5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9D361D-3C5D-B5F6-06C3-C25190703D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4670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BackPropagation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우리말로는 </a:t>
            </a:r>
            <a:r>
              <a:rPr lang="ko-KR" altLang="en-US" dirty="0" err="1"/>
              <a:t>역전파</a:t>
            </a:r>
            <a:r>
              <a:rPr lang="ko-KR" altLang="en-US" dirty="0"/>
              <a:t> 인데</a:t>
            </a:r>
            <a:r>
              <a:rPr lang="en-US" altLang="ko-KR" dirty="0"/>
              <a:t>, </a:t>
            </a:r>
            <a:r>
              <a:rPr lang="ko-KR" altLang="en-US" dirty="0"/>
              <a:t>이 역전파는 </a:t>
            </a:r>
            <a:r>
              <a:rPr lang="en-US" altLang="ko-KR" dirty="0"/>
              <a:t>Paul </a:t>
            </a:r>
            <a:r>
              <a:rPr lang="en-US" altLang="ko-KR" dirty="0" err="1"/>
              <a:t>Werbos</a:t>
            </a:r>
            <a:r>
              <a:rPr lang="en-US" altLang="ko-KR" dirty="0"/>
              <a:t> </a:t>
            </a:r>
            <a:r>
              <a:rPr lang="ko-KR" altLang="en-US" dirty="0"/>
              <a:t>박사가 박사 학위 논문에 발표한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역전파는 말 그래도 에러를 출력에서 입력 방향으로 뒤로 전파하는 것인데요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목표 값과 모델의 예측 값의 차이</a:t>
            </a:r>
            <a:r>
              <a:rPr lang="en-US" altLang="ko-KR" dirty="0"/>
              <a:t>, </a:t>
            </a:r>
            <a:r>
              <a:rPr lang="ko-KR" altLang="en-US" dirty="0"/>
              <a:t>즉 모델의 오차를 바탕으로 모델을 조정하여 오차를 줄여 나가는 과정이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옆의 그림을 보시면 </a:t>
            </a:r>
            <a:r>
              <a:rPr lang="en-US" altLang="ko-KR" dirty="0"/>
              <a:t>~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510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CF52-2C85-FFA2-4EDB-62E0A65EF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E26A34-E167-2598-CBE4-4F699902F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A28A88-E91B-9DC6-4AFC-9B8717D69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BackPropagation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우리말로는 </a:t>
            </a:r>
            <a:r>
              <a:rPr lang="ko-KR" altLang="en-US" dirty="0" err="1"/>
              <a:t>역전파</a:t>
            </a:r>
            <a:r>
              <a:rPr lang="ko-KR" altLang="en-US" dirty="0"/>
              <a:t> 인데</a:t>
            </a:r>
            <a:r>
              <a:rPr lang="en-US" altLang="ko-KR" dirty="0"/>
              <a:t>, </a:t>
            </a:r>
            <a:r>
              <a:rPr lang="ko-KR" altLang="en-US" dirty="0"/>
              <a:t>이 역전파는 </a:t>
            </a:r>
            <a:r>
              <a:rPr lang="en-US" altLang="ko-KR" dirty="0"/>
              <a:t>Paul </a:t>
            </a:r>
            <a:r>
              <a:rPr lang="en-US" altLang="ko-KR" dirty="0" err="1"/>
              <a:t>Werbos</a:t>
            </a:r>
            <a:r>
              <a:rPr lang="en-US" altLang="ko-KR" dirty="0"/>
              <a:t> </a:t>
            </a:r>
            <a:r>
              <a:rPr lang="ko-KR" altLang="en-US" dirty="0"/>
              <a:t>박사가 박사 학위 논문에 발표한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역전파는 말 그래도 에러를 출력에서 입력 방향으로 뒤로 전파하는 것인데요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목표 값과 모델의 예측 값의 차이</a:t>
            </a:r>
            <a:r>
              <a:rPr lang="en-US" altLang="ko-KR" dirty="0"/>
              <a:t>, </a:t>
            </a:r>
            <a:r>
              <a:rPr lang="ko-KR" altLang="en-US" dirty="0"/>
              <a:t>즉 모델의 오차를 바탕으로 모델을 조정하여 오차를 줄여 나가는 과정이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옆의 그림을 보시면 </a:t>
            </a:r>
            <a:r>
              <a:rPr lang="en-US" altLang="ko-KR" dirty="0"/>
              <a:t>~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C1162-2FD2-D49C-2528-CB4D5FF73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076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ADDD-EB0C-DE35-086F-37E9C915C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0D0B5E-E05F-A29F-B428-4D2571EEC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06483F-B141-EB3F-9C64-A44C4327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BackPropagation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우리말로는 </a:t>
            </a:r>
            <a:r>
              <a:rPr lang="ko-KR" altLang="en-US" dirty="0" err="1"/>
              <a:t>역전파</a:t>
            </a:r>
            <a:r>
              <a:rPr lang="ko-KR" altLang="en-US" dirty="0"/>
              <a:t> 인데</a:t>
            </a:r>
            <a:r>
              <a:rPr lang="en-US" altLang="ko-KR" dirty="0"/>
              <a:t>, </a:t>
            </a:r>
            <a:r>
              <a:rPr lang="ko-KR" altLang="en-US" dirty="0"/>
              <a:t>이 역전파는 </a:t>
            </a:r>
            <a:r>
              <a:rPr lang="en-US" altLang="ko-KR" dirty="0"/>
              <a:t>Paul </a:t>
            </a:r>
            <a:r>
              <a:rPr lang="en-US" altLang="ko-KR" dirty="0" err="1"/>
              <a:t>Werbos</a:t>
            </a:r>
            <a:r>
              <a:rPr lang="en-US" altLang="ko-KR" dirty="0"/>
              <a:t> </a:t>
            </a:r>
            <a:r>
              <a:rPr lang="ko-KR" altLang="en-US" dirty="0"/>
              <a:t>박사가 박사 학위 논문에 발표한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역전파는 말 그래도 에러를 출력에서 입력 방향으로 뒤로 전파하는 것인데요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목표 값과 모델의 예측 값의 차이</a:t>
            </a:r>
            <a:r>
              <a:rPr lang="en-US" altLang="ko-KR" dirty="0"/>
              <a:t>, </a:t>
            </a:r>
            <a:r>
              <a:rPr lang="ko-KR" altLang="en-US" dirty="0"/>
              <a:t>즉 모델의 오차를 바탕으로 모델을 조정하여 오차를 줄여 나가는 과정이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옆의 그림을 보시면 </a:t>
            </a:r>
            <a:r>
              <a:rPr lang="en-US" altLang="ko-KR" dirty="0"/>
              <a:t>~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B03DC-E2B0-AC5F-8EEB-C438CD72E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923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ADDD-EB0C-DE35-086F-37E9C915C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0D0B5E-E05F-A29F-B428-4D2571EEC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06483F-B141-EB3F-9C64-A44C43277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BackPropagation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우리말로는 </a:t>
            </a:r>
            <a:r>
              <a:rPr lang="ko-KR" altLang="en-US" dirty="0" err="1"/>
              <a:t>역전파</a:t>
            </a:r>
            <a:r>
              <a:rPr lang="ko-KR" altLang="en-US" dirty="0"/>
              <a:t> 인데</a:t>
            </a:r>
            <a:r>
              <a:rPr lang="en-US" altLang="ko-KR" dirty="0"/>
              <a:t>, </a:t>
            </a:r>
            <a:r>
              <a:rPr lang="ko-KR" altLang="en-US" dirty="0"/>
              <a:t>이 역전파는 </a:t>
            </a:r>
            <a:r>
              <a:rPr lang="en-US" altLang="ko-KR" dirty="0"/>
              <a:t>Paul </a:t>
            </a:r>
            <a:r>
              <a:rPr lang="en-US" altLang="ko-KR" dirty="0" err="1"/>
              <a:t>Werbos</a:t>
            </a:r>
            <a:r>
              <a:rPr lang="en-US" altLang="ko-KR" dirty="0"/>
              <a:t> </a:t>
            </a:r>
            <a:r>
              <a:rPr lang="ko-KR" altLang="en-US" dirty="0"/>
              <a:t>박사가 박사 학위 논문에 발표한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역전파는 말 그래도 에러를 출력에서 입력 방향으로 뒤로 전파하는 것인데요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목표 값과 모델의 예측 값의 차이</a:t>
            </a:r>
            <a:r>
              <a:rPr lang="en-US" altLang="ko-KR" dirty="0"/>
              <a:t>, </a:t>
            </a:r>
            <a:r>
              <a:rPr lang="ko-KR" altLang="en-US" dirty="0"/>
              <a:t>즉 모델의 오차를 바탕으로 모델을 조정하여 오차를 줄여 나가는 과정이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옆의 그림을 보시면 </a:t>
            </a:r>
            <a:r>
              <a:rPr lang="en-US" altLang="ko-KR" dirty="0"/>
              <a:t>~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B03DC-E2B0-AC5F-8EEB-C438CD72E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649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F24D9-C590-F674-E787-058BF90B8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699F09F-744F-1B73-6584-E0402B1A5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BFDBF1-67CD-D23C-138F-7E46CAD7F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en-US" altLang="ko-KR" dirty="0" err="1"/>
              <a:t>BackPropagation</a:t>
            </a:r>
            <a:r>
              <a:rPr lang="en-US" altLang="ko-KR" dirty="0"/>
              <a:t> 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우리말로는 </a:t>
            </a:r>
            <a:r>
              <a:rPr lang="ko-KR" altLang="en-US" dirty="0" err="1"/>
              <a:t>역전파</a:t>
            </a:r>
            <a:r>
              <a:rPr lang="ko-KR" altLang="en-US" dirty="0"/>
              <a:t> 인데</a:t>
            </a:r>
            <a:r>
              <a:rPr lang="en-US" altLang="ko-KR" dirty="0"/>
              <a:t>, </a:t>
            </a:r>
            <a:r>
              <a:rPr lang="ko-KR" altLang="en-US" dirty="0"/>
              <a:t>이 역전파는 </a:t>
            </a:r>
            <a:r>
              <a:rPr lang="en-US" altLang="ko-KR" dirty="0"/>
              <a:t>Paul </a:t>
            </a:r>
            <a:r>
              <a:rPr lang="en-US" altLang="ko-KR" dirty="0" err="1"/>
              <a:t>Werbos</a:t>
            </a:r>
            <a:r>
              <a:rPr lang="en-US" altLang="ko-KR" dirty="0"/>
              <a:t> </a:t>
            </a:r>
            <a:r>
              <a:rPr lang="ko-KR" altLang="en-US" dirty="0"/>
              <a:t>박사가 박사 학위 논문에 발표한 알고리즘입니다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역전파는 말 그래도 에러를 출력에서 입력 방향으로 뒤로 전파하는 것인데요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목표 값과 모델의 예측 값의 차이</a:t>
            </a:r>
            <a:r>
              <a:rPr lang="en-US" altLang="ko-KR" dirty="0"/>
              <a:t>, </a:t>
            </a:r>
            <a:r>
              <a:rPr lang="ko-KR" altLang="en-US" dirty="0"/>
              <a:t>즉 모델의 오차를 바탕으로 모델을 조정하여 오차를 줄여 나가는 과정이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옆의 그림을 보시면 </a:t>
            </a:r>
            <a:r>
              <a:rPr lang="en-US" altLang="ko-KR" dirty="0"/>
              <a:t>~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F08A2C-9876-368D-AA31-BE487A974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91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CF1D0-DD3A-E089-A18F-E812B881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C7FD8-89E2-EDF5-EB8C-FEDBFF9A05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B0CDC5-FF95-D24B-A50E-6BAFAAEC0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9AF0B0-DDCA-E724-3582-5F87A1A8A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8088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4B508-E67D-FEE0-05B8-68E7B1EBF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3F85FB-0B8A-AB67-4492-2EA2AF6D80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319DCA-13F2-FD3C-BE4D-D5A273C9D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D1FF5F-9176-71F7-B871-580EFA741B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774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ED590-2950-A8BF-81BB-6FBD507EF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D28E12-9455-D5A5-A2D1-C56155892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96BC7-C35A-5826-F272-AEEA570A1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642CD4-AAED-12D3-EB76-34D9CA037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2B8F7-7D63-45EB-9657-2349C58230A7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93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54E3E-1E68-4117-AB3F-334EE3C5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EA737-FFC1-4E48-A3AC-CF4856A40BEB}" type="datetime1">
              <a:rPr lang="ko-KR" altLang="en-US" smtClean="0"/>
              <a:t>2025. 1. 2.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4BCD-2685-4EFB-BC1E-8CD0BA7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0A181-C1AD-4253-83EB-EDACDA7A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0A91-8AA4-4669-BF6C-91669CBDC71E}" type="datetime1">
              <a:rPr lang="ko-KR" altLang="en-US" smtClean="0"/>
              <a:t>2025. 1. 2.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30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E74B0-580A-4392-91F8-7F444E380C11}" type="datetime1">
              <a:rPr lang="ko-KR" altLang="en-US" smtClean="0"/>
              <a:t>2025. 1. 2.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11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1A13D-DC38-41F1-966B-F357B337E8CF}" type="datetime1">
              <a:rPr lang="ko-KR" altLang="en-US" smtClean="0"/>
              <a:t>2025. 1. 2.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24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503B2-17F3-4AA8-932D-B31C067A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fld id="{1EC5602B-F286-4B03-B36F-180A041771CB}" type="datetime1">
              <a:rPr lang="ko-KR" altLang="en-US" smtClean="0"/>
              <a:t>2025. 1. 2.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23C95-5824-4291-AAB8-77B41CEB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747EB-50ED-44FD-BB4D-D9701951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20844" y="6297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</a:defRPr>
            </a:lvl1pPr>
          </a:lstStyle>
          <a:p>
            <a:fld id="{A585C7D7-DAA4-40AC-931C-80BBA5EA5FA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2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1" r:id="rId3"/>
    <p:sldLayoutId id="2147483664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631C6F2C-9422-C413-E34C-8E89B8B0DC0F}"/>
              </a:ext>
            </a:extLst>
          </p:cNvPr>
          <p:cNvSpPr/>
          <p:nvPr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490575" y="2286008"/>
            <a:ext cx="3552423" cy="1057344"/>
          </a:xfrm>
          <a:prstGeom prst="rect">
            <a:avLst/>
          </a:prstGeom>
          <a:noFill/>
        </p:spPr>
        <p:txBody>
          <a:bodyPr wrap="none" rtlCol="0" anchor="b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28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Writing Python Like It’s Rust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F98A4B-411D-4428-B39F-5D0279518604}"/>
              </a:ext>
            </a:extLst>
          </p:cNvPr>
          <p:cNvCxnSpPr>
            <a:cxnSpLocks/>
          </p:cNvCxnSpPr>
          <p:nvPr/>
        </p:nvCxnSpPr>
        <p:spPr>
          <a:xfrm>
            <a:off x="490575" y="3401374"/>
            <a:ext cx="8973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A28F426-B9D7-66E6-D2F0-FFC11FFD9E1C}"/>
              </a:ext>
            </a:extLst>
          </p:cNvPr>
          <p:cNvSpPr txBox="1"/>
          <p:nvPr/>
        </p:nvSpPr>
        <p:spPr>
          <a:xfrm>
            <a:off x="479425" y="3376777"/>
            <a:ext cx="2513911" cy="52615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SeongJin</a:t>
            </a: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 네오 Regular" panose="00000500000000000000" pitchFamily="2" charset="-127"/>
                <a:ea typeface="나눔스퀘어 네오 Regular" panose="00000500000000000000" pitchFamily="2" charset="-127"/>
              </a:rPr>
              <a:t> Jang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0DE85F-FAD8-565F-F45C-C1F28C7C8EA0}"/>
              </a:ext>
            </a:extLst>
          </p:cNvPr>
          <p:cNvGrpSpPr/>
          <p:nvPr/>
        </p:nvGrpSpPr>
        <p:grpSpPr>
          <a:xfrm>
            <a:off x="8593904" y="5983620"/>
            <a:ext cx="3127148" cy="526153"/>
            <a:chOff x="8474838" y="5926470"/>
            <a:chExt cx="3127148" cy="5261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5A489A-55EE-CE43-4967-8151FB39561F}"/>
                </a:ext>
              </a:extLst>
            </p:cNvPr>
            <p:cNvSpPr txBox="1"/>
            <p:nvPr/>
          </p:nvSpPr>
          <p:spPr>
            <a:xfrm>
              <a:off x="8474838" y="5926470"/>
              <a:ext cx="2513911" cy="526153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r">
                <a:lnSpc>
                  <a:spcPct val="110000"/>
                </a:lnSpc>
              </a:pPr>
              <a:r>
                <a:rPr lang="en-US" altLang="ko-KR" sz="1600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effectLst>
                    <a:outerShdw blurRad="381000" dist="381000" dir="2700000" algn="tl" rotWithShape="0">
                      <a:prstClr val="black">
                        <a:alpha val="20000"/>
                      </a:prstClr>
                    </a:outerShdw>
                  </a:effectLst>
                  <a:latin typeface="나눔스퀘어 네오 Regular" panose="00000500000000000000" pitchFamily="2" charset="-127"/>
                  <a:ea typeface="나눔스퀘어 네오 Regular" panose="00000500000000000000" pitchFamily="2" charset="-127"/>
                </a:rPr>
                <a:t>2025.01.02. Thu.</a:t>
              </a:r>
              <a:endParaRPr lang="ko-KR" altLang="en-US" sz="16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pic>
          <p:nvPicPr>
            <p:cNvPr id="2" name="그림 1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0C2E83F-1DCA-0F78-B40B-03D985CD4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70217" y="6050294"/>
              <a:ext cx="531769" cy="307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9814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18168-3530-FA35-DE27-B3F8BCD9F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F55071-D358-BD7E-7CAD-DEA0EA8609A5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054EB-F95D-D189-2C45-7DD18CC62F5F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E476D-18E4-8C84-413B-8726D2C0AA2D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DataClass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D7D5DA-CE84-08B1-DED1-AC11ADF4FA01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04B5B8-496F-1646-91ED-666556B85337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Tuple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이나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Dict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대신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DataClass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를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사용하자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E21289F-5526-A73C-CB9D-AC24FB7A6317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3ECE9C66-94F2-6D27-6D32-CEDC4A9F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E1F731-9796-B001-E78C-534A28FB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C6819-1CAD-9C24-08CF-018C0E19E9F8}"/>
              </a:ext>
            </a:extLst>
          </p:cNvPr>
          <p:cNvSpPr txBox="1"/>
          <p:nvPr/>
        </p:nvSpPr>
        <p:spPr>
          <a:xfrm>
            <a:off x="505865" y="1764832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 힌트는 함수의 인터페이스가 무엇인지 설명할 뿐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-&gt;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실제로 인터페이스를 가능한 한 명확한 데이터 타입으로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고정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’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C472645-F19D-D7AC-6777-948E8F5E9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654" y="3263535"/>
            <a:ext cx="4216400" cy="254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D6FE14-50A8-31DA-B366-4DF6423C6392}"/>
              </a:ext>
            </a:extLst>
          </p:cNvPr>
          <p:cNvSpPr txBox="1"/>
          <p:nvPr/>
        </p:nvSpPr>
        <p:spPr>
          <a:xfrm>
            <a:off x="3161980" y="4098732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반환값이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세 개인 것을 알 수 있음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하지만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각각의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반환값이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의미하는 바는 함수를 모두 확인해야 할 수 있음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6838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10CAE-E7A3-124D-E29D-14669AE28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574E21-9D67-BF6A-A59D-B7EB5C0FE33F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8FA1A-FB8F-6B88-54AA-BAE0C6845EC3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DAEAE-1984-DE5D-A251-C8EF9B5954BC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DataClass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E8416B-F8DC-58A1-4E68-B6847DAD985C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F70AA0-741E-3038-0673-60B86F3139E6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Tuple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이나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Dict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대신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DataClass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를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사용하자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3D484C8-6A87-E198-5AF1-7766919B493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9BD9D9A7-F4E6-1CD2-814B-A504EA34F2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AB54636-53D2-ED06-D21C-F0D7267B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2AD29-5463-03AE-9CC1-36E442B23CA5}"/>
              </a:ext>
            </a:extLst>
          </p:cNvPr>
          <p:cNvSpPr txBox="1"/>
          <p:nvPr/>
        </p:nvSpPr>
        <p:spPr>
          <a:xfrm>
            <a:off x="3562573" y="3783511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각각의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반환값이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의미하는 바를 알 수 있음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하지만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개별 속성의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개수와 타입조차 알 수 없게 됨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dict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키의 이름이 바뀌거나 제거된다면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?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체커로는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알 수 없음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-&gt;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디버깅 하는 데 시간이 더 오래 걸림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A3FD790D-C6D8-3FDF-31DD-89465E94D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754" y="1830335"/>
            <a:ext cx="3632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13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44054-8648-CD1A-02DC-A937E53DE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073C3A-A214-6887-95D8-74947ABC0C57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F1AC9E-22BB-EA8B-E88F-36D837F068FC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7D084F-3DCF-461A-F2EB-32441AE3B88F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DataClass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34B2D7-C8EE-78CD-3D83-BA7CB2493F18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58A2C3-42E9-3A78-9A11-599D1697EE24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Tuple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이나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Dict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대신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DataClass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를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사용하자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8D9963D-EB0A-00AC-2FC2-6E115BEE409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AF5D8DE1-2918-6CF7-A320-CA474F3D190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693B2D7-9D55-61C0-1537-6CE403E1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EEC869-5464-464A-586E-2F7402F961C0}"/>
              </a:ext>
            </a:extLst>
          </p:cNvPr>
          <p:cNvSpPr txBox="1"/>
          <p:nvPr/>
        </p:nvSpPr>
        <p:spPr>
          <a:xfrm>
            <a:off x="374789" y="1830335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그래서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타입이 첨부된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명명된 매개변수와 함께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강타입화된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객체 반환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   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-&gt;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클래스를 만들어라</a:t>
            </a:r>
            <a:endParaRPr lang="en-US" altLang="ko-KR" sz="16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42FF7C-0531-2062-F42D-754F056BDA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133" y="2992876"/>
            <a:ext cx="4644069" cy="26011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91E019-2662-0A04-4BB9-9A3877B2DF62}"/>
              </a:ext>
            </a:extLst>
          </p:cNvPr>
          <p:cNvSpPr txBox="1"/>
          <p:nvPr/>
        </p:nvSpPr>
        <p:spPr>
          <a:xfrm>
            <a:off x="6089854" y="3243580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여전히 생성할 클래스의 이름을 생각해야 하지만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그 외에는 최대한 간결하고 모든 속성에 대해 타입 부여가 가능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함수가 반환하는 객체와 그 세부 타입에 대해 명시적인 설명이 존재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-&gt;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IDE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에서 해당 타입의 이름 및 타입을 표시해 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-&gt;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코드가 변경되면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IDE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및 타입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체커가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변경해야 할 부분을 표시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517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4C7E6-ED1C-3FE8-CB33-43D5BA1F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C96C372-0611-CA7E-E15E-98005C9D6763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CED16-3910-6876-8B16-AE804847F3AB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E8A1E2-348A-CC8D-0FDE-498460EAF06F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DataClass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BEAA4E3-BCEA-CA81-9CCB-BA51827F6A0E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83584B-6DF2-6676-3624-7FEA51BE3154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Tuple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이나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Dict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대신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DataClass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를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사용하자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C817BE7-1D5B-3321-3AC5-EF316885E6C5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575E82F1-47F5-39AE-1554-884E9D2D253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BB44317-BD3F-8BB8-24D3-3AB1D870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11F49B-39AF-70EE-B30F-665D6B3F6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93" y="1916807"/>
            <a:ext cx="4644069" cy="26011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B9EEAB-61BA-C3CF-5D80-6A4CD3EB23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793" y="4732968"/>
            <a:ext cx="3619500" cy="1384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A76C659-EC75-0E87-0799-C51220639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19" y="3613541"/>
            <a:ext cx="3838789" cy="460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888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44C28-BE73-7118-26F7-E6BB61E34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295FD4-7AA9-E36F-01CD-DD6297111FC6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6B0D32-A8FE-5EFA-E1B8-802272F3D4F4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7D772-D5E8-8BF0-2039-721D7D7F4302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DataClass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2832C4-EB0B-CD6B-D636-C85B1A038CA9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D483FA-A60C-787E-E6A7-B91CACAE44BD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Tuple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이나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Dict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대신 </a:t>
              </a:r>
              <a:r>
                <a:rPr lang="en-US" altLang="ko-KR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DataClass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를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사용하자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62A273E-7DED-03AB-D053-046E0AA34CEA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8A73B2D1-E391-9100-2E90-9D2978A5EC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6D6E0E8-FD53-D02F-1E37-98B65B0B8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9E7DF-5E1B-496D-CAE0-625857973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93" y="4732968"/>
            <a:ext cx="3619500" cy="1384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BCEFF3-5AE0-7BC4-4C48-019E3BB10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865" y="1809080"/>
            <a:ext cx="3403600" cy="27686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ACE425-7FED-EBC9-1BC5-1C640D72B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8796" y="2680809"/>
            <a:ext cx="5067300" cy="381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2B5F12-31C9-584B-BDFC-F65080552219}"/>
              </a:ext>
            </a:extLst>
          </p:cNvPr>
          <p:cNvSpPr txBox="1"/>
          <p:nvPr/>
        </p:nvSpPr>
        <p:spPr>
          <a:xfrm>
            <a:off x="5258796" y="3950885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일반적인 클래스를 사용할 때와는 달리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데이터클래스가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이니셜라이저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(__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init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__)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를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자동으로 만들어 주고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__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repr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__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메소드도 자동으로 생성해 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name: str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과 같은 형식으로 타입을 쉽게 제공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54614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18168-3530-FA35-DE27-B3F8BCD9F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F55071-D358-BD7E-7CAD-DEA0EA8609A5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054EB-F95D-D189-2C45-7DD18CC62F5F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BE476D-18E4-8C84-413B-8726D2C0AA2D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Algebraic Data Type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D7D5DA-CE84-08B1-DED1-AC11ADF4FA01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E04B5B8-496F-1646-91ED-666556B85337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ADT, 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대수적 자료형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E21289F-5526-A73C-CB9D-AC24FB7A6317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3ECE9C66-94F2-6D27-6D32-CEDC4A9F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E1F731-9796-B001-E78C-534A28FB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C6819-1CAD-9C24-08CF-018C0E19E9F8}"/>
              </a:ext>
            </a:extLst>
          </p:cNvPr>
          <p:cNvSpPr txBox="1"/>
          <p:nvPr/>
        </p:nvSpPr>
        <p:spPr>
          <a:xfrm>
            <a:off x="505865" y="1764832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데이터의 형태를 명시적으로 설명할 수 있는 매우 강력한 도구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6FE14-50A8-31DA-B366-4DF6423C6392}"/>
              </a:ext>
            </a:extLst>
          </p:cNvPr>
          <p:cNvSpPr txBox="1"/>
          <p:nvPr/>
        </p:nvSpPr>
        <p:spPr>
          <a:xfrm>
            <a:off x="5150727" y="2795136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Rust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에서 소켓 통신 프로그래밍을 할 때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수신할 수 있는 다양한 종류의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Packet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을 모두 명시적으로 열거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각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Packet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에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서로 다른 데이터를 할당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Pattern Matching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을 사용하면 개별 타입에 반응 가능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=&gt;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illegal state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방지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-&gt;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많은 런타임 오류를 방지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lvl="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통일된 일련의 타입으로 작업하기 위해 이를 참조할 </a:t>
            </a:r>
            <a:r>
              <a:rPr lang="en-US" altLang="ko-KR" sz="14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이름</a:t>
            </a:r>
            <a:r>
              <a:rPr lang="en-US" altLang="ko-KR" sz="1400" spc="-3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’ </a:t>
            </a:r>
          </a:p>
          <a:p>
            <a:pPr>
              <a:lnSpc>
                <a:spcPct val="150000"/>
              </a:lnSpc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BF8245-AB2A-0608-175D-6F00E366C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71" y="2484107"/>
            <a:ext cx="3799296" cy="37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450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CE75-48A4-305D-2EC8-AFE4FB71D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632B85-A1FC-D321-4B62-C899C2212AC4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4CC81D-8C2D-C7BE-F8AC-51A72C028F37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B0C7A-D936-E199-CA2D-B95079FFF90E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Algebraic Data Type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11FF081-D3A3-A7E8-ED13-E76BDC3E12A6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83B95-2C17-40B3-54A5-191F09ACA9F3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ADT, 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대수적 자료형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1A1DD0A8-B001-88C9-7724-8D100699B180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92DBC890-FE70-7C1D-7EEE-CDE9C61AB66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6E23130-6AEB-84A5-685C-369C8D22F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7706A-E95F-B7C3-A28A-A5E51172BD33}"/>
              </a:ext>
            </a:extLst>
          </p:cNvPr>
          <p:cNvSpPr txBox="1"/>
          <p:nvPr/>
        </p:nvSpPr>
        <p:spPr>
          <a:xfrm>
            <a:off x="505865" y="2398476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Python</a:t>
            </a: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동적으로 타입이 지정된 언어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타입에 이름을 지정할 필요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X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DA4521-B4AC-5909-6A81-A24358D11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841" y="1670636"/>
            <a:ext cx="3797300" cy="438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E7E8DF-3C38-AE48-E331-3FD44CC30084}"/>
              </a:ext>
            </a:extLst>
          </p:cNvPr>
          <p:cNvSpPr txBox="1"/>
          <p:nvPr/>
        </p:nvSpPr>
        <p:spPr>
          <a:xfrm>
            <a:off x="505865" y="3722047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하지만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 Union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타입을 생성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ADT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와 유사한 역할을 하도록 하는 것이 여전히 유용할 수 있음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클래스에 명시적인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태그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’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가 없으므로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클래스를 구분하려면 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instanceof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또는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pattern matching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을 사용해야 함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1432176-C1B0-642A-58BE-C5035BF13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911" y="2338153"/>
            <a:ext cx="5111865" cy="304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163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D5225-C881-8F27-F973-A22906A0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B0DE11-653A-9488-98FB-93531FB4E7DF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F0B366-613F-3DD0-773D-C03E04A9ECBA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34090-B452-2D47-3DE5-97A832428CBC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Algebraic Data Type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9A0ED4-C60C-B8F9-7797-E307C3824116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79ECCC-36AF-13C8-E651-215E7D797272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Union Type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D55D7F3-087D-6797-8ED4-C99C9DC2F637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31FE568B-F008-46D4-5019-CA22DCEED78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DCA2D3E-2E46-73C6-C0A7-BF5BE9F4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B04786-75E3-248B-DBF3-49293508F9F0}"/>
              </a:ext>
            </a:extLst>
          </p:cNvPr>
          <p:cNvSpPr txBox="1"/>
          <p:nvPr/>
        </p:nvSpPr>
        <p:spPr>
          <a:xfrm>
            <a:off x="514793" y="1830335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클래스는 자신이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Union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에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포함되는지 알 수 없음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742950" lvl="1" indent="-285750">
              <a:lnSpc>
                <a:spcPct val="150000"/>
              </a:lnSpc>
              <a:buFont typeface="Symbol" pitchFamily="2" charset="2"/>
              <a:buChar char="Þ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코드의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강결합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약화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(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코드 간 의존성 약화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)</a:t>
            </a:r>
          </a:p>
          <a:p>
            <a:pPr marL="177800" marR="0" lvl="0" indent="-1778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marR="0" lvl="0" indent="-1778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동일한 타입을 사용하여 여러 다른 </a:t>
            </a:r>
            <a:r>
              <a:rPr kumimoji="0" lang="en-US" altLang="ko-KR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Union</a:t>
            </a:r>
            <a:r>
              <a:rPr kumimoji="0" lang="ko-KR" altLang="en-US" sz="1400" b="0" i="0" u="none" strike="noStrike" kern="1200" cap="none" spc="-30" normalizeH="0" baseline="0" noProof="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을 만들 수 있음</a:t>
            </a:r>
            <a:endParaRPr kumimoji="0" lang="en-US" altLang="ko-KR" sz="1400" b="0" i="0" u="none" strike="noStrike" kern="1200" cap="none" spc="-30" normalizeH="0" baseline="0" noProof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93653B3-47F5-2B42-4554-495260A5F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6" y="3283768"/>
            <a:ext cx="3441700" cy="4953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356175C-EE15-77D7-D2FC-37C462E09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526" y="4072721"/>
            <a:ext cx="3721100" cy="2413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5D5F7FF-D3AE-D08E-EF43-694CDAF9C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7506" y="2625433"/>
            <a:ext cx="4716236" cy="262334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0E5E4F-2891-6852-D137-41D01E739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7506" y="5509824"/>
            <a:ext cx="4394200" cy="381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05CC215-8180-EA59-42B3-65053A0049C7}"/>
              </a:ext>
            </a:extLst>
          </p:cNvPr>
          <p:cNvSpPr txBox="1"/>
          <p:nvPr/>
        </p:nvSpPr>
        <p:spPr>
          <a:xfrm>
            <a:off x="6089854" y="1830334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자동 직렬화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역직렬화에도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매우 유용함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추가 코드 없이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Union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타입을 직렬화 및 역직렬화 가능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6178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60777-3692-33BB-87D5-8EECEAC5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B01D3B7-F17F-15ED-0882-4FAA2C7D56EB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67E26E-3B61-C027-D0DF-BBAC6A5D0A63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99A7E-1BF5-1AD8-5551-3E90C086B083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NewType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B09441-642F-3700-42A1-88C9878A6AAC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4FCDAFC-00DF-283F-5028-78779FC69BC7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일반적인 데이터 타입에 새롭게 이름을 지정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892175C3-4957-CB5C-2087-6F5ECA9EA660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5F74690E-E112-D45B-4CC9-CE951C02D9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CE6EC4-9D80-1CEB-B056-7F3D8FEB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D140E3-B761-3EE8-D85F-00578F334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204" y="1943100"/>
            <a:ext cx="6083300" cy="2971800"/>
          </a:xfrm>
          <a:prstGeom prst="rect">
            <a:avLst/>
          </a:prstGeom>
        </p:spPr>
      </p:pic>
      <p:sp>
        <p:nvSpPr>
          <p:cNvPr id="6" name="자유형 5">
            <a:extLst>
              <a:ext uri="{FF2B5EF4-FFF2-40B4-BE49-F238E27FC236}">
                <a16:creationId xmlns:a16="http://schemas.microsoft.com/office/drawing/2014/main" id="{724C9794-545D-CBCC-EA69-1B6DF41CE266}"/>
              </a:ext>
            </a:extLst>
          </p:cNvPr>
          <p:cNvSpPr/>
          <p:nvPr/>
        </p:nvSpPr>
        <p:spPr>
          <a:xfrm>
            <a:off x="5727217" y="4934922"/>
            <a:ext cx="1346178" cy="45719"/>
          </a:xfrm>
          <a:custGeom>
            <a:avLst/>
            <a:gdLst>
              <a:gd name="connsiteX0" fmla="*/ 115467 w 2463282"/>
              <a:gd name="connsiteY0" fmla="*/ 791 h 234365"/>
              <a:gd name="connsiteX1" fmla="*/ 615821 w 2463282"/>
              <a:gd name="connsiteY1" fmla="*/ 75195 h 234365"/>
              <a:gd name="connsiteX2" fmla="*/ 1231641 w 2463282"/>
              <a:gd name="connsiteY2" fmla="*/ 75195 h 234365"/>
              <a:gd name="connsiteX3" fmla="*/ 1847462 w 2463282"/>
              <a:gd name="connsiteY3" fmla="*/ 75195 h 234365"/>
              <a:gd name="connsiteX4" fmla="*/ 2463282 w 2463282"/>
              <a:gd name="connsiteY4" fmla="*/ 75195 h 234365"/>
              <a:gd name="connsiteX5" fmla="*/ 2463282 w 2463282"/>
              <a:gd name="connsiteY5" fmla="*/ 159171 h 234365"/>
              <a:gd name="connsiteX6" fmla="*/ 1847462 w 2463282"/>
              <a:gd name="connsiteY6" fmla="*/ 159171 h 234365"/>
              <a:gd name="connsiteX7" fmla="*/ 1231641 w 2463282"/>
              <a:gd name="connsiteY7" fmla="*/ 159171 h 234365"/>
              <a:gd name="connsiteX8" fmla="*/ 615821 w 2463282"/>
              <a:gd name="connsiteY8" fmla="*/ 159171 h 234365"/>
              <a:gd name="connsiteX9" fmla="*/ 0 w 2463282"/>
              <a:gd name="connsiteY9" fmla="*/ 159171 h 234365"/>
              <a:gd name="connsiteX10" fmla="*/ 0 w 2463282"/>
              <a:gd name="connsiteY10" fmla="*/ 75195 h 234365"/>
              <a:gd name="connsiteX11" fmla="*/ 115467 w 2463282"/>
              <a:gd name="connsiteY11" fmla="*/ 791 h 2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3282" h="234365">
                <a:moveTo>
                  <a:pt x="115467" y="791"/>
                </a:moveTo>
                <a:cubicBezTo>
                  <a:pt x="282252" y="-17397"/>
                  <a:pt x="449036" y="286835"/>
                  <a:pt x="615821" y="75195"/>
                </a:cubicBezTo>
                <a:cubicBezTo>
                  <a:pt x="821094" y="-185285"/>
                  <a:pt x="1026368" y="335675"/>
                  <a:pt x="1231641" y="75195"/>
                </a:cubicBezTo>
                <a:cubicBezTo>
                  <a:pt x="1436915" y="-185285"/>
                  <a:pt x="1642188" y="335675"/>
                  <a:pt x="1847462" y="75195"/>
                </a:cubicBezTo>
                <a:cubicBezTo>
                  <a:pt x="2052735" y="-185285"/>
                  <a:pt x="2258009" y="335675"/>
                  <a:pt x="2463282" y="75195"/>
                </a:cubicBezTo>
                <a:lnTo>
                  <a:pt x="2463282" y="159171"/>
                </a:lnTo>
                <a:cubicBezTo>
                  <a:pt x="2258009" y="419651"/>
                  <a:pt x="2052735" y="-101309"/>
                  <a:pt x="1847462" y="159171"/>
                </a:cubicBezTo>
                <a:cubicBezTo>
                  <a:pt x="1642188" y="419651"/>
                  <a:pt x="1436915" y="-101309"/>
                  <a:pt x="1231641" y="159171"/>
                </a:cubicBezTo>
                <a:cubicBezTo>
                  <a:pt x="1026368" y="419651"/>
                  <a:pt x="821094" y="-101309"/>
                  <a:pt x="615821" y="159171"/>
                </a:cubicBezTo>
                <a:cubicBezTo>
                  <a:pt x="410547" y="419651"/>
                  <a:pt x="205274" y="-101309"/>
                  <a:pt x="0" y="159171"/>
                </a:cubicBezTo>
                <a:lnTo>
                  <a:pt x="0" y="75195"/>
                </a:lnTo>
                <a:cubicBezTo>
                  <a:pt x="38489" y="26355"/>
                  <a:pt x="76978" y="4988"/>
                  <a:pt x="115467" y="791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DFCD11-F8FB-8BF9-FB15-B03E345CED05}"/>
              </a:ext>
            </a:extLst>
          </p:cNvPr>
          <p:cNvSpPr txBox="1"/>
          <p:nvPr/>
        </p:nvSpPr>
        <p:spPr>
          <a:xfrm>
            <a:off x="5819893" y="4957781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car_id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driver_id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여야 하지만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반대로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들어감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하지만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둘 다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int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타입이므로 타입 오류가 발생하지 않음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556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E3DA-4174-8986-8E5B-63503F4C8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246E18-DF98-6DA1-8D3B-5EDD933DD7BD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15868A-A287-A08C-D503-E822C2FA6914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FD595C-1701-3574-231B-F8C53150BC4C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NewType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F7EE62B-4169-E14F-5D36-7258298DF3DB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4E918BA-A9FD-A86D-70A3-AD9685677EE5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일반적인 데이터 타입에 새롭게 이름을 지정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777299A4-645E-8DAF-61AF-1797E4423C4C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B955E957-63BB-899E-40F2-5BDD8FF9EA2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A680273-0806-2C87-9A1A-3C759F5D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857F7E-4BAC-3B96-B7AB-AFD38A5DF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304" y="1670636"/>
            <a:ext cx="6769100" cy="4140200"/>
          </a:xfrm>
          <a:prstGeom prst="rect">
            <a:avLst/>
          </a:prstGeom>
        </p:spPr>
      </p:pic>
      <p:sp>
        <p:nvSpPr>
          <p:cNvPr id="12" name="자유형 11">
            <a:extLst>
              <a:ext uri="{FF2B5EF4-FFF2-40B4-BE49-F238E27FC236}">
                <a16:creationId xmlns:a16="http://schemas.microsoft.com/office/drawing/2014/main" id="{D46B4CFC-D5E1-C177-A83B-A6A93C8E1EDC}"/>
              </a:ext>
            </a:extLst>
          </p:cNvPr>
          <p:cNvSpPr/>
          <p:nvPr/>
        </p:nvSpPr>
        <p:spPr>
          <a:xfrm>
            <a:off x="5414701" y="5849353"/>
            <a:ext cx="1346178" cy="45719"/>
          </a:xfrm>
          <a:custGeom>
            <a:avLst/>
            <a:gdLst>
              <a:gd name="connsiteX0" fmla="*/ 115467 w 2463282"/>
              <a:gd name="connsiteY0" fmla="*/ 791 h 234365"/>
              <a:gd name="connsiteX1" fmla="*/ 615821 w 2463282"/>
              <a:gd name="connsiteY1" fmla="*/ 75195 h 234365"/>
              <a:gd name="connsiteX2" fmla="*/ 1231641 w 2463282"/>
              <a:gd name="connsiteY2" fmla="*/ 75195 h 234365"/>
              <a:gd name="connsiteX3" fmla="*/ 1847462 w 2463282"/>
              <a:gd name="connsiteY3" fmla="*/ 75195 h 234365"/>
              <a:gd name="connsiteX4" fmla="*/ 2463282 w 2463282"/>
              <a:gd name="connsiteY4" fmla="*/ 75195 h 234365"/>
              <a:gd name="connsiteX5" fmla="*/ 2463282 w 2463282"/>
              <a:gd name="connsiteY5" fmla="*/ 159171 h 234365"/>
              <a:gd name="connsiteX6" fmla="*/ 1847462 w 2463282"/>
              <a:gd name="connsiteY6" fmla="*/ 159171 h 234365"/>
              <a:gd name="connsiteX7" fmla="*/ 1231641 w 2463282"/>
              <a:gd name="connsiteY7" fmla="*/ 159171 h 234365"/>
              <a:gd name="connsiteX8" fmla="*/ 615821 w 2463282"/>
              <a:gd name="connsiteY8" fmla="*/ 159171 h 234365"/>
              <a:gd name="connsiteX9" fmla="*/ 0 w 2463282"/>
              <a:gd name="connsiteY9" fmla="*/ 159171 h 234365"/>
              <a:gd name="connsiteX10" fmla="*/ 0 w 2463282"/>
              <a:gd name="connsiteY10" fmla="*/ 75195 h 234365"/>
              <a:gd name="connsiteX11" fmla="*/ 115467 w 2463282"/>
              <a:gd name="connsiteY11" fmla="*/ 791 h 2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3282" h="234365">
                <a:moveTo>
                  <a:pt x="115467" y="791"/>
                </a:moveTo>
                <a:cubicBezTo>
                  <a:pt x="282252" y="-17397"/>
                  <a:pt x="449036" y="286835"/>
                  <a:pt x="615821" y="75195"/>
                </a:cubicBezTo>
                <a:cubicBezTo>
                  <a:pt x="821094" y="-185285"/>
                  <a:pt x="1026368" y="335675"/>
                  <a:pt x="1231641" y="75195"/>
                </a:cubicBezTo>
                <a:cubicBezTo>
                  <a:pt x="1436915" y="-185285"/>
                  <a:pt x="1642188" y="335675"/>
                  <a:pt x="1847462" y="75195"/>
                </a:cubicBezTo>
                <a:cubicBezTo>
                  <a:pt x="2052735" y="-185285"/>
                  <a:pt x="2258009" y="335675"/>
                  <a:pt x="2463282" y="75195"/>
                </a:cubicBezTo>
                <a:lnTo>
                  <a:pt x="2463282" y="159171"/>
                </a:lnTo>
                <a:cubicBezTo>
                  <a:pt x="2258009" y="419651"/>
                  <a:pt x="2052735" y="-101309"/>
                  <a:pt x="1847462" y="159171"/>
                </a:cubicBezTo>
                <a:cubicBezTo>
                  <a:pt x="1642188" y="419651"/>
                  <a:pt x="1436915" y="-101309"/>
                  <a:pt x="1231641" y="159171"/>
                </a:cubicBezTo>
                <a:cubicBezTo>
                  <a:pt x="1026368" y="419651"/>
                  <a:pt x="821094" y="-101309"/>
                  <a:pt x="615821" y="159171"/>
                </a:cubicBezTo>
                <a:cubicBezTo>
                  <a:pt x="410547" y="419651"/>
                  <a:pt x="205274" y="-101309"/>
                  <a:pt x="0" y="159171"/>
                </a:cubicBezTo>
                <a:lnTo>
                  <a:pt x="0" y="75195"/>
                </a:lnTo>
                <a:cubicBezTo>
                  <a:pt x="38489" y="26355"/>
                  <a:pt x="76978" y="4988"/>
                  <a:pt x="115467" y="791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DAC0F-DCEA-A094-8B1C-1D711F7F2D25}"/>
              </a:ext>
            </a:extLst>
          </p:cNvPr>
          <p:cNvSpPr txBox="1"/>
          <p:nvPr/>
        </p:nvSpPr>
        <p:spPr>
          <a:xfrm>
            <a:off x="5507377" y="5872212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원래 이 부분에서 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TypeError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가 뜨는데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….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VSCode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문제인지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안뜨는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Issue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발생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79312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D81757BF-4239-8C3C-A119-FD9E8CD2AEA8}"/>
              </a:ext>
            </a:extLst>
          </p:cNvPr>
          <p:cNvSpPr/>
          <p:nvPr/>
        </p:nvSpPr>
        <p:spPr>
          <a:xfrm>
            <a:off x="-12291" y="-1"/>
            <a:ext cx="12204291" cy="13889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2FAEC1-1A0A-D8AA-FBB4-9486FC376E65}"/>
              </a:ext>
            </a:extLst>
          </p:cNvPr>
          <p:cNvSpPr txBox="1"/>
          <p:nvPr/>
        </p:nvSpPr>
        <p:spPr>
          <a:xfrm>
            <a:off x="485003" y="1812271"/>
            <a:ext cx="3663890" cy="58741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457200" indent="-457200">
              <a:lnSpc>
                <a:spcPct val="114000"/>
              </a:lnSpc>
              <a:buFontTx/>
              <a:buChar char="-"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Why?</a:t>
            </a:r>
          </a:p>
          <a:p>
            <a:pPr>
              <a:lnSpc>
                <a:spcPct val="114000"/>
              </a:lnSpc>
            </a:pP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  <a:p>
            <a:pPr marL="457200" indent="-457200">
              <a:lnSpc>
                <a:spcPct val="114000"/>
              </a:lnSpc>
              <a:buFontTx/>
              <a:buChar char="-"/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How?</a:t>
            </a:r>
          </a:p>
          <a:p>
            <a:pPr marL="971550" lvl="1" indent="-514350">
              <a:lnSpc>
                <a:spcPct val="114000"/>
              </a:lnSpc>
              <a:buAutoNum type="arabicPeriod"/>
            </a:pPr>
            <a:r>
              <a:rPr lang="en-US" altLang="ko-KR" sz="3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anumSquare Neo ExtraBold" pitchFamily="2" charset="-127"/>
                <a:ea typeface="NanumSquare Neo ExtraBold" pitchFamily="2" charset="-127"/>
              </a:rPr>
              <a:t>Type Hint</a:t>
            </a:r>
          </a:p>
          <a:p>
            <a:pPr marL="971550" lvl="1" indent="-514350">
              <a:lnSpc>
                <a:spcPct val="114000"/>
              </a:lnSpc>
              <a:buAutoNum type="arabicPeriod"/>
            </a:pPr>
            <a:r>
              <a:rPr lang="en-US" altLang="ko-KR" sz="30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anumSquare Neo ExtraBold" pitchFamily="2" charset="-127"/>
                <a:ea typeface="NanumSquare Neo ExtraBold" pitchFamily="2" charset="-127"/>
              </a:rPr>
              <a:t>DataClass</a:t>
            </a:r>
            <a:endParaRPr lang="en-US" altLang="ko-KR" sz="3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anumSquare Neo ExtraBold" pitchFamily="2" charset="-127"/>
              <a:ea typeface="NanumSquare Neo ExtraBold" pitchFamily="2" charset="-127"/>
            </a:endParaRPr>
          </a:p>
          <a:p>
            <a:pPr marL="971550" lvl="1" indent="-514350">
              <a:lnSpc>
                <a:spcPct val="114000"/>
              </a:lnSpc>
              <a:buAutoNum type="arabicPeriod"/>
            </a:pPr>
            <a:r>
              <a:rPr lang="en-US" altLang="ko-KR" sz="3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anumSquare Neo ExtraBold" pitchFamily="2" charset="-127"/>
                <a:ea typeface="NanumSquare Neo ExtraBold" pitchFamily="2" charset="-127"/>
              </a:rPr>
              <a:t>Algebraic Data Type</a:t>
            </a:r>
          </a:p>
          <a:p>
            <a:pPr marL="971550" lvl="1" indent="-514350">
              <a:lnSpc>
                <a:spcPct val="114000"/>
              </a:lnSpc>
              <a:buAutoNum type="arabicPeriod"/>
            </a:pPr>
            <a:r>
              <a:rPr lang="en-US" altLang="ko-KR" sz="3000" b="1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anumSquare Neo ExtraBold" pitchFamily="2" charset="-127"/>
                <a:ea typeface="NanumSquare Neo ExtraBold" pitchFamily="2" charset="-127"/>
              </a:rPr>
              <a:t>NewType</a:t>
            </a:r>
            <a:endParaRPr lang="en-US" altLang="ko-KR" sz="3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anumSquare Neo ExtraBold" pitchFamily="2" charset="-127"/>
              <a:ea typeface="NanumSquare Neo ExtraBold" pitchFamily="2" charset="-127"/>
            </a:endParaRPr>
          </a:p>
          <a:p>
            <a:pPr marL="971550" lvl="1" indent="-514350">
              <a:lnSpc>
                <a:spcPct val="114000"/>
              </a:lnSpc>
              <a:buAutoNum type="arabicPeriod"/>
            </a:pPr>
            <a:r>
              <a:rPr lang="ko-KR" altLang="en-US" sz="3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NanumSquare Neo ExtraBold" pitchFamily="2" charset="-127"/>
                <a:ea typeface="NanumSquare Neo ExtraBold" pitchFamily="2" charset="-127"/>
              </a:rPr>
              <a:t>생성자 함수 사용</a:t>
            </a:r>
            <a:endParaRPr lang="en-US" altLang="ko-KR" sz="3000" b="1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NanumSquare Neo ExtraBold" pitchFamily="2" charset="-127"/>
              <a:ea typeface="NanumSquare Neo ExtraBold" pitchFamily="2" charset="-127"/>
            </a:endParaRPr>
          </a:p>
          <a:p>
            <a:pPr marL="457200" indent="-457200">
              <a:buFontTx/>
              <a:buChar char="-"/>
            </a:pP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7518172E-AB45-55F5-7E0B-00ED5EAE986F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0" y="648966"/>
            <a:ext cx="809208" cy="4672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A059406-9669-148F-7E37-3C7BA7AD8F29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4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424787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6DBCE-9701-E31B-1665-E8C678F25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C00EB8-EDDA-F9AF-B969-54CE56C8072F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8F2CAC-6833-E99E-95CA-DB2AED381392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6D1F25-DD71-9C06-1BAD-A072E987F58D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NewType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4BA2D60-5FA8-F47D-125F-4FEC71F46268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3968CB-60D1-574B-B41A-E65149AC8CAD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일반적인 데이터 타입에 새롭게 이름을 지정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ABF2BD6-CA9F-2CAC-4916-54AC97991C91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DBD16E2C-4B9E-1313-BFDB-8B3AA4CEDE2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4F19AB3-D76D-234F-C40D-6869C7E0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2C3BF4-530E-3EF7-D4C3-6B8A6D1E7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304" y="1670636"/>
            <a:ext cx="6769100" cy="4140200"/>
          </a:xfrm>
          <a:prstGeom prst="rect">
            <a:avLst/>
          </a:prstGeom>
        </p:spPr>
      </p:pic>
      <p:sp>
        <p:nvSpPr>
          <p:cNvPr id="12" name="자유형 11">
            <a:extLst>
              <a:ext uri="{FF2B5EF4-FFF2-40B4-BE49-F238E27FC236}">
                <a16:creationId xmlns:a16="http://schemas.microsoft.com/office/drawing/2014/main" id="{20A508E8-1080-6E36-E92D-FF2340CB1CAC}"/>
              </a:ext>
            </a:extLst>
          </p:cNvPr>
          <p:cNvSpPr/>
          <p:nvPr/>
        </p:nvSpPr>
        <p:spPr>
          <a:xfrm>
            <a:off x="5414701" y="5849353"/>
            <a:ext cx="1346178" cy="45719"/>
          </a:xfrm>
          <a:custGeom>
            <a:avLst/>
            <a:gdLst>
              <a:gd name="connsiteX0" fmla="*/ 115467 w 2463282"/>
              <a:gd name="connsiteY0" fmla="*/ 791 h 234365"/>
              <a:gd name="connsiteX1" fmla="*/ 615821 w 2463282"/>
              <a:gd name="connsiteY1" fmla="*/ 75195 h 234365"/>
              <a:gd name="connsiteX2" fmla="*/ 1231641 w 2463282"/>
              <a:gd name="connsiteY2" fmla="*/ 75195 h 234365"/>
              <a:gd name="connsiteX3" fmla="*/ 1847462 w 2463282"/>
              <a:gd name="connsiteY3" fmla="*/ 75195 h 234365"/>
              <a:gd name="connsiteX4" fmla="*/ 2463282 w 2463282"/>
              <a:gd name="connsiteY4" fmla="*/ 75195 h 234365"/>
              <a:gd name="connsiteX5" fmla="*/ 2463282 w 2463282"/>
              <a:gd name="connsiteY5" fmla="*/ 159171 h 234365"/>
              <a:gd name="connsiteX6" fmla="*/ 1847462 w 2463282"/>
              <a:gd name="connsiteY6" fmla="*/ 159171 h 234365"/>
              <a:gd name="connsiteX7" fmla="*/ 1231641 w 2463282"/>
              <a:gd name="connsiteY7" fmla="*/ 159171 h 234365"/>
              <a:gd name="connsiteX8" fmla="*/ 615821 w 2463282"/>
              <a:gd name="connsiteY8" fmla="*/ 159171 h 234365"/>
              <a:gd name="connsiteX9" fmla="*/ 0 w 2463282"/>
              <a:gd name="connsiteY9" fmla="*/ 159171 h 234365"/>
              <a:gd name="connsiteX10" fmla="*/ 0 w 2463282"/>
              <a:gd name="connsiteY10" fmla="*/ 75195 h 234365"/>
              <a:gd name="connsiteX11" fmla="*/ 115467 w 2463282"/>
              <a:gd name="connsiteY11" fmla="*/ 791 h 234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463282" h="234365">
                <a:moveTo>
                  <a:pt x="115467" y="791"/>
                </a:moveTo>
                <a:cubicBezTo>
                  <a:pt x="282252" y="-17397"/>
                  <a:pt x="449036" y="286835"/>
                  <a:pt x="615821" y="75195"/>
                </a:cubicBezTo>
                <a:cubicBezTo>
                  <a:pt x="821094" y="-185285"/>
                  <a:pt x="1026368" y="335675"/>
                  <a:pt x="1231641" y="75195"/>
                </a:cubicBezTo>
                <a:cubicBezTo>
                  <a:pt x="1436915" y="-185285"/>
                  <a:pt x="1642188" y="335675"/>
                  <a:pt x="1847462" y="75195"/>
                </a:cubicBezTo>
                <a:cubicBezTo>
                  <a:pt x="2052735" y="-185285"/>
                  <a:pt x="2258009" y="335675"/>
                  <a:pt x="2463282" y="75195"/>
                </a:cubicBezTo>
                <a:lnTo>
                  <a:pt x="2463282" y="159171"/>
                </a:lnTo>
                <a:cubicBezTo>
                  <a:pt x="2258009" y="419651"/>
                  <a:pt x="2052735" y="-101309"/>
                  <a:pt x="1847462" y="159171"/>
                </a:cubicBezTo>
                <a:cubicBezTo>
                  <a:pt x="1642188" y="419651"/>
                  <a:pt x="1436915" y="-101309"/>
                  <a:pt x="1231641" y="159171"/>
                </a:cubicBezTo>
                <a:cubicBezTo>
                  <a:pt x="1026368" y="419651"/>
                  <a:pt x="821094" y="-101309"/>
                  <a:pt x="615821" y="159171"/>
                </a:cubicBezTo>
                <a:cubicBezTo>
                  <a:pt x="410547" y="419651"/>
                  <a:pt x="205274" y="-101309"/>
                  <a:pt x="0" y="159171"/>
                </a:cubicBezTo>
                <a:lnTo>
                  <a:pt x="0" y="75195"/>
                </a:lnTo>
                <a:cubicBezTo>
                  <a:pt x="38489" y="26355"/>
                  <a:pt x="76978" y="4988"/>
                  <a:pt x="115467" y="791"/>
                </a:cubicBezTo>
                <a:close/>
              </a:path>
            </a:pathLst>
          </a:cu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47D9B-749C-722B-1F34-8AC2D7B3FAE0}"/>
              </a:ext>
            </a:extLst>
          </p:cNvPr>
          <p:cNvSpPr txBox="1"/>
          <p:nvPr/>
        </p:nvSpPr>
        <p:spPr>
          <a:xfrm>
            <a:off x="5507377" y="5872212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원래 이 부분에서 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TypeError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가 뜨는데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….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VSCode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문제인지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안뜨는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Issue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발생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54876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3A9EF-7F41-CD97-1A30-283287FD6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DB386C-86B0-091F-D3D0-57FC4467D1FB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EED678-AC99-96B1-5159-1FFE50D6BD93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B2A30-BAF2-F0C4-FD32-74305F9378C4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생성자 함수 사용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6A8ABB6-2B93-55A5-AD14-75CB43BA9B80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91CCC0-F52B-3227-1E40-A0268180EBED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일반 함수를 사용해 구조체의 인스턴스를 생성하자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F0C5C18B-BBA9-E04B-4A8E-EEC3F031A4E5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A038BD2D-8439-C4F7-7913-BA83CFC1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329E45E-7EAD-80A1-6B77-42421C4A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F024D-DCC4-71FE-120A-5EC3E70D6578}"/>
              </a:ext>
            </a:extLst>
          </p:cNvPr>
          <p:cNvSpPr txBox="1"/>
          <p:nvPr/>
        </p:nvSpPr>
        <p:spPr>
          <a:xfrm>
            <a:off x="1100862" y="3061893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Python</a:t>
            </a: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생성자 오버로딩이 없음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객체를 여러 가지 방법으로 생성해야 하는 경우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매개변수가 많은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__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init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__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메소드를 사용해야 함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DBDFAF-EF5F-513E-BF8E-D87FF3952B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032" y="2270336"/>
            <a:ext cx="2959100" cy="318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326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09EBE-7ABD-2C2C-E312-CBFC0E81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EA839E-ABD4-6234-47FA-D216DF5E8B30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4FD60-AD2C-B565-4797-01E7DB08F12B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ABA518-2935-8E06-D28C-5D3EEC591560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생성자 함수 사용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4A1572F-2152-2A1F-65F8-0E2FA61D7E3D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21A5EC-E44B-DA78-1A9C-33472D3C3D4D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일반 함수를 사용해 구조체의 인스턴스를 생성하자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DF26075E-37C5-A9C7-E6C4-94846F97E71A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55340229-3A1A-2F3E-1149-04C42857478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E21545-30BA-BDEE-05C4-E09F958A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21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C2BE17-FCA9-C543-ABBF-2FB6DC92E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2517579"/>
            <a:ext cx="7772400" cy="182284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FC981B-75E6-814A-E8B4-865823D21D1F}"/>
              </a:ext>
            </a:extLst>
          </p:cNvPr>
          <p:cNvSpPr txBox="1"/>
          <p:nvPr/>
        </p:nvSpPr>
        <p:spPr>
          <a:xfrm>
            <a:off x="2209800" y="4493495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명시적인 이름을 가진 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‘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생성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’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함수를 만들자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3162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7DC7-553E-8AEA-C430-AF3B3B7B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4213F-7A2B-7771-A9AA-FF8D196F9CBE}"/>
              </a:ext>
            </a:extLst>
          </p:cNvPr>
          <p:cNvSpPr/>
          <p:nvPr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ddiUD 온고딕 Regular" panose="020B0503000000000000" pitchFamily="50" charset="-127"/>
              <a:ea typeface="KoddiUD 온고딕 Regular" panose="020B0503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8CD719-82A1-2F07-BE13-C84479020953}"/>
              </a:ext>
            </a:extLst>
          </p:cNvPr>
          <p:cNvGrpSpPr/>
          <p:nvPr/>
        </p:nvGrpSpPr>
        <p:grpSpPr>
          <a:xfrm>
            <a:off x="1574157" y="1236904"/>
            <a:ext cx="9031394" cy="4368332"/>
            <a:chOff x="768351" y="1730390"/>
            <a:chExt cx="6540902" cy="436833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05EEA2C9-6388-01EC-5C15-32A1C4728383}"/>
                </a:ext>
              </a:extLst>
            </p:cNvPr>
            <p:cNvSpPr/>
            <p:nvPr/>
          </p:nvSpPr>
          <p:spPr>
            <a:xfrm>
              <a:off x="768351" y="1746250"/>
              <a:ext cx="6540902" cy="4352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313B1A-E207-5963-259C-1CAFD1DF2FB9}"/>
                </a:ext>
              </a:extLst>
            </p:cNvPr>
            <p:cNvSpPr txBox="1"/>
            <p:nvPr/>
          </p:nvSpPr>
          <p:spPr>
            <a:xfrm>
              <a:off x="876342" y="1730390"/>
              <a:ext cx="5398321" cy="64573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ko-KR" altLang="en-US" sz="20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NanumSquare Neo ExtraBold" pitchFamily="2" charset="-127"/>
                  <a:ea typeface="NanumSquare Neo ExtraBold" pitchFamily="2" charset="-127"/>
                </a:rPr>
                <a:t>참고 문서</a:t>
              </a:r>
              <a:endParaRPr lang="en-US" altLang="ko-KR" sz="2000" b="1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NanumSquare Neo ExtraBold" pitchFamily="2" charset="-127"/>
                <a:ea typeface="NanumSquare Neo ExtraBold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9F52B90-89DF-B238-829F-C47F05398924}"/>
                </a:ext>
              </a:extLst>
            </p:cNvPr>
            <p:cNvCxnSpPr>
              <a:cxnSpLocks/>
            </p:cNvCxnSpPr>
            <p:nvPr/>
          </p:nvCxnSpPr>
          <p:spPr>
            <a:xfrm>
              <a:off x="935823" y="2454502"/>
              <a:ext cx="28126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033FB5A-B0D2-2C1D-6F19-B3384C6E7DE2}"/>
              </a:ext>
            </a:extLst>
          </p:cNvPr>
          <p:cNvSpPr txBox="1"/>
          <p:nvPr/>
        </p:nvSpPr>
        <p:spPr>
          <a:xfrm>
            <a:off x="1805395" y="2023843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https://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ssapsudev.tistory.com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/18</a:t>
            </a: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https://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kobzol.github.io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/rust/python/2023/05/20/writing-python-like-its-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rust.html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https://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cocojen.tistory.com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/13</a:t>
            </a: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2982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1B79487-AB29-2037-275E-8D93EDF818A4}"/>
              </a:ext>
            </a:extLst>
          </p:cNvPr>
          <p:cNvSpPr/>
          <p:nvPr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FB556-FCF8-4E5B-9EA5-54DA03EFF8B4}"/>
              </a:ext>
            </a:extLst>
          </p:cNvPr>
          <p:cNvSpPr txBox="1"/>
          <p:nvPr/>
        </p:nvSpPr>
        <p:spPr>
          <a:xfrm>
            <a:off x="9035585" y="3738903"/>
            <a:ext cx="2600155" cy="1015021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noAutofit/>
          </a:bodyPr>
          <a:lstStyle/>
          <a:p>
            <a:pPr algn="r">
              <a:lnSpc>
                <a:spcPct val="120000"/>
              </a:lnSpc>
            </a:pPr>
            <a:r>
              <a:rPr lang="ko-KR" altLang="en-US" sz="6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KoPubWorld돋움체 Light" panose="00000300000000000000" pitchFamily="2" charset="-127"/>
              </a:rPr>
              <a:t>감사합니다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2650E5-E653-DF93-8C38-2771C73CD8DA}"/>
              </a:ext>
            </a:extLst>
          </p:cNvPr>
          <p:cNvSpPr txBox="1"/>
          <p:nvPr/>
        </p:nvSpPr>
        <p:spPr>
          <a:xfrm>
            <a:off x="9121829" y="4784920"/>
            <a:ext cx="2513911" cy="52615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✉️ </a:t>
            </a:r>
            <a:r>
              <a:rPr lang="en-US" altLang="ko-KR" sz="1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</a:t>
            </a:r>
            <a:r>
              <a:rPr lang="en-US" altLang="ko-KR" sz="16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me@seongjxn.page</a:t>
            </a:r>
            <a:endParaRPr lang="ko-KR" altLang="en-US" sz="16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2A5FF03D-D764-E23D-E842-7ADD7F4529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8437" y="5971431"/>
            <a:ext cx="767303" cy="443091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AEBE818-1560-FE88-5E74-5616F2085196}"/>
              </a:ext>
            </a:extLst>
          </p:cNvPr>
          <p:cNvCxnSpPr>
            <a:cxnSpLocks/>
          </p:cNvCxnSpPr>
          <p:nvPr/>
        </p:nvCxnSpPr>
        <p:spPr>
          <a:xfrm>
            <a:off x="2662275" y="4839649"/>
            <a:ext cx="897346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45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ECA15-9EBD-CFC2-DCC2-69F172F53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283CAA-C141-D081-B304-20FEAEA9B926}"/>
              </a:ext>
            </a:extLst>
          </p:cNvPr>
          <p:cNvSpPr/>
          <p:nvPr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ddiUD 온고딕 Regular" panose="020B0503000000000000" pitchFamily="50" charset="-127"/>
              <a:ea typeface="KoddiUD 온고딕 Regular" panose="020B0503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44E794-86E5-FABB-AB32-7826A3AE9207}"/>
              </a:ext>
            </a:extLst>
          </p:cNvPr>
          <p:cNvGrpSpPr/>
          <p:nvPr/>
        </p:nvGrpSpPr>
        <p:grpSpPr>
          <a:xfrm>
            <a:off x="2819403" y="1252764"/>
            <a:ext cx="6540902" cy="4352472"/>
            <a:chOff x="768351" y="1746250"/>
            <a:chExt cx="6540902" cy="435247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4380295-4B43-CF0A-99C1-1B049E2811FA}"/>
                </a:ext>
              </a:extLst>
            </p:cNvPr>
            <p:cNvSpPr/>
            <p:nvPr/>
          </p:nvSpPr>
          <p:spPr>
            <a:xfrm>
              <a:off x="768351" y="1746250"/>
              <a:ext cx="6540902" cy="4352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CE1637-7AA5-A73E-6F1A-A49DDEA9E8D1}"/>
                </a:ext>
              </a:extLst>
            </p:cNvPr>
            <p:cNvSpPr txBox="1"/>
            <p:nvPr/>
          </p:nvSpPr>
          <p:spPr>
            <a:xfrm>
              <a:off x="901490" y="4494041"/>
              <a:ext cx="5398321" cy="64573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32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NanumSquare Neo Heavy" pitchFamily="2" charset="-127"/>
                  <a:ea typeface="NanumSquare Neo Heavy" pitchFamily="2" charset="-127"/>
                </a:rPr>
                <a:t>Why?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16BA824-082E-0F48-D4B7-0E0DABA2D8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034" y="5218153"/>
              <a:ext cx="28126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138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E15E559-814E-42EE-B57F-B16F230EE1A8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C40FC-8079-42BF-8950-33D9D94F8C40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DDF68-84D7-A01D-5CD5-4A7CB5463C68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Why?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AD400A3-B78B-D070-E3F7-96096F8B54AA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D7C7F5-B077-61C3-ED42-8525A46A1E43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왜 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Python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을 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Rust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처럼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작성해야 하는가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?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89EFEEF-A3FB-2D4B-7F4C-B41ECAD328A5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75D02FA2-76E0-EBEA-CFE3-79CE471B67A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3C2613-E07E-BEF2-12B5-C4EABB3E9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8B12-BBBB-2EB1-AA9E-36978045C05A}"/>
              </a:ext>
            </a:extLst>
          </p:cNvPr>
          <p:cNvSpPr txBox="1"/>
          <p:nvPr/>
        </p:nvSpPr>
        <p:spPr>
          <a:xfrm>
            <a:off x="505865" y="2694787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Python</a:t>
            </a: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높은 자유도를 가진 프로그래밍 언어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 제한이 없고 느슨한 타입을 사용하는 함수 작성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dict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를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사방에 전달하고 반환하는 코드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str 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 인터페이스 사용</a:t>
            </a: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ko-KR" altLang="en-US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99CF183-2F50-B1BD-4398-50D676CA32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942" y="2339980"/>
            <a:ext cx="5631562" cy="30495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B2AEA0-1112-A7B6-4D85-42EAD2C28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5259" y="3170075"/>
            <a:ext cx="55626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444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2598-1A58-169A-40F1-FFED46BEE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3F2CAA6-EC43-7314-0458-AF8DE474D7DF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0B5C25-9625-A175-0FD9-DCE444B80CF9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BD57D4-0584-6607-3E07-B00AD996BD5C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Why?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60135CB-C780-93DD-B386-6FFF1AF6C354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73FCC1-347F-2DEA-EC76-7395FDEF196E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왜 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Python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을 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Rust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처럼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작성해야 하는가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?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85E17FD-C73A-305D-7752-7F4D2864C09B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93794DB7-6FC1-019F-D71E-7EAD0B0C2E4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04DF69C-EC36-E8B1-E58D-F5333D8C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4</a:t>
            </a:fld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5C9972-97F4-FECB-06F1-F99CDCDA4A39}"/>
              </a:ext>
            </a:extLst>
          </p:cNvPr>
          <p:cNvGrpSpPr/>
          <p:nvPr/>
        </p:nvGrpSpPr>
        <p:grpSpPr>
          <a:xfrm>
            <a:off x="505865" y="2093886"/>
            <a:ext cx="2506276" cy="779932"/>
            <a:chOff x="505865" y="2694787"/>
            <a:chExt cx="2506276" cy="7799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613652-1E06-A5CF-C521-6200DED79C5F}"/>
                </a:ext>
              </a:extLst>
            </p:cNvPr>
            <p:cNvSpPr txBox="1"/>
            <p:nvPr/>
          </p:nvSpPr>
          <p:spPr>
            <a:xfrm>
              <a:off x="505865" y="2694787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marL="177800" indent="-177800">
                <a:lnSpc>
                  <a:spcPct val="150000"/>
                </a:lnSpc>
                <a:buFontTx/>
                <a:buChar char="-"/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Python</a:t>
              </a:r>
            </a:p>
            <a:p>
              <a:pPr marL="635000" lvl="1" indent="-177800">
                <a:lnSpc>
                  <a:spcPct val="150000"/>
                </a:lnSpc>
                <a:buFontTx/>
                <a:buChar char="-"/>
              </a:pPr>
              <a:r>
                <a:rPr lang="ko-KR" altLang="en-US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동적 타입의 </a:t>
              </a:r>
              <a:r>
                <a:rPr lang="ko-KR" altLang="en-US" sz="14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강타입</a:t>
              </a:r>
              <a:r>
                <a:rPr lang="ko-KR" altLang="en-US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 언어</a:t>
              </a:r>
            </a:p>
            <a:p>
              <a:pPr marL="177800" indent="-177800">
                <a:lnSpc>
                  <a:spcPct val="150000"/>
                </a:lnSpc>
                <a:buFontTx/>
                <a:buChar char="-"/>
              </a:pPr>
              <a:endPara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6" name="자유형 5">
              <a:extLst>
                <a:ext uri="{FF2B5EF4-FFF2-40B4-BE49-F238E27FC236}">
                  <a16:creationId xmlns:a16="http://schemas.microsoft.com/office/drawing/2014/main" id="{948FED9F-5D93-C23D-70B8-030D470C38EC}"/>
                </a:ext>
              </a:extLst>
            </p:cNvPr>
            <p:cNvSpPr/>
            <p:nvPr/>
          </p:nvSpPr>
          <p:spPr>
            <a:xfrm>
              <a:off x="2112082" y="3429000"/>
              <a:ext cx="900059" cy="45719"/>
            </a:xfrm>
            <a:custGeom>
              <a:avLst/>
              <a:gdLst>
                <a:gd name="connsiteX0" fmla="*/ 115467 w 2463282"/>
                <a:gd name="connsiteY0" fmla="*/ 791 h 234365"/>
                <a:gd name="connsiteX1" fmla="*/ 615821 w 2463282"/>
                <a:gd name="connsiteY1" fmla="*/ 75195 h 234365"/>
                <a:gd name="connsiteX2" fmla="*/ 1231641 w 2463282"/>
                <a:gd name="connsiteY2" fmla="*/ 75195 h 234365"/>
                <a:gd name="connsiteX3" fmla="*/ 1847462 w 2463282"/>
                <a:gd name="connsiteY3" fmla="*/ 75195 h 234365"/>
                <a:gd name="connsiteX4" fmla="*/ 2463282 w 2463282"/>
                <a:gd name="connsiteY4" fmla="*/ 75195 h 234365"/>
                <a:gd name="connsiteX5" fmla="*/ 2463282 w 2463282"/>
                <a:gd name="connsiteY5" fmla="*/ 159171 h 234365"/>
                <a:gd name="connsiteX6" fmla="*/ 1847462 w 2463282"/>
                <a:gd name="connsiteY6" fmla="*/ 159171 h 234365"/>
                <a:gd name="connsiteX7" fmla="*/ 1231641 w 2463282"/>
                <a:gd name="connsiteY7" fmla="*/ 159171 h 234365"/>
                <a:gd name="connsiteX8" fmla="*/ 615821 w 2463282"/>
                <a:gd name="connsiteY8" fmla="*/ 159171 h 234365"/>
                <a:gd name="connsiteX9" fmla="*/ 0 w 2463282"/>
                <a:gd name="connsiteY9" fmla="*/ 159171 h 234365"/>
                <a:gd name="connsiteX10" fmla="*/ 0 w 2463282"/>
                <a:gd name="connsiteY10" fmla="*/ 75195 h 234365"/>
                <a:gd name="connsiteX11" fmla="*/ 115467 w 2463282"/>
                <a:gd name="connsiteY11" fmla="*/ 791 h 23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63282" h="234365">
                  <a:moveTo>
                    <a:pt x="115467" y="791"/>
                  </a:moveTo>
                  <a:cubicBezTo>
                    <a:pt x="282252" y="-17397"/>
                    <a:pt x="449036" y="286835"/>
                    <a:pt x="615821" y="75195"/>
                  </a:cubicBezTo>
                  <a:cubicBezTo>
                    <a:pt x="821094" y="-185285"/>
                    <a:pt x="1026368" y="335675"/>
                    <a:pt x="1231641" y="75195"/>
                  </a:cubicBezTo>
                  <a:cubicBezTo>
                    <a:pt x="1436915" y="-185285"/>
                    <a:pt x="1642188" y="335675"/>
                    <a:pt x="1847462" y="75195"/>
                  </a:cubicBezTo>
                  <a:cubicBezTo>
                    <a:pt x="2052735" y="-185285"/>
                    <a:pt x="2258009" y="335675"/>
                    <a:pt x="2463282" y="75195"/>
                  </a:cubicBezTo>
                  <a:lnTo>
                    <a:pt x="2463282" y="159171"/>
                  </a:lnTo>
                  <a:cubicBezTo>
                    <a:pt x="2258009" y="419651"/>
                    <a:pt x="2052735" y="-101309"/>
                    <a:pt x="1847462" y="159171"/>
                  </a:cubicBezTo>
                  <a:cubicBezTo>
                    <a:pt x="1642188" y="419651"/>
                    <a:pt x="1436915" y="-101309"/>
                    <a:pt x="1231641" y="159171"/>
                  </a:cubicBezTo>
                  <a:cubicBezTo>
                    <a:pt x="1026368" y="419651"/>
                    <a:pt x="821094" y="-101309"/>
                    <a:pt x="615821" y="159171"/>
                  </a:cubicBezTo>
                  <a:cubicBezTo>
                    <a:pt x="410547" y="419651"/>
                    <a:pt x="205274" y="-101309"/>
                    <a:pt x="0" y="159171"/>
                  </a:cubicBezTo>
                  <a:lnTo>
                    <a:pt x="0" y="75195"/>
                  </a:lnTo>
                  <a:cubicBezTo>
                    <a:pt x="38489" y="26355"/>
                    <a:pt x="76978" y="4988"/>
                    <a:pt x="115467" y="791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5C33D87-8476-A68E-36DF-C08783DB13DC}"/>
              </a:ext>
            </a:extLst>
          </p:cNvPr>
          <p:cNvSpPr txBox="1"/>
          <p:nvPr/>
        </p:nvSpPr>
        <p:spPr>
          <a:xfrm>
            <a:off x="2159306" y="3745735"/>
            <a:ext cx="0" cy="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algn="l">
              <a:lnSpc>
                <a:spcPct val="120000"/>
              </a:lnSpc>
            </a:pPr>
            <a:endParaRPr kumimoji="1" lang="ko-KR" altLang="en-US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143513-BB5F-E757-8337-7F7E9C1EB0E2}"/>
              </a:ext>
            </a:extLst>
          </p:cNvPr>
          <p:cNvSpPr txBox="1"/>
          <p:nvPr/>
        </p:nvSpPr>
        <p:spPr>
          <a:xfrm>
            <a:off x="505865" y="3203135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약타입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언어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타입이 맞지 않을 시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암묵적으로 타입을 변환하는 언어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	ex) JavaScript : 1 + ’1’ = ‘11’</a:t>
            </a:r>
          </a:p>
          <a:p>
            <a:pPr lvl="1">
              <a:lnSpc>
                <a:spcPct val="150000"/>
              </a:lnSpc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강타입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언어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타입이 맞지 않을 시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에러 발생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.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암묵적 변환을 지원하지 않음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	ex) Python : 1 + ’1’ = </a:t>
            </a:r>
            <a:r>
              <a:rPr lang="en-US" altLang="ko-KR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TypeError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1221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14FF-4EE3-5E59-AA7F-FE07B5C24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F8CB6F-0BEA-525E-894C-2A6B7513985C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8E207D-5C62-B070-A05E-9714B0E89A76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87937-906F-2297-045C-62A957CC404F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Why?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1D034E-7E5D-E00F-A5C0-ADB1092D87F8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C92E1E-D383-2FC9-717D-55838513DA59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왜 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Python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을 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Rust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처럼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작성해야 하는가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?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971AB64-A5D5-FCEB-0429-4E70C42B34E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80C94F62-32A3-C924-13B3-6C54C9160C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6B2B8E-F384-7710-818A-5AB1928D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E992B-A6EF-FDD0-E2A9-A32C1E48BCAD}"/>
              </a:ext>
            </a:extLst>
          </p:cNvPr>
          <p:cNvSpPr txBox="1"/>
          <p:nvPr/>
        </p:nvSpPr>
        <p:spPr>
          <a:xfrm>
            <a:off x="505865" y="1993397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Rust</a:t>
            </a:r>
          </a:p>
          <a:p>
            <a:pPr marL="635000" lvl="1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엄격한 타입 시스템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092200" lvl="2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느슨한 타입으로 발생하는 수 많은 문제들을 설계상으로 방지할 수 있음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F96E6C-B619-FFFE-2DDA-41AA927F8685}"/>
              </a:ext>
            </a:extLst>
          </p:cNvPr>
          <p:cNvGrpSpPr/>
          <p:nvPr/>
        </p:nvGrpSpPr>
        <p:grpSpPr>
          <a:xfrm>
            <a:off x="505865" y="3383658"/>
            <a:ext cx="4499243" cy="1114332"/>
            <a:chOff x="505865" y="3210632"/>
            <a:chExt cx="4499243" cy="1114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20C59-720B-8B70-CAE3-17E4E769E764}"/>
                </a:ext>
              </a:extLst>
            </p:cNvPr>
            <p:cNvSpPr txBox="1"/>
            <p:nvPr/>
          </p:nvSpPr>
          <p:spPr>
            <a:xfrm>
              <a:off x="505865" y="3210632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marL="177800" indent="-177800">
                <a:lnSpc>
                  <a:spcPct val="150000"/>
                </a:lnSpc>
                <a:buFontTx/>
                <a:buChar char="-"/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Python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은 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Rust 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수준의 안전이 보장되지 않는다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!</a:t>
              </a:r>
              <a:endParaRPr lang="ko-KR" altLang="en-US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endParaRPr>
            </a:p>
          </p:txBody>
        </p:sp>
        <p:sp>
          <p:nvSpPr>
            <p:cNvPr id="17" name="자유형 16">
              <a:extLst>
                <a:ext uri="{FF2B5EF4-FFF2-40B4-BE49-F238E27FC236}">
                  <a16:creationId xmlns:a16="http://schemas.microsoft.com/office/drawing/2014/main" id="{BF795114-526A-A695-D1BA-87940AF7642C}"/>
                </a:ext>
              </a:extLst>
            </p:cNvPr>
            <p:cNvSpPr/>
            <p:nvPr/>
          </p:nvSpPr>
          <p:spPr>
            <a:xfrm>
              <a:off x="2833937" y="3606471"/>
              <a:ext cx="962081" cy="58888"/>
            </a:xfrm>
            <a:custGeom>
              <a:avLst/>
              <a:gdLst>
                <a:gd name="connsiteX0" fmla="*/ 115467 w 2463282"/>
                <a:gd name="connsiteY0" fmla="*/ 791 h 234365"/>
                <a:gd name="connsiteX1" fmla="*/ 615821 w 2463282"/>
                <a:gd name="connsiteY1" fmla="*/ 75195 h 234365"/>
                <a:gd name="connsiteX2" fmla="*/ 1231641 w 2463282"/>
                <a:gd name="connsiteY2" fmla="*/ 75195 h 234365"/>
                <a:gd name="connsiteX3" fmla="*/ 1847462 w 2463282"/>
                <a:gd name="connsiteY3" fmla="*/ 75195 h 234365"/>
                <a:gd name="connsiteX4" fmla="*/ 2463282 w 2463282"/>
                <a:gd name="connsiteY4" fmla="*/ 75195 h 234365"/>
                <a:gd name="connsiteX5" fmla="*/ 2463282 w 2463282"/>
                <a:gd name="connsiteY5" fmla="*/ 159171 h 234365"/>
                <a:gd name="connsiteX6" fmla="*/ 1847462 w 2463282"/>
                <a:gd name="connsiteY6" fmla="*/ 159171 h 234365"/>
                <a:gd name="connsiteX7" fmla="*/ 1231641 w 2463282"/>
                <a:gd name="connsiteY7" fmla="*/ 159171 h 234365"/>
                <a:gd name="connsiteX8" fmla="*/ 615821 w 2463282"/>
                <a:gd name="connsiteY8" fmla="*/ 159171 h 234365"/>
                <a:gd name="connsiteX9" fmla="*/ 0 w 2463282"/>
                <a:gd name="connsiteY9" fmla="*/ 159171 h 234365"/>
                <a:gd name="connsiteX10" fmla="*/ 0 w 2463282"/>
                <a:gd name="connsiteY10" fmla="*/ 75195 h 234365"/>
                <a:gd name="connsiteX11" fmla="*/ 115467 w 2463282"/>
                <a:gd name="connsiteY11" fmla="*/ 791 h 23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63282" h="234365">
                  <a:moveTo>
                    <a:pt x="115467" y="791"/>
                  </a:moveTo>
                  <a:cubicBezTo>
                    <a:pt x="282252" y="-17397"/>
                    <a:pt x="449036" y="286835"/>
                    <a:pt x="615821" y="75195"/>
                  </a:cubicBezTo>
                  <a:cubicBezTo>
                    <a:pt x="821094" y="-185285"/>
                    <a:pt x="1026368" y="335675"/>
                    <a:pt x="1231641" y="75195"/>
                  </a:cubicBezTo>
                  <a:cubicBezTo>
                    <a:pt x="1436915" y="-185285"/>
                    <a:pt x="1642188" y="335675"/>
                    <a:pt x="1847462" y="75195"/>
                  </a:cubicBezTo>
                  <a:cubicBezTo>
                    <a:pt x="2052735" y="-185285"/>
                    <a:pt x="2258009" y="335675"/>
                    <a:pt x="2463282" y="75195"/>
                  </a:cubicBezTo>
                  <a:lnTo>
                    <a:pt x="2463282" y="159171"/>
                  </a:lnTo>
                  <a:cubicBezTo>
                    <a:pt x="2258009" y="419651"/>
                    <a:pt x="2052735" y="-101309"/>
                    <a:pt x="1847462" y="159171"/>
                  </a:cubicBezTo>
                  <a:cubicBezTo>
                    <a:pt x="1642188" y="419651"/>
                    <a:pt x="1436915" y="-101309"/>
                    <a:pt x="1231641" y="159171"/>
                  </a:cubicBezTo>
                  <a:cubicBezTo>
                    <a:pt x="1026368" y="419651"/>
                    <a:pt x="821094" y="-101309"/>
                    <a:pt x="615821" y="159171"/>
                  </a:cubicBezTo>
                  <a:cubicBezTo>
                    <a:pt x="410547" y="419651"/>
                    <a:pt x="205274" y="-101309"/>
                    <a:pt x="0" y="159171"/>
                  </a:cubicBezTo>
                  <a:lnTo>
                    <a:pt x="0" y="75195"/>
                  </a:lnTo>
                  <a:cubicBezTo>
                    <a:pt x="38489" y="26355"/>
                    <a:pt x="76978" y="4988"/>
                    <a:pt x="115467" y="791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6087505-F186-6229-EF02-18DEC573A87A}"/>
                </a:ext>
              </a:extLst>
            </p:cNvPr>
            <p:cNvSpPr txBox="1"/>
            <p:nvPr/>
          </p:nvSpPr>
          <p:spPr>
            <a:xfrm>
              <a:off x="2917850" y="3590751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 marL="177800" indent="-177800">
                <a:lnSpc>
                  <a:spcPct val="150000"/>
                </a:lnSpc>
                <a:buFontTx/>
                <a:buChar char="-"/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타입 건전성</a:t>
              </a:r>
            </a:p>
            <a:p>
              <a:pPr marL="635000" lvl="1" indent="-177800">
                <a:lnSpc>
                  <a:spcPct val="150000"/>
                </a:lnSpc>
                <a:buFontTx/>
                <a:buChar char="-"/>
              </a:pPr>
              <a:r>
                <a:rPr lang="ko-KR" altLang="en-US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타입에 대한 오용이 어렵거나 불가능한 </a:t>
              </a:r>
              <a:r>
                <a:rPr lang="en-US" altLang="ko-KR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API</a:t>
              </a:r>
              <a:r>
                <a:rPr lang="ko-KR" altLang="en-US" sz="14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를</a:t>
              </a:r>
              <a:r>
                <a:rPr lang="ko-KR" altLang="en-US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 설계</a:t>
              </a:r>
              <a:r>
                <a:rPr lang="en-US" altLang="ko-KR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,</a:t>
              </a:r>
              <a:br>
                <a:rPr lang="en-US" altLang="ko-KR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</a:br>
              <a:r>
                <a:rPr lang="ko-KR" altLang="en-US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정의되지 않은 동작 및 버그를 방지하는 개념</a:t>
              </a:r>
              <a:endPara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endParaRPr>
            </a:p>
            <a:p>
              <a:pPr marL="635000" lvl="1" indent="-177800">
                <a:lnSpc>
                  <a:spcPct val="150000"/>
                </a:lnSpc>
                <a:buFontTx/>
                <a:buChar char="-"/>
              </a:pPr>
              <a:endPara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endParaRPr>
            </a:p>
            <a:p>
              <a:pPr marL="635000" lvl="1" indent="-177800">
                <a:lnSpc>
                  <a:spcPct val="150000"/>
                </a:lnSpc>
                <a:buFontTx/>
                <a:buChar char="-"/>
              </a:pPr>
              <a:r>
                <a:rPr lang="en-US" altLang="ko-KR" sz="14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pyright</a:t>
              </a:r>
              <a:r>
                <a:rPr lang="en-US" altLang="ko-KR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ko-KR" altLang="en-US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같은 타입 </a:t>
              </a:r>
              <a:r>
                <a:rPr lang="ko-KR" altLang="en-US" sz="14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체커나</a:t>
              </a:r>
              <a:r>
                <a:rPr lang="en-US" altLang="ko-KR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,</a:t>
              </a:r>
              <a:r>
                <a:rPr lang="ko-KR" altLang="en-US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 </a:t>
              </a:r>
              <a:br>
                <a:rPr lang="en-US" altLang="ko-KR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</a:br>
              <a:r>
                <a:rPr lang="en-US" altLang="ko-KR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PyCharm</a:t>
              </a:r>
              <a:r>
                <a:rPr lang="ko-KR" altLang="en-US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 같은 타입 분석기가 있는 </a:t>
              </a:r>
              <a:r>
                <a:rPr lang="en-US" altLang="ko-KR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IDE</a:t>
              </a:r>
              <a:r>
                <a:rPr lang="ko-KR" altLang="en-US" sz="14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를</a:t>
              </a:r>
              <a:r>
                <a:rPr lang="ko-KR" altLang="en-US" sz="14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KoPubWorld돋움체 Medium" panose="00000600000000000000" pitchFamily="2" charset="-127"/>
                </a:rPr>
                <a:t> 사용하면 사전에 체크 가능</a:t>
              </a:r>
              <a:endPara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5470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ECA15-9EBD-CFC2-DCC2-69F172F53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283CAA-C141-D081-B304-20FEAEA9B926}"/>
              </a:ext>
            </a:extLst>
          </p:cNvPr>
          <p:cNvSpPr/>
          <p:nvPr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KoddiUD 온고딕 Regular" panose="020B0503000000000000" pitchFamily="50" charset="-127"/>
              <a:ea typeface="KoddiUD 온고딕 Regular" panose="020B0503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44E794-86E5-FABB-AB32-7826A3AE9207}"/>
              </a:ext>
            </a:extLst>
          </p:cNvPr>
          <p:cNvGrpSpPr/>
          <p:nvPr/>
        </p:nvGrpSpPr>
        <p:grpSpPr>
          <a:xfrm>
            <a:off x="2819403" y="1252764"/>
            <a:ext cx="6540902" cy="4352472"/>
            <a:chOff x="768351" y="1746250"/>
            <a:chExt cx="6540902" cy="4352472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4380295-4B43-CF0A-99C1-1B049E2811FA}"/>
                </a:ext>
              </a:extLst>
            </p:cNvPr>
            <p:cNvSpPr/>
            <p:nvPr/>
          </p:nvSpPr>
          <p:spPr>
            <a:xfrm>
              <a:off x="768351" y="1746250"/>
              <a:ext cx="6540902" cy="4352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CE1637-7AA5-A73E-6F1A-A49DDEA9E8D1}"/>
                </a:ext>
              </a:extLst>
            </p:cNvPr>
            <p:cNvSpPr txBox="1"/>
            <p:nvPr/>
          </p:nvSpPr>
          <p:spPr>
            <a:xfrm>
              <a:off x="901490" y="4494041"/>
              <a:ext cx="5398321" cy="645730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ko-KR" sz="3200" b="1" spc="-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NanumSquare Neo Heavy" pitchFamily="2" charset="-127"/>
                  <a:ea typeface="NanumSquare Neo Heavy" pitchFamily="2" charset="-127"/>
                </a:rPr>
                <a:t>How?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16BA824-082E-0F48-D4B7-0E0DABA2D8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034" y="5218153"/>
              <a:ext cx="281266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5486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714FF-4EE3-5E59-AA7F-FE07B5C24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F8CB6F-0BEA-525E-894C-2A6B7513985C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8E207D-5C62-B070-A05E-9714B0E89A76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87937-906F-2297-045C-62A957CC404F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How?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B1D034E-7E5D-E00F-A5C0-ADB1092D87F8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4C92E1E-D383-2FC9-717D-55838513DA59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Python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에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</a:t>
              </a:r>
              <a:r>
                <a:rPr lang="en-US" altLang="ko-KR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Rust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의 개념을 도입하자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9971AB64-A5D5-FCEB-0429-4E70C42B34E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80C94F62-32A3-C924-13B3-6C54C9160C4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F6B2B8E-F384-7710-818A-5AB1928D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E992B-A6EF-FDD0-E2A9-A32C1E48BCAD}"/>
              </a:ext>
            </a:extLst>
          </p:cNvPr>
          <p:cNvSpPr txBox="1"/>
          <p:nvPr/>
        </p:nvSpPr>
        <p:spPr>
          <a:xfrm>
            <a:off x="505865" y="1993397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타입 힌트를 최대한 많이 사용</a:t>
            </a:r>
            <a:endParaRPr lang="en-US" altLang="ko-KR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en-US" altLang="ko-KR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illegal</a:t>
            </a:r>
            <a:r>
              <a:rPr lang="ko-KR" altLang="en-US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en-US" altLang="ko-KR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state </a:t>
            </a:r>
            <a:r>
              <a:rPr lang="ko-KR" altLang="en-US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가 없도록 만듦</a:t>
            </a:r>
            <a:endParaRPr lang="en-US" altLang="ko-KR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263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B7521-7A4F-E687-1C42-12426D5D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D57D8B-C535-67D5-41A3-5F3453931DAC}"/>
              </a:ext>
            </a:extLst>
          </p:cNvPr>
          <p:cNvSpPr/>
          <p:nvPr/>
        </p:nvSpPr>
        <p:spPr>
          <a:xfrm>
            <a:off x="-12291" y="0"/>
            <a:ext cx="12204291" cy="1009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51D9BB-4069-9FA4-9F70-DA6AABCDD7EF}"/>
              </a:ext>
            </a:extLst>
          </p:cNvPr>
          <p:cNvSpPr txBox="1"/>
          <p:nvPr/>
        </p:nvSpPr>
        <p:spPr>
          <a:xfrm>
            <a:off x="8452582" y="761816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ko-KR" altLang="en-US" sz="30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ExtraBold" panose="00000900000000000000" pitchFamily="2" charset="-127"/>
              <a:ea typeface="나눔스퀘어 네오 ExtraBold" panose="000009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8233E-93C5-3ED4-7274-55E27DB2042B}"/>
              </a:ext>
            </a:extLst>
          </p:cNvPr>
          <p:cNvSpPr txBox="1"/>
          <p:nvPr/>
        </p:nvSpPr>
        <p:spPr>
          <a:xfrm>
            <a:off x="374789" y="423312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Type Hint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097F9AF-0528-ADD7-20A6-E1A54304FF9E}"/>
              </a:ext>
            </a:extLst>
          </p:cNvPr>
          <p:cNvGrpSpPr/>
          <p:nvPr/>
        </p:nvGrpSpPr>
        <p:grpSpPr>
          <a:xfrm>
            <a:off x="505865" y="1096122"/>
            <a:ext cx="2096186" cy="734213"/>
            <a:chOff x="464590" y="1918335"/>
            <a:chExt cx="2096186" cy="73421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2FB800-8B4B-29C3-F75E-839478E94867}"/>
                </a:ext>
              </a:extLst>
            </p:cNvPr>
            <p:cNvSpPr txBox="1"/>
            <p:nvPr/>
          </p:nvSpPr>
          <p:spPr>
            <a:xfrm>
              <a:off x="473518" y="1918335"/>
              <a:ext cx="2087258" cy="734213"/>
            </a:xfrm>
            <a:prstGeom prst="rect">
              <a:avLst/>
            </a:prstGeom>
            <a:noFill/>
          </p:spPr>
          <p:txBody>
            <a:bodyPr wrap="none" rtlCol="0" anchor="t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함수 </a:t>
              </a:r>
              <a:r>
                <a:rPr lang="ko-KR" altLang="en-US" sz="1600" spc="-30" dirty="0" err="1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시그니처와</a:t>
              </a:r>
              <a:r>
                <a:rPr lang="ko-KR" altLang="en-US" sz="1600" spc="-30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네오 Bold" panose="00000800000000000000" pitchFamily="2" charset="-127"/>
                  <a:ea typeface="나눔스퀘어 네오 Bold" panose="00000800000000000000" pitchFamily="2" charset="-127"/>
                  <a:cs typeface="KoPubWorld돋움체 Medium" panose="00000600000000000000" pitchFamily="2" charset="-127"/>
                </a:rPr>
                <a:t> 클래스 속성에 타입 힌트를 사용하자</a:t>
              </a:r>
              <a:endParaRPr lang="en-US" altLang="ko-KR" sz="16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KoPubWorld돋움체 Medium" panose="00000600000000000000" pitchFamily="2" charset="-127"/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3AA71860-D3FD-EF1A-C3BC-078AB6D1CBC5}"/>
                </a:ext>
              </a:extLst>
            </p:cNvPr>
            <p:cNvCxnSpPr>
              <a:cxnSpLocks/>
            </p:cNvCxnSpPr>
            <p:nvPr/>
          </p:nvCxnSpPr>
          <p:spPr>
            <a:xfrm>
              <a:off x="464590" y="1994925"/>
              <a:ext cx="0" cy="256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0A901D99-BCA3-8D0F-7700-9445EA2E7D9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742" y="521608"/>
            <a:ext cx="663524" cy="383162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D35F2E-A247-FE1D-96F5-2A22F6F8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0844" y="6297944"/>
            <a:ext cx="2743200" cy="365125"/>
          </a:xfrm>
        </p:spPr>
        <p:txBody>
          <a:bodyPr/>
          <a:lstStyle/>
          <a:p>
            <a:fld id="{A585C7D7-DAA4-40AC-931C-80BBA5EA5FAB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4FB76-C669-0710-0CCC-ED41AB3903EA}"/>
              </a:ext>
            </a:extLst>
          </p:cNvPr>
          <p:cNvSpPr txBox="1"/>
          <p:nvPr/>
        </p:nvSpPr>
        <p:spPr>
          <a:xfrm>
            <a:off x="505865" y="3386043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함수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시그니처만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읽었을 때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알 수 있는 정보 극히 제한적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함수의 역할에 대해 모두 파악하기 위해서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함수 본문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때로는 함수가 호출하는 다른 함수들까지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재귀적으로 읽어야 함</a:t>
            </a: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7B2EC6-1CBD-EA18-E204-A43B2AFEF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94" y="2462139"/>
            <a:ext cx="3098800" cy="2921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4E90E7-4604-5BA1-28C0-AA3231A23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506" y="2131939"/>
            <a:ext cx="3302000" cy="95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A5F0F9-DDE9-CB89-CBE2-364413B87C4B}"/>
              </a:ext>
            </a:extLst>
          </p:cNvPr>
          <p:cNvSpPr txBox="1"/>
          <p:nvPr/>
        </p:nvSpPr>
        <p:spPr>
          <a:xfrm>
            <a:off x="6270940" y="3386043"/>
            <a:ext cx="2087258" cy="734213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lstStyle/>
          <a:p>
            <a:pPr marL="177800" indent="-177800">
              <a:lnSpc>
                <a:spcPct val="150000"/>
              </a:lnSpc>
              <a:buFontTx/>
              <a:buChar char="-"/>
            </a:pP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함수를 어떻게 사용할 수 있는지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인자로 무엇을 전달해야 하는지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,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함수를 통해 무엇을 반환해야 하는지</a:t>
            </a: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b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</a:b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함수 </a:t>
            </a:r>
            <a:r>
              <a:rPr lang="ko-KR" altLang="en-US" sz="1400" spc="-3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시그니처만</a:t>
            </a:r>
            <a:r>
              <a:rPr lang="ko-KR" altLang="en-US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 보고도 명확하게 알 수 있다</a:t>
            </a:r>
            <a:r>
              <a:rPr lang="en-US" altLang="ko-KR" sz="1400" spc="-3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177800" indent="-177800">
              <a:lnSpc>
                <a:spcPct val="150000"/>
              </a:lnSpc>
              <a:buFontTx/>
              <a:buChar char="-"/>
            </a:pPr>
            <a:endParaRPr lang="en-US" altLang="ko-KR" sz="1400" spc="-3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825837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 anchor="t">
        <a:noAutofit/>
      </a:bodyPr>
      <a:lstStyle>
        <a:defPPr algn="l">
          <a:lnSpc>
            <a:spcPct val="120000"/>
          </a:lnSpc>
          <a:defRPr sz="1400" spc="-30" dirty="0" smtClean="0">
            <a:ln>
              <a:solidFill>
                <a:schemeClr val="accent1">
                  <a:shade val="50000"/>
                  <a:alpha val="0"/>
                </a:schemeClr>
              </a:solidFill>
            </a:ln>
            <a:solidFill>
              <a:schemeClr val="tx1">
                <a:lumMod val="85000"/>
                <a:lumOff val="15000"/>
              </a:schemeClr>
            </a:solidFill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11566</TotalTime>
  <Words>1129</Words>
  <Application>Microsoft Macintosh PowerPoint</Application>
  <PresentationFormat>와이드스크린</PresentationFormat>
  <Paragraphs>219</Paragraphs>
  <Slides>24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5" baseType="lpstr">
      <vt:lpstr>NanumSquare Neo Heavy</vt:lpstr>
      <vt:lpstr>나눔스퀘어 네오 ExtraBold</vt:lpstr>
      <vt:lpstr>NanumSquare Neo ExtraBold</vt:lpstr>
      <vt:lpstr>나눔스퀘어 네오 Heavy</vt:lpstr>
      <vt:lpstr>나눔스퀘어 네오 Regular</vt:lpstr>
      <vt:lpstr>나눔스퀘어 네오 Bold</vt:lpstr>
      <vt:lpstr>KoPubWorld돋움체 Medium</vt:lpstr>
      <vt:lpstr>Symbol</vt:lpstr>
      <vt:lpstr>Arial</vt:lpstr>
      <vt:lpstr>KoddiUD 온고딕 Regular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장성진</cp:lastModifiedBy>
  <cp:revision>159</cp:revision>
  <dcterms:created xsi:type="dcterms:W3CDTF">2021-09-01T08:44:20Z</dcterms:created>
  <dcterms:modified xsi:type="dcterms:W3CDTF">2025-01-02T08:42:06Z</dcterms:modified>
</cp:coreProperties>
</file>