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</p:sldIdLst>
  <p:sldSz cx="18288000" cy="10287000"/>
  <p:notesSz cx="6858000" cy="9144000"/>
  <p:embeddedFontLst>
    <p:embeddedFont>
      <p:font typeface="Gmarket Sans Bold" panose="020B0600000101010101" charset="-127"/>
      <p:bold r:id="rId19"/>
    </p:embeddedFont>
    <p:embeddedFont>
      <p:font typeface="Gmarket Sans Light" panose="020B0600000101010101" charset="-127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114" y="7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525000"/>
            <a:ext cx="163957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43000" y="3086100"/>
            <a:ext cx="9779000" cy="323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en-US" altLang="ko-KR" sz="10000" spc="-4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10000" spc="-400" dirty="0">
                <a:solidFill>
                  <a:srgbClr val="000000"/>
                </a:solidFill>
                <a:ea typeface="Gmarket Sans Bold"/>
              </a:rPr>
              <a:t> </a:t>
            </a:r>
            <a:endParaRPr lang="en-US" altLang="ko-KR" sz="10000" spc="-400" dirty="0">
              <a:solidFill>
                <a:srgbClr val="000000"/>
              </a:solidFill>
              <a:ea typeface="Gmarket Sans Bold"/>
            </a:endParaRPr>
          </a:p>
          <a:p>
            <a:pPr lvl="0" algn="l">
              <a:lnSpc>
                <a:spcPct val="95449"/>
              </a:lnSpc>
            </a:pPr>
            <a:r>
              <a:rPr lang="en-US" altLang="ko-KR" sz="10000" spc="-400" dirty="0">
                <a:solidFill>
                  <a:srgbClr val="000000"/>
                </a:solidFill>
                <a:ea typeface="Gmarket Sans Bold"/>
              </a:rPr>
              <a:t>Smart</a:t>
            </a:r>
            <a:r>
              <a:rPr lang="ko-KR" altLang="en-US" sz="10000" spc="-400" dirty="0">
                <a:solidFill>
                  <a:srgbClr val="000000"/>
                </a:solidFill>
                <a:ea typeface="Gmarket Sans Bold"/>
              </a:rPr>
              <a:t> </a:t>
            </a:r>
            <a:r>
              <a:rPr lang="en-US" altLang="ko-KR" sz="10000" spc="-400" dirty="0">
                <a:solidFill>
                  <a:srgbClr val="000000"/>
                </a:solidFill>
                <a:ea typeface="Gmarket Sans Bold"/>
              </a:rPr>
              <a:t>Contract</a:t>
            </a:r>
            <a:endParaRPr lang="ko-KR" sz="10000" b="0" i="0" u="none" strike="noStrike" spc="-400" dirty="0">
              <a:solidFill>
                <a:srgbClr val="000000"/>
              </a:solidFill>
              <a:ea typeface="Gmarket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A8FFD-9A7C-8C63-CB96-1FFFDA52BD9A}"/>
              </a:ext>
            </a:extLst>
          </p:cNvPr>
          <p:cNvSpPr txBox="1"/>
          <p:nvPr/>
        </p:nvSpPr>
        <p:spPr>
          <a:xfrm>
            <a:off x="13944600" y="9631279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20250827 SSL 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세미나 강혜인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2AFD-23E5-7D55-85FE-E231213C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4F664991-5ADB-2DBF-BE77-57A178AD26D9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개발을 위한 언어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020175-9517-D2FC-3303-4695AB9D3094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8906883-6BB6-36A7-0C6B-5AC39774AA08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3C2EE4A-FFA7-61BE-3974-2CEAFE2B04B4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A3CC238B-047B-C135-2E44-D17CED1BE4EF}"/>
              </a:ext>
            </a:extLst>
          </p:cNvPr>
          <p:cNvSpPr txBox="1"/>
          <p:nvPr/>
        </p:nvSpPr>
        <p:spPr>
          <a:xfrm>
            <a:off x="4114800" y="2660819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Python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기반으로 작성된 언어이며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함수 호출에 대해 항상 정확한 가스 상한선을 계산 가능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연산 시 발생하는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오버플로우와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배열의 범위를 기본적으로 검증하기 때문에 개발자가 별도 체크하지 않아도 됨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5122" name="Picture 2" descr="Ethereum — Vyper Development Using Truffle | by John Grant | Coinmonks |  Medium">
            <a:extLst>
              <a:ext uri="{FF2B5EF4-FFF2-40B4-BE49-F238E27FC236}">
                <a16:creationId xmlns:a16="http://schemas.microsoft.com/office/drawing/2014/main" id="{20BD3D34-2231-1E72-7C92-74EA10E74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3" y="1730145"/>
            <a:ext cx="2413000" cy="24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E9DF7B89-AE74-350D-6F96-960894CBF99D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Vyper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7C020E1-8C16-CD8C-5B53-7D430F537B6E}"/>
              </a:ext>
            </a:extLst>
          </p:cNvPr>
          <p:cNvSpPr txBox="1"/>
          <p:nvPr/>
        </p:nvSpPr>
        <p:spPr>
          <a:xfrm>
            <a:off x="1079500" y="4350309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707DC71-7AE7-C5DD-0C6C-0876C3DE8839}"/>
              </a:ext>
            </a:extLst>
          </p:cNvPr>
          <p:cNvSpPr txBox="1"/>
          <p:nvPr/>
        </p:nvSpPr>
        <p:spPr>
          <a:xfrm>
            <a:off x="1104900" y="5505084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Solidity/</a:t>
            </a:r>
            <a:r>
              <a:rPr 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Vyper</a:t>
            </a: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같은 고급 언어와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 코드 사이의 다리 역할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간결하고 최소한의 기능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(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변수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함수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조건문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반복문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만 제공해 최적화된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 Contract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코드 작성에 적합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4A2DF-A651-942C-A73A-EDACB61F521E}"/>
              </a:ext>
            </a:extLst>
          </p:cNvPr>
          <p:cNvSpPr txBox="1"/>
          <p:nvPr/>
        </p:nvSpPr>
        <p:spPr>
          <a:xfrm>
            <a:off x="1101272" y="6400808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</a:t>
            </a: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+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649C197-039E-9180-9E72-60DFB3919FD4}"/>
              </a:ext>
            </a:extLst>
          </p:cNvPr>
          <p:cNvSpPr txBox="1"/>
          <p:nvPr/>
        </p:nvSpPr>
        <p:spPr>
          <a:xfrm>
            <a:off x="1126672" y="7555583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확장 버전으로 개발 편의성과 안전성을 강화한 버전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메모리 관리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배열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구조체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에러 처리 같은 좀 더 다양한 기능 제공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보다 더 쉬운 언어로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고성능 저비용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 Contract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개발에 쓰임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BA1C5-6091-0678-21FF-64D999C3098D}"/>
              </a:ext>
            </a:extLst>
          </p:cNvPr>
          <p:cNvSpPr txBox="1"/>
          <p:nvPr/>
        </p:nvSpPr>
        <p:spPr>
          <a:xfrm>
            <a:off x="9699170" y="434849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FE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66948B0C-A9EF-3848-9C73-5E1D7A461143}"/>
              </a:ext>
            </a:extLst>
          </p:cNvPr>
          <p:cNvSpPr txBox="1"/>
          <p:nvPr/>
        </p:nvSpPr>
        <p:spPr>
          <a:xfrm>
            <a:off x="9699170" y="5248527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Rust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Python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영감 받은 언어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오버플로우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검사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배열 범위 검사 같은 기능 내장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아직 개발 초기 단계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D3E34B1-63BB-F03E-BBA3-58B3728E3F2B}"/>
              </a:ext>
            </a:extLst>
          </p:cNvPr>
          <p:cNvSpPr txBox="1"/>
          <p:nvPr/>
        </p:nvSpPr>
        <p:spPr>
          <a:xfrm>
            <a:off x="4648200" y="8710358"/>
            <a:ext cx="983977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이러한 언어들은 </a:t>
            </a:r>
            <a:r>
              <a:rPr lang="en-US" altLang="ko-KR" sz="2000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solidity</a:t>
            </a:r>
            <a:r>
              <a:rPr lang="ko-KR" altLang="en-US" sz="2000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단점을 </a:t>
            </a:r>
            <a:r>
              <a:rPr lang="ko-KR" altLang="en-US" sz="2000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보강하거나 다른 패러다임을 지향하는 등의 차이 가 있다</a:t>
            </a:r>
            <a:r>
              <a:rPr lang="en-US" altLang="ko-KR" sz="2000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70C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7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3C4D2-819B-5B29-6E0F-E8C6F30E8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91271429-9E3F-E797-B312-635471CB466D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AEC066-18CC-A5D6-156F-B95FD4668943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C323E50-9423-8479-D485-FAF1BDA22C8F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8E63F9-B631-F6B8-FCA5-AFF8F5899573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B39967F5-D78C-09C8-BD5F-A80E54F4DBEA}"/>
              </a:ext>
            </a:extLst>
          </p:cNvPr>
          <p:cNvSpPr txBox="1"/>
          <p:nvPr/>
        </p:nvSpPr>
        <p:spPr>
          <a:xfrm>
            <a:off x="1104900" y="2045137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외에도 다양한 블록체인 기반 가상 자산이 존재하며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중에는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기반으로 제작된 가상 자산과 그렇지 않은 가상 자산으로 나뉜다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F5C9F4FC-5098-9642-ADBD-DE323FD667D8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2D0E31-E51B-64C7-3062-A4C29BB9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98" y="3084676"/>
            <a:ext cx="5006988" cy="4739948"/>
          </a:xfrm>
          <a:prstGeom prst="rect">
            <a:avLst/>
          </a:prstGeom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723D5FE0-D338-52ED-DD4B-5667B0FC97D6}"/>
              </a:ext>
            </a:extLst>
          </p:cNvPr>
          <p:cNvSpPr txBox="1"/>
          <p:nvPr/>
        </p:nvSpPr>
        <p:spPr>
          <a:xfrm>
            <a:off x="1104900" y="7960650"/>
            <a:ext cx="983977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Total Value Lock(TVL) : </a:t>
            </a:r>
            <a:br>
              <a:rPr 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ko-KR" alt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해당 가산 자산의 스마트 </a:t>
            </a:r>
            <a:r>
              <a:rPr lang="ko-KR" altLang="en-US" spc="-100" dirty="0" err="1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컨트랙트에</a:t>
            </a:r>
            <a:r>
              <a:rPr lang="ko-KR" alt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예치된 총 자산</a:t>
            </a:r>
            <a:endParaRPr lang="en-US" b="0" i="0" u="none" strike="noStrike" spc="-100" dirty="0">
              <a:solidFill>
                <a:srgbClr val="0070C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65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DD0825-00E2-5083-0361-36B48FF5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88A3421-EDBD-0951-8A58-591951326B08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B2E596-8C0A-3516-0861-8C303589F8D1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90D8FE-24B6-BA72-2B44-581FBEEBBB52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2BD7C2-02AB-3F34-AC87-D7726967FC28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964B8B68-B64C-CACA-0049-C68E62A95999}"/>
              </a:ext>
            </a:extLst>
          </p:cNvPr>
          <p:cNvSpPr txBox="1"/>
          <p:nvPr/>
        </p:nvSpPr>
        <p:spPr>
          <a:xfrm>
            <a:off x="1104900" y="2045137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BB1FB74E-B0F0-FEA9-4EA0-CFE09D5CAB38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6146" name="Picture 2" descr="Binance Smart Chain (BSC) Rebrands as BNB Chain – CoolWallet">
            <a:extLst>
              <a:ext uri="{FF2B5EF4-FFF2-40B4-BE49-F238E27FC236}">
                <a16:creationId xmlns:a16="http://schemas.microsoft.com/office/drawing/2014/main" id="{9D371875-CCBD-10FE-D1DC-FD1B45AD4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89635"/>
            <a:ext cx="323850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A18A19A9-83B1-C9DE-7821-39F4B9083C23}"/>
              </a:ext>
            </a:extLst>
          </p:cNvPr>
          <p:cNvSpPr txBox="1"/>
          <p:nvPr/>
        </p:nvSpPr>
        <p:spPr>
          <a:xfrm>
            <a:off x="1079500" y="170746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BNB Chain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9A03C01-4E4E-B5B2-7C49-A541A3E8A4A3}"/>
              </a:ext>
            </a:extLst>
          </p:cNvPr>
          <p:cNvSpPr txBox="1"/>
          <p:nvPr/>
        </p:nvSpPr>
        <p:spPr>
          <a:xfrm>
            <a:off x="1104900" y="5344089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Binance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기반으로 만든 가상자산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과 호환성을 가지기 때문에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운영중인 서비스를 수정 없이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BNB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에서도 서비스 할 수 있다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과 차이는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Proof-of-Stacked-Authority(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PoSA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라는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합친 합의 알고리즘을 사용한다는 것이다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이에 따라 현재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TPS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20~30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이지만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BNB Chain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160 TPS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로 비교적 빠르다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9D972-0FB5-7E5D-3AB1-3BE3A84BC346}"/>
              </a:ext>
            </a:extLst>
          </p:cNvPr>
          <p:cNvSpPr txBox="1"/>
          <p:nvPr/>
        </p:nvSpPr>
        <p:spPr>
          <a:xfrm>
            <a:off x="1079500" y="7316142"/>
            <a:ext cx="983977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TPS(Transactions Per Second)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: </a:t>
            </a:r>
            <a:r>
              <a:rPr lang="ko-KR" altLang="en-US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초당 트랜잭션 처리 속도</a:t>
            </a:r>
            <a:endParaRPr lang="en-US" b="0" i="0" u="none" strike="noStrike" spc="-100" dirty="0">
              <a:solidFill>
                <a:srgbClr val="0070C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12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3230-6A26-37A6-F7E0-D860B5BF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1B1FF3D-37C9-500B-525C-92C76074E209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88F836-5A8A-9037-F6EC-2FA84FA56AD7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2A545F2-2657-3DB3-D8CE-7D526A51685B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A4E6F47-C808-D82D-5783-7CE135B86077}"/>
              </a:ext>
            </a:extLst>
          </p:cNvPr>
          <p:cNvCxnSpPr>
            <a:cxnSpLocks/>
          </p:cNvCxnSpPr>
          <p:nvPr/>
        </p:nvCxnSpPr>
        <p:spPr>
          <a:xfrm>
            <a:off x="718457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324747E5-D1CF-C2ED-3B94-A629CDC75633}"/>
              </a:ext>
            </a:extLst>
          </p:cNvPr>
          <p:cNvSpPr txBox="1"/>
          <p:nvPr/>
        </p:nvSpPr>
        <p:spPr>
          <a:xfrm>
            <a:off x="1124857" y="2039694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3D3AA27E-30F0-81B0-929F-C939AA3C5059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2D559E6-3F00-7097-498F-904BDF4CD5C5}"/>
              </a:ext>
            </a:extLst>
          </p:cNvPr>
          <p:cNvSpPr txBox="1"/>
          <p:nvPr/>
        </p:nvSpPr>
        <p:spPr>
          <a:xfrm>
            <a:off x="1104900" y="3086100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1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PoSA</a:t>
            </a: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(Proof of Staked Authority)?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신뢰할 수 있는 검증자만이 블록을 생성할 수 있는 </a:t>
            </a:r>
            <a:r>
              <a:rPr 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토큰을 많이 보유한 참여자가 블록 생성 권한을 더 많이 가지는 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장점을 섞은 하이브리드 합의 알고리즘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블록을 생성할 수 있는 후보는 일정량의 토큰을 맡겨두고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네트워크가 정한 방식에 따라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검증자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중 일부가 선택되어 블록을 생성한다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그러나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이중서명 혹은 유효하지 않은 블록을 생성하는 등의 잘못된 행위를 할 시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맡겨둔 토큰을 몰수하는 방식이다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Tx/>
              <a:buChar char="-"/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8194" name="Picture 2" descr="🖧 3 개의 네트워크 컴퓨터 이모티콘 이미지 다운로드: HD, 애니메이션 이미지 및 벡터 그래픽의 큰 그림 | Emojiall">
            <a:extLst>
              <a:ext uri="{FF2B5EF4-FFF2-40B4-BE49-F238E27FC236}">
                <a16:creationId xmlns:a16="http://schemas.microsoft.com/office/drawing/2014/main" id="{15A781EC-E780-E3D7-15AB-C0E7F84C9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65" y="47658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E40B329-98FD-AEC8-5A10-1AFF7F5456DC}"/>
              </a:ext>
            </a:extLst>
          </p:cNvPr>
          <p:cNvGrpSpPr/>
          <p:nvPr/>
        </p:nvGrpSpPr>
        <p:grpSpPr>
          <a:xfrm>
            <a:off x="990600" y="4855455"/>
            <a:ext cx="3646102" cy="1963940"/>
            <a:chOff x="1524000" y="4850261"/>
            <a:chExt cx="3646102" cy="1963940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E96ACC24-BD5C-03FD-9B34-6A68907D3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4850261"/>
              <a:ext cx="1841194" cy="196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25ADBEB3-8F40-A6EF-D39E-27C168A80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454" y="4850261"/>
              <a:ext cx="1841194" cy="196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6D0004F4-A3BB-0EAC-8643-6B34B9748C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908" y="4850261"/>
              <a:ext cx="1841194" cy="196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2EE9E32-0D66-F43C-E835-85CCE282A18D}"/>
              </a:ext>
            </a:extLst>
          </p:cNvPr>
          <p:cNvSpPr txBox="1"/>
          <p:nvPr/>
        </p:nvSpPr>
        <p:spPr>
          <a:xfrm>
            <a:off x="1384902" y="6824838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후보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F77C093-0055-7949-67CC-6785A0791861}"/>
              </a:ext>
            </a:extLst>
          </p:cNvPr>
          <p:cNvCxnSpPr>
            <a:cxnSpLocks/>
          </p:cNvCxnSpPr>
          <p:nvPr/>
        </p:nvCxnSpPr>
        <p:spPr>
          <a:xfrm flipV="1">
            <a:off x="4499761" y="5811076"/>
            <a:ext cx="168789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D75E42B-486F-A471-55B7-0890D71103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227" t="12868" r="13634" b="12224"/>
          <a:stretch>
            <a:fillRect/>
          </a:stretch>
        </p:blipFill>
        <p:spPr>
          <a:xfrm>
            <a:off x="4877093" y="5987145"/>
            <a:ext cx="838198" cy="844950"/>
          </a:xfrm>
          <a:prstGeom prst="flowChartConnector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2383C1-93BB-7C8C-70FE-9258F9367B2F}"/>
              </a:ext>
            </a:extLst>
          </p:cNvPr>
          <p:cNvSpPr txBox="1"/>
          <p:nvPr/>
        </p:nvSpPr>
        <p:spPr>
          <a:xfrm>
            <a:off x="6118678" y="7152135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블록체인 네트워크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87EFBB-592C-C46E-C3B7-AA4510ED0A25}"/>
              </a:ext>
            </a:extLst>
          </p:cNvPr>
          <p:cNvCxnSpPr>
            <a:cxnSpLocks/>
          </p:cNvCxnSpPr>
          <p:nvPr/>
        </p:nvCxnSpPr>
        <p:spPr>
          <a:xfrm flipV="1">
            <a:off x="9118600" y="4694602"/>
            <a:ext cx="2037750" cy="705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5F534C2-1DEE-9778-8684-10ED3054430B}"/>
              </a:ext>
            </a:extLst>
          </p:cNvPr>
          <p:cNvCxnSpPr>
            <a:cxnSpLocks/>
          </p:cNvCxnSpPr>
          <p:nvPr/>
        </p:nvCxnSpPr>
        <p:spPr>
          <a:xfrm flipH="1" flipV="1">
            <a:off x="9083675" y="6137787"/>
            <a:ext cx="2107600" cy="617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>
            <a:extLst>
              <a:ext uri="{FF2B5EF4-FFF2-40B4-BE49-F238E27FC236}">
                <a16:creationId xmlns:a16="http://schemas.microsoft.com/office/drawing/2014/main" id="{71C9ABEE-C98B-F565-B4FF-F297BB7E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444" y="3327463"/>
            <a:ext cx="1780600" cy="18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5CA6D2-A6FE-0FD7-E344-67D34E4267CF}"/>
              </a:ext>
            </a:extLst>
          </p:cNvPr>
          <p:cNvSpPr txBox="1"/>
          <p:nvPr/>
        </p:nvSpPr>
        <p:spPr>
          <a:xfrm>
            <a:off x="10978995" y="5302633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Gmarket Sans Light" panose="020B0600000101010101" charset="-127"/>
                <a:ea typeface="Gmarket Sans Light" panose="020B0600000101010101" charset="-127"/>
              </a:rPr>
              <a:t>검증자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 선발</a:t>
            </a:r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(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블록 생성</a:t>
            </a:r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endParaRPr lang="ko-KR" altLang="en-US" dirty="0"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6D10BF36-6BCF-ADC6-19CD-9D4C06EB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444" y="6008360"/>
            <a:ext cx="1780600" cy="18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BCED340-DE30-B75D-ED82-A9C9ABF964A8}"/>
              </a:ext>
            </a:extLst>
          </p:cNvPr>
          <p:cNvSpPr txBox="1"/>
          <p:nvPr/>
        </p:nvSpPr>
        <p:spPr>
          <a:xfrm>
            <a:off x="10978995" y="7983530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잘못된 행위를 한 </a:t>
            </a:r>
            <a:r>
              <a:rPr lang="ko-KR" altLang="en-US" dirty="0" err="1">
                <a:latin typeface="Gmarket Sans Light" panose="020B0600000101010101" charset="-127"/>
                <a:ea typeface="Gmarket Sans Light" panose="020B0600000101010101" charset="-127"/>
              </a:rPr>
              <a:t>검증자</a:t>
            </a:r>
            <a:endParaRPr lang="ko-KR" altLang="en-US" dirty="0"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61E3180-709A-9390-42CD-CA53CE72F0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227" t="12868" r="13634" b="12224"/>
          <a:stretch>
            <a:fillRect/>
          </a:stretch>
        </p:blipFill>
        <p:spPr>
          <a:xfrm>
            <a:off x="8245477" y="6153222"/>
            <a:ext cx="838198" cy="844950"/>
          </a:xfrm>
          <a:prstGeom prst="flowChartConnector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B1D7E72-9592-E03F-7A44-1671841E547E}"/>
              </a:ext>
            </a:extLst>
          </p:cNvPr>
          <p:cNvSpPr txBox="1"/>
          <p:nvPr/>
        </p:nvSpPr>
        <p:spPr>
          <a:xfrm>
            <a:off x="9783180" y="6570358"/>
            <a:ext cx="67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몰수</a:t>
            </a:r>
          </a:p>
        </p:txBody>
      </p:sp>
    </p:spTree>
    <p:extLst>
      <p:ext uri="{BB962C8B-B14F-4D97-AF65-F5344CB8AC3E}">
        <p14:creationId xmlns:p14="http://schemas.microsoft.com/office/powerpoint/2010/main" val="674307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E0B7-117C-263B-D297-AB5A66A7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BC283D9-4E5F-EAEF-7217-9E3C200F20A5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3CF285E-5616-4E47-26EC-33EC88BFE07B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FF38FB-4983-3220-1D04-A51A432DEDCE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9D75FB-1FC0-39EB-C881-FBA341532BBB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EE86AEAD-B1D1-1C5C-B6DF-71BC8EAA2245}"/>
              </a:ext>
            </a:extLst>
          </p:cNvPr>
          <p:cNvSpPr txBox="1"/>
          <p:nvPr/>
        </p:nvSpPr>
        <p:spPr>
          <a:xfrm>
            <a:off x="1104900" y="2045137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0703E4A5-E9DA-D3DA-886C-C32291D12A7C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6146" name="Picture 2" descr="Binance Smart Chain (BSC) Rebrands as BNB Chain – CoolWallet">
            <a:extLst>
              <a:ext uri="{FF2B5EF4-FFF2-40B4-BE49-F238E27FC236}">
                <a16:creationId xmlns:a16="http://schemas.microsoft.com/office/drawing/2014/main" id="{4FA87556-F9D2-0EF1-0443-286FE52BB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2389635"/>
            <a:ext cx="3238500" cy="181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D0258C8-E3E6-3C39-CAC8-B95BFFEA4F1E}"/>
              </a:ext>
            </a:extLst>
          </p:cNvPr>
          <p:cNvSpPr txBox="1"/>
          <p:nvPr/>
        </p:nvSpPr>
        <p:spPr>
          <a:xfrm>
            <a:off x="1079500" y="170746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BNB Chain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2FD6932-699E-2B3F-BDBA-4535DFC53ED0}"/>
              </a:ext>
            </a:extLst>
          </p:cNvPr>
          <p:cNvSpPr txBox="1"/>
          <p:nvPr/>
        </p:nvSpPr>
        <p:spPr>
          <a:xfrm>
            <a:off x="1104900" y="5344089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Binance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기반으로 만든 가상자산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과 호환성을 가지기 때문에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운영중인 서비스를 수정 없이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BNB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에서도 서비스 할 수 있다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과 차이는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Proof-of-Stacked-Authority(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PoSA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라는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합친 합의 알고리즘을 사용한다는 것이다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이에 따라 현재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TPS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20~30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이지만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BNB Chain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160 TPS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로 비교적 빠르다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B52102-FE54-D154-6D78-29A467AAD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0" y="2618413"/>
            <a:ext cx="3295438" cy="1197697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0835D435-6C64-6F08-CE30-AEF7B2F23A5E}"/>
              </a:ext>
            </a:extLst>
          </p:cNvPr>
          <p:cNvSpPr txBox="1"/>
          <p:nvPr/>
        </p:nvSpPr>
        <p:spPr>
          <a:xfrm>
            <a:off x="10668000" y="1707459"/>
            <a:ext cx="41910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Avalanche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47B8336A-7957-D4FE-5471-817B9D7F86DE}"/>
              </a:ext>
            </a:extLst>
          </p:cNvPr>
          <p:cNvSpPr txBox="1"/>
          <p:nvPr/>
        </p:nvSpPr>
        <p:spPr>
          <a:xfrm>
            <a:off x="10515600" y="5625301"/>
            <a:ext cx="647065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 안에서 각 체인이 맡은 기능에 따라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X-chain, C-chain, P-chain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으로 구분해 블록체인을 운영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합의 알고리즘으로 사용하고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최대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4500 TPS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지원한다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중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C-chain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만이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기반으로 동작해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과 호환성을 가진다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X-chain :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자산 발행 및 전송 담당</a:t>
            </a:r>
            <a:endParaRPr lang="en-US" altLang="ko-KR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C-chain : </a:t>
            </a:r>
            <a:r>
              <a:rPr 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실행 담당</a:t>
            </a:r>
            <a:endParaRPr lang="en-US" altLang="ko-KR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P-chain : </a:t>
            </a:r>
            <a:r>
              <a:rPr lang="ko-KR" alt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 관리 담당</a:t>
            </a:r>
            <a:endParaRPr lang="en-US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45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CF208-BBCB-0E4B-4231-873C7309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DF98A8D0-D144-A36B-22BF-21BECED176C0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BDD1CD9-E3ED-9834-17B4-9F46DAFD3ED7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2CDE28C-0708-0338-709D-4EF6A3BC56B9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82BDC3-AA38-7A91-A170-DD0E12F5326D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7">
            <a:extLst>
              <a:ext uri="{FF2B5EF4-FFF2-40B4-BE49-F238E27FC236}">
                <a16:creationId xmlns:a16="http://schemas.microsoft.com/office/drawing/2014/main" id="{555DF002-45ED-1C2D-FF4E-FF9A89845BEF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12C8224-84EA-49C9-402B-BB54704EB5ED}"/>
              </a:ext>
            </a:extLst>
          </p:cNvPr>
          <p:cNvSpPr txBox="1"/>
          <p:nvPr/>
        </p:nvSpPr>
        <p:spPr>
          <a:xfrm>
            <a:off x="1079500" y="170746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S</a:t>
            </a: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olana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A1737870-F1D8-F125-556D-5EA661E13FD0}"/>
              </a:ext>
            </a:extLst>
          </p:cNvPr>
          <p:cNvSpPr txBox="1"/>
          <p:nvPr/>
        </p:nvSpPr>
        <p:spPr>
          <a:xfrm>
            <a:off x="1104900" y="5344089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사용하지 않는 대표적인 블록체인 중 하나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EVM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대신 리눅스 커널에서 사용되는 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eBPF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기반으로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실행 환경을 구현했다고 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작성을 위한 언어로 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C/C++, Rust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지원한다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1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PoH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합의 알고리즘으로 사용하며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최대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65000 TPS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지원한다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9218" name="Picture 2" descr="Solana (SOL) - Cryptocurrencies | 아이큐 위키">
            <a:extLst>
              <a:ext uri="{FF2B5EF4-FFF2-40B4-BE49-F238E27FC236}">
                <a16:creationId xmlns:a16="http://schemas.microsoft.com/office/drawing/2014/main" id="{18D557B3-659A-A9DC-4525-37F3CBE2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6349"/>
            <a:ext cx="2641598" cy="197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86FBF0D-F8D2-DEDC-9A33-93EE10619676}"/>
              </a:ext>
            </a:extLst>
          </p:cNvPr>
          <p:cNvSpPr txBox="1"/>
          <p:nvPr/>
        </p:nvSpPr>
        <p:spPr>
          <a:xfrm>
            <a:off x="10058401" y="1950572"/>
            <a:ext cx="73152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334C7-553A-E7EE-0418-1B4D5C532B22}"/>
              </a:ext>
            </a:extLst>
          </p:cNvPr>
          <p:cNvSpPr txBox="1"/>
          <p:nvPr/>
        </p:nvSpPr>
        <p:spPr>
          <a:xfrm>
            <a:off x="1079500" y="7316142"/>
            <a:ext cx="983977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pc="-100" dirty="0" err="1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eBPF</a:t>
            </a:r>
            <a:r>
              <a:rPr lang="en-US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?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리눅스 커널 안에서 작은 프로그램을 안전하게 실행해 네트워크</a:t>
            </a:r>
            <a:r>
              <a:rPr lang="en-US" altLang="ko-KR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보안</a:t>
            </a:r>
            <a:r>
              <a:rPr lang="en-US" altLang="ko-KR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b="0" i="0" u="none" strike="noStrike" spc="-100" dirty="0">
                <a:solidFill>
                  <a:srgbClr val="0070C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모니터링 기능을 동적으로 확장할 수 있게 해주는 기술</a:t>
            </a:r>
            <a:endParaRPr lang="en-US" b="0" i="0" u="none" strike="noStrike" spc="-100" dirty="0">
              <a:solidFill>
                <a:srgbClr val="0070C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0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1E04A-C3B9-D6D9-C465-820882DE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95C493B-42D9-C32F-CAC6-2D35636A7112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</a:t>
            </a:r>
            <a:r>
              <a:rPr lang="ko-KR" altLang="en-US" sz="4000" spc="-300" dirty="0">
                <a:solidFill>
                  <a:srgbClr val="000000"/>
                </a:solidFill>
                <a:ea typeface="Gmarket Sans Bold"/>
              </a:rPr>
              <a:t> 이외의 블록체인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79A40A3-8200-F0E6-45F9-FCB4139F5BD3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DA8A751-3A90-1B51-81F1-945EC3B473A4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786DAD-45DC-2F22-38BA-13CF2D6E5B35}"/>
              </a:ext>
            </a:extLst>
          </p:cNvPr>
          <p:cNvCxnSpPr>
            <a:cxnSpLocks/>
          </p:cNvCxnSpPr>
          <p:nvPr/>
        </p:nvCxnSpPr>
        <p:spPr>
          <a:xfrm>
            <a:off x="718457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7">
            <a:extLst>
              <a:ext uri="{FF2B5EF4-FFF2-40B4-BE49-F238E27FC236}">
                <a16:creationId xmlns:a16="http://schemas.microsoft.com/office/drawing/2014/main" id="{3C4C349C-FE56-DABC-8477-8EE8C945690E}"/>
              </a:ext>
            </a:extLst>
          </p:cNvPr>
          <p:cNvSpPr txBox="1"/>
          <p:nvPr/>
        </p:nvSpPr>
        <p:spPr>
          <a:xfrm>
            <a:off x="1124857" y="2039694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0A5719AD-63AB-4440-053F-AF7EDBC57505}"/>
              </a:ext>
            </a:extLst>
          </p:cNvPr>
          <p:cNvSpPr txBox="1"/>
          <p:nvPr/>
        </p:nvSpPr>
        <p:spPr>
          <a:xfrm>
            <a:off x="1104900" y="114503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이외 블록체인 기반 가상자산</a:t>
            </a:r>
            <a:endParaRPr lang="en-US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F052D41-1B2F-9AEA-14A1-A3F1843CF77C}"/>
              </a:ext>
            </a:extLst>
          </p:cNvPr>
          <p:cNvSpPr txBox="1"/>
          <p:nvPr/>
        </p:nvSpPr>
        <p:spPr>
          <a:xfrm>
            <a:off x="1124857" y="2980875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PoH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(Proof-of-History)?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시간의 흐름을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암호학적으로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증명하는 기술로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합의 알고리즘을 돕는 보조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매커니즘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쯤이라고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즉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트랜잭션이나 이벤트의 순서를 검증 가능한 방식으로 기록하는 것이다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사건이 저 사건보다 먼저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일어남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 , 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트랜잭션이 저 트랜잭션보다 먼저 보내짐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같은 것을 모두가 믿을 수 있게 해준다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Tx/>
              <a:buChar char="-"/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F94F77DB-B0A1-0593-5D68-43F7CE22636B}"/>
              </a:ext>
            </a:extLst>
          </p:cNvPr>
          <p:cNvSpPr txBox="1"/>
          <p:nvPr/>
        </p:nvSpPr>
        <p:spPr>
          <a:xfrm>
            <a:off x="1124856" y="6181276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동작 방식</a:t>
            </a:r>
            <a:endParaRPr lang="en-US" altLang="ko-KR" sz="2000" b="1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457200" lvl="0" indent="-457200" algn="l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연속 해시</a:t>
            </a:r>
            <a:b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특정 값에 해시 함수를 적용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-&gt;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 결과를 다시 해시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-&gt;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계속 반복</a:t>
            </a:r>
            <a:b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과정은 순서대로만 계산 가능하여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 출력 값을 보면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얼마나 많은 시간이 흘렀는지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추정 가능</a:t>
            </a:r>
            <a:endParaRPr lang="en-US" altLang="ko-KR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457200" lvl="0" indent="-457200" algn="l">
              <a:lnSpc>
                <a:spcPct val="150000"/>
              </a:lnSpc>
              <a:buClr>
                <a:srgbClr val="000000"/>
              </a:buClr>
              <a:buAutoNum type="arabicPeriod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체인 기록</a:t>
            </a:r>
            <a:b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중간중간 해시 값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출력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“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체인의 인덱스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”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처럼 저장하고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어떤 데이터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트랜잭션 등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특정 시점의 해시 값과 묶어 기록</a:t>
            </a:r>
            <a:endParaRPr lang="en-US" altLang="ko-KR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773CC32B-F5E5-1180-52CF-862229103FF5}"/>
              </a:ext>
            </a:extLst>
          </p:cNvPr>
          <p:cNvSpPr txBox="1"/>
          <p:nvPr/>
        </p:nvSpPr>
        <p:spPr>
          <a:xfrm>
            <a:off x="10515600" y="5475734"/>
            <a:ext cx="68580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장점</a:t>
            </a:r>
            <a:endParaRPr lang="en-US" altLang="ko-KR" sz="2000" b="1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초고속 처리량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낮은 지연 시간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효율성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PoH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+ </a:t>
            </a: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PoS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결합으로 사용되어 보안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+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속도 동시 확보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61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9F5CA-6AEB-C4F1-B368-5E0158899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D04F39B-3B27-1E91-2536-D3849BA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525000"/>
            <a:ext cx="16395700" cy="381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A8ECB00-28E4-B4DA-DAC8-F5B8776A8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01EFEC41-8422-AEE4-3664-389B2F0C723C}"/>
              </a:ext>
            </a:extLst>
          </p:cNvPr>
          <p:cNvSpPr txBox="1"/>
          <p:nvPr/>
        </p:nvSpPr>
        <p:spPr>
          <a:xfrm>
            <a:off x="1143000" y="3086100"/>
            <a:ext cx="9779000" cy="323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5449"/>
              </a:lnSpc>
            </a:pPr>
            <a:r>
              <a:rPr lang="ko-KR" altLang="en-US" sz="10000" b="0" i="0" u="none" strike="noStrike" spc="-400" dirty="0">
                <a:solidFill>
                  <a:srgbClr val="000000"/>
                </a:solidFill>
                <a:ea typeface="Gmarket Sans Bold"/>
              </a:rPr>
              <a:t>감사합니다</a:t>
            </a:r>
            <a:r>
              <a:rPr lang="en-US" altLang="ko-KR" sz="10000" b="0" i="0" u="none" strike="noStrike" spc="-400" dirty="0">
                <a:solidFill>
                  <a:srgbClr val="000000"/>
                </a:solidFill>
                <a:ea typeface="Gmarket Sans Bold"/>
              </a:rPr>
              <a:t>..</a:t>
            </a:r>
            <a:endParaRPr lang="ko-KR" sz="10000" b="0" i="0" u="none" strike="noStrike" spc="-400" dirty="0">
              <a:solidFill>
                <a:srgbClr val="000000"/>
              </a:solidFill>
              <a:ea typeface="Gmarket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B7D93-432E-1B0C-C77A-8108B97F8C1A}"/>
              </a:ext>
            </a:extLst>
          </p:cNvPr>
          <p:cNvSpPr txBox="1"/>
          <p:nvPr/>
        </p:nvSpPr>
        <p:spPr>
          <a:xfrm>
            <a:off x="13944600" y="9631279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20250827 SSL 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세미나 강혜인</a:t>
            </a:r>
          </a:p>
        </p:txBody>
      </p:sp>
    </p:spTree>
    <p:extLst>
      <p:ext uri="{BB962C8B-B14F-4D97-AF65-F5344CB8AC3E}">
        <p14:creationId xmlns:p14="http://schemas.microsoft.com/office/powerpoint/2010/main" val="24087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698500"/>
            <a:ext cx="16395700" cy="3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9525000"/>
            <a:ext cx="16395700" cy="38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1003300" y="5118100"/>
            <a:ext cx="88519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03300" y="1143000"/>
            <a:ext cx="23495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000" b="0" i="0" u="none" strike="noStrike" spc="-300">
                <a:solidFill>
                  <a:srgbClr val="000000"/>
                </a:solidFill>
                <a:ea typeface="Gmarket Sans Bold"/>
              </a:rPr>
              <a:t>목차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48200" y="2362200"/>
            <a:ext cx="7023099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01. Ethereum </a:t>
            </a:r>
            <a:r>
              <a:rPr lang="ko-KR" altLang="en-US" sz="4000" b="0" i="0" u="none" strike="noStrike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계정과 주소 체계</a:t>
            </a:r>
            <a:endParaRPr lang="ko-KR" sz="4000" b="0" i="0" u="none" strike="noStrike" spc="-2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7AAC2942-DB0D-BB36-9C50-37259E9DF6A5}"/>
              </a:ext>
            </a:extLst>
          </p:cNvPr>
          <p:cNvSpPr txBox="1"/>
          <p:nvPr/>
        </p:nvSpPr>
        <p:spPr>
          <a:xfrm>
            <a:off x="4648200" y="4730750"/>
            <a:ext cx="7391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02. Ethereum </a:t>
            </a:r>
            <a:r>
              <a:rPr lang="ko-KR" altLang="en-US" sz="4000" b="0" i="0" u="none" strike="noStrike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개발을 위한 언어</a:t>
            </a:r>
            <a:endParaRPr lang="ko-KR" sz="4000" b="0" i="0" u="none" strike="noStrike" spc="-2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336EB237-4FA2-73C6-B4DD-21A9BF96D693}"/>
              </a:ext>
            </a:extLst>
          </p:cNvPr>
          <p:cNvSpPr txBox="1"/>
          <p:nvPr/>
        </p:nvSpPr>
        <p:spPr>
          <a:xfrm>
            <a:off x="4648200" y="7099300"/>
            <a:ext cx="7023099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03. Ethereum </a:t>
            </a:r>
            <a:r>
              <a:rPr lang="ko-KR" altLang="en-US" sz="4000" spc="-2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이외의 블록체인</a:t>
            </a:r>
            <a:endParaRPr lang="ko-KR" sz="4000" b="0" i="0" u="none" strike="noStrike" spc="-2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FA56790-358C-05AE-A08A-F3989391FB14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0DD6E34-47A3-ABE7-0FD9-6F398086444D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4AAF13-B4D7-3FAE-4B7B-421F6547827A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DC956DCD-248C-D7BA-2C17-1C94300A2066}"/>
              </a:ext>
            </a:extLst>
          </p:cNvPr>
          <p:cNvSpPr txBox="1"/>
          <p:nvPr/>
        </p:nvSpPr>
        <p:spPr>
          <a:xfrm>
            <a:off x="990600" y="11575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블록체인은 일반적으로 계정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(Account)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라는 개념을 가진다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7EF828BE-B328-5E0F-0FC2-3AA1253014DC}"/>
              </a:ext>
            </a:extLst>
          </p:cNvPr>
          <p:cNvSpPr txBox="1"/>
          <p:nvPr/>
        </p:nvSpPr>
        <p:spPr>
          <a:xfrm>
            <a:off x="990600" y="49696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한 계정은 해당 블록체인 내에서 사용되는 자산을 저장하고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다른 계정과 자산을 주고 받을 수 있다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A10EB27-F78A-7AE8-C275-1EC22B3C6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620" b="45519"/>
          <a:stretch>
            <a:fillRect/>
          </a:stretch>
        </p:blipFill>
        <p:spPr>
          <a:xfrm>
            <a:off x="990600" y="1818196"/>
            <a:ext cx="7842964" cy="2913178"/>
          </a:xfrm>
          <a:prstGeom prst="rect">
            <a:avLst/>
          </a:prstGeom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id="{48AA58D1-D25A-B92E-3201-7194BA77BE8A}"/>
              </a:ext>
            </a:extLst>
          </p:cNvPr>
          <p:cNvSpPr txBox="1"/>
          <p:nvPr/>
        </p:nvSpPr>
        <p:spPr>
          <a:xfrm>
            <a:off x="990600" y="6515100"/>
            <a:ext cx="908775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에서도 동일한 개념을 사용하지만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계정이 두 가지로 나뉜다는 차이가 있다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B463D0C2-4AA8-B757-38CC-A8FF8C5C5AE1}"/>
              </a:ext>
            </a:extLst>
          </p:cNvPr>
          <p:cNvSpPr txBox="1"/>
          <p:nvPr/>
        </p:nvSpPr>
        <p:spPr>
          <a:xfrm>
            <a:off x="990600" y="747667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Externally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Owned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Account(EOA)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–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일반 계정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Account –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계정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5D9F4-409E-A178-225F-0061F1FF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7AFD08C-AF37-BAA9-A101-4AB2C8A109F3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91E55C-DF64-45A1-81BB-93A9812091BD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4A96FA-ABA4-73F4-DFE8-BE844E29AB6A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F78587-29F4-A145-2180-4675D5BE687F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B04B66E5-4349-FF6A-03A6-5EE8077FE5C5}"/>
              </a:ext>
            </a:extLst>
          </p:cNvPr>
          <p:cNvSpPr txBox="1"/>
          <p:nvPr/>
        </p:nvSpPr>
        <p:spPr>
          <a:xfrm>
            <a:off x="990600" y="11575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Externally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Owned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Account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B4AF64ED-0212-FFA0-6010-162738092E7C}"/>
              </a:ext>
            </a:extLst>
          </p:cNvPr>
          <p:cNvSpPr txBox="1"/>
          <p:nvPr/>
        </p:nvSpPr>
        <p:spPr>
          <a:xfrm>
            <a:off x="990600" y="244747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블록체인에서는 공개키 암호 시스템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(Public-key cryptosystem)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통해 계정을 관리한다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계정의 소유주는 비밀키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(private key)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통해 자신이 해당 메시지를 작성했다는 것을 인증할 수 있고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다른 사람들은 비밀키로부터 계산 가능한 공개키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(Public key)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통해 이를 검증 할 수 있다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F8B98E54-7BFE-6DBE-379B-C72B1AF49346}"/>
              </a:ext>
            </a:extLst>
          </p:cNvPr>
          <p:cNvSpPr txBox="1"/>
          <p:nvPr/>
        </p:nvSpPr>
        <p:spPr>
          <a:xfrm>
            <a:off x="990600" y="4445000"/>
            <a:ext cx="908775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에서도 동일한 개념을 사용한다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81FD7E1E-2477-551A-FB40-604CFABAEB09}"/>
              </a:ext>
            </a:extLst>
          </p:cNvPr>
          <p:cNvSpPr txBox="1"/>
          <p:nvPr/>
        </p:nvSpPr>
        <p:spPr>
          <a:xfrm>
            <a:off x="990600" y="5647875"/>
            <a:ext cx="858519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는 사용자가 돈을 저장해두고 송금할 때 사용하는 자동화되지 않은 계정이다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Secp256k1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이라는 타원 곡선 기반 공개키 시스템을 사용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타원 곡선 상에서 비밀키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공개키 쌍을 생성 후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공개키를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Keccak-256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해시함수로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해시해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맨 뒤의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20bytes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주소로 사용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1026" name="Picture 2" descr="Secp256k1 - Bitcoin Wiki">
            <a:extLst>
              <a:ext uri="{FF2B5EF4-FFF2-40B4-BE49-F238E27FC236}">
                <a16:creationId xmlns:a16="http://schemas.microsoft.com/office/drawing/2014/main" id="{7A753080-F4BA-DD48-BBE7-BCFA8749B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797" y="570956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4FB89-A43D-6CE4-6A0F-1D7898200A59}"/>
              </a:ext>
            </a:extLst>
          </p:cNvPr>
          <p:cNvSpPr txBox="1"/>
          <p:nvPr/>
        </p:nvSpPr>
        <p:spPr>
          <a:xfrm>
            <a:off x="9575797" y="8724900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secp256k1</a:t>
            </a:r>
            <a:endParaRPr lang="ko-KR" altLang="en-US" dirty="0"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CCB14-E217-EBD8-F9A6-B5805A34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6096009"/>
            <a:ext cx="4328668" cy="1186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C380B-D514-F92D-E8A8-4DAF6C0E3FD3}"/>
              </a:ext>
            </a:extLst>
          </p:cNvPr>
          <p:cNvSpPr txBox="1"/>
          <p:nvPr/>
        </p:nvSpPr>
        <p:spPr>
          <a:xfrm>
            <a:off x="13613385" y="7460347"/>
            <a:ext cx="285749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해시함수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2718E27-88DF-B350-748F-611272430FBD}"/>
              </a:ext>
            </a:extLst>
          </p:cNvPr>
          <p:cNvSpPr txBox="1"/>
          <p:nvPr/>
        </p:nvSpPr>
        <p:spPr>
          <a:xfrm>
            <a:off x="990600" y="7812322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 주소를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16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진수 문자열로 나타내면 총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40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글자이고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Ethereum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ERC-55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라는 표준을 기반으로 해당 주소에 대소문자를 이용한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Checksum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을 삽입해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오입력을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방지한다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이것이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주소가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16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진수임에도 대소문자가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섞여들어가는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이유이다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1C0128-83A4-86F9-0DA5-D726F9D2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227" y="1118010"/>
            <a:ext cx="5665530" cy="42232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696E7EF-5841-558D-4D93-D74694E91FE4}"/>
              </a:ext>
            </a:extLst>
          </p:cNvPr>
          <p:cNvCxnSpPr/>
          <p:nvPr/>
        </p:nvCxnSpPr>
        <p:spPr>
          <a:xfrm flipV="1">
            <a:off x="8077200" y="3390900"/>
            <a:ext cx="1828800" cy="1054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3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ED0B4-B396-8A0D-CE06-B2156F6B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B29CD95C-0AD7-C1FE-784B-DD66BBB7C9CF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30407A-A8CE-A8C0-DE4A-D3EA9BE99890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4F3A435-3D5F-2170-6C21-7A2394B1FB2C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19A2B7-A6FF-BD03-F286-36C4E7AC039C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2F8E2B93-6402-9538-F60F-18FA9EA6352C}"/>
              </a:ext>
            </a:extLst>
          </p:cNvPr>
          <p:cNvSpPr txBox="1"/>
          <p:nvPr/>
        </p:nvSpPr>
        <p:spPr>
          <a:xfrm>
            <a:off x="990600" y="11575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Account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0FB11663-A5A6-4FC8-E18A-754AE28E7E4B}"/>
              </a:ext>
            </a:extLst>
          </p:cNvPr>
          <p:cNvSpPr txBox="1"/>
          <p:nvPr/>
        </p:nvSpPr>
        <p:spPr>
          <a:xfrm>
            <a:off x="990600" y="201930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 Contract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달리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SC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배포하는 배포자의 주소와 그 당시 배포자의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값을 고유의 인코딩 방식인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Recursive-Length Prefix(RLP)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로 인코딩한 값을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Keccak-256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으로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해시해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주소가 결정된다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FB2DE906-70EF-4AD1-46A7-32E65A838928}"/>
              </a:ext>
            </a:extLst>
          </p:cNvPr>
          <p:cNvSpPr txBox="1"/>
          <p:nvPr/>
        </p:nvSpPr>
        <p:spPr>
          <a:xfrm>
            <a:off x="997857" y="3895275"/>
            <a:ext cx="908775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Nonce?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한</a:t>
            </a: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계정이 트랜잭션을 보낼 때마다 증가하는 값으로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반드시 순차적으로 증가해야 하는 값이다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Tx/>
              <a:buChar char="-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 오류로 인해 중복 전송되어 이중 지출되는 현상 방지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Tx/>
              <a:buChar char="-"/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네트워크에 전송했지만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아직 블록에 포함되지 않은 트랜잭션 수정 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Tx/>
              <a:buChar char="-"/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주소 결정에 이용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BA986EA-3F66-3EBD-FD4D-A93863A87F79}"/>
              </a:ext>
            </a:extLst>
          </p:cNvPr>
          <p:cNvSpPr txBox="1"/>
          <p:nvPr/>
        </p:nvSpPr>
        <p:spPr>
          <a:xfrm>
            <a:off x="986971" y="629920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DF6C2-7C29-84FC-DB9F-91AAA9C6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57" y="5528725"/>
            <a:ext cx="6826028" cy="154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E82637-B290-A1F0-47B5-8A518ED2CA24}"/>
              </a:ext>
            </a:extLst>
          </p:cNvPr>
          <p:cNvSpPr txBox="1"/>
          <p:nvPr/>
        </p:nvSpPr>
        <p:spPr>
          <a:xfrm>
            <a:off x="1787132" y="7193819"/>
            <a:ext cx="524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Go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를 사용한 </a:t>
            </a:r>
            <a:r>
              <a:rPr lang="ko-KR" altLang="en-US" dirty="0" err="1">
                <a:latin typeface="Gmarket Sans Light" panose="020B0600000101010101" charset="-127"/>
                <a:ea typeface="Gmarket Sans Light" panose="020B0600000101010101" charset="-127"/>
              </a:rPr>
              <a:t>이더리움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 구현체 </a:t>
            </a:r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Geth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에서 </a:t>
            </a:r>
            <a:r>
              <a:rPr lang="en-US" altLang="ko-KR" dirty="0">
                <a:latin typeface="Gmarket Sans Light" panose="020B0600000101010101" charset="-127"/>
                <a:ea typeface="Gmarket Sans Light" panose="020B0600000101010101" charset="-127"/>
              </a:rPr>
              <a:t>SC</a:t>
            </a:r>
            <a:r>
              <a:rPr lang="ko-KR" altLang="en-US" dirty="0">
                <a:latin typeface="Gmarket Sans Light" panose="020B0600000101010101" charset="-127"/>
                <a:ea typeface="Gmarket Sans Light" panose="020B0600000101010101" charset="-127"/>
              </a:rPr>
              <a:t> 주소를 구하는 코드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731F339-645A-2BDD-16B4-0872769B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771" y="2255025"/>
            <a:ext cx="7720915" cy="1351912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F5B862-B92C-B987-C725-B4058ACA1CDF}"/>
              </a:ext>
            </a:extLst>
          </p:cNvPr>
          <p:cNvCxnSpPr>
            <a:cxnSpLocks/>
          </p:cNvCxnSpPr>
          <p:nvPr/>
        </p:nvCxnSpPr>
        <p:spPr>
          <a:xfrm flipV="1">
            <a:off x="7823885" y="3771900"/>
            <a:ext cx="1320115" cy="205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704F1CB9-9778-BF21-ED40-D6F897F20557}"/>
              </a:ext>
            </a:extLst>
          </p:cNvPr>
          <p:cNvSpPr txBox="1"/>
          <p:nvPr/>
        </p:nvSpPr>
        <p:spPr>
          <a:xfrm>
            <a:off x="9329057" y="5143500"/>
            <a:ext cx="9087757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b(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배포자 주소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nonce(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배포 시점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nonce)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입력받아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주소 리턴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Common.Address</a:t>
            </a: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: Geth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쓰는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 고정 길이 주소 타입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uint64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: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배포자가 현재까지 전송한 트랜잭션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/CREAT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횟수</a:t>
            </a:r>
            <a:b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en-US" altLang="ko-KR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</a:t>
            </a:r>
            <a:r>
              <a:rPr lang="ko-KR" alt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가 </a:t>
            </a:r>
            <a:r>
              <a:rPr lang="ko-KR" altLang="en-US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</a:t>
            </a:r>
            <a:r>
              <a:rPr lang="ko-KR" alt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배포할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때는</a:t>
            </a:r>
            <a:r>
              <a:rPr lang="ko-KR" altLang="en-US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계정 트랜잭션 카운트</a:t>
            </a:r>
            <a:b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 </a:t>
            </a:r>
            <a:r>
              <a:rPr lang="ko-KR" altLang="en-US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컨트랙트가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내부적으로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CREAT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할 때는 그 </a:t>
            </a:r>
            <a:r>
              <a:rPr lang="ko-KR" altLang="en-US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컨트랙트의</a:t>
            </a:r>
            <a:r>
              <a:rPr lang="ko-KR" altLang="en-US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</a:t>
            </a: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rlp.EncodeToBytes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(~~) : RLP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규칙대로 한 덩어리 바이트로 포장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직렬화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)</a:t>
            </a: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Keccak256(data)[12:] :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해시한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후 결과물에서 마지막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바이트만 추출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ko-KR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Common.BytesToAddress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( ) :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바이트를 주소 타입으로 바꿔 리턴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C62C34DB-4A33-C60F-52DE-8CEDB45835DD}"/>
              </a:ext>
            </a:extLst>
          </p:cNvPr>
          <p:cNvSpPr txBox="1"/>
          <p:nvPr/>
        </p:nvSpPr>
        <p:spPr>
          <a:xfrm>
            <a:off x="4410871" y="8577945"/>
            <a:ext cx="105917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[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배포자 주소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b="1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논스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RLP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로 묶고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-&gt; Keccak256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으로 해시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-&gt;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끝의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20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바이트만 주소로 사용</a:t>
            </a:r>
            <a:endParaRPr lang="en-US" altLang="ko-KR" sz="2000" b="1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802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CD11E-015D-251F-BC36-147BD821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ABFA64F-BE56-9561-31B5-35B36C62F5DA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84BF99-9EA4-C12A-C10F-1C548BCC3719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104675-DE95-BE34-2132-76416C9CD338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4766C2B-C8F6-C938-A052-4B824CC3C931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12703CAB-AFA6-3913-837A-22A5697D71EB}"/>
              </a:ext>
            </a:extLst>
          </p:cNvPr>
          <p:cNvSpPr txBox="1"/>
          <p:nvPr/>
        </p:nvSpPr>
        <p:spPr>
          <a:xfrm>
            <a:off x="986971" y="1275451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RLP(Recursive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Length Prefix)</a:t>
            </a:r>
            <a:b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Ethereum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네트워크에서 쓰이는 직렬화 기법</a:t>
            </a:r>
            <a:endParaRPr lang="en-US" altLang="ko-KR" sz="2000" b="1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1CE3123-853C-3D28-A4BA-E6CE75C41C6C}"/>
              </a:ext>
            </a:extLst>
          </p:cNvPr>
          <p:cNvSpPr txBox="1"/>
          <p:nvPr/>
        </p:nvSpPr>
        <p:spPr>
          <a:xfrm>
            <a:off x="986971" y="629920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442B6B8-6FD0-CFDB-67A8-152AA60AB2E7}"/>
              </a:ext>
            </a:extLst>
          </p:cNvPr>
          <p:cNvSpPr txBox="1"/>
          <p:nvPr/>
        </p:nvSpPr>
        <p:spPr>
          <a:xfrm>
            <a:off x="986971" y="3924300"/>
            <a:ext cx="112014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200000"/>
              </a:lnSpc>
              <a:buClr>
                <a:srgbClr val="000000"/>
              </a:buClr>
              <a:buAutoNum type="arabicPeriod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값이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0x00~0x7f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범위에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있으면 그냥 해당 바이트를 그대로 사용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457200" lvl="0" indent="-457200" algn="l">
              <a:lnSpc>
                <a:spcPct val="200000"/>
              </a:lnSpc>
              <a:buClr>
                <a:srgbClr val="000000"/>
              </a:buClr>
              <a:buAutoNum type="arabicPeriod"/>
            </a:pP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String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길이가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0~55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바이트인 경우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en-US" altLang="ko-KR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[0x80+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string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][string]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으로 사용</a:t>
            </a:r>
            <a:endParaRPr lang="en-US" altLang="ko-KR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457200" lvl="0" indent="-457200" algn="l">
              <a:lnSpc>
                <a:spcPct val="200000"/>
              </a:lnSpc>
              <a:buClr>
                <a:srgbClr val="000000"/>
              </a:buClr>
              <a:buAutoNum type="arabicPeriod"/>
            </a:pP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55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바이트를 넘어가면 </a:t>
            </a:r>
            <a:r>
              <a:rPr lang="en-US" altLang="ko-KR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[0xb7+string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길이의 바이트 값</a:t>
            </a:r>
            <a:r>
              <a:rPr lang="en-US" altLang="ko-KR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][string </a:t>
            </a:r>
            <a:r>
              <a:rPr lang="ko-KR" altLang="en-US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</a:t>
            </a:r>
            <a:r>
              <a:rPr lang="en-US" altLang="ko-KR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][string </a:t>
            </a:r>
            <a:r>
              <a:rPr lang="ko-KR" altLang="en-US" sz="2000" b="1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바이트값</a:t>
            </a:r>
            <a:r>
              <a:rPr lang="en-US" altLang="ko-KR" sz="2000" b="1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</a:t>
            </a:r>
          </a:p>
          <a:p>
            <a:pPr marL="457200" lvl="0" indent="-457200" algn="l">
              <a:lnSpc>
                <a:spcPct val="200000"/>
              </a:lnSpc>
              <a:buClr>
                <a:srgbClr val="000000"/>
              </a:buClr>
              <a:buAutoNum type="arabicPeriod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배열의 아이템들이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RLP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인코딩된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아이템 총 길이가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0~55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바이트인 경우 </a:t>
            </a:r>
            <a:b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[ 0xc0 +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] [RLP </a:t>
            </a:r>
            <a:r>
              <a:rPr lang="ko-KR" altLang="en-US" sz="2000" b="1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인코딩된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데이터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</a:t>
            </a:r>
          </a:p>
          <a:p>
            <a:pPr marL="457200" lvl="0" indent="-457200" algn="l">
              <a:lnSpc>
                <a:spcPct val="200000"/>
              </a:lnSpc>
              <a:buClr>
                <a:srgbClr val="000000"/>
              </a:buClr>
              <a:buAutoNum type="arabicPeriod"/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배열의 아이템들이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RLP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인코딩된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아이템 총 길이가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55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바이트를 넘는 경우</a:t>
            </a:r>
            <a:b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</a:b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[0xf7 +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길이의 바이트 값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][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길이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][RLP</a:t>
            </a:r>
            <a:r>
              <a:rPr lang="ko-KR" altLang="en-US" sz="2000" b="1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인코딩된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데이터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4374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48900-A871-F73B-C5D0-E34A93FE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EFCA864-7C99-B307-701A-CB1ECBA9F2CA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D1D297E-2511-099E-0319-CFE8E80DDD6E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E54301-269C-3772-C134-CDDE166E5880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180A72-4955-92A8-27C6-C6704D145AB1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B4F72573-A6FA-2FAC-FB16-6661D8E15BE6}"/>
              </a:ext>
            </a:extLst>
          </p:cNvPr>
          <p:cNvSpPr txBox="1"/>
          <p:nvPr/>
        </p:nvSpPr>
        <p:spPr>
          <a:xfrm>
            <a:off x="990600" y="11575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Account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26658470-BEF8-1E1A-08B6-BCEDC6C1D636}"/>
              </a:ext>
            </a:extLst>
          </p:cNvPr>
          <p:cNvSpPr txBox="1"/>
          <p:nvPr/>
        </p:nvSpPr>
        <p:spPr>
          <a:xfrm>
            <a:off x="1028700" y="2155754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CREAT</a:t>
            </a: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2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라는 명령어를 통해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배포도 가능하다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ElP-1014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CREAT2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가 정의되어 있고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배포자의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nonce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대신 임의로 직접 지정 가능한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salt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값을 사용해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컨트랙트를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생성한다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577EF21-F3F3-45CD-49B3-13E72CB7B4B6}"/>
              </a:ext>
            </a:extLst>
          </p:cNvPr>
          <p:cNvSpPr txBox="1"/>
          <p:nvPr/>
        </p:nvSpPr>
        <p:spPr>
          <a:xfrm>
            <a:off x="986971" y="6299200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B36362-7313-8981-B2A7-65988C51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18544"/>
            <a:ext cx="8761502" cy="50065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A0A5F3-37E3-ADF0-8861-C09444FDEE4B}"/>
              </a:ext>
            </a:extLst>
          </p:cNvPr>
          <p:cNvSpPr/>
          <p:nvPr/>
        </p:nvSpPr>
        <p:spPr>
          <a:xfrm>
            <a:off x="4419600" y="5981700"/>
            <a:ext cx="762000" cy="317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377A3A8-FC43-D486-0FA9-7D8600368CB2}"/>
              </a:ext>
            </a:extLst>
          </p:cNvPr>
          <p:cNvSpPr txBox="1"/>
          <p:nvPr/>
        </p:nvSpPr>
        <p:spPr>
          <a:xfrm>
            <a:off x="10234702" y="6838039"/>
            <a:ext cx="693206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n</a:t>
            </a: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once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 의존하지 않고 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salt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바탕으로 배포될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컨트랙트의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계정 주소를 미리 알아낼 수 있는 장점이 존재한다고 한다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24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17AB8-66D7-E4A5-1238-252147DBC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6E279BA-2293-79AF-679E-6D44F9D01F56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계정과 주소 체계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9FAD87-4309-782B-AF3D-4D079FB67C82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B26EFB-62ED-8E02-A217-E9948B95A570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12D9E5-7EA7-3AF1-4C10-EA66830F33AC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id="{8E30EDC6-F8CD-B78A-62C1-E6B1D03160F1}"/>
              </a:ext>
            </a:extLst>
          </p:cNvPr>
          <p:cNvSpPr txBox="1"/>
          <p:nvPr/>
        </p:nvSpPr>
        <p:spPr>
          <a:xfrm>
            <a:off x="990600" y="1157516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Account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</a:t>
            </a:r>
            <a:r>
              <a:rPr lang="en-US" altLang="ko-KR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 </a:t>
            </a:r>
            <a:r>
              <a:rPr lang="ko-KR" altLang="en-US" sz="2000" b="1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차이</a:t>
            </a:r>
            <a:endParaRPr lang="en-US" altLang="ko-KR" sz="2000" b="1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2A4A12B-729F-1B8E-5813-4AFEA0CE7E1C}"/>
              </a:ext>
            </a:extLst>
          </p:cNvPr>
          <p:cNvSpPr txBox="1"/>
          <p:nvPr/>
        </p:nvSpPr>
        <p:spPr>
          <a:xfrm>
            <a:off x="986971" y="671467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465F9A53-351E-D2FD-4AB0-93FA73674AA4}"/>
              </a:ext>
            </a:extLst>
          </p:cNvPr>
          <p:cNvSpPr txBox="1"/>
          <p:nvPr/>
        </p:nvSpPr>
        <p:spPr>
          <a:xfrm>
            <a:off x="986971" y="2091870"/>
            <a:ext cx="762362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와 달리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Account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에는 개인키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(Private key)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가 존재하지 않는다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그렇기에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 Account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의 소유주임을 주장하려면 해당 기능을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Contract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 구현해야 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4A0FE59-C08D-AD9E-AE96-814D6BA1B264}"/>
              </a:ext>
            </a:extLst>
          </p:cNvPr>
          <p:cNvSpPr txBox="1"/>
          <p:nvPr/>
        </p:nvSpPr>
        <p:spPr>
          <a:xfrm>
            <a:off x="986971" y="3914322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아니 그럼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.. CA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랑 동일한 주소를 가지는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계정을 구하면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되는거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아닌가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?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06DB2E1-8290-0C24-C170-80B6A89D25F7}"/>
              </a:ext>
            </a:extLst>
          </p:cNvPr>
          <p:cNvGrpSpPr/>
          <p:nvPr/>
        </p:nvGrpSpPr>
        <p:grpSpPr>
          <a:xfrm>
            <a:off x="1079500" y="4470400"/>
            <a:ext cx="5811161" cy="927094"/>
            <a:chOff x="1079500" y="4470400"/>
            <a:chExt cx="5811161" cy="927094"/>
          </a:xfrm>
        </p:grpSpPr>
        <p:pic>
          <p:nvPicPr>
            <p:cNvPr id="9" name="그래픽 8" descr="닫기 단색으로 채워진">
              <a:extLst>
                <a:ext uri="{FF2B5EF4-FFF2-40B4-BE49-F238E27FC236}">
                  <a16:creationId xmlns:a16="http://schemas.microsoft.com/office/drawing/2014/main" id="{67D04A8E-33C9-1E6A-6314-A2B40DB2B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79500" y="4476747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닫기 단색으로 채워진">
              <a:extLst>
                <a:ext uri="{FF2B5EF4-FFF2-40B4-BE49-F238E27FC236}">
                  <a16:creationId xmlns:a16="http://schemas.microsoft.com/office/drawing/2014/main" id="{232A78E0-2FED-76C3-DC21-154CFD79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6429" y="4470400"/>
              <a:ext cx="914400" cy="914400"/>
            </a:xfrm>
            <a:prstGeom prst="rect">
              <a:avLst/>
            </a:prstGeom>
          </p:spPr>
        </p:pic>
        <p:pic>
          <p:nvPicPr>
            <p:cNvPr id="11" name="그래픽 10" descr="닫기 단색으로 채워진">
              <a:extLst>
                <a:ext uri="{FF2B5EF4-FFF2-40B4-BE49-F238E27FC236}">
                  <a16:creationId xmlns:a16="http://schemas.microsoft.com/office/drawing/2014/main" id="{3A569667-94D1-546E-9E76-46ED58E74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24416" y="4483094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닫기 단색으로 채워진">
              <a:extLst>
                <a:ext uri="{FF2B5EF4-FFF2-40B4-BE49-F238E27FC236}">
                  <a16:creationId xmlns:a16="http://schemas.microsoft.com/office/drawing/2014/main" id="{203036C1-20DC-4441-9BD3-1600D32CF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31345" y="4476747"/>
              <a:ext cx="914400" cy="914400"/>
            </a:xfrm>
            <a:prstGeom prst="rect">
              <a:avLst/>
            </a:prstGeom>
          </p:spPr>
        </p:pic>
        <p:pic>
          <p:nvPicPr>
            <p:cNvPr id="13" name="그래픽 12" descr="닫기 단색으로 채워진">
              <a:extLst>
                <a:ext uri="{FF2B5EF4-FFF2-40B4-BE49-F238E27FC236}">
                  <a16:creationId xmlns:a16="http://schemas.microsoft.com/office/drawing/2014/main" id="{F262AF06-A9EA-EDF8-E9BF-6F00A7687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69332" y="4479921"/>
              <a:ext cx="914400" cy="914400"/>
            </a:xfrm>
            <a:prstGeom prst="rect">
              <a:avLst/>
            </a:prstGeom>
          </p:spPr>
        </p:pic>
        <p:pic>
          <p:nvPicPr>
            <p:cNvPr id="15" name="그래픽 14" descr="닫기 단색으로 채워진">
              <a:extLst>
                <a:ext uri="{FF2B5EF4-FFF2-40B4-BE49-F238E27FC236}">
                  <a16:creationId xmlns:a16="http://schemas.microsoft.com/office/drawing/2014/main" id="{0BE3A01E-2620-28AC-C852-1B7E30489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6261" y="4473574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7">
            <a:extLst>
              <a:ext uri="{FF2B5EF4-FFF2-40B4-BE49-F238E27FC236}">
                <a16:creationId xmlns:a16="http://schemas.microsoft.com/office/drawing/2014/main" id="{230A57AA-6068-B8EE-43A4-9F7E57CCFEA8}"/>
              </a:ext>
            </a:extLst>
          </p:cNvPr>
          <p:cNvSpPr txBox="1"/>
          <p:nvPr/>
        </p:nvSpPr>
        <p:spPr>
          <a:xfrm>
            <a:off x="1089482" y="5952675"/>
            <a:ext cx="8674099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공개키 시스템에서 비밀키와 공개키는 수학적인 관계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비밀키 에서 공개키를 구할 수는 있지만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 반대는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어마무시한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계산이 필요하다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…</a:t>
            </a:r>
          </a:p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더해서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EOA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계정 주소는 공개키 자체가 아닌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공개키를 </a:t>
            </a:r>
            <a:r>
              <a:rPr lang="ko-KR" alt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해시한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값이기 때문에 이 주소를 통해 개인키를 구하는 것은 현실적으로 불가능하다고 한다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6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02A62-2EDA-672D-C522-9081565E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1CC6AEAF-65BB-6EB7-5646-DFDDAB91F3F7}"/>
              </a:ext>
            </a:extLst>
          </p:cNvPr>
          <p:cNvSpPr txBox="1"/>
          <p:nvPr/>
        </p:nvSpPr>
        <p:spPr>
          <a:xfrm>
            <a:off x="1079500" y="190500"/>
            <a:ext cx="52451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000" b="0" i="0" u="none" strike="noStrike" spc="-300" dirty="0">
                <a:solidFill>
                  <a:srgbClr val="000000"/>
                </a:solidFill>
                <a:ea typeface="Gmarket Sans Bold"/>
              </a:rPr>
              <a:t>Ethereum </a:t>
            </a:r>
            <a:r>
              <a:rPr lang="ko-KR" altLang="en-US" sz="4000" b="0" i="0" u="none" strike="noStrike" spc="-300" dirty="0">
                <a:solidFill>
                  <a:srgbClr val="000000"/>
                </a:solidFill>
                <a:ea typeface="Gmarket Sans Bold"/>
              </a:rPr>
              <a:t>개발을 위한 언어</a:t>
            </a:r>
            <a:endParaRPr lang="ko-KR" sz="4000" b="0" i="0" u="none" strike="noStrike" spc="-300" dirty="0">
              <a:solidFill>
                <a:srgbClr val="000000"/>
              </a:solidFill>
              <a:ea typeface="Gmarket Sans Bold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35B281-2013-1EE8-D9A2-8DBC0BBFDABF}"/>
              </a:ext>
            </a:extLst>
          </p:cNvPr>
          <p:cNvCxnSpPr>
            <a:cxnSpLocks/>
          </p:cNvCxnSpPr>
          <p:nvPr/>
        </p:nvCxnSpPr>
        <p:spPr>
          <a:xfrm>
            <a:off x="6477000" y="812800"/>
            <a:ext cx="10896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FED443-2E47-9A6B-0E7C-26CED6B409CC}"/>
              </a:ext>
            </a:extLst>
          </p:cNvPr>
          <p:cNvCxnSpPr>
            <a:cxnSpLocks/>
          </p:cNvCxnSpPr>
          <p:nvPr/>
        </p:nvCxnSpPr>
        <p:spPr>
          <a:xfrm flipV="1">
            <a:off x="762000" y="9474200"/>
            <a:ext cx="16573500" cy="689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78DF215-9ADA-6C95-B8ED-08A40EFFC570}"/>
              </a:ext>
            </a:extLst>
          </p:cNvPr>
          <p:cNvCxnSpPr>
            <a:cxnSpLocks/>
          </p:cNvCxnSpPr>
          <p:nvPr/>
        </p:nvCxnSpPr>
        <p:spPr>
          <a:xfrm>
            <a:off x="762000" y="812800"/>
            <a:ext cx="0" cy="873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">
            <a:extLst>
              <a:ext uri="{FF2B5EF4-FFF2-40B4-BE49-F238E27FC236}">
                <a16:creationId xmlns:a16="http://schemas.microsoft.com/office/drawing/2014/main" id="{93BBF692-CF8D-EF4D-0499-FCA739DF321C}"/>
              </a:ext>
            </a:extLst>
          </p:cNvPr>
          <p:cNvSpPr txBox="1"/>
          <p:nvPr/>
        </p:nvSpPr>
        <p:spPr>
          <a:xfrm>
            <a:off x="1079500" y="717187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  <a:buClr>
                <a:srgbClr val="000000"/>
              </a:buClr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그 이외 언어들</a:t>
            </a:r>
            <a:endParaRPr lang="en-US" altLang="ko-KR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Vyper</a:t>
            </a:r>
            <a:endParaRPr lang="en-US" sz="2000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</a:t>
            </a: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Yul+</a:t>
            </a: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FE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908D578A-9888-57DF-A9DB-A158AE2222E5}"/>
              </a:ext>
            </a:extLst>
          </p:cNvPr>
          <p:cNvSpPr txBox="1"/>
          <p:nvPr/>
        </p:nvSpPr>
        <p:spPr>
          <a:xfrm>
            <a:off x="1079500" y="4751295"/>
            <a:ext cx="8305800" cy="56242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 Contract 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개발에 가장 많이 사용되는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언어로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Ethereum 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재단에서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Smart Contract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작성하기 위해 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C++</a:t>
            </a:r>
            <a:r>
              <a:rPr lang="ko-KR" altLang="en-US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로 개발된 언어이다</a:t>
            </a:r>
            <a:r>
              <a:rPr lang="en-US" altLang="ko-KR" sz="2000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</a:p>
          <a:p>
            <a:pPr lvl="0" algn="l">
              <a:lnSpc>
                <a:spcPct val="150000"/>
              </a:lnSpc>
              <a:buClr>
                <a:srgbClr val="000000"/>
              </a:buClr>
            </a:pPr>
            <a:r>
              <a:rPr 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Solidity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를 통해 작성된 프로그램은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컴파일되어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</a:t>
            </a:r>
            <a:r>
              <a:rPr lang="ko-KR" altLang="en-US" sz="2000" b="0" i="0" u="none" strike="noStrike" spc="-100" dirty="0" err="1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이더리움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 내부에서 사용하는 바이트 코드 형태로 변환되고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, EVM(Ethereum Virtual Machine)</a:t>
            </a: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에서 해석되어 실행되게 한다</a:t>
            </a:r>
            <a:r>
              <a:rPr lang="en-US" altLang="ko-KR" sz="2000" b="0" i="0" u="none" strike="noStrike" spc="-100" dirty="0">
                <a:solidFill>
                  <a:srgbClr val="000000"/>
                </a:solidFill>
                <a:latin typeface="Gmarket Sans Light" panose="020B0600000101010101" charset="-127"/>
                <a:ea typeface="Gmarket Sans Light" panose="020B0600000101010101" charset="-127"/>
              </a:rPr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Gmarket Sans Light" panose="020B0600000101010101" charset="-127"/>
              <a:ea typeface="Gmarket Sans Light" panose="020B0600000101010101" charset="-127"/>
            </a:endParaRPr>
          </a:p>
        </p:txBody>
      </p:sp>
      <p:pic>
        <p:nvPicPr>
          <p:cNvPr id="2050" name="Picture 2" descr="BlockChain] solidity로 간단한 contract를 만들어보자">
            <a:extLst>
              <a:ext uri="{FF2B5EF4-FFF2-40B4-BE49-F238E27FC236}">
                <a16:creationId xmlns:a16="http://schemas.microsoft.com/office/drawing/2014/main" id="{D7531B00-9E95-EE47-FC0C-8F6FD3BA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435100"/>
            <a:ext cx="5718629" cy="235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1480</Words>
  <Application>Microsoft Office PowerPoint</Application>
  <PresentationFormat>사용자 지정</PresentationFormat>
  <Paragraphs>149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Calibri</vt:lpstr>
      <vt:lpstr>Arial</vt:lpstr>
      <vt:lpstr>Gmarket Sans Bold</vt:lpstr>
      <vt:lpstr>Gmarket Sans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O365</cp:lastModifiedBy>
  <cp:revision>11</cp:revision>
  <dcterms:created xsi:type="dcterms:W3CDTF">2006-08-16T00:00:00Z</dcterms:created>
  <dcterms:modified xsi:type="dcterms:W3CDTF">2025-08-27T01:20:04Z</dcterms:modified>
</cp:coreProperties>
</file>