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32397700" cy="43205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858"/>
    <a:srgbClr val="FFB435"/>
    <a:srgbClr val="FF9600"/>
    <a:srgbClr val="5C66A0"/>
    <a:srgbClr val="8C62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75"/>
    <p:restoredTop sz="96327"/>
  </p:normalViewPr>
  <p:slideViewPr>
    <p:cSldViewPr snapToGrid="0">
      <p:cViewPr>
        <p:scale>
          <a:sx n="56" d="100"/>
          <a:sy n="56" d="100"/>
        </p:scale>
        <p:origin x="144"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429827" y="5245768"/>
            <a:ext cx="20887373" cy="5053263"/>
          </a:xfrm>
        </p:spPr>
        <p:txBody>
          <a:bodyPr anchor="ctr">
            <a:normAutofit/>
          </a:bodyPr>
          <a:lstStyle>
            <a:lvl1pPr algn="l">
              <a:defRPr sz="15000"/>
            </a:lvl1pPr>
          </a:lstStyle>
          <a:p>
            <a:r>
              <a:rPr lang="en-US" dirty="0"/>
              <a:t>Click to edit Master title style</a:t>
            </a:r>
          </a:p>
        </p:txBody>
      </p:sp>
      <p:sp>
        <p:nvSpPr>
          <p:cNvPr id="4" name="Date Placeholder 3"/>
          <p:cNvSpPr>
            <a:spLocks noGrp="1"/>
          </p:cNvSpPr>
          <p:nvPr>
            <p:ph type="dt" sz="half" idx="10"/>
          </p:nvPr>
        </p:nvSpPr>
        <p:spPr/>
        <p:txBody>
          <a:bodyPr/>
          <a:lstStyle/>
          <a:p>
            <a:fld id="{6CDC1566-4B55-2B4D-9605-741E0F46678B}" type="datetimeFigureOut">
              <a:rPr lang="en-US" smtClean="0"/>
              <a:t>8/7/25</a:t>
            </a:fld>
            <a:endParaRPr lang="en-US"/>
          </a:p>
        </p:txBody>
      </p:sp>
      <p:sp>
        <p:nvSpPr>
          <p:cNvPr id="5" name="Footer Placeholder 4"/>
          <p:cNvSpPr>
            <a:spLocks noGrp="1"/>
          </p:cNvSpPr>
          <p:nvPr>
            <p:ph type="ftr" sz="quarter" idx="11"/>
          </p:nvPr>
        </p:nvSpPr>
        <p:spPr/>
        <p:txBody>
          <a:bodyPr/>
          <a:lstStyle/>
          <a:p>
            <a:endParaRPr lang="en-US"/>
          </a:p>
        </p:txBody>
      </p:sp>
      <p:sp>
        <p:nvSpPr>
          <p:cNvPr id="8" name="Subtitle 2">
            <a:extLst>
              <a:ext uri="{FF2B5EF4-FFF2-40B4-BE49-F238E27FC236}">
                <a16:creationId xmlns:a16="http://schemas.microsoft.com/office/drawing/2014/main" id="{8E1263E0-33A9-AF96-166F-8EF07C0BB3B2}"/>
              </a:ext>
            </a:extLst>
          </p:cNvPr>
          <p:cNvSpPr txBox="1">
            <a:spLocks/>
          </p:cNvSpPr>
          <p:nvPr userDrawn="1"/>
        </p:nvSpPr>
        <p:spPr>
          <a:xfrm>
            <a:off x="2429827" y="15257323"/>
            <a:ext cx="10564277" cy="985309"/>
          </a:xfrm>
          <a:prstGeom prst="rect">
            <a:avLst/>
          </a:prstGeom>
          <a:solidFill>
            <a:schemeClr val="accent5">
              <a:lumMod val="75000"/>
            </a:schemeClr>
          </a:solidFill>
          <a:ln w="457200">
            <a:solidFill>
              <a:schemeClr val="accent5">
                <a:lumMod val="75000"/>
              </a:schemeClr>
            </a:solidFill>
          </a:ln>
        </p:spPr>
        <p:txBody>
          <a:bodyPr vert="horz" lIns="365760" tIns="182880" rIns="365760" bIns="91440" rtlCol="0">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sz="4800" dirty="0"/>
          </a:p>
        </p:txBody>
      </p:sp>
      <p:sp>
        <p:nvSpPr>
          <p:cNvPr id="9" name="Subtitle 2">
            <a:extLst>
              <a:ext uri="{FF2B5EF4-FFF2-40B4-BE49-F238E27FC236}">
                <a16:creationId xmlns:a16="http://schemas.microsoft.com/office/drawing/2014/main" id="{33C6C3AC-8B09-3F80-75F5-CBF91DBF3E4E}"/>
              </a:ext>
            </a:extLst>
          </p:cNvPr>
          <p:cNvSpPr txBox="1">
            <a:spLocks/>
          </p:cNvSpPr>
          <p:nvPr userDrawn="1"/>
        </p:nvSpPr>
        <p:spPr>
          <a:xfrm>
            <a:off x="13787638" y="15064817"/>
            <a:ext cx="16382720" cy="1375132"/>
          </a:xfrm>
          <a:prstGeom prst="roundRect">
            <a:avLst>
              <a:gd name="adj" fmla="val 13111"/>
            </a:avLst>
          </a:prstGeom>
          <a:noFill/>
          <a:ln w="76200">
            <a:solidFill>
              <a:schemeClr val="accent5">
                <a:lumMod val="75000"/>
              </a:schemeClr>
            </a:solidFill>
          </a:ln>
        </p:spPr>
        <p:txBody>
          <a:bodyPr vert="horz" lIns="365760" tIns="91440" rIns="365760" bIns="91440" rtlCol="0" anchor="ctr">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sz="4800" dirty="0">
              <a:solidFill>
                <a:schemeClr val="tx1"/>
              </a:solidFill>
            </a:endParaRPr>
          </a:p>
        </p:txBody>
      </p:sp>
      <p:sp>
        <p:nvSpPr>
          <p:cNvPr id="11" name="Subtitle 2">
            <a:extLst>
              <a:ext uri="{FF2B5EF4-FFF2-40B4-BE49-F238E27FC236}">
                <a16:creationId xmlns:a16="http://schemas.microsoft.com/office/drawing/2014/main" id="{DC6EA6E7-5529-1848-ECD2-770DE85D8AF3}"/>
              </a:ext>
            </a:extLst>
          </p:cNvPr>
          <p:cNvSpPr txBox="1">
            <a:spLocks/>
          </p:cNvSpPr>
          <p:nvPr userDrawn="1"/>
        </p:nvSpPr>
        <p:spPr>
          <a:xfrm>
            <a:off x="1" y="10443411"/>
            <a:ext cx="32397700" cy="4106778"/>
          </a:xfrm>
          <a:prstGeom prst="rect">
            <a:avLst/>
          </a:prstGeom>
          <a:solidFill>
            <a:srgbClr val="FFA858"/>
          </a:solidFill>
          <a:ln w="0">
            <a:solidFill>
              <a:srgbClr val="8C6272"/>
            </a:solidFill>
          </a:ln>
        </p:spPr>
        <p:txBody>
          <a:bodyPr vert="horz" lIns="365760" tIns="182880" rIns="365760" bIns="182880" rtlCol="0" anchor="ctr">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dirty="0"/>
          </a:p>
        </p:txBody>
      </p:sp>
      <p:sp>
        <p:nvSpPr>
          <p:cNvPr id="12" name="Subtitle 2">
            <a:extLst>
              <a:ext uri="{FF2B5EF4-FFF2-40B4-BE49-F238E27FC236}">
                <a16:creationId xmlns:a16="http://schemas.microsoft.com/office/drawing/2014/main" id="{488BD553-5F63-F393-C593-B207D98ACFBE}"/>
              </a:ext>
            </a:extLst>
          </p:cNvPr>
          <p:cNvSpPr txBox="1">
            <a:spLocks/>
          </p:cNvSpPr>
          <p:nvPr userDrawn="1"/>
        </p:nvSpPr>
        <p:spPr>
          <a:xfrm>
            <a:off x="2429829" y="31740586"/>
            <a:ext cx="8591098" cy="7065267"/>
          </a:xfrm>
          <a:prstGeom prst="rect">
            <a:avLst/>
          </a:prstGeom>
          <a:solidFill>
            <a:schemeClr val="accent5">
              <a:lumMod val="75000"/>
            </a:schemeClr>
          </a:solidFill>
          <a:ln w="457200">
            <a:solidFill>
              <a:schemeClr val="accent5">
                <a:lumMod val="75000"/>
              </a:schemeClr>
            </a:solidFill>
          </a:ln>
        </p:spPr>
        <p:txBody>
          <a:bodyPr vert="horz" lIns="365760" tIns="182880" rIns="365760" bIns="182880" rtlCol="0">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sz="4800" dirty="0"/>
          </a:p>
        </p:txBody>
      </p:sp>
      <p:sp>
        <p:nvSpPr>
          <p:cNvPr id="16" name="Subtitle 2">
            <a:extLst>
              <a:ext uri="{FF2B5EF4-FFF2-40B4-BE49-F238E27FC236}">
                <a16:creationId xmlns:a16="http://schemas.microsoft.com/office/drawing/2014/main" id="{A909EF25-5E42-414F-EF29-DB485892ABC2}"/>
              </a:ext>
            </a:extLst>
          </p:cNvPr>
          <p:cNvSpPr txBox="1">
            <a:spLocks/>
          </p:cNvSpPr>
          <p:nvPr userDrawn="1"/>
        </p:nvSpPr>
        <p:spPr>
          <a:xfrm>
            <a:off x="11918735" y="31740586"/>
            <a:ext cx="8591098" cy="7065267"/>
          </a:xfrm>
          <a:prstGeom prst="rect">
            <a:avLst/>
          </a:prstGeom>
          <a:solidFill>
            <a:schemeClr val="accent5">
              <a:lumMod val="75000"/>
            </a:schemeClr>
          </a:solidFill>
          <a:ln w="457200">
            <a:solidFill>
              <a:schemeClr val="accent5">
                <a:lumMod val="75000"/>
              </a:schemeClr>
            </a:solidFill>
          </a:ln>
        </p:spPr>
        <p:txBody>
          <a:bodyPr vert="horz" lIns="365760" tIns="182880" rIns="365760" bIns="182880" rtlCol="0">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sz="4800" dirty="0"/>
          </a:p>
        </p:txBody>
      </p:sp>
      <p:sp>
        <p:nvSpPr>
          <p:cNvPr id="17" name="Subtitle 2">
            <a:extLst>
              <a:ext uri="{FF2B5EF4-FFF2-40B4-BE49-F238E27FC236}">
                <a16:creationId xmlns:a16="http://schemas.microsoft.com/office/drawing/2014/main" id="{4CE2926A-0E8F-A635-33FC-DC2ACC21B0D4}"/>
              </a:ext>
            </a:extLst>
          </p:cNvPr>
          <p:cNvSpPr txBox="1">
            <a:spLocks/>
          </p:cNvSpPr>
          <p:nvPr userDrawn="1"/>
        </p:nvSpPr>
        <p:spPr>
          <a:xfrm>
            <a:off x="21415661" y="31740586"/>
            <a:ext cx="8591098" cy="7065267"/>
          </a:xfrm>
          <a:prstGeom prst="rect">
            <a:avLst/>
          </a:prstGeom>
          <a:solidFill>
            <a:schemeClr val="accent5">
              <a:lumMod val="75000"/>
            </a:schemeClr>
          </a:solidFill>
          <a:ln w="457200">
            <a:solidFill>
              <a:schemeClr val="accent5">
                <a:lumMod val="75000"/>
              </a:schemeClr>
            </a:solidFill>
          </a:ln>
        </p:spPr>
        <p:txBody>
          <a:bodyPr vert="horz" lIns="365760" tIns="182880" rIns="365760" bIns="182880" rtlCol="0">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sz="4800" dirty="0"/>
          </a:p>
        </p:txBody>
      </p:sp>
      <p:sp>
        <p:nvSpPr>
          <p:cNvPr id="18" name="Subtitle 2">
            <a:extLst>
              <a:ext uri="{FF2B5EF4-FFF2-40B4-BE49-F238E27FC236}">
                <a16:creationId xmlns:a16="http://schemas.microsoft.com/office/drawing/2014/main" id="{5B302A36-DE24-C630-EC82-C9BAD62AB6C0}"/>
              </a:ext>
            </a:extLst>
          </p:cNvPr>
          <p:cNvSpPr txBox="1">
            <a:spLocks/>
          </p:cNvSpPr>
          <p:nvPr userDrawn="1"/>
        </p:nvSpPr>
        <p:spPr>
          <a:xfrm>
            <a:off x="2429827" y="24134463"/>
            <a:ext cx="10564277" cy="985309"/>
          </a:xfrm>
          <a:prstGeom prst="rect">
            <a:avLst/>
          </a:prstGeom>
          <a:solidFill>
            <a:schemeClr val="accent5">
              <a:lumMod val="75000"/>
            </a:schemeClr>
          </a:solidFill>
          <a:ln w="457200">
            <a:solidFill>
              <a:schemeClr val="accent5">
                <a:lumMod val="75000"/>
              </a:schemeClr>
            </a:solidFill>
          </a:ln>
        </p:spPr>
        <p:txBody>
          <a:bodyPr vert="horz" lIns="365760" tIns="182880" rIns="365760" bIns="91440" rtlCol="0">
            <a:normAutofit/>
          </a:bodyPr>
          <a:lstStyle>
            <a:lvl1pPr marL="0" indent="0" algn="l" defTabSz="3239811" rtl="0" eaLnBrk="1" latinLnBrk="0" hangingPunct="1">
              <a:lnSpc>
                <a:spcPct val="90000"/>
              </a:lnSpc>
              <a:spcBef>
                <a:spcPts val="3543"/>
              </a:spcBef>
              <a:buFont typeface="Arial" panose="020B0604020202020204" pitchFamily="34" charset="0"/>
              <a:buNone/>
              <a:defRPr sz="8503" b="0" i="0" kern="1200">
                <a:solidFill>
                  <a:schemeClr val="bg1"/>
                </a:solidFill>
                <a:latin typeface="Calibri" panose="020F0502020204030204" pitchFamily="34" charset="0"/>
                <a:ea typeface="+mn-ea"/>
                <a:cs typeface="Calibri" panose="020F0502020204030204" pitchFamily="34" charset="0"/>
              </a:defRPr>
            </a:lvl1pPr>
            <a:lvl2pPr marL="1619905" indent="0" algn="ctr" defTabSz="3239811" rtl="0" eaLnBrk="1" latinLnBrk="0" hangingPunct="1">
              <a:lnSpc>
                <a:spcPct val="90000"/>
              </a:lnSpc>
              <a:spcBef>
                <a:spcPts val="1772"/>
              </a:spcBef>
              <a:buFont typeface="Arial" panose="020B0604020202020204" pitchFamily="34" charset="0"/>
              <a:buNone/>
              <a:defRPr sz="7086" kern="1200">
                <a:solidFill>
                  <a:schemeClr val="tx1"/>
                </a:solidFill>
                <a:latin typeface="+mn-lt"/>
                <a:ea typeface="+mn-ea"/>
                <a:cs typeface="+mn-cs"/>
              </a:defRPr>
            </a:lvl2pPr>
            <a:lvl3pPr marL="3239811" indent="0" algn="ctr" defTabSz="3239811" rtl="0" eaLnBrk="1" latinLnBrk="0" hangingPunct="1">
              <a:lnSpc>
                <a:spcPct val="90000"/>
              </a:lnSpc>
              <a:spcBef>
                <a:spcPts val="1772"/>
              </a:spcBef>
              <a:buFont typeface="Arial" panose="020B0604020202020204" pitchFamily="34" charset="0"/>
              <a:buNone/>
              <a:defRPr sz="6378" kern="1200">
                <a:solidFill>
                  <a:schemeClr val="tx1"/>
                </a:solidFill>
                <a:latin typeface="+mn-lt"/>
                <a:ea typeface="+mn-ea"/>
                <a:cs typeface="+mn-cs"/>
              </a:defRPr>
            </a:lvl3pPr>
            <a:lvl4pPr marL="4859716"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4pPr>
            <a:lvl5pPr marL="6479621"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5pPr>
            <a:lvl6pPr marL="809952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6pPr>
            <a:lvl7pPr marL="9719432"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7pPr>
            <a:lvl8pPr marL="11339337"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8pPr>
            <a:lvl9pPr marL="12959243" indent="0" algn="ctr" defTabSz="3239811" rtl="0" eaLnBrk="1" latinLnBrk="0" hangingPunct="1">
              <a:lnSpc>
                <a:spcPct val="90000"/>
              </a:lnSpc>
              <a:spcBef>
                <a:spcPts val="1772"/>
              </a:spcBef>
              <a:buFont typeface="Arial" panose="020B0604020202020204" pitchFamily="34" charset="0"/>
              <a:buNone/>
              <a:defRPr sz="5669" kern="1200">
                <a:solidFill>
                  <a:schemeClr val="tx1"/>
                </a:solidFill>
                <a:latin typeface="+mn-lt"/>
                <a:ea typeface="+mn-ea"/>
                <a:cs typeface="+mn-cs"/>
              </a:defRPr>
            </a:lvl9pPr>
          </a:lstStyle>
          <a:p>
            <a:pPr algn="ctr"/>
            <a:endParaRPr lang="en-US" sz="4800" dirty="0"/>
          </a:p>
        </p:txBody>
      </p:sp>
      <p:sp>
        <p:nvSpPr>
          <p:cNvPr id="6" name="Picture Placeholder 5">
            <a:extLst>
              <a:ext uri="{FF2B5EF4-FFF2-40B4-BE49-F238E27FC236}">
                <a16:creationId xmlns:a16="http://schemas.microsoft.com/office/drawing/2014/main" id="{714073A9-C0A8-F85E-4FDF-6B599AFB8FCB}"/>
              </a:ext>
            </a:extLst>
          </p:cNvPr>
          <p:cNvSpPr>
            <a:spLocks noGrp="1"/>
          </p:cNvSpPr>
          <p:nvPr>
            <p:ph type="pic" sz="quarter" idx="12"/>
          </p:nvPr>
        </p:nvSpPr>
        <p:spPr>
          <a:xfrm>
            <a:off x="24353838" y="5668963"/>
            <a:ext cx="5653087" cy="3683000"/>
          </a:xfrm>
        </p:spPr>
        <p:txBody>
          <a:bodyPr/>
          <a:lstStyle/>
          <a:p>
            <a:endParaRPr lang="en-US"/>
          </a:p>
        </p:txBody>
      </p:sp>
    </p:spTree>
    <p:extLst>
      <p:ext uri="{BB962C8B-B14F-4D97-AF65-F5344CB8AC3E}">
        <p14:creationId xmlns:p14="http://schemas.microsoft.com/office/powerpoint/2010/main" val="28016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C1566-4B55-2B4D-9605-741E0F46678B}" type="datetimeFigureOut">
              <a:rPr lang="en-US" smtClean="0"/>
              <a:t>8/7/25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3891649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4606" y="2300288"/>
            <a:ext cx="6985754" cy="366145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7344" y="2300288"/>
            <a:ext cx="20552291" cy="366145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C1566-4B55-2B4D-9605-741E0F46678B}" type="datetimeFigureOut">
              <a:rPr lang="en-US" smtClean="0"/>
              <a:t>8/7/25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81704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DC1566-4B55-2B4D-9605-741E0F46678B}" type="datetimeFigureOut">
              <a:rPr lang="en-US" smtClean="0"/>
              <a:t>8/7/25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970077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10470" y="10771359"/>
            <a:ext cx="27943016" cy="17972243"/>
          </a:xfrm>
        </p:spPr>
        <p:txBody>
          <a:bodyPr anchor="b"/>
          <a:lstStyle>
            <a:lvl1pPr>
              <a:defRPr sz="21259"/>
            </a:lvl1pPr>
          </a:lstStyle>
          <a:p>
            <a:r>
              <a:rPr lang="en-US"/>
              <a:t>Click to edit Master title style</a:t>
            </a:r>
            <a:endParaRPr lang="en-US" dirty="0"/>
          </a:p>
        </p:txBody>
      </p:sp>
      <p:sp>
        <p:nvSpPr>
          <p:cNvPr id="3" name="Text Placeholder 2"/>
          <p:cNvSpPr>
            <a:spLocks noGrp="1"/>
          </p:cNvSpPr>
          <p:nvPr>
            <p:ph type="body" idx="1"/>
          </p:nvPr>
        </p:nvSpPr>
        <p:spPr>
          <a:xfrm>
            <a:off x="2210470" y="28913626"/>
            <a:ext cx="27943016" cy="9451178"/>
          </a:xfrm>
        </p:spPr>
        <p:txBody>
          <a:bodyPr/>
          <a:lstStyle>
            <a:lvl1pPr marL="0" indent="0">
              <a:buNone/>
              <a:defRPr sz="8503">
                <a:solidFill>
                  <a:schemeClr val="tx1"/>
                </a:solidFill>
              </a:defRPr>
            </a:lvl1pPr>
            <a:lvl2pPr marL="1619905" indent="0">
              <a:buNone/>
              <a:defRPr sz="7086">
                <a:solidFill>
                  <a:schemeClr val="tx1">
                    <a:tint val="75000"/>
                  </a:schemeClr>
                </a:solidFill>
              </a:defRPr>
            </a:lvl2pPr>
            <a:lvl3pPr marL="3239811" indent="0">
              <a:buNone/>
              <a:defRPr sz="6378">
                <a:solidFill>
                  <a:schemeClr val="tx1">
                    <a:tint val="75000"/>
                  </a:schemeClr>
                </a:solidFill>
              </a:defRPr>
            </a:lvl3pPr>
            <a:lvl4pPr marL="4859716" indent="0">
              <a:buNone/>
              <a:defRPr sz="5669">
                <a:solidFill>
                  <a:schemeClr val="tx1">
                    <a:tint val="75000"/>
                  </a:schemeClr>
                </a:solidFill>
              </a:defRPr>
            </a:lvl4pPr>
            <a:lvl5pPr marL="6479621" indent="0">
              <a:buNone/>
              <a:defRPr sz="5669">
                <a:solidFill>
                  <a:schemeClr val="tx1">
                    <a:tint val="75000"/>
                  </a:schemeClr>
                </a:solidFill>
              </a:defRPr>
            </a:lvl5pPr>
            <a:lvl6pPr marL="8099527" indent="0">
              <a:buNone/>
              <a:defRPr sz="5669">
                <a:solidFill>
                  <a:schemeClr val="tx1">
                    <a:tint val="75000"/>
                  </a:schemeClr>
                </a:solidFill>
              </a:defRPr>
            </a:lvl6pPr>
            <a:lvl7pPr marL="9719432" indent="0">
              <a:buNone/>
              <a:defRPr sz="5669">
                <a:solidFill>
                  <a:schemeClr val="tx1">
                    <a:tint val="75000"/>
                  </a:schemeClr>
                </a:solidFill>
              </a:defRPr>
            </a:lvl7pPr>
            <a:lvl8pPr marL="11339337" indent="0">
              <a:buNone/>
              <a:defRPr sz="5669">
                <a:solidFill>
                  <a:schemeClr val="tx1">
                    <a:tint val="75000"/>
                  </a:schemeClr>
                </a:solidFill>
              </a:defRPr>
            </a:lvl8pPr>
            <a:lvl9pPr marL="12959243" indent="0">
              <a:buNone/>
              <a:defRPr sz="566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DC1566-4B55-2B4D-9605-741E0F46678B}" type="datetimeFigureOut">
              <a:rPr lang="en-US" smtClean="0"/>
              <a:t>8/7/25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319953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27342" y="11501438"/>
            <a:ext cx="13769023" cy="274134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401335" y="11501438"/>
            <a:ext cx="13769023" cy="274134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DC1566-4B55-2B4D-9605-741E0F46678B}" type="datetimeFigureOut">
              <a:rPr lang="en-US" smtClean="0"/>
              <a:t>8/7/25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3260140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31562" y="2300297"/>
            <a:ext cx="27943016" cy="835104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31565" y="10591327"/>
            <a:ext cx="13705744" cy="5190646"/>
          </a:xfrm>
        </p:spPr>
        <p:txBody>
          <a:bodyPr anchor="b"/>
          <a:lstStyle>
            <a:lvl1pPr marL="0" indent="0">
              <a:buNone/>
              <a:defRPr sz="8503" b="1"/>
            </a:lvl1pPr>
            <a:lvl2pPr marL="1619905" indent="0">
              <a:buNone/>
              <a:defRPr sz="7086" b="1"/>
            </a:lvl2pPr>
            <a:lvl3pPr marL="3239811" indent="0">
              <a:buNone/>
              <a:defRPr sz="6378" b="1"/>
            </a:lvl3pPr>
            <a:lvl4pPr marL="4859716" indent="0">
              <a:buNone/>
              <a:defRPr sz="5669" b="1"/>
            </a:lvl4pPr>
            <a:lvl5pPr marL="6479621" indent="0">
              <a:buNone/>
              <a:defRPr sz="5669" b="1"/>
            </a:lvl5pPr>
            <a:lvl6pPr marL="8099527" indent="0">
              <a:buNone/>
              <a:defRPr sz="5669" b="1"/>
            </a:lvl6pPr>
            <a:lvl7pPr marL="9719432" indent="0">
              <a:buNone/>
              <a:defRPr sz="5669" b="1"/>
            </a:lvl7pPr>
            <a:lvl8pPr marL="11339337" indent="0">
              <a:buNone/>
              <a:defRPr sz="5669" b="1"/>
            </a:lvl8pPr>
            <a:lvl9pPr marL="12959243" indent="0">
              <a:buNone/>
              <a:defRPr sz="5669" b="1"/>
            </a:lvl9pPr>
          </a:lstStyle>
          <a:p>
            <a:pPr lvl="0"/>
            <a:r>
              <a:rPr lang="en-US"/>
              <a:t>Click to edit Master text styles</a:t>
            </a:r>
          </a:p>
        </p:txBody>
      </p:sp>
      <p:sp>
        <p:nvSpPr>
          <p:cNvPr id="4" name="Content Placeholder 3"/>
          <p:cNvSpPr>
            <a:spLocks noGrp="1"/>
          </p:cNvSpPr>
          <p:nvPr>
            <p:ph sz="half" idx="2"/>
          </p:nvPr>
        </p:nvSpPr>
        <p:spPr>
          <a:xfrm>
            <a:off x="2231565" y="15781973"/>
            <a:ext cx="13705744" cy="232129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401338" y="10591327"/>
            <a:ext cx="13773242" cy="5190646"/>
          </a:xfrm>
        </p:spPr>
        <p:txBody>
          <a:bodyPr anchor="b"/>
          <a:lstStyle>
            <a:lvl1pPr marL="0" indent="0">
              <a:buNone/>
              <a:defRPr sz="8503" b="1"/>
            </a:lvl1pPr>
            <a:lvl2pPr marL="1619905" indent="0">
              <a:buNone/>
              <a:defRPr sz="7086" b="1"/>
            </a:lvl2pPr>
            <a:lvl3pPr marL="3239811" indent="0">
              <a:buNone/>
              <a:defRPr sz="6378" b="1"/>
            </a:lvl3pPr>
            <a:lvl4pPr marL="4859716" indent="0">
              <a:buNone/>
              <a:defRPr sz="5669" b="1"/>
            </a:lvl4pPr>
            <a:lvl5pPr marL="6479621" indent="0">
              <a:buNone/>
              <a:defRPr sz="5669" b="1"/>
            </a:lvl5pPr>
            <a:lvl6pPr marL="8099527" indent="0">
              <a:buNone/>
              <a:defRPr sz="5669" b="1"/>
            </a:lvl6pPr>
            <a:lvl7pPr marL="9719432" indent="0">
              <a:buNone/>
              <a:defRPr sz="5669" b="1"/>
            </a:lvl7pPr>
            <a:lvl8pPr marL="11339337" indent="0">
              <a:buNone/>
              <a:defRPr sz="5669" b="1"/>
            </a:lvl8pPr>
            <a:lvl9pPr marL="12959243" indent="0">
              <a:buNone/>
              <a:defRPr sz="5669" b="1"/>
            </a:lvl9pPr>
          </a:lstStyle>
          <a:p>
            <a:pPr lvl="0"/>
            <a:r>
              <a:rPr lang="en-US"/>
              <a:t>Click to edit Master text styles</a:t>
            </a:r>
          </a:p>
        </p:txBody>
      </p:sp>
      <p:sp>
        <p:nvSpPr>
          <p:cNvPr id="6" name="Content Placeholder 5"/>
          <p:cNvSpPr>
            <a:spLocks noGrp="1"/>
          </p:cNvSpPr>
          <p:nvPr>
            <p:ph sz="quarter" idx="4"/>
          </p:nvPr>
        </p:nvSpPr>
        <p:spPr>
          <a:xfrm>
            <a:off x="16401338" y="15781973"/>
            <a:ext cx="13773242" cy="232129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DC1566-4B55-2B4D-9605-741E0F46678B}" type="datetimeFigureOut">
              <a:rPr lang="en-US" smtClean="0"/>
              <a:t>8/7/25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897936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DC1566-4B55-2B4D-9605-741E0F46678B}" type="datetimeFigureOut">
              <a:rPr lang="en-US" smtClean="0"/>
              <a:t>8/7/25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70049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DC1566-4B55-2B4D-9605-741E0F46678B}" type="datetimeFigureOut">
              <a:rPr lang="en-US" smtClean="0"/>
              <a:t>8/7/25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6982410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562" y="2880360"/>
            <a:ext cx="10449101" cy="10081260"/>
          </a:xfrm>
        </p:spPr>
        <p:txBody>
          <a:bodyPr anchor="b"/>
          <a:lstStyle>
            <a:lvl1pPr>
              <a:defRPr sz="11338"/>
            </a:lvl1pPr>
          </a:lstStyle>
          <a:p>
            <a:r>
              <a:rPr lang="en-US"/>
              <a:t>Click to edit Master title style</a:t>
            </a:r>
            <a:endParaRPr lang="en-US" dirty="0"/>
          </a:p>
        </p:txBody>
      </p:sp>
      <p:sp>
        <p:nvSpPr>
          <p:cNvPr id="3" name="Content Placeholder 2"/>
          <p:cNvSpPr>
            <a:spLocks noGrp="1"/>
          </p:cNvSpPr>
          <p:nvPr>
            <p:ph idx="1"/>
          </p:nvPr>
        </p:nvSpPr>
        <p:spPr>
          <a:xfrm>
            <a:off x="13773242" y="6220787"/>
            <a:ext cx="16401336" cy="30703838"/>
          </a:xfrm>
        </p:spPr>
        <p:txBody>
          <a:bodyPr/>
          <a:lstStyle>
            <a:lvl1pPr>
              <a:defRPr sz="11338"/>
            </a:lvl1pPr>
            <a:lvl2pPr>
              <a:defRPr sz="9921"/>
            </a:lvl2pPr>
            <a:lvl3pPr>
              <a:defRPr sz="8503"/>
            </a:lvl3pPr>
            <a:lvl4pPr>
              <a:defRPr sz="7086"/>
            </a:lvl4pPr>
            <a:lvl5pPr>
              <a:defRPr sz="7086"/>
            </a:lvl5pPr>
            <a:lvl6pPr>
              <a:defRPr sz="7086"/>
            </a:lvl6pPr>
            <a:lvl7pPr>
              <a:defRPr sz="7086"/>
            </a:lvl7pPr>
            <a:lvl8pPr>
              <a:defRPr sz="7086"/>
            </a:lvl8pPr>
            <a:lvl9pPr>
              <a:defRPr sz="70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31562" y="12961620"/>
            <a:ext cx="10449101" cy="24013004"/>
          </a:xfrm>
        </p:spPr>
        <p:txBody>
          <a:bodyPr/>
          <a:lstStyle>
            <a:lvl1pPr marL="0" indent="0">
              <a:buNone/>
              <a:defRPr sz="5669"/>
            </a:lvl1pPr>
            <a:lvl2pPr marL="1619905" indent="0">
              <a:buNone/>
              <a:defRPr sz="4960"/>
            </a:lvl2pPr>
            <a:lvl3pPr marL="3239811" indent="0">
              <a:buNone/>
              <a:defRPr sz="4252"/>
            </a:lvl3pPr>
            <a:lvl4pPr marL="4859716" indent="0">
              <a:buNone/>
              <a:defRPr sz="3543"/>
            </a:lvl4pPr>
            <a:lvl5pPr marL="6479621" indent="0">
              <a:buNone/>
              <a:defRPr sz="3543"/>
            </a:lvl5pPr>
            <a:lvl6pPr marL="8099527" indent="0">
              <a:buNone/>
              <a:defRPr sz="3543"/>
            </a:lvl6pPr>
            <a:lvl7pPr marL="9719432" indent="0">
              <a:buNone/>
              <a:defRPr sz="3543"/>
            </a:lvl7pPr>
            <a:lvl8pPr marL="11339337" indent="0">
              <a:buNone/>
              <a:defRPr sz="3543"/>
            </a:lvl8pPr>
            <a:lvl9pPr marL="12959243"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6CDC1566-4B55-2B4D-9605-741E0F46678B}" type="datetimeFigureOut">
              <a:rPr lang="en-US" smtClean="0"/>
              <a:t>8/7/25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2332150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1562" y="2880360"/>
            <a:ext cx="10449101" cy="10081260"/>
          </a:xfrm>
        </p:spPr>
        <p:txBody>
          <a:bodyPr anchor="b"/>
          <a:lstStyle>
            <a:lvl1pPr>
              <a:defRPr sz="11338"/>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73242" y="6220787"/>
            <a:ext cx="16401336" cy="30703838"/>
          </a:xfrm>
        </p:spPr>
        <p:txBody>
          <a:bodyPr anchor="t"/>
          <a:lstStyle>
            <a:lvl1pPr marL="0" indent="0">
              <a:buNone/>
              <a:defRPr sz="11338"/>
            </a:lvl1pPr>
            <a:lvl2pPr marL="1619905" indent="0">
              <a:buNone/>
              <a:defRPr sz="9921"/>
            </a:lvl2pPr>
            <a:lvl3pPr marL="3239811" indent="0">
              <a:buNone/>
              <a:defRPr sz="8503"/>
            </a:lvl3pPr>
            <a:lvl4pPr marL="4859716" indent="0">
              <a:buNone/>
              <a:defRPr sz="7086"/>
            </a:lvl4pPr>
            <a:lvl5pPr marL="6479621" indent="0">
              <a:buNone/>
              <a:defRPr sz="7086"/>
            </a:lvl5pPr>
            <a:lvl6pPr marL="8099527" indent="0">
              <a:buNone/>
              <a:defRPr sz="7086"/>
            </a:lvl6pPr>
            <a:lvl7pPr marL="9719432" indent="0">
              <a:buNone/>
              <a:defRPr sz="7086"/>
            </a:lvl7pPr>
            <a:lvl8pPr marL="11339337" indent="0">
              <a:buNone/>
              <a:defRPr sz="7086"/>
            </a:lvl8pPr>
            <a:lvl9pPr marL="12959243" indent="0">
              <a:buNone/>
              <a:defRPr sz="7086"/>
            </a:lvl9pPr>
          </a:lstStyle>
          <a:p>
            <a:r>
              <a:rPr lang="en-US"/>
              <a:t>Click icon to add picture</a:t>
            </a:r>
            <a:endParaRPr lang="en-US" dirty="0"/>
          </a:p>
        </p:txBody>
      </p:sp>
      <p:sp>
        <p:nvSpPr>
          <p:cNvPr id="4" name="Text Placeholder 3"/>
          <p:cNvSpPr>
            <a:spLocks noGrp="1"/>
          </p:cNvSpPr>
          <p:nvPr>
            <p:ph type="body" sz="half" idx="2"/>
          </p:nvPr>
        </p:nvSpPr>
        <p:spPr>
          <a:xfrm>
            <a:off x="2231562" y="12961620"/>
            <a:ext cx="10449101" cy="24013004"/>
          </a:xfrm>
        </p:spPr>
        <p:txBody>
          <a:bodyPr/>
          <a:lstStyle>
            <a:lvl1pPr marL="0" indent="0">
              <a:buNone/>
              <a:defRPr sz="5669"/>
            </a:lvl1pPr>
            <a:lvl2pPr marL="1619905" indent="0">
              <a:buNone/>
              <a:defRPr sz="4960"/>
            </a:lvl2pPr>
            <a:lvl3pPr marL="3239811" indent="0">
              <a:buNone/>
              <a:defRPr sz="4252"/>
            </a:lvl3pPr>
            <a:lvl4pPr marL="4859716" indent="0">
              <a:buNone/>
              <a:defRPr sz="3543"/>
            </a:lvl4pPr>
            <a:lvl5pPr marL="6479621" indent="0">
              <a:buNone/>
              <a:defRPr sz="3543"/>
            </a:lvl5pPr>
            <a:lvl6pPr marL="8099527" indent="0">
              <a:buNone/>
              <a:defRPr sz="3543"/>
            </a:lvl6pPr>
            <a:lvl7pPr marL="9719432" indent="0">
              <a:buNone/>
              <a:defRPr sz="3543"/>
            </a:lvl7pPr>
            <a:lvl8pPr marL="11339337" indent="0">
              <a:buNone/>
              <a:defRPr sz="3543"/>
            </a:lvl8pPr>
            <a:lvl9pPr marL="12959243" indent="0">
              <a:buNone/>
              <a:defRPr sz="3543"/>
            </a:lvl9pPr>
          </a:lstStyle>
          <a:p>
            <a:pPr lvl="0"/>
            <a:r>
              <a:rPr lang="en-US"/>
              <a:t>Click to edit Master text styles</a:t>
            </a:r>
          </a:p>
        </p:txBody>
      </p:sp>
      <p:sp>
        <p:nvSpPr>
          <p:cNvPr id="5" name="Date Placeholder 4"/>
          <p:cNvSpPr>
            <a:spLocks noGrp="1"/>
          </p:cNvSpPr>
          <p:nvPr>
            <p:ph type="dt" sz="half" idx="10"/>
          </p:nvPr>
        </p:nvSpPr>
        <p:spPr/>
        <p:txBody>
          <a:bodyPr/>
          <a:lstStyle/>
          <a:p>
            <a:fld id="{6CDC1566-4B55-2B4D-9605-741E0F46678B}" type="datetimeFigureOut">
              <a:rPr lang="en-US" smtClean="0"/>
              <a:t>8/7/25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22880875" y="40045014"/>
            <a:ext cx="7289483" cy="2300288"/>
          </a:xfrm>
          <a:prstGeom prst="rect">
            <a:avLst/>
          </a:prstGeom>
        </p:spPr>
        <p:txBody>
          <a:bodyPr/>
          <a:lstStyle/>
          <a:p>
            <a:fld id="{858AF281-EBC3-D943-A00B-5035B55D0DAF}" type="slidenum">
              <a:rPr lang="en-US" smtClean="0"/>
              <a:t>‹#›</a:t>
            </a:fld>
            <a:endParaRPr lang="en-US"/>
          </a:p>
        </p:txBody>
      </p:sp>
    </p:spTree>
    <p:extLst>
      <p:ext uri="{BB962C8B-B14F-4D97-AF65-F5344CB8AC3E}">
        <p14:creationId xmlns:p14="http://schemas.microsoft.com/office/powerpoint/2010/main" val="180363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342" y="4884822"/>
            <a:ext cx="27943016" cy="551046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227342" y="11501438"/>
            <a:ext cx="27943016" cy="2741342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540042" y="40498296"/>
            <a:ext cx="4211053" cy="1558249"/>
          </a:xfrm>
          <a:prstGeom prst="rect">
            <a:avLst/>
          </a:prstGeom>
        </p:spPr>
        <p:txBody>
          <a:bodyPr vert="horz" lIns="91440" tIns="45720" rIns="91440" bIns="45720" rtlCol="0" anchor="ctr"/>
          <a:lstStyle>
            <a:lvl1pPr algn="ctr">
              <a:defRPr sz="4252">
                <a:solidFill>
                  <a:schemeClr val="bg1"/>
                </a:solidFill>
              </a:defRPr>
            </a:lvl1pPr>
          </a:lstStyle>
          <a:p>
            <a:fld id="{6CDC1566-4B55-2B4D-9605-741E0F46678B}" type="datetimeFigureOut">
              <a:rPr lang="en-US" smtClean="0"/>
              <a:pPr/>
              <a:t>8/7/25</a:t>
            </a:fld>
            <a:endParaRPr lang="en-US" dirty="0"/>
          </a:p>
        </p:txBody>
      </p:sp>
      <p:sp>
        <p:nvSpPr>
          <p:cNvPr id="5" name="Footer Placeholder 4"/>
          <p:cNvSpPr>
            <a:spLocks noGrp="1"/>
          </p:cNvSpPr>
          <p:nvPr>
            <p:ph type="ftr" sz="quarter" idx="3"/>
          </p:nvPr>
        </p:nvSpPr>
        <p:spPr>
          <a:xfrm>
            <a:off x="8037095" y="40498296"/>
            <a:ext cx="22820563" cy="1558249"/>
          </a:xfrm>
          <a:prstGeom prst="rect">
            <a:avLst/>
          </a:prstGeom>
        </p:spPr>
        <p:txBody>
          <a:bodyPr vert="horz" lIns="91440" tIns="45720" rIns="91440" bIns="45720" rtlCol="0" anchor="ctr"/>
          <a:lstStyle>
            <a:lvl1pPr algn="ctr">
              <a:defRPr sz="4252">
                <a:solidFill>
                  <a:schemeClr val="bg1"/>
                </a:solidFill>
              </a:defRPr>
            </a:lvl1pPr>
          </a:lstStyle>
          <a:p>
            <a:r>
              <a:rPr lang="en-US" dirty="0"/>
              <a:t>Footer / Acknowledgments / Credits</a:t>
            </a:r>
          </a:p>
        </p:txBody>
      </p:sp>
    </p:spTree>
    <p:extLst>
      <p:ext uri="{BB962C8B-B14F-4D97-AF65-F5344CB8AC3E}">
        <p14:creationId xmlns:p14="http://schemas.microsoft.com/office/powerpoint/2010/main" val="39779725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239811" rtl="0" eaLnBrk="1" latinLnBrk="0" hangingPunct="1">
        <a:lnSpc>
          <a:spcPct val="90000"/>
        </a:lnSpc>
        <a:spcBef>
          <a:spcPct val="0"/>
        </a:spcBef>
        <a:buNone/>
        <a:defRPr sz="15590" b="1" i="0" kern="1200">
          <a:solidFill>
            <a:schemeClr val="tx1"/>
          </a:solidFill>
          <a:latin typeface="Calibri" panose="020F0502020204030204" pitchFamily="34" charset="0"/>
          <a:ea typeface="+mj-ea"/>
          <a:cs typeface="Calibri" panose="020F0502020204030204" pitchFamily="34" charset="0"/>
        </a:defRPr>
      </a:lvl1pPr>
    </p:titleStyle>
    <p:bodyStyle>
      <a:lvl1pPr marL="809953" indent="-809953" algn="l" defTabSz="3239811" rtl="0" eaLnBrk="1" latinLnBrk="0" hangingPunct="1">
        <a:lnSpc>
          <a:spcPct val="90000"/>
        </a:lnSpc>
        <a:spcBef>
          <a:spcPts val="3543"/>
        </a:spcBef>
        <a:buFont typeface="Arial" panose="020B0604020202020204" pitchFamily="34" charset="0"/>
        <a:buChar char="•"/>
        <a:defRPr sz="9921" b="0" i="0" kern="1200">
          <a:solidFill>
            <a:schemeClr val="tx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811" rtl="0" eaLnBrk="1" latinLnBrk="0" hangingPunct="1">
        <a:defRPr sz="6378" kern="1200">
          <a:solidFill>
            <a:schemeClr val="tx1"/>
          </a:solidFill>
          <a:latin typeface="+mn-lt"/>
          <a:ea typeface="+mn-ea"/>
          <a:cs typeface="+mn-cs"/>
        </a:defRPr>
      </a:lvl1pPr>
      <a:lvl2pPr marL="1619905" algn="l" defTabSz="3239811" rtl="0" eaLnBrk="1" latinLnBrk="0" hangingPunct="1">
        <a:defRPr sz="6378" kern="1200">
          <a:solidFill>
            <a:schemeClr val="tx1"/>
          </a:solidFill>
          <a:latin typeface="+mn-lt"/>
          <a:ea typeface="+mn-ea"/>
          <a:cs typeface="+mn-cs"/>
        </a:defRPr>
      </a:lvl2pPr>
      <a:lvl3pPr marL="3239811" algn="l" defTabSz="3239811" rtl="0" eaLnBrk="1" latinLnBrk="0" hangingPunct="1">
        <a:defRPr sz="6378" kern="1200">
          <a:solidFill>
            <a:schemeClr val="tx1"/>
          </a:solidFill>
          <a:latin typeface="+mn-lt"/>
          <a:ea typeface="+mn-ea"/>
          <a:cs typeface="+mn-cs"/>
        </a:defRPr>
      </a:lvl3pPr>
      <a:lvl4pPr marL="4859716" algn="l" defTabSz="3239811" rtl="0" eaLnBrk="1" latinLnBrk="0" hangingPunct="1">
        <a:defRPr sz="6378" kern="1200">
          <a:solidFill>
            <a:schemeClr val="tx1"/>
          </a:solidFill>
          <a:latin typeface="+mn-lt"/>
          <a:ea typeface="+mn-ea"/>
          <a:cs typeface="+mn-cs"/>
        </a:defRPr>
      </a:lvl4pPr>
      <a:lvl5pPr marL="6479621" algn="l" defTabSz="3239811" rtl="0" eaLnBrk="1" latinLnBrk="0" hangingPunct="1">
        <a:defRPr sz="6378" kern="1200">
          <a:solidFill>
            <a:schemeClr val="tx1"/>
          </a:solidFill>
          <a:latin typeface="+mn-lt"/>
          <a:ea typeface="+mn-ea"/>
          <a:cs typeface="+mn-cs"/>
        </a:defRPr>
      </a:lvl5pPr>
      <a:lvl6pPr marL="8099527" algn="l" defTabSz="3239811" rtl="0" eaLnBrk="1" latinLnBrk="0" hangingPunct="1">
        <a:defRPr sz="6378" kern="1200">
          <a:solidFill>
            <a:schemeClr val="tx1"/>
          </a:solidFill>
          <a:latin typeface="+mn-lt"/>
          <a:ea typeface="+mn-ea"/>
          <a:cs typeface="+mn-cs"/>
        </a:defRPr>
      </a:lvl6pPr>
      <a:lvl7pPr marL="9719432" algn="l" defTabSz="3239811" rtl="0" eaLnBrk="1" latinLnBrk="0" hangingPunct="1">
        <a:defRPr sz="6378" kern="1200">
          <a:solidFill>
            <a:schemeClr val="tx1"/>
          </a:solidFill>
          <a:latin typeface="+mn-lt"/>
          <a:ea typeface="+mn-ea"/>
          <a:cs typeface="+mn-cs"/>
        </a:defRPr>
      </a:lvl7pPr>
      <a:lvl8pPr marL="11339337" algn="l" defTabSz="3239811" rtl="0" eaLnBrk="1" latinLnBrk="0" hangingPunct="1">
        <a:defRPr sz="6378" kern="1200">
          <a:solidFill>
            <a:schemeClr val="tx1"/>
          </a:solidFill>
          <a:latin typeface="+mn-lt"/>
          <a:ea typeface="+mn-ea"/>
          <a:cs typeface="+mn-cs"/>
        </a:defRPr>
      </a:lvl8pPr>
      <a:lvl9pPr marL="12959243" algn="l" defTabSz="3239811"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hyperlink" Target="mailto:Kiminy@Oregonstate.edu" TargetMode="External"/><Relationship Id="rId21" Type="http://schemas.openxmlformats.org/officeDocument/2006/relationships/image" Target="../media/image20.pn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2.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3AE6-141E-648A-6BAB-03AFF23CC79B}"/>
              </a:ext>
            </a:extLst>
          </p:cNvPr>
          <p:cNvSpPr>
            <a:spLocks noGrp="1"/>
          </p:cNvSpPr>
          <p:nvPr>
            <p:ph type="ctrTitle"/>
          </p:nvPr>
        </p:nvSpPr>
        <p:spPr>
          <a:xfrm>
            <a:off x="2429827" y="5436966"/>
            <a:ext cx="22472333" cy="4607634"/>
          </a:xfrm>
        </p:spPr>
        <p:txBody>
          <a:bodyPr>
            <a:normAutofit fontScale="90000"/>
          </a:bodyPr>
          <a:lstStyle/>
          <a:p>
            <a:r>
              <a:rPr lang="en-US" sz="12000" dirty="0"/>
              <a:t>Real-Time Tracking of Instantaneous Frequency during Sea State Changes</a:t>
            </a:r>
            <a:br>
              <a:rPr lang="en-US" sz="12000" dirty="0"/>
            </a:br>
            <a:br>
              <a:rPr lang="en-US" sz="1200" b="0" dirty="0"/>
            </a:br>
            <a:r>
              <a:rPr lang="en-US" sz="3100" b="0" dirty="0" err="1"/>
              <a:t>Inyong</a:t>
            </a:r>
            <a:r>
              <a:rPr lang="en-US" sz="3100" b="0" dirty="0"/>
              <a:t> Kim, Prof. Ted Brekken, Prof. Solomon Yim, Prof. Yue Cao /Oregon State University, Corvallis, OR </a:t>
            </a:r>
            <a:br>
              <a:rPr lang="en-US" sz="3100" b="0" dirty="0"/>
            </a:br>
            <a:r>
              <a:rPr lang="en-US" sz="3100" b="0" dirty="0"/>
              <a:t>Prof. Brian Johnson, , Pranav Chandran /University of Texas, Austin, TX</a:t>
            </a:r>
            <a:endParaRPr lang="en-US" sz="3200" b="0" dirty="0"/>
          </a:p>
        </p:txBody>
      </p:sp>
      <p:sp>
        <p:nvSpPr>
          <p:cNvPr id="6" name="Text Placeholder 19">
            <a:extLst>
              <a:ext uri="{FF2B5EF4-FFF2-40B4-BE49-F238E27FC236}">
                <a16:creationId xmlns:a16="http://schemas.microsoft.com/office/drawing/2014/main" id="{E857DCD2-03CD-1265-B9E1-4872FB1049BB}"/>
              </a:ext>
            </a:extLst>
          </p:cNvPr>
          <p:cNvSpPr txBox="1">
            <a:spLocks/>
          </p:cNvSpPr>
          <p:nvPr/>
        </p:nvSpPr>
        <p:spPr>
          <a:xfrm>
            <a:off x="5364480" y="10742108"/>
            <a:ext cx="24603392" cy="3503281"/>
          </a:xfrm>
          <a:prstGeom prst="rect">
            <a:avLst/>
          </a:prstGeom>
        </p:spPr>
        <p:txBody>
          <a:bodyPr anchor="ctr"/>
          <a:lstStyle>
            <a:lvl1pPr marL="0" indent="0" algn="l" defTabSz="3239811" rtl="0" eaLnBrk="1" latinLnBrk="0" hangingPunct="1">
              <a:lnSpc>
                <a:spcPct val="90000"/>
              </a:lnSpc>
              <a:spcBef>
                <a:spcPts val="3543"/>
              </a:spcBef>
              <a:buFont typeface="Arial" panose="020B0604020202020204" pitchFamily="34" charset="0"/>
              <a:buNone/>
              <a:defRPr sz="9921"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r>
              <a:rPr lang="en-US" sz="5400" dirty="0"/>
              <a:t>The forecasted short‐time Hilbert‐transform method delivers the most accurate real-time tracking of changing wave periods—matching the non-causal benchmark with minimal lag and error—enabling adaptive WEC control to respond instantaneously to dynamic sea states and maximize energy capture.</a:t>
            </a:r>
          </a:p>
        </p:txBody>
      </p:sp>
      <p:sp>
        <p:nvSpPr>
          <p:cNvPr id="7" name="Text Placeholder 21">
            <a:extLst>
              <a:ext uri="{FF2B5EF4-FFF2-40B4-BE49-F238E27FC236}">
                <a16:creationId xmlns:a16="http://schemas.microsoft.com/office/drawing/2014/main" id="{30D45BF2-F346-3D28-F03B-67E2B4464992}"/>
              </a:ext>
            </a:extLst>
          </p:cNvPr>
          <p:cNvSpPr txBox="1">
            <a:spLocks/>
          </p:cNvSpPr>
          <p:nvPr/>
        </p:nvSpPr>
        <p:spPr>
          <a:xfrm>
            <a:off x="2429827" y="15064817"/>
            <a:ext cx="10564277"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7200" dirty="0"/>
              <a:t>1.Introduction</a:t>
            </a:r>
            <a:endParaRPr lang="en-US" sz="2800" dirty="0"/>
          </a:p>
        </p:txBody>
      </p:sp>
      <p:sp>
        <p:nvSpPr>
          <p:cNvPr id="8" name="Text Placeholder 21">
            <a:extLst>
              <a:ext uri="{FF2B5EF4-FFF2-40B4-BE49-F238E27FC236}">
                <a16:creationId xmlns:a16="http://schemas.microsoft.com/office/drawing/2014/main" id="{2341AF98-DC86-109F-2A58-0B0CC289D185}"/>
              </a:ext>
            </a:extLst>
          </p:cNvPr>
          <p:cNvSpPr txBox="1">
            <a:spLocks/>
          </p:cNvSpPr>
          <p:nvPr/>
        </p:nvSpPr>
        <p:spPr>
          <a:xfrm>
            <a:off x="13819722" y="15064817"/>
            <a:ext cx="16350636"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4800" dirty="0">
                <a:solidFill>
                  <a:schemeClr val="accent5">
                    <a:lumMod val="75000"/>
                  </a:schemeClr>
                </a:solidFill>
              </a:rPr>
              <a:t>RESULTS</a:t>
            </a:r>
          </a:p>
        </p:txBody>
      </p:sp>
      <p:sp>
        <p:nvSpPr>
          <p:cNvPr id="9" name="Text Placeholder 21">
            <a:extLst>
              <a:ext uri="{FF2B5EF4-FFF2-40B4-BE49-F238E27FC236}">
                <a16:creationId xmlns:a16="http://schemas.microsoft.com/office/drawing/2014/main" id="{A51DEB11-AC0C-DFC0-EED0-6CF6F483D8CB}"/>
              </a:ext>
            </a:extLst>
          </p:cNvPr>
          <p:cNvSpPr txBox="1">
            <a:spLocks/>
          </p:cNvSpPr>
          <p:nvPr/>
        </p:nvSpPr>
        <p:spPr>
          <a:xfrm>
            <a:off x="2429827" y="23904017"/>
            <a:ext cx="10564277"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endParaRPr lang="en-US" sz="4800" dirty="0"/>
          </a:p>
        </p:txBody>
      </p:sp>
      <p:sp>
        <p:nvSpPr>
          <p:cNvPr id="10" name="Text Placeholder 21">
            <a:extLst>
              <a:ext uri="{FF2B5EF4-FFF2-40B4-BE49-F238E27FC236}">
                <a16:creationId xmlns:a16="http://schemas.microsoft.com/office/drawing/2014/main" id="{7060218E-2E88-4AEB-8238-3D62C273AE45}"/>
              </a:ext>
            </a:extLst>
          </p:cNvPr>
          <p:cNvSpPr txBox="1">
            <a:spLocks/>
          </p:cNvSpPr>
          <p:nvPr/>
        </p:nvSpPr>
        <p:spPr>
          <a:xfrm>
            <a:off x="2429827" y="31499954"/>
            <a:ext cx="8623184"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3200" dirty="0"/>
              <a:t>3. Test Scenario and Wave Conditions</a:t>
            </a:r>
          </a:p>
        </p:txBody>
      </p:sp>
      <p:sp>
        <p:nvSpPr>
          <p:cNvPr id="11" name="Text Placeholder 21">
            <a:extLst>
              <a:ext uri="{FF2B5EF4-FFF2-40B4-BE49-F238E27FC236}">
                <a16:creationId xmlns:a16="http://schemas.microsoft.com/office/drawing/2014/main" id="{A5D93505-769C-D84C-9E91-8137068DB5E0}"/>
              </a:ext>
            </a:extLst>
          </p:cNvPr>
          <p:cNvSpPr txBox="1">
            <a:spLocks/>
          </p:cNvSpPr>
          <p:nvPr/>
        </p:nvSpPr>
        <p:spPr>
          <a:xfrm>
            <a:off x="11910711" y="31499954"/>
            <a:ext cx="8623184"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endParaRPr lang="en-US" sz="4800" dirty="0"/>
          </a:p>
        </p:txBody>
      </p:sp>
      <p:sp>
        <p:nvSpPr>
          <p:cNvPr id="12" name="Text Placeholder 21">
            <a:extLst>
              <a:ext uri="{FF2B5EF4-FFF2-40B4-BE49-F238E27FC236}">
                <a16:creationId xmlns:a16="http://schemas.microsoft.com/office/drawing/2014/main" id="{298E6185-7678-EEA2-4205-6BA1833BEF0A}"/>
              </a:ext>
            </a:extLst>
          </p:cNvPr>
          <p:cNvSpPr txBox="1">
            <a:spLocks/>
          </p:cNvSpPr>
          <p:nvPr/>
        </p:nvSpPr>
        <p:spPr>
          <a:xfrm>
            <a:off x="21407637" y="31499954"/>
            <a:ext cx="8623184"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4800" dirty="0"/>
              <a:t>Future works</a:t>
            </a:r>
          </a:p>
        </p:txBody>
      </p:sp>
      <p:sp>
        <p:nvSpPr>
          <p:cNvPr id="13" name="Text Placeholder 21">
            <a:extLst>
              <a:ext uri="{FF2B5EF4-FFF2-40B4-BE49-F238E27FC236}">
                <a16:creationId xmlns:a16="http://schemas.microsoft.com/office/drawing/2014/main" id="{047D5EFA-336C-7CFA-6F76-89A859F008E9}"/>
              </a:ext>
            </a:extLst>
          </p:cNvPr>
          <p:cNvSpPr txBox="1">
            <a:spLocks/>
          </p:cNvSpPr>
          <p:nvPr/>
        </p:nvSpPr>
        <p:spPr>
          <a:xfrm>
            <a:off x="2429827" y="16749237"/>
            <a:ext cx="10564277" cy="6819709"/>
          </a:xfrm>
          <a:prstGeom prst="rect">
            <a:avLst/>
          </a:prstGeom>
        </p:spPr>
        <p:txBody>
          <a:bodyPr numCol="2" spcCol="914400" anchor="t" anchorCtr="0">
            <a:normAutofit fontScale="62500" lnSpcReduction="20000"/>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20000"/>
              </a:lnSpc>
              <a:spcBef>
                <a:spcPts val="100"/>
              </a:spcBef>
            </a:pPr>
            <a:r>
              <a:rPr lang="en-US" sz="3200" dirty="0">
                <a:solidFill>
                  <a:schemeClr val="tx1"/>
                </a:solidFill>
              </a:rPr>
              <a:t>Ocean wave energy is distributed across a range of frequencies that evolve over time, especially during transitions between sea states. Accurately tracking the frequency content of waves in real time is essential for understanding wave dynamics and for potential use in forecasting, control, and system design.</a:t>
            </a:r>
          </a:p>
          <a:p>
            <a:pPr>
              <a:lnSpc>
                <a:spcPct val="120000"/>
              </a:lnSpc>
              <a:spcBef>
                <a:spcPts val="100"/>
              </a:spcBef>
            </a:pPr>
            <a:endParaRPr lang="en-US" sz="3200" dirty="0">
              <a:solidFill>
                <a:schemeClr val="tx1"/>
              </a:solidFill>
            </a:endParaRPr>
          </a:p>
          <a:p>
            <a:pPr>
              <a:lnSpc>
                <a:spcPct val="120000"/>
              </a:lnSpc>
              <a:spcBef>
                <a:spcPts val="100"/>
              </a:spcBef>
            </a:pPr>
            <a:r>
              <a:rPr lang="en-US" sz="3200" dirty="0">
                <a:solidFill>
                  <a:schemeClr val="tx1"/>
                </a:solidFill>
              </a:rPr>
              <a:t>While frequency-domain spectra (e.g., Pierson-Moskowitz) provide time-averaged insight, they lack the temporal resolution required to capture short-term fluctuations or transient events. Instantaneous frequency (IF), derived from the phase of the analytic signal, offers a promising alternative — enabling time-localized characterization of wave energy content.</a:t>
            </a:r>
          </a:p>
          <a:p>
            <a:pPr>
              <a:lnSpc>
                <a:spcPct val="120000"/>
              </a:lnSpc>
              <a:spcBef>
                <a:spcPts val="100"/>
              </a:spcBef>
            </a:pPr>
            <a:endParaRPr lang="en-US" sz="3200" dirty="0">
              <a:solidFill>
                <a:schemeClr val="tx1"/>
              </a:solidFill>
            </a:endParaRPr>
          </a:p>
          <a:p>
            <a:pPr>
              <a:lnSpc>
                <a:spcPct val="120000"/>
              </a:lnSpc>
              <a:spcBef>
                <a:spcPts val="100"/>
              </a:spcBef>
            </a:pPr>
            <a:r>
              <a:rPr lang="en-US" sz="3200" dirty="0">
                <a:solidFill>
                  <a:schemeClr val="tx1"/>
                </a:solidFill>
              </a:rPr>
              <a:t>However, real-time IF estimation presents key challenges:</a:t>
            </a:r>
          </a:p>
          <a:p>
            <a:pPr>
              <a:lnSpc>
                <a:spcPct val="120000"/>
              </a:lnSpc>
              <a:spcBef>
                <a:spcPts val="100"/>
              </a:spcBef>
            </a:pPr>
            <a:endParaRPr lang="en-US" sz="3200" dirty="0">
              <a:solidFill>
                <a:schemeClr val="tx1"/>
              </a:solidFill>
            </a:endParaRPr>
          </a:p>
          <a:p>
            <a:pPr marL="457200" indent="-457200">
              <a:lnSpc>
                <a:spcPct val="120000"/>
              </a:lnSpc>
              <a:spcBef>
                <a:spcPts val="100"/>
              </a:spcBef>
              <a:buFont typeface="Arial" panose="020B0604020202020204" pitchFamily="34" charset="0"/>
              <a:buChar char="•"/>
            </a:pPr>
            <a:r>
              <a:rPr lang="en-US" sz="3200" dirty="0">
                <a:solidFill>
                  <a:schemeClr val="tx1"/>
                </a:solidFill>
              </a:rPr>
              <a:t>The Hilbert transform is inherently non-causal.</a:t>
            </a:r>
          </a:p>
          <a:p>
            <a:pPr marL="457200" indent="-457200">
              <a:lnSpc>
                <a:spcPct val="120000"/>
              </a:lnSpc>
              <a:spcBef>
                <a:spcPts val="100"/>
              </a:spcBef>
              <a:buFont typeface="Arial" panose="020B0604020202020204" pitchFamily="34" charset="0"/>
              <a:buChar char="•"/>
            </a:pPr>
            <a:endParaRPr lang="en-US" sz="3200" dirty="0">
              <a:solidFill>
                <a:schemeClr val="tx1"/>
              </a:solidFill>
            </a:endParaRPr>
          </a:p>
          <a:p>
            <a:pPr marL="457200" indent="-457200">
              <a:lnSpc>
                <a:spcPct val="120000"/>
              </a:lnSpc>
              <a:spcBef>
                <a:spcPts val="100"/>
              </a:spcBef>
              <a:buFont typeface="Arial" panose="020B0604020202020204" pitchFamily="34" charset="0"/>
              <a:buChar char="•"/>
            </a:pPr>
            <a:r>
              <a:rPr lang="en-US" sz="3200" dirty="0">
                <a:solidFill>
                  <a:schemeClr val="tx1"/>
                </a:solidFill>
              </a:rPr>
              <a:t>Using only past data introduces endpoint artifacts.</a:t>
            </a:r>
          </a:p>
          <a:p>
            <a:pPr marL="457200" indent="-457200">
              <a:lnSpc>
                <a:spcPct val="120000"/>
              </a:lnSpc>
              <a:spcBef>
                <a:spcPts val="100"/>
              </a:spcBef>
              <a:buFont typeface="Arial" panose="020B0604020202020204" pitchFamily="34" charset="0"/>
              <a:buChar char="•"/>
            </a:pPr>
            <a:endParaRPr lang="en-US" sz="3200" dirty="0">
              <a:solidFill>
                <a:schemeClr val="tx1"/>
              </a:solidFill>
            </a:endParaRPr>
          </a:p>
          <a:p>
            <a:pPr marL="457200" indent="-457200">
              <a:lnSpc>
                <a:spcPct val="120000"/>
              </a:lnSpc>
              <a:spcBef>
                <a:spcPts val="100"/>
              </a:spcBef>
              <a:buFont typeface="Arial" panose="020B0604020202020204" pitchFamily="34" charset="0"/>
              <a:buChar char="•"/>
            </a:pPr>
            <a:r>
              <a:rPr lang="en-US" sz="3200" dirty="0">
                <a:solidFill>
                  <a:schemeClr val="tx1"/>
                </a:solidFill>
              </a:rPr>
              <a:t>Noise and multiple peaks per wave cycle can degrade frequency tracking performance.</a:t>
            </a:r>
          </a:p>
          <a:p>
            <a:pPr>
              <a:lnSpc>
                <a:spcPct val="120000"/>
              </a:lnSpc>
              <a:spcBef>
                <a:spcPts val="100"/>
              </a:spcBef>
            </a:pPr>
            <a:endParaRPr lang="en-US" sz="3200" dirty="0">
              <a:solidFill>
                <a:schemeClr val="tx1"/>
              </a:solidFill>
            </a:endParaRPr>
          </a:p>
          <a:p>
            <a:pPr>
              <a:lnSpc>
                <a:spcPct val="120000"/>
              </a:lnSpc>
              <a:spcBef>
                <a:spcPts val="100"/>
              </a:spcBef>
            </a:pPr>
            <a:r>
              <a:rPr lang="en-US" sz="3200" dirty="0">
                <a:solidFill>
                  <a:schemeClr val="tx1"/>
                </a:solidFill>
              </a:rPr>
              <a:t>To address these issues, this work investigates four real-time IF estimation strategies based on the Short-Time Hilbert Transform (ST-HT), augmented with filtering and forecasting techniques, and evaluates their accuracy under dynamically changing sea conditions.</a:t>
            </a:r>
          </a:p>
          <a:p>
            <a:pPr marL="342900" indent="-342900">
              <a:lnSpc>
                <a:spcPct val="100000"/>
              </a:lnSpc>
              <a:spcBef>
                <a:spcPts val="1143"/>
              </a:spcBef>
              <a:buFont typeface="Arial" panose="020B0604020202020204" pitchFamily="34" charset="0"/>
              <a:buChar char="•"/>
            </a:pPr>
            <a:endParaRPr lang="en-US" sz="3200" dirty="0">
              <a:solidFill>
                <a:schemeClr val="tx1"/>
              </a:solidFill>
            </a:endParaRPr>
          </a:p>
        </p:txBody>
      </p:sp>
      <p:sp>
        <p:nvSpPr>
          <p:cNvPr id="17" name="Text Placeholder 21">
            <a:extLst>
              <a:ext uri="{FF2B5EF4-FFF2-40B4-BE49-F238E27FC236}">
                <a16:creationId xmlns:a16="http://schemas.microsoft.com/office/drawing/2014/main" id="{DB1A651E-58DB-ECB6-7849-68E6C7F2041D}"/>
              </a:ext>
            </a:extLst>
          </p:cNvPr>
          <p:cNvSpPr txBox="1">
            <a:spLocks/>
          </p:cNvSpPr>
          <p:nvPr/>
        </p:nvSpPr>
        <p:spPr>
          <a:xfrm>
            <a:off x="2429827" y="25620523"/>
            <a:ext cx="10564277" cy="5019898"/>
          </a:xfrm>
          <a:prstGeom prst="rect">
            <a:avLst/>
          </a:prstGeom>
        </p:spPr>
        <p:txBody>
          <a:bodyPr numCol="2" spcCol="914400" anchor="t" anchorCtr="0">
            <a:normAutofit fontScale="70000" lnSpcReduction="20000"/>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r>
              <a:rPr lang="en-US" sz="2400" dirty="0">
                <a:solidFill>
                  <a:schemeClr val="tx1"/>
                </a:solidFill>
              </a:rPr>
              <a:t>This study evaluates four real-time strategies to estimate the instantaneous frequency (IF) of ocean waves during sea state changes. Methods use the Short-Time Hilbert Transform (ST-HT) applied to a trailing time window of the surface elevation signal. </a:t>
            </a:r>
          </a:p>
          <a:p>
            <a:pPr>
              <a:lnSpc>
                <a:spcPct val="130000"/>
              </a:lnSpc>
              <a:spcBef>
                <a:spcPts val="1143"/>
              </a:spcBef>
            </a:pPr>
            <a:r>
              <a:rPr lang="en-US" sz="2400" dirty="0">
                <a:solidFill>
                  <a:schemeClr val="tx1"/>
                </a:solidFill>
              </a:rPr>
              <a:t>• ST-HT computes the analytic signal, and the IF is derived by differentiating its phase. Only past data is used for real-time compatibility. </a:t>
            </a:r>
          </a:p>
          <a:p>
            <a:pPr>
              <a:lnSpc>
                <a:spcPct val="130000"/>
              </a:lnSpc>
              <a:spcBef>
                <a:spcPts val="1143"/>
              </a:spcBef>
            </a:pPr>
            <a:r>
              <a:rPr lang="en-US" sz="2400" dirty="0">
                <a:solidFill>
                  <a:schemeClr val="tx1"/>
                </a:solidFill>
              </a:rPr>
              <a:t>• Two post-processing techniques are used to stabilize the IF output: </a:t>
            </a:r>
          </a:p>
          <a:p>
            <a:pPr marL="457200" indent="-457200">
              <a:lnSpc>
                <a:spcPct val="130000"/>
              </a:lnSpc>
              <a:spcBef>
                <a:spcPts val="1143"/>
              </a:spcBef>
              <a:buAutoNum type="arabicParenBoth"/>
            </a:pPr>
            <a:r>
              <a:rPr lang="en-US" sz="2400" dirty="0">
                <a:solidFill>
                  <a:schemeClr val="tx1"/>
                </a:solidFill>
              </a:rPr>
              <a:t>Median Filtering, which removes outliers and sharp noise spikes.</a:t>
            </a:r>
          </a:p>
          <a:p>
            <a:pPr marL="457200" indent="-457200">
              <a:lnSpc>
                <a:spcPct val="130000"/>
              </a:lnSpc>
              <a:spcBef>
                <a:spcPts val="1143"/>
              </a:spcBef>
              <a:buAutoNum type="arabicParenBoth"/>
            </a:pPr>
            <a:r>
              <a:rPr lang="en-US" sz="2400" dirty="0">
                <a:solidFill>
                  <a:schemeClr val="tx1"/>
                </a:solidFill>
              </a:rPr>
              <a:t>Polynomial Fitting, which smooths the IF trend using either a 0th-order (constant) or 1st-order (linear) fit. </a:t>
            </a:r>
          </a:p>
          <a:p>
            <a:pPr>
              <a:lnSpc>
                <a:spcPct val="130000"/>
              </a:lnSpc>
              <a:spcBef>
                <a:spcPts val="1143"/>
              </a:spcBef>
            </a:pPr>
            <a:r>
              <a:rPr lang="en-US" sz="2400" dirty="0">
                <a:solidFill>
                  <a:schemeClr val="tx1"/>
                </a:solidFill>
              </a:rPr>
              <a:t>• In addition, a “forecasted” version of the ST-HT method is evaluated by incorporating known future wave values into the analysis window. This simulates a centered (non-causal) window to assess the potential performance gain when future information is available. It offers a preview of wave-by-wave prediction capabilities using tools such as AI-trained wave models and buoy-based wave forecasts.</a:t>
            </a:r>
          </a:p>
          <a:p>
            <a:pPr>
              <a:lnSpc>
                <a:spcPct val="130000"/>
              </a:lnSpc>
              <a:spcBef>
                <a:spcPts val="1143"/>
              </a:spcBef>
            </a:pPr>
            <a:r>
              <a:rPr lang="en-US" sz="2400" dirty="0">
                <a:solidFill>
                  <a:schemeClr val="tx1"/>
                </a:solidFill>
              </a:rPr>
              <a:t>• The four methods are: </a:t>
            </a:r>
          </a:p>
          <a:p>
            <a:pPr marL="342900" indent="-342900">
              <a:lnSpc>
                <a:spcPct val="130000"/>
              </a:lnSpc>
              <a:spcBef>
                <a:spcPts val="1143"/>
              </a:spcBef>
              <a:buFont typeface="Courier New" panose="02070309020205020404" pitchFamily="49" charset="0"/>
              <a:buChar char="o"/>
            </a:pPr>
            <a:r>
              <a:rPr lang="en-US" sz="2400" dirty="0">
                <a:solidFill>
                  <a:schemeClr val="tx1"/>
                </a:solidFill>
              </a:rPr>
              <a:t>M1 – ST-HT + Median Filter. </a:t>
            </a:r>
          </a:p>
          <a:p>
            <a:pPr marL="342900" indent="-342900">
              <a:lnSpc>
                <a:spcPct val="130000"/>
              </a:lnSpc>
              <a:spcBef>
                <a:spcPts val="1143"/>
              </a:spcBef>
              <a:buFont typeface="Courier New" panose="02070309020205020404" pitchFamily="49" charset="0"/>
              <a:buChar char="o"/>
            </a:pPr>
            <a:r>
              <a:rPr lang="en-US" sz="2400" dirty="0">
                <a:solidFill>
                  <a:schemeClr val="tx1"/>
                </a:solidFill>
              </a:rPr>
              <a:t>M2 – ST-HT + Polynomial Fit (0th / 1st order). </a:t>
            </a:r>
          </a:p>
          <a:p>
            <a:pPr marL="342900" indent="-342900">
              <a:lnSpc>
                <a:spcPct val="130000"/>
              </a:lnSpc>
              <a:spcBef>
                <a:spcPts val="1143"/>
              </a:spcBef>
              <a:buFont typeface="Courier New" panose="02070309020205020404" pitchFamily="49" charset="0"/>
              <a:buChar char="o"/>
            </a:pPr>
            <a:r>
              <a:rPr lang="en-US" sz="2400" dirty="0">
                <a:solidFill>
                  <a:schemeClr val="tx1"/>
                </a:solidFill>
              </a:rPr>
              <a:t>M3 – ST-HT with inserted future values. </a:t>
            </a:r>
          </a:p>
          <a:p>
            <a:pPr marL="342900" indent="-342900">
              <a:lnSpc>
                <a:spcPct val="130000"/>
              </a:lnSpc>
              <a:spcBef>
                <a:spcPts val="1143"/>
              </a:spcBef>
              <a:buFont typeface="Courier New" panose="02070309020205020404" pitchFamily="49" charset="0"/>
              <a:buChar char="o"/>
            </a:pPr>
            <a:r>
              <a:rPr lang="en-US" sz="2400" dirty="0">
                <a:solidFill>
                  <a:schemeClr val="tx1"/>
                </a:solidFill>
              </a:rPr>
              <a:t>M4 – Full non-causal Hilbert transform</a:t>
            </a:r>
          </a:p>
        </p:txBody>
      </p:sp>
      <p:sp>
        <p:nvSpPr>
          <p:cNvPr id="18" name="Text Placeholder 21">
            <a:extLst>
              <a:ext uri="{FF2B5EF4-FFF2-40B4-BE49-F238E27FC236}">
                <a16:creationId xmlns:a16="http://schemas.microsoft.com/office/drawing/2014/main" id="{03B187FE-B197-29A3-E2C8-3D51F4B68829}"/>
              </a:ext>
            </a:extLst>
          </p:cNvPr>
          <p:cNvSpPr txBox="1">
            <a:spLocks/>
          </p:cNvSpPr>
          <p:nvPr/>
        </p:nvSpPr>
        <p:spPr>
          <a:xfrm>
            <a:off x="2578893" y="32839469"/>
            <a:ext cx="8325052" cy="6007291"/>
          </a:xfrm>
          <a:prstGeom prst="rect">
            <a:avLst/>
          </a:prstGeom>
        </p:spPr>
        <p:txBody>
          <a:bodyPr numCol="1" spcCol="914400" anchor="t" anchorCtr="0">
            <a:normAutofit fontScale="92500" lnSpcReduction="20000"/>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r>
              <a:rPr lang="en-US" sz="2400" dirty="0"/>
              <a:t> To benchmark our real-time frequency trackers, we synthesize a controlled Pierson–Moskowitz sea-state transition using Douglas Sea Scale categories as shown in Figure 1 (top) and (bottom) :</a:t>
            </a:r>
          </a:p>
          <a:p>
            <a:pPr>
              <a:lnSpc>
                <a:spcPct val="130000"/>
              </a:lnSpc>
              <a:spcBef>
                <a:spcPts val="1143"/>
              </a:spcBef>
            </a:pPr>
            <a:r>
              <a:rPr lang="en-US" sz="2400" dirty="0"/>
              <a:t>• Ramp 1 (0–3600 s): from Sea State 4 (Moderate; Hs = 1.44 m, </a:t>
            </a:r>
            <a:r>
              <a:rPr lang="en-US" sz="2400" dirty="0" err="1"/>
              <a:t>Tp</a:t>
            </a:r>
            <a:r>
              <a:rPr lang="en-US" sz="2400" dirty="0"/>
              <a:t> = 6 s) to Sea State 5 (Rough; Hs = 2.6 m, </a:t>
            </a:r>
            <a:r>
              <a:rPr lang="en-US" sz="2400" dirty="0" err="1"/>
              <a:t>Tp</a:t>
            </a:r>
            <a:r>
              <a:rPr lang="en-US" sz="2400" dirty="0"/>
              <a:t> = 8 s)</a:t>
            </a:r>
          </a:p>
          <a:p>
            <a:pPr>
              <a:lnSpc>
                <a:spcPct val="130000"/>
              </a:lnSpc>
              <a:spcBef>
                <a:spcPts val="1143"/>
              </a:spcBef>
            </a:pPr>
            <a:r>
              <a:rPr lang="en-US" sz="2400" dirty="0"/>
              <a:t>• Hold (3600–7200 s): maintain Sea State 5 (Hs = 2.6 m, </a:t>
            </a:r>
            <a:r>
              <a:rPr lang="en-US" sz="2400" dirty="0" err="1"/>
              <a:t>Tp</a:t>
            </a:r>
            <a:r>
              <a:rPr lang="en-US" sz="2400" dirty="0"/>
              <a:t> = 8 s)</a:t>
            </a:r>
          </a:p>
          <a:p>
            <a:pPr>
              <a:lnSpc>
                <a:spcPct val="130000"/>
              </a:lnSpc>
              <a:spcBef>
                <a:spcPts val="1143"/>
              </a:spcBef>
            </a:pPr>
            <a:r>
              <a:rPr lang="en-US" sz="2400" dirty="0"/>
              <a:t>• Ramp 2 (7200–10800 s): from Sea State 5 to Sea State 6 (Very Rough; Hs = 4 m, </a:t>
            </a:r>
            <a:r>
              <a:rPr lang="en-US" sz="2400" dirty="0" err="1"/>
              <a:t>Tp</a:t>
            </a:r>
            <a:r>
              <a:rPr lang="en-US" sz="2400" dirty="0"/>
              <a:t> = 10 s)</a:t>
            </a:r>
          </a:p>
          <a:p>
            <a:pPr>
              <a:lnSpc>
                <a:spcPct val="130000"/>
              </a:lnSpc>
              <a:spcBef>
                <a:spcPts val="1143"/>
              </a:spcBef>
            </a:pPr>
            <a:r>
              <a:rPr lang="en-US" sz="2400" dirty="0"/>
              <a:t>Spectrally, each ramp shifts the energy peak toward lower frequencies (longer periods).</a:t>
            </a:r>
          </a:p>
          <a:p>
            <a:pPr>
              <a:lnSpc>
                <a:spcPct val="130000"/>
              </a:lnSpc>
              <a:spcBef>
                <a:spcPts val="1143"/>
              </a:spcBef>
            </a:pPr>
            <a:r>
              <a:rPr lang="en-US" sz="2400" dirty="0"/>
              <a:t>We generate </a:t>
            </a:r>
            <a:r>
              <a:rPr lang="el-GR" sz="2400" dirty="0"/>
              <a:t>η(</a:t>
            </a:r>
            <a:r>
              <a:rPr lang="en-US" sz="2400" dirty="0"/>
              <a:t>t) via randomized-phase synthesis with 100 Monte Carlo runs performed to ensure statistical reliability.. This nonstationary, overlapping-component input poses a stringent challenge for short-window, causal frequency-tracking methods. </a:t>
            </a:r>
          </a:p>
        </p:txBody>
      </p:sp>
      <p:sp>
        <p:nvSpPr>
          <p:cNvPr id="21" name="Text Placeholder 21">
            <a:extLst>
              <a:ext uri="{FF2B5EF4-FFF2-40B4-BE49-F238E27FC236}">
                <a16:creationId xmlns:a16="http://schemas.microsoft.com/office/drawing/2014/main" id="{F6AD13AA-8C52-20F0-3B5C-6302F32C1E86}"/>
              </a:ext>
            </a:extLst>
          </p:cNvPr>
          <p:cNvSpPr txBox="1">
            <a:spLocks/>
          </p:cNvSpPr>
          <p:nvPr/>
        </p:nvSpPr>
        <p:spPr>
          <a:xfrm>
            <a:off x="1754454" y="41070881"/>
            <a:ext cx="3610026"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4800" dirty="0">
                <a:solidFill>
                  <a:schemeClr val="accent5">
                    <a:lumMod val="75000"/>
                  </a:schemeClr>
                </a:solidFill>
              </a:rPr>
              <a:t>CONTACT</a:t>
            </a:r>
          </a:p>
        </p:txBody>
      </p:sp>
      <p:sp>
        <p:nvSpPr>
          <p:cNvPr id="22" name="Text Placeholder 21">
            <a:extLst>
              <a:ext uri="{FF2B5EF4-FFF2-40B4-BE49-F238E27FC236}">
                <a16:creationId xmlns:a16="http://schemas.microsoft.com/office/drawing/2014/main" id="{48C33755-870D-8FC8-6B5A-4B875BA8B1F6}"/>
              </a:ext>
            </a:extLst>
          </p:cNvPr>
          <p:cNvSpPr txBox="1">
            <a:spLocks/>
          </p:cNvSpPr>
          <p:nvPr/>
        </p:nvSpPr>
        <p:spPr>
          <a:xfrm>
            <a:off x="5364480" y="40723763"/>
            <a:ext cx="8623184" cy="1744750"/>
          </a:xfrm>
          <a:prstGeom prst="rect">
            <a:avLst/>
          </a:prstGeom>
        </p:spPr>
        <p:txBody>
          <a:bodyPr numCol="1" spcCol="914400" anchor="t" anchorCtr="0">
            <a:normAutofit lnSpcReduction="10000"/>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r>
              <a:rPr lang="en-US" sz="2400" dirty="0" err="1">
                <a:solidFill>
                  <a:schemeClr val="accent5">
                    <a:lumMod val="75000"/>
                  </a:schemeClr>
                </a:solidFill>
              </a:rPr>
              <a:t>Inyong</a:t>
            </a:r>
            <a:r>
              <a:rPr lang="en-US" sz="2400" dirty="0">
                <a:solidFill>
                  <a:schemeClr val="accent5">
                    <a:lumMod val="75000"/>
                  </a:schemeClr>
                </a:solidFill>
              </a:rPr>
              <a:t> Kim</a:t>
            </a:r>
          </a:p>
          <a:p>
            <a:pPr>
              <a:lnSpc>
                <a:spcPct val="130000"/>
              </a:lnSpc>
              <a:spcBef>
                <a:spcPts val="1143"/>
              </a:spcBef>
            </a:pPr>
            <a:r>
              <a:rPr lang="en-US" sz="2400" dirty="0">
                <a:solidFill>
                  <a:schemeClr val="accent5">
                    <a:lumMod val="75000"/>
                  </a:schemeClr>
                </a:solidFill>
                <a:hlinkClick r:id="rId3"/>
              </a:rPr>
              <a:t>Oregon State University</a:t>
            </a:r>
          </a:p>
          <a:p>
            <a:pPr>
              <a:lnSpc>
                <a:spcPct val="130000"/>
              </a:lnSpc>
              <a:spcBef>
                <a:spcPts val="1143"/>
              </a:spcBef>
            </a:pPr>
            <a:r>
              <a:rPr lang="en-US" sz="2400" dirty="0">
                <a:solidFill>
                  <a:schemeClr val="accent5">
                    <a:lumMod val="75000"/>
                  </a:schemeClr>
                </a:solidFill>
                <a:hlinkClick r:id="rId3"/>
              </a:rPr>
              <a:t>Kiminy@Oregonstate.edu</a:t>
            </a:r>
            <a:endParaRPr lang="en-US" sz="2400" dirty="0">
              <a:solidFill>
                <a:schemeClr val="accent5">
                  <a:lumMod val="75000"/>
                </a:schemeClr>
              </a:solidFill>
            </a:endParaRPr>
          </a:p>
          <a:p>
            <a:pPr>
              <a:lnSpc>
                <a:spcPct val="130000"/>
              </a:lnSpc>
              <a:spcBef>
                <a:spcPts val="1143"/>
              </a:spcBef>
            </a:pPr>
            <a:endParaRPr lang="en-US" sz="2400" dirty="0">
              <a:solidFill>
                <a:schemeClr val="accent5">
                  <a:lumMod val="75000"/>
                </a:schemeClr>
              </a:solidFill>
            </a:endParaRPr>
          </a:p>
        </p:txBody>
      </p:sp>
      <p:sp>
        <p:nvSpPr>
          <p:cNvPr id="23" name="Text Placeholder 21">
            <a:extLst>
              <a:ext uri="{FF2B5EF4-FFF2-40B4-BE49-F238E27FC236}">
                <a16:creationId xmlns:a16="http://schemas.microsoft.com/office/drawing/2014/main" id="{D4F2600D-1641-FD27-7B9A-E4105D5C06A7}"/>
              </a:ext>
            </a:extLst>
          </p:cNvPr>
          <p:cNvSpPr txBox="1">
            <a:spLocks/>
          </p:cNvSpPr>
          <p:nvPr/>
        </p:nvSpPr>
        <p:spPr>
          <a:xfrm>
            <a:off x="12073413" y="32839469"/>
            <a:ext cx="8325052" cy="6007291"/>
          </a:xfrm>
          <a:prstGeom prst="rect">
            <a:avLst/>
          </a:prstGeom>
        </p:spPr>
        <p:txBody>
          <a:bodyPr numCol="1" spcCol="914400" anchor="t"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endParaRPr lang="en-US" sz="2400" dirty="0"/>
          </a:p>
        </p:txBody>
      </p:sp>
      <p:sp>
        <p:nvSpPr>
          <p:cNvPr id="24" name="Text Placeholder 21">
            <a:extLst>
              <a:ext uri="{FF2B5EF4-FFF2-40B4-BE49-F238E27FC236}">
                <a16:creationId xmlns:a16="http://schemas.microsoft.com/office/drawing/2014/main" id="{A0CF69A3-9EB8-4C1E-1714-91A42F2AB028}"/>
              </a:ext>
            </a:extLst>
          </p:cNvPr>
          <p:cNvSpPr txBox="1">
            <a:spLocks/>
          </p:cNvSpPr>
          <p:nvPr/>
        </p:nvSpPr>
        <p:spPr>
          <a:xfrm>
            <a:off x="21567933" y="32839469"/>
            <a:ext cx="8325052" cy="6007291"/>
          </a:xfrm>
          <a:prstGeom prst="rect">
            <a:avLst/>
          </a:prstGeom>
        </p:spPr>
        <p:txBody>
          <a:bodyPr numCol="1" spcCol="914400" anchor="t"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endParaRPr lang="en-US" sz="2400" dirty="0"/>
          </a:p>
        </p:txBody>
      </p:sp>
      <p:pic>
        <p:nvPicPr>
          <p:cNvPr id="27" name="Graphic 26" descr="Lights On with solid fill">
            <a:extLst>
              <a:ext uri="{FF2B5EF4-FFF2-40B4-BE49-F238E27FC236}">
                <a16:creationId xmlns:a16="http://schemas.microsoft.com/office/drawing/2014/main" id="{12A95820-57EE-6DC8-6B67-AC6A861A84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52172" y="11221690"/>
            <a:ext cx="2311429" cy="2311429"/>
          </a:xfrm>
          <a:prstGeom prst="rect">
            <a:avLst/>
          </a:prstGeom>
        </p:spPr>
      </p:pic>
      <p:pic>
        <p:nvPicPr>
          <p:cNvPr id="29" name="Graphic 28" descr="Send with solid fill">
            <a:extLst>
              <a:ext uri="{FF2B5EF4-FFF2-40B4-BE49-F238E27FC236}">
                <a16:creationId xmlns:a16="http://schemas.microsoft.com/office/drawing/2014/main" id="{F61B815B-FF23-2ED4-4BBC-8DCD850692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82902" y="40499690"/>
            <a:ext cx="914400" cy="914400"/>
          </a:xfrm>
          <a:prstGeom prst="rect">
            <a:avLst/>
          </a:prstGeom>
        </p:spPr>
      </p:pic>
      <p:pic>
        <p:nvPicPr>
          <p:cNvPr id="35" name="Graphic 34" descr="Clipboard with solid fill">
            <a:extLst>
              <a:ext uri="{FF2B5EF4-FFF2-40B4-BE49-F238E27FC236}">
                <a16:creationId xmlns:a16="http://schemas.microsoft.com/office/drawing/2014/main" id="{BD121952-C32F-B1CD-8980-E269EC5B1A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78893" y="15255509"/>
            <a:ext cx="914400" cy="914400"/>
          </a:xfrm>
          <a:prstGeom prst="rect">
            <a:avLst/>
          </a:prstGeom>
        </p:spPr>
      </p:pic>
      <p:pic>
        <p:nvPicPr>
          <p:cNvPr id="37" name="Graphic 36" descr="Bar chart with solid fill">
            <a:extLst>
              <a:ext uri="{FF2B5EF4-FFF2-40B4-BE49-F238E27FC236}">
                <a16:creationId xmlns:a16="http://schemas.microsoft.com/office/drawing/2014/main" id="{C4B36E98-0CC6-6F78-D05F-D10BD11844F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14061938" y="15314033"/>
            <a:ext cx="926272" cy="914400"/>
          </a:xfrm>
          <a:prstGeom prst="rect">
            <a:avLst/>
          </a:prstGeom>
        </p:spPr>
      </p:pic>
      <p:pic>
        <p:nvPicPr>
          <p:cNvPr id="39" name="Graphic 38" descr="Computer with solid fill">
            <a:extLst>
              <a:ext uri="{FF2B5EF4-FFF2-40B4-BE49-F238E27FC236}">
                <a16:creationId xmlns:a16="http://schemas.microsoft.com/office/drawing/2014/main" id="{AA3970BC-7824-D386-E83A-B5596715A45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78893" y="24166898"/>
            <a:ext cx="914400" cy="914400"/>
          </a:xfrm>
          <a:prstGeom prst="rect">
            <a:avLst/>
          </a:prstGeom>
        </p:spPr>
      </p:pic>
      <p:pic>
        <p:nvPicPr>
          <p:cNvPr id="49" name="Graphic 48" descr="Wave with solid fill">
            <a:extLst>
              <a:ext uri="{FF2B5EF4-FFF2-40B4-BE49-F238E27FC236}">
                <a16:creationId xmlns:a16="http://schemas.microsoft.com/office/drawing/2014/main" id="{B6DF0D67-B322-0881-48E9-F103CE2B270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1644133" y="31773472"/>
            <a:ext cx="914400" cy="914400"/>
          </a:xfrm>
          <a:prstGeom prst="rect">
            <a:avLst/>
          </a:prstGeom>
        </p:spPr>
      </p:pic>
      <p:pic>
        <p:nvPicPr>
          <p:cNvPr id="51" name="Graphic 50" descr="Magnifying glass with solid fill">
            <a:extLst>
              <a:ext uri="{FF2B5EF4-FFF2-40B4-BE49-F238E27FC236}">
                <a16:creationId xmlns:a16="http://schemas.microsoft.com/office/drawing/2014/main" id="{E753C681-0FE1-B847-EF66-DAA24C124FC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2079704" y="31773472"/>
            <a:ext cx="914400" cy="914400"/>
          </a:xfrm>
          <a:prstGeom prst="rect">
            <a:avLst/>
          </a:prstGeom>
        </p:spPr>
      </p:pic>
      <p:pic>
        <p:nvPicPr>
          <p:cNvPr id="54" name="Graphic 53" descr="Teacher with solid fill">
            <a:extLst>
              <a:ext uri="{FF2B5EF4-FFF2-40B4-BE49-F238E27FC236}">
                <a16:creationId xmlns:a16="http://schemas.microsoft.com/office/drawing/2014/main" id="{E1D6E5AC-13D4-1C63-2082-5D065A3EB20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0642" y="31762835"/>
            <a:ext cx="914400" cy="914400"/>
          </a:xfrm>
          <a:prstGeom prst="rect">
            <a:avLst/>
          </a:prstGeom>
        </p:spPr>
      </p:pic>
      <p:sp>
        <p:nvSpPr>
          <p:cNvPr id="30" name="Text Placeholder 21">
            <a:extLst>
              <a:ext uri="{FF2B5EF4-FFF2-40B4-BE49-F238E27FC236}">
                <a16:creationId xmlns:a16="http://schemas.microsoft.com/office/drawing/2014/main" id="{4ACE5D97-E16D-F36D-13B9-AA8F6B19780A}"/>
              </a:ext>
            </a:extLst>
          </p:cNvPr>
          <p:cNvSpPr txBox="1">
            <a:spLocks/>
          </p:cNvSpPr>
          <p:nvPr/>
        </p:nvSpPr>
        <p:spPr>
          <a:xfrm>
            <a:off x="2429827" y="23875326"/>
            <a:ext cx="10564277"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7200" dirty="0"/>
              <a:t>2.Methodology</a:t>
            </a:r>
            <a:endParaRPr lang="en-US" sz="2800" dirty="0"/>
          </a:p>
        </p:txBody>
      </p:sp>
      <p:pic>
        <p:nvPicPr>
          <p:cNvPr id="36" name="Picture 35" descr="A graph with orange lines&#10;&#10;AI-generated content may be incorrect.">
            <a:extLst>
              <a:ext uri="{FF2B5EF4-FFF2-40B4-BE49-F238E27FC236}">
                <a16:creationId xmlns:a16="http://schemas.microsoft.com/office/drawing/2014/main" id="{4B11DD3E-A397-7DE9-DAD2-387EE35710AF}"/>
              </a:ext>
            </a:extLst>
          </p:cNvPr>
          <p:cNvPicPr>
            <a:picLocks noChangeAspect="1"/>
          </p:cNvPicPr>
          <p:nvPr/>
        </p:nvPicPr>
        <p:blipFill>
          <a:blip r:embed="rId20"/>
          <a:stretch>
            <a:fillRect/>
          </a:stretch>
        </p:blipFill>
        <p:spPr>
          <a:xfrm>
            <a:off x="14352330" y="16510804"/>
            <a:ext cx="12092270" cy="6480000"/>
          </a:xfrm>
          <a:prstGeom prst="rect">
            <a:avLst/>
          </a:prstGeom>
        </p:spPr>
      </p:pic>
      <p:sp>
        <p:nvSpPr>
          <p:cNvPr id="44" name="TextBox 43">
            <a:extLst>
              <a:ext uri="{FF2B5EF4-FFF2-40B4-BE49-F238E27FC236}">
                <a16:creationId xmlns:a16="http://schemas.microsoft.com/office/drawing/2014/main" id="{AAE96BB5-9A84-B1AD-FA02-744515C734FB}"/>
              </a:ext>
            </a:extLst>
          </p:cNvPr>
          <p:cNvSpPr txBox="1"/>
          <p:nvPr/>
        </p:nvSpPr>
        <p:spPr>
          <a:xfrm>
            <a:off x="14808820" y="23028195"/>
            <a:ext cx="11225250" cy="523220"/>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sz="1400" b="1" dirty="0"/>
              <a:t>Figure 1 (top)</a:t>
            </a:r>
            <a:r>
              <a:rPr lang="en-US" sz="1400" dirty="0"/>
              <a:t>. Surface elevation </a:t>
            </a:r>
            <a:r>
              <a:rPr lang="el-GR" sz="1400" dirty="0"/>
              <a:t>η(</a:t>
            </a:r>
            <a:r>
              <a:rPr lang="en-US" sz="1400" dirty="0"/>
              <a:t>t) (orange) over three 1 h segments, with translucent bands marking the 6→8 s ramp, 8 s hold, and 8→10 s ramp.</a:t>
            </a:r>
          </a:p>
          <a:p>
            <a:r>
              <a:rPr lang="en-US" sz="1400" b="1" dirty="0"/>
              <a:t>(bottom)</a:t>
            </a:r>
            <a:r>
              <a:rPr lang="en-US" sz="1400" dirty="0"/>
              <a:t>. Douglas Sea‐scale index time series showing the transition from state 4 to 5, plateau, and then to state 6 over the same intervals.</a:t>
            </a:r>
          </a:p>
        </p:txBody>
      </p:sp>
      <p:sp>
        <p:nvSpPr>
          <p:cNvPr id="45" name="TextBox 44">
            <a:extLst>
              <a:ext uri="{FF2B5EF4-FFF2-40B4-BE49-F238E27FC236}">
                <a16:creationId xmlns:a16="http://schemas.microsoft.com/office/drawing/2014/main" id="{1382F320-DE54-2A6F-4BFB-0013A432B494}"/>
              </a:ext>
            </a:extLst>
          </p:cNvPr>
          <p:cNvSpPr txBox="1"/>
          <p:nvPr/>
        </p:nvSpPr>
        <p:spPr>
          <a:xfrm>
            <a:off x="14725771" y="30210709"/>
            <a:ext cx="11345388" cy="307777"/>
          </a:xfrm>
          <a:prstGeom prst="rect">
            <a:avLst/>
          </a:prstGeom>
        </p:spPr>
        <p:style>
          <a:lnRef idx="2">
            <a:schemeClr val="accent2"/>
          </a:lnRef>
          <a:fillRef idx="1">
            <a:schemeClr val="lt1"/>
          </a:fillRef>
          <a:effectRef idx="0">
            <a:schemeClr val="accent2"/>
          </a:effectRef>
          <a:fontRef idx="minor">
            <a:schemeClr val="dk1"/>
          </a:fontRef>
        </p:style>
        <p:txBody>
          <a:bodyPr wrap="square" rtlCol="0" anchor="ctr">
            <a:spAutoFit/>
          </a:bodyPr>
          <a:lstStyle/>
          <a:p>
            <a:r>
              <a:rPr lang="en-US" sz="1400" b="1" dirty="0"/>
              <a:t>Figure 2</a:t>
            </a:r>
            <a:r>
              <a:rPr lang="en-US" sz="1400" dirty="0"/>
              <a:t>. </a:t>
            </a:r>
            <a:r>
              <a:rPr lang="en-US" sz="1400" b="1" dirty="0"/>
              <a:t>(top) </a:t>
            </a:r>
            <a:r>
              <a:rPr lang="en-US" sz="1400" dirty="0"/>
              <a:t>Moving‐mean period estimates by five methods </a:t>
            </a:r>
            <a:r>
              <a:rPr lang="en-US" sz="1400" b="1" dirty="0"/>
              <a:t>(bottom) </a:t>
            </a:r>
            <a:r>
              <a:rPr lang="en-US" sz="1400" dirty="0"/>
              <a:t>their segment‐wise linear fits with the intended mean‐period trajectory overlaid.</a:t>
            </a:r>
          </a:p>
        </p:txBody>
      </p:sp>
      <p:pic>
        <p:nvPicPr>
          <p:cNvPr id="52" name="Picture 51" descr="A graph of a number of different colored lines&#10;&#10;AI-generated content may be incorrect.">
            <a:extLst>
              <a:ext uri="{FF2B5EF4-FFF2-40B4-BE49-F238E27FC236}">
                <a16:creationId xmlns:a16="http://schemas.microsoft.com/office/drawing/2014/main" id="{A495EAF7-15D5-0253-215F-21E713376BE4}"/>
              </a:ext>
            </a:extLst>
          </p:cNvPr>
          <p:cNvPicPr>
            <a:picLocks noChangeAspect="1"/>
          </p:cNvPicPr>
          <p:nvPr/>
        </p:nvPicPr>
        <p:blipFill>
          <a:blip r:embed="rId21"/>
          <a:stretch>
            <a:fillRect/>
          </a:stretch>
        </p:blipFill>
        <p:spPr>
          <a:xfrm>
            <a:off x="14175518" y="23642627"/>
            <a:ext cx="12092270" cy="6480000"/>
          </a:xfrm>
          <a:prstGeom prst="rect">
            <a:avLst/>
          </a:prstGeom>
        </p:spPr>
      </p:pic>
      <p:sp>
        <p:nvSpPr>
          <p:cNvPr id="55" name="Text Placeholder 21">
            <a:extLst>
              <a:ext uri="{FF2B5EF4-FFF2-40B4-BE49-F238E27FC236}">
                <a16:creationId xmlns:a16="http://schemas.microsoft.com/office/drawing/2014/main" id="{83FB9B5E-03E1-9966-D88F-8D2FC6ECB5E3}"/>
              </a:ext>
            </a:extLst>
          </p:cNvPr>
          <p:cNvSpPr txBox="1">
            <a:spLocks/>
          </p:cNvSpPr>
          <p:nvPr/>
        </p:nvSpPr>
        <p:spPr>
          <a:xfrm>
            <a:off x="11924347" y="31521219"/>
            <a:ext cx="8623184" cy="1440162"/>
          </a:xfrm>
          <a:prstGeom prst="rect">
            <a:avLst/>
          </a:prstGeom>
        </p:spPr>
        <p:txBody>
          <a:bodyPr anchor="ctr"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gn="ctr"/>
            <a:r>
              <a:rPr lang="en-US" sz="4800" dirty="0"/>
              <a:t>Discussion</a:t>
            </a:r>
          </a:p>
        </p:txBody>
      </p:sp>
      <p:sp>
        <p:nvSpPr>
          <p:cNvPr id="58" name="Text Placeholder 21">
            <a:extLst>
              <a:ext uri="{FF2B5EF4-FFF2-40B4-BE49-F238E27FC236}">
                <a16:creationId xmlns:a16="http://schemas.microsoft.com/office/drawing/2014/main" id="{F9FDDB86-14EA-B956-8C62-B49E9994A6E7}"/>
              </a:ext>
            </a:extLst>
          </p:cNvPr>
          <p:cNvSpPr txBox="1">
            <a:spLocks/>
          </p:cNvSpPr>
          <p:nvPr/>
        </p:nvSpPr>
        <p:spPr>
          <a:xfrm>
            <a:off x="12036324" y="32945941"/>
            <a:ext cx="8325052" cy="6007291"/>
          </a:xfrm>
          <a:prstGeom prst="rect">
            <a:avLst/>
          </a:prstGeom>
        </p:spPr>
        <p:txBody>
          <a:bodyPr numCol="1" spcCol="914400" anchor="t" anchorCtr="0">
            <a:normAutofit fontScale="92500" lnSpcReduction="20000"/>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r>
              <a:rPr lang="en-US" sz="2400" dirty="0"/>
              <a:t>Figure 2 shows:</a:t>
            </a:r>
          </a:p>
          <a:p>
            <a:pPr>
              <a:lnSpc>
                <a:spcPct val="130000"/>
              </a:lnSpc>
              <a:spcBef>
                <a:spcPts val="1143"/>
              </a:spcBef>
            </a:pPr>
            <a:r>
              <a:rPr lang="en-US" sz="2400" dirty="0"/>
              <a:t>(top) Moving‐average instantaneous period estimates for each method.</a:t>
            </a:r>
          </a:p>
          <a:p>
            <a:pPr>
              <a:lnSpc>
                <a:spcPct val="130000"/>
              </a:lnSpc>
              <a:spcBef>
                <a:spcPts val="1143"/>
              </a:spcBef>
            </a:pPr>
            <a:r>
              <a:rPr lang="en-US" sz="2400" dirty="0"/>
              <a:t>(bottom) Their piecewise linear regressions overlaid on the PSD‐based mean‐period profile.</a:t>
            </a:r>
          </a:p>
          <a:p>
            <a:pPr marL="342900" indent="-342900">
              <a:lnSpc>
                <a:spcPct val="130000"/>
              </a:lnSpc>
              <a:spcBef>
                <a:spcPts val="1143"/>
              </a:spcBef>
              <a:buFont typeface="Arial" panose="020B0604020202020204" pitchFamily="34" charset="0"/>
              <a:buChar char="•"/>
            </a:pPr>
            <a:r>
              <a:rPr lang="en-US" sz="2400" dirty="0"/>
              <a:t>The fully non‐causal Hilbert transform tracks the true trend most accurately.</a:t>
            </a:r>
          </a:p>
          <a:p>
            <a:pPr marL="342900" indent="-342900">
              <a:lnSpc>
                <a:spcPct val="130000"/>
              </a:lnSpc>
              <a:spcBef>
                <a:spcPts val="1143"/>
              </a:spcBef>
              <a:buFont typeface="Arial" panose="020B0604020202020204" pitchFamily="34" charset="0"/>
              <a:buChar char="•"/>
            </a:pPr>
            <a:r>
              <a:rPr lang="en-US" sz="2400" dirty="0"/>
              <a:t> The forecasted ST-HT is the next best, closely following the non‐causal result.</a:t>
            </a:r>
          </a:p>
          <a:p>
            <a:pPr marL="342900" indent="-342900">
              <a:lnSpc>
                <a:spcPct val="130000"/>
              </a:lnSpc>
              <a:spcBef>
                <a:spcPts val="1143"/>
              </a:spcBef>
              <a:buFont typeface="Arial" panose="020B0604020202020204" pitchFamily="34" charset="0"/>
              <a:buChar char="•"/>
            </a:pPr>
            <a:r>
              <a:rPr lang="en-US" sz="2400" dirty="0"/>
              <a:t>Zero- and first-order polynomial fits perform moderately, with only small lag and bias.</a:t>
            </a:r>
          </a:p>
          <a:p>
            <a:pPr marL="342900" indent="-342900">
              <a:lnSpc>
                <a:spcPct val="130000"/>
              </a:lnSpc>
              <a:spcBef>
                <a:spcPts val="1143"/>
              </a:spcBef>
              <a:buFont typeface="Arial" panose="020B0604020202020204" pitchFamily="34" charset="0"/>
              <a:buChar char="•"/>
            </a:pPr>
            <a:r>
              <a:rPr lang="en-US" sz="2400" dirty="0"/>
              <a:t> The median‐filtered method shows the largest errors—its double filtering introduces extra distortion and prevents it from following the true profile.</a:t>
            </a:r>
          </a:p>
        </p:txBody>
      </p:sp>
      <p:graphicFrame>
        <p:nvGraphicFramePr>
          <p:cNvPr id="59" name="Table 58">
            <a:extLst>
              <a:ext uri="{FF2B5EF4-FFF2-40B4-BE49-F238E27FC236}">
                <a16:creationId xmlns:a16="http://schemas.microsoft.com/office/drawing/2014/main" id="{1585B432-C310-14B0-51B7-F0B048476F02}"/>
              </a:ext>
            </a:extLst>
          </p:cNvPr>
          <p:cNvGraphicFramePr>
            <a:graphicFrameLocks noGrp="1"/>
          </p:cNvGraphicFramePr>
          <p:nvPr>
            <p:extLst>
              <p:ext uri="{D42A27DB-BD31-4B8C-83A1-F6EECF244321}">
                <p14:modId xmlns:p14="http://schemas.microsoft.com/office/powerpoint/2010/main" val="1414159616"/>
              </p:ext>
            </p:extLst>
          </p:nvPr>
        </p:nvGraphicFramePr>
        <p:xfrm>
          <a:off x="26600717" y="27208976"/>
          <a:ext cx="5300166" cy="3309510"/>
        </p:xfrm>
        <a:graphic>
          <a:graphicData uri="http://schemas.openxmlformats.org/drawingml/2006/table">
            <a:tbl>
              <a:tblPr>
                <a:tableStyleId>{5940675A-B579-460E-94D1-54222C63F5DA}</a:tableStyleId>
              </a:tblPr>
              <a:tblGrid>
                <a:gridCol w="1766722">
                  <a:extLst>
                    <a:ext uri="{9D8B030D-6E8A-4147-A177-3AD203B41FA5}">
                      <a16:colId xmlns:a16="http://schemas.microsoft.com/office/drawing/2014/main" val="4161373758"/>
                    </a:ext>
                  </a:extLst>
                </a:gridCol>
                <a:gridCol w="1766722">
                  <a:extLst>
                    <a:ext uri="{9D8B030D-6E8A-4147-A177-3AD203B41FA5}">
                      <a16:colId xmlns:a16="http://schemas.microsoft.com/office/drawing/2014/main" val="1182976603"/>
                    </a:ext>
                  </a:extLst>
                </a:gridCol>
                <a:gridCol w="1766722">
                  <a:extLst>
                    <a:ext uri="{9D8B030D-6E8A-4147-A177-3AD203B41FA5}">
                      <a16:colId xmlns:a16="http://schemas.microsoft.com/office/drawing/2014/main" val="3523899399"/>
                    </a:ext>
                  </a:extLst>
                </a:gridCol>
              </a:tblGrid>
              <a:tr h="551585">
                <a:tc>
                  <a:txBody>
                    <a:bodyPr/>
                    <a:lstStyle/>
                    <a:p>
                      <a:pPr algn="ctr"/>
                      <a:r>
                        <a:rPr lang="en-US" sz="2000" dirty="0"/>
                        <a:t>Method</a:t>
                      </a:r>
                    </a:p>
                  </a:txBody>
                  <a:tcPr anchor="ctr">
                    <a:solidFill>
                      <a:schemeClr val="bg1">
                        <a:lumMod val="75000"/>
                      </a:schemeClr>
                    </a:solidFill>
                  </a:tcPr>
                </a:tc>
                <a:tc>
                  <a:txBody>
                    <a:bodyPr/>
                    <a:lstStyle/>
                    <a:p>
                      <a:pPr algn="ctr"/>
                      <a:r>
                        <a:rPr lang="en-US" sz="2000" dirty="0"/>
                        <a:t>Bias (s)</a:t>
                      </a:r>
                    </a:p>
                  </a:txBody>
                  <a:tcPr anchor="ctr">
                    <a:solidFill>
                      <a:schemeClr val="bg1">
                        <a:lumMod val="75000"/>
                      </a:schemeClr>
                    </a:solidFill>
                  </a:tcPr>
                </a:tc>
                <a:tc>
                  <a:txBody>
                    <a:bodyPr/>
                    <a:lstStyle/>
                    <a:p>
                      <a:pPr algn="ctr"/>
                      <a:r>
                        <a:rPr lang="en-US" sz="2000" dirty="0"/>
                        <a:t>RMSE (s)</a:t>
                      </a:r>
                    </a:p>
                  </a:txBody>
                  <a:tcPr anchor="ctr">
                    <a:solidFill>
                      <a:schemeClr val="bg1">
                        <a:lumMod val="75000"/>
                      </a:schemeClr>
                    </a:solidFill>
                  </a:tcPr>
                </a:tc>
                <a:extLst>
                  <a:ext uri="{0D108BD9-81ED-4DB2-BD59-A6C34878D82A}">
                    <a16:rowId xmlns:a16="http://schemas.microsoft.com/office/drawing/2014/main" val="1885697378"/>
                  </a:ext>
                </a:extLst>
              </a:tr>
              <a:tr h="551585">
                <a:tc>
                  <a:txBody>
                    <a:bodyPr/>
                    <a:lstStyle/>
                    <a:p>
                      <a:pPr algn="ctr"/>
                      <a:r>
                        <a:rPr lang="en-US" sz="2000" dirty="0"/>
                        <a:t>Poly0</a:t>
                      </a:r>
                    </a:p>
                  </a:txBody>
                  <a:tcPr anchor="ctr"/>
                </a:tc>
                <a:tc>
                  <a:txBody>
                    <a:bodyPr/>
                    <a:lstStyle/>
                    <a:p>
                      <a:pPr algn="ctr"/>
                      <a:r>
                        <a:rPr lang="en-KR" sz="2000" dirty="0"/>
                        <a:t>–0.066</a:t>
                      </a:r>
                    </a:p>
                  </a:txBody>
                  <a:tcPr anchor="ctr"/>
                </a:tc>
                <a:tc>
                  <a:txBody>
                    <a:bodyPr/>
                    <a:lstStyle/>
                    <a:p>
                      <a:pPr algn="ctr"/>
                      <a:r>
                        <a:rPr lang="en-KR" sz="2000"/>
                        <a:t>0.256</a:t>
                      </a:r>
                    </a:p>
                  </a:txBody>
                  <a:tcPr anchor="ctr"/>
                </a:tc>
                <a:extLst>
                  <a:ext uri="{0D108BD9-81ED-4DB2-BD59-A6C34878D82A}">
                    <a16:rowId xmlns:a16="http://schemas.microsoft.com/office/drawing/2014/main" val="661903499"/>
                  </a:ext>
                </a:extLst>
              </a:tr>
              <a:tr h="551585">
                <a:tc>
                  <a:txBody>
                    <a:bodyPr/>
                    <a:lstStyle/>
                    <a:p>
                      <a:pPr algn="ctr"/>
                      <a:r>
                        <a:rPr lang="en-US" sz="2000" dirty="0"/>
                        <a:t>Poly1</a:t>
                      </a:r>
                    </a:p>
                  </a:txBody>
                  <a:tcPr anchor="ctr"/>
                </a:tc>
                <a:tc>
                  <a:txBody>
                    <a:bodyPr/>
                    <a:lstStyle/>
                    <a:p>
                      <a:pPr algn="ctr"/>
                      <a:r>
                        <a:rPr lang="en-KR" sz="2000" dirty="0"/>
                        <a:t>–0.053</a:t>
                      </a:r>
                    </a:p>
                  </a:txBody>
                  <a:tcPr anchor="ctr"/>
                </a:tc>
                <a:tc>
                  <a:txBody>
                    <a:bodyPr/>
                    <a:lstStyle/>
                    <a:p>
                      <a:pPr algn="ctr"/>
                      <a:r>
                        <a:rPr lang="en-KR" sz="2000"/>
                        <a:t>0.267</a:t>
                      </a:r>
                    </a:p>
                  </a:txBody>
                  <a:tcPr anchor="ctr"/>
                </a:tc>
                <a:extLst>
                  <a:ext uri="{0D108BD9-81ED-4DB2-BD59-A6C34878D82A}">
                    <a16:rowId xmlns:a16="http://schemas.microsoft.com/office/drawing/2014/main" val="1005013841"/>
                  </a:ext>
                </a:extLst>
              </a:tr>
              <a:tr h="551585">
                <a:tc>
                  <a:txBody>
                    <a:bodyPr/>
                    <a:lstStyle/>
                    <a:p>
                      <a:pPr algn="ctr"/>
                      <a:r>
                        <a:rPr lang="en-US" sz="2000" dirty="0"/>
                        <a:t>Median</a:t>
                      </a:r>
                    </a:p>
                  </a:txBody>
                  <a:tcPr anchor="ctr"/>
                </a:tc>
                <a:tc>
                  <a:txBody>
                    <a:bodyPr/>
                    <a:lstStyle/>
                    <a:p>
                      <a:pPr algn="ctr"/>
                      <a:r>
                        <a:rPr lang="en-KR" sz="2000" dirty="0"/>
                        <a:t>–1.047</a:t>
                      </a:r>
                    </a:p>
                  </a:txBody>
                  <a:tcPr anchor="ctr"/>
                </a:tc>
                <a:tc>
                  <a:txBody>
                    <a:bodyPr/>
                    <a:lstStyle/>
                    <a:p>
                      <a:pPr algn="ctr"/>
                      <a:r>
                        <a:rPr lang="en-KR" sz="2000" dirty="0"/>
                        <a:t>1.101</a:t>
                      </a:r>
                    </a:p>
                  </a:txBody>
                  <a:tcPr anchor="ctr"/>
                </a:tc>
                <a:extLst>
                  <a:ext uri="{0D108BD9-81ED-4DB2-BD59-A6C34878D82A}">
                    <a16:rowId xmlns:a16="http://schemas.microsoft.com/office/drawing/2014/main" val="4220226516"/>
                  </a:ext>
                </a:extLst>
              </a:tr>
              <a:tr h="551585">
                <a:tc>
                  <a:txBody>
                    <a:bodyPr/>
                    <a:lstStyle/>
                    <a:p>
                      <a:pPr algn="ctr"/>
                      <a:r>
                        <a:rPr lang="en-US" sz="2000" dirty="0"/>
                        <a:t>Full HT</a:t>
                      </a:r>
                    </a:p>
                  </a:txBody>
                  <a:tcPr anchor="ctr"/>
                </a:tc>
                <a:tc>
                  <a:txBody>
                    <a:bodyPr/>
                    <a:lstStyle/>
                    <a:p>
                      <a:pPr algn="ctr"/>
                      <a:r>
                        <a:rPr lang="en-KR" sz="2000" dirty="0"/>
                        <a:t>–0.017</a:t>
                      </a:r>
                    </a:p>
                  </a:txBody>
                  <a:tcPr anchor="ctr"/>
                </a:tc>
                <a:tc>
                  <a:txBody>
                    <a:bodyPr/>
                    <a:lstStyle/>
                    <a:p>
                      <a:pPr algn="ctr"/>
                      <a:r>
                        <a:rPr lang="en-KR" sz="2000" dirty="0"/>
                        <a:t>0.266</a:t>
                      </a:r>
                    </a:p>
                  </a:txBody>
                  <a:tcPr anchor="ctr"/>
                </a:tc>
                <a:extLst>
                  <a:ext uri="{0D108BD9-81ED-4DB2-BD59-A6C34878D82A}">
                    <a16:rowId xmlns:a16="http://schemas.microsoft.com/office/drawing/2014/main" val="34207639"/>
                  </a:ext>
                </a:extLst>
              </a:tr>
              <a:tr h="551585">
                <a:tc>
                  <a:txBody>
                    <a:bodyPr/>
                    <a:lstStyle/>
                    <a:p>
                      <a:pPr algn="ctr"/>
                      <a:r>
                        <a:rPr lang="en-US" sz="2000" dirty="0"/>
                        <a:t>Forecast</a:t>
                      </a:r>
                    </a:p>
                  </a:txBody>
                  <a:tcPr anchor="ctr"/>
                </a:tc>
                <a:tc>
                  <a:txBody>
                    <a:bodyPr/>
                    <a:lstStyle/>
                    <a:p>
                      <a:pPr algn="ctr"/>
                      <a:r>
                        <a:rPr lang="en-KR" sz="2000" dirty="0"/>
                        <a:t>0.036</a:t>
                      </a:r>
                    </a:p>
                  </a:txBody>
                  <a:tcPr anchor="ctr"/>
                </a:tc>
                <a:tc>
                  <a:txBody>
                    <a:bodyPr/>
                    <a:lstStyle/>
                    <a:p>
                      <a:pPr algn="ctr"/>
                      <a:r>
                        <a:rPr lang="en-KR" sz="2000" dirty="0"/>
                        <a:t>0.275</a:t>
                      </a:r>
                    </a:p>
                  </a:txBody>
                  <a:tcPr anchor="ctr"/>
                </a:tc>
                <a:extLst>
                  <a:ext uri="{0D108BD9-81ED-4DB2-BD59-A6C34878D82A}">
                    <a16:rowId xmlns:a16="http://schemas.microsoft.com/office/drawing/2014/main" val="3172508857"/>
                  </a:ext>
                </a:extLst>
              </a:tr>
            </a:tbl>
          </a:graphicData>
        </a:graphic>
      </p:graphicFrame>
      <p:graphicFrame>
        <p:nvGraphicFramePr>
          <p:cNvPr id="61" name="Table 60">
            <a:extLst>
              <a:ext uri="{FF2B5EF4-FFF2-40B4-BE49-F238E27FC236}">
                <a16:creationId xmlns:a16="http://schemas.microsoft.com/office/drawing/2014/main" id="{DDC0CE7B-8DD0-0BC2-4884-6F8DE0B1E1E8}"/>
              </a:ext>
            </a:extLst>
          </p:cNvPr>
          <p:cNvGraphicFramePr>
            <a:graphicFrameLocks noGrp="1"/>
          </p:cNvGraphicFramePr>
          <p:nvPr>
            <p:extLst>
              <p:ext uri="{D42A27DB-BD31-4B8C-83A1-F6EECF244321}">
                <p14:modId xmlns:p14="http://schemas.microsoft.com/office/powerpoint/2010/main" val="3160539137"/>
              </p:ext>
            </p:extLst>
          </p:nvPr>
        </p:nvGraphicFramePr>
        <p:xfrm>
          <a:off x="26600717" y="17991090"/>
          <a:ext cx="5456284" cy="5682245"/>
        </p:xfrm>
        <a:graphic>
          <a:graphicData uri="http://schemas.openxmlformats.org/drawingml/2006/table">
            <a:tbl>
              <a:tblPr>
                <a:tableStyleId>{5940675A-B579-460E-94D1-54222C63F5DA}</a:tableStyleId>
              </a:tblPr>
              <a:tblGrid>
                <a:gridCol w="1364071">
                  <a:extLst>
                    <a:ext uri="{9D8B030D-6E8A-4147-A177-3AD203B41FA5}">
                      <a16:colId xmlns:a16="http://schemas.microsoft.com/office/drawing/2014/main" val="3619559567"/>
                    </a:ext>
                  </a:extLst>
                </a:gridCol>
                <a:gridCol w="1364071">
                  <a:extLst>
                    <a:ext uri="{9D8B030D-6E8A-4147-A177-3AD203B41FA5}">
                      <a16:colId xmlns:a16="http://schemas.microsoft.com/office/drawing/2014/main" val="3875257741"/>
                    </a:ext>
                  </a:extLst>
                </a:gridCol>
                <a:gridCol w="1364071">
                  <a:extLst>
                    <a:ext uri="{9D8B030D-6E8A-4147-A177-3AD203B41FA5}">
                      <a16:colId xmlns:a16="http://schemas.microsoft.com/office/drawing/2014/main" val="1965302474"/>
                    </a:ext>
                  </a:extLst>
                </a:gridCol>
                <a:gridCol w="1364071">
                  <a:extLst>
                    <a:ext uri="{9D8B030D-6E8A-4147-A177-3AD203B41FA5}">
                      <a16:colId xmlns:a16="http://schemas.microsoft.com/office/drawing/2014/main" val="3178917277"/>
                    </a:ext>
                  </a:extLst>
                </a:gridCol>
              </a:tblGrid>
              <a:tr h="873375">
                <a:tc>
                  <a:txBody>
                    <a:bodyPr/>
                    <a:lstStyle/>
                    <a:p>
                      <a:pPr algn="ctr"/>
                      <a:r>
                        <a:rPr lang="en-US" sz="2000" dirty="0"/>
                        <a:t>Phase</a:t>
                      </a:r>
                    </a:p>
                  </a:txBody>
                  <a:tcPr anchor="ctr">
                    <a:solidFill>
                      <a:schemeClr val="bg1">
                        <a:lumMod val="75000"/>
                      </a:schemeClr>
                    </a:solidFill>
                  </a:tcPr>
                </a:tc>
                <a:tc>
                  <a:txBody>
                    <a:bodyPr/>
                    <a:lstStyle/>
                    <a:p>
                      <a:pPr algn="ctr"/>
                      <a:r>
                        <a:rPr lang="en-US" sz="2000" dirty="0"/>
                        <a:t>Time Interval (s)</a:t>
                      </a:r>
                    </a:p>
                  </a:txBody>
                  <a:tcPr anchor="ctr">
                    <a:solidFill>
                      <a:schemeClr val="bg1">
                        <a:lumMod val="75000"/>
                      </a:schemeClr>
                    </a:solidFill>
                  </a:tcPr>
                </a:tc>
                <a:tc>
                  <a:txBody>
                    <a:bodyPr/>
                    <a:lstStyle/>
                    <a:p>
                      <a:pPr algn="ctr"/>
                      <a:r>
                        <a:rPr lang="en-US" sz="2000" dirty="0"/>
                        <a:t>Start Condition</a:t>
                      </a:r>
                    </a:p>
                  </a:txBody>
                  <a:tcPr anchor="ctr">
                    <a:solidFill>
                      <a:schemeClr val="bg1">
                        <a:lumMod val="75000"/>
                      </a:schemeClr>
                    </a:solidFill>
                  </a:tcPr>
                </a:tc>
                <a:tc>
                  <a:txBody>
                    <a:bodyPr/>
                    <a:lstStyle/>
                    <a:p>
                      <a:pPr algn="ctr"/>
                      <a:r>
                        <a:rPr lang="en-US" sz="2000" dirty="0"/>
                        <a:t>End Condition</a:t>
                      </a:r>
                    </a:p>
                  </a:txBody>
                  <a:tcPr anchor="ctr">
                    <a:solidFill>
                      <a:schemeClr val="bg1">
                        <a:lumMod val="75000"/>
                      </a:schemeClr>
                    </a:solidFill>
                  </a:tcPr>
                </a:tc>
                <a:extLst>
                  <a:ext uri="{0D108BD9-81ED-4DB2-BD59-A6C34878D82A}">
                    <a16:rowId xmlns:a16="http://schemas.microsoft.com/office/drawing/2014/main" val="1434531140"/>
                  </a:ext>
                </a:extLst>
              </a:tr>
              <a:tr h="1749115">
                <a:tc>
                  <a:txBody>
                    <a:bodyPr/>
                    <a:lstStyle/>
                    <a:p>
                      <a:pPr algn="ctr"/>
                      <a:r>
                        <a:rPr lang="en-US" sz="2000" dirty="0"/>
                        <a:t>Ramp 1</a:t>
                      </a:r>
                    </a:p>
                  </a:txBody>
                  <a:tcPr anchor="ctr"/>
                </a:tc>
                <a:tc>
                  <a:txBody>
                    <a:bodyPr/>
                    <a:lstStyle/>
                    <a:p>
                      <a:pPr algn="ctr"/>
                      <a:r>
                        <a:rPr lang="en-KR" sz="2000" dirty="0"/>
                        <a:t>0–3600</a:t>
                      </a:r>
                    </a:p>
                  </a:txBody>
                  <a:tcPr anchor="ctr"/>
                </a:tc>
                <a:tc>
                  <a:txBody>
                    <a:bodyPr/>
                    <a:lstStyle/>
                    <a:p>
                      <a:pPr algn="ctr"/>
                      <a:r>
                        <a:rPr lang="en-US" sz="2000" dirty="0"/>
                        <a:t>Sea State 4 (Moderate; Hs = 1.44 m, </a:t>
                      </a:r>
                      <a:r>
                        <a:rPr lang="en-US" sz="2000" dirty="0" err="1"/>
                        <a:t>Tp</a:t>
                      </a:r>
                      <a:r>
                        <a:rPr lang="en-US" sz="2000" dirty="0"/>
                        <a:t> = 6 s)</a:t>
                      </a:r>
                    </a:p>
                  </a:txBody>
                  <a:tcPr anchor="ctr"/>
                </a:tc>
                <a:tc>
                  <a:txBody>
                    <a:bodyPr/>
                    <a:lstStyle/>
                    <a:p>
                      <a:pPr algn="ctr"/>
                      <a:r>
                        <a:rPr lang="en-US" sz="2000"/>
                        <a:t>Sea State 5 (Rough; Hs = 2.6 m, Tp = 8 s)</a:t>
                      </a:r>
                    </a:p>
                  </a:txBody>
                  <a:tcPr anchor="ctr"/>
                </a:tc>
                <a:extLst>
                  <a:ext uri="{0D108BD9-81ED-4DB2-BD59-A6C34878D82A}">
                    <a16:rowId xmlns:a16="http://schemas.microsoft.com/office/drawing/2014/main" val="2015111683"/>
                  </a:ext>
                </a:extLst>
              </a:tr>
              <a:tr h="1183744">
                <a:tc>
                  <a:txBody>
                    <a:bodyPr/>
                    <a:lstStyle/>
                    <a:p>
                      <a:pPr algn="ctr"/>
                      <a:r>
                        <a:rPr lang="en-US" sz="2000"/>
                        <a:t>Hold</a:t>
                      </a:r>
                    </a:p>
                  </a:txBody>
                  <a:tcPr anchor="ctr"/>
                </a:tc>
                <a:tc>
                  <a:txBody>
                    <a:bodyPr/>
                    <a:lstStyle/>
                    <a:p>
                      <a:pPr algn="ctr"/>
                      <a:r>
                        <a:rPr lang="en-KR" sz="2000" dirty="0"/>
                        <a:t>3600–7200</a:t>
                      </a:r>
                    </a:p>
                  </a:txBody>
                  <a:tcPr anchor="ctr"/>
                </a:tc>
                <a:tc>
                  <a:txBody>
                    <a:bodyPr/>
                    <a:lstStyle/>
                    <a:p>
                      <a:pPr algn="ctr"/>
                      <a:r>
                        <a:rPr lang="en-US" sz="2000" dirty="0"/>
                        <a:t>Sea State 5 (Rough; Hs = 2.6 m, </a:t>
                      </a:r>
                      <a:r>
                        <a:rPr lang="en-US" sz="2000" dirty="0" err="1"/>
                        <a:t>Tp</a:t>
                      </a:r>
                      <a:r>
                        <a:rPr lang="en-US" sz="2000" dirty="0"/>
                        <a:t> = 8 s)</a:t>
                      </a:r>
                    </a:p>
                  </a:txBody>
                  <a:tcPr anchor="ctr"/>
                </a:tc>
                <a:tc>
                  <a:txBody>
                    <a:bodyPr/>
                    <a:lstStyle/>
                    <a:p>
                      <a:pPr algn="ctr"/>
                      <a:r>
                        <a:rPr lang="en-US" sz="2000"/>
                        <a:t>Sea State 5 (Rough; Hs = 2.6 m, Tp = 8 s)</a:t>
                      </a:r>
                    </a:p>
                  </a:txBody>
                  <a:tcPr anchor="ctr"/>
                </a:tc>
                <a:extLst>
                  <a:ext uri="{0D108BD9-81ED-4DB2-BD59-A6C34878D82A}">
                    <a16:rowId xmlns:a16="http://schemas.microsoft.com/office/drawing/2014/main" val="3855231698"/>
                  </a:ext>
                </a:extLst>
              </a:tr>
              <a:tr h="1749115">
                <a:tc>
                  <a:txBody>
                    <a:bodyPr/>
                    <a:lstStyle/>
                    <a:p>
                      <a:pPr algn="ctr"/>
                      <a:r>
                        <a:rPr lang="en-US" sz="2000"/>
                        <a:t>Ramp 2</a:t>
                      </a:r>
                    </a:p>
                  </a:txBody>
                  <a:tcPr anchor="ctr"/>
                </a:tc>
                <a:tc>
                  <a:txBody>
                    <a:bodyPr/>
                    <a:lstStyle/>
                    <a:p>
                      <a:pPr algn="ctr"/>
                      <a:r>
                        <a:rPr lang="en-KR" sz="2000" dirty="0"/>
                        <a:t>7200–10800</a:t>
                      </a:r>
                    </a:p>
                  </a:txBody>
                  <a:tcPr anchor="ctr"/>
                </a:tc>
                <a:tc>
                  <a:txBody>
                    <a:bodyPr/>
                    <a:lstStyle/>
                    <a:p>
                      <a:pPr algn="ctr"/>
                      <a:r>
                        <a:rPr lang="en-US" sz="2000" dirty="0"/>
                        <a:t>Sea State 5 (Rough; Hs = 2.6 m, </a:t>
                      </a:r>
                      <a:r>
                        <a:rPr lang="en-US" sz="2000" dirty="0" err="1"/>
                        <a:t>Tp</a:t>
                      </a:r>
                      <a:r>
                        <a:rPr lang="en-US" sz="2000" dirty="0"/>
                        <a:t> = 8 s)</a:t>
                      </a:r>
                    </a:p>
                  </a:txBody>
                  <a:tcPr anchor="ctr"/>
                </a:tc>
                <a:tc>
                  <a:txBody>
                    <a:bodyPr/>
                    <a:lstStyle/>
                    <a:p>
                      <a:pPr algn="ctr"/>
                      <a:r>
                        <a:rPr lang="en-US" sz="2000" dirty="0"/>
                        <a:t>Sea State 6 (Very Rough; Hs = 4 m, </a:t>
                      </a:r>
                      <a:r>
                        <a:rPr lang="en-US" sz="2000" dirty="0" err="1"/>
                        <a:t>Tp</a:t>
                      </a:r>
                      <a:r>
                        <a:rPr lang="en-US" sz="2000" dirty="0"/>
                        <a:t> = 10 s)</a:t>
                      </a:r>
                    </a:p>
                  </a:txBody>
                  <a:tcPr anchor="ctr"/>
                </a:tc>
                <a:extLst>
                  <a:ext uri="{0D108BD9-81ED-4DB2-BD59-A6C34878D82A}">
                    <a16:rowId xmlns:a16="http://schemas.microsoft.com/office/drawing/2014/main" val="2371727578"/>
                  </a:ext>
                </a:extLst>
              </a:tr>
            </a:tbl>
          </a:graphicData>
        </a:graphic>
      </p:graphicFrame>
      <p:sp>
        <p:nvSpPr>
          <p:cNvPr id="63" name="Text Placeholder 21">
            <a:extLst>
              <a:ext uri="{FF2B5EF4-FFF2-40B4-BE49-F238E27FC236}">
                <a16:creationId xmlns:a16="http://schemas.microsoft.com/office/drawing/2014/main" id="{0E3BD6C0-EF34-2129-93D2-268161940F15}"/>
              </a:ext>
            </a:extLst>
          </p:cNvPr>
          <p:cNvSpPr txBox="1">
            <a:spLocks/>
          </p:cNvSpPr>
          <p:nvPr/>
        </p:nvSpPr>
        <p:spPr>
          <a:xfrm>
            <a:off x="21567933" y="32940116"/>
            <a:ext cx="8325052" cy="6007291"/>
          </a:xfrm>
          <a:prstGeom prst="rect">
            <a:avLst/>
          </a:prstGeom>
        </p:spPr>
        <p:txBody>
          <a:bodyPr numCol="1" spcCol="914400" anchor="t" anchorCtr="0">
            <a:normAutofit/>
          </a:bodyPr>
          <a:lstStyle>
            <a:lvl1pPr marL="0" indent="0" algn="l" defTabSz="3239811" rtl="0" eaLnBrk="1" latinLnBrk="0" hangingPunct="1">
              <a:lnSpc>
                <a:spcPct val="90000"/>
              </a:lnSpc>
              <a:spcBef>
                <a:spcPts val="3543"/>
              </a:spcBef>
              <a:buFont typeface="Arial" panose="020B0604020202020204" pitchFamily="34" charset="0"/>
              <a:buNone/>
              <a:defRPr sz="8800" b="0" i="0" kern="1200">
                <a:solidFill>
                  <a:schemeClr val="bg1"/>
                </a:solidFill>
                <a:latin typeface="Calibri" panose="020F0502020204030204" pitchFamily="34" charset="0"/>
                <a:ea typeface="+mn-ea"/>
                <a:cs typeface="Calibri" panose="020F0502020204030204" pitchFamily="34" charset="0"/>
              </a:defRPr>
            </a:lvl1pPr>
            <a:lvl2pPr marL="2429858" indent="-809953" algn="l" defTabSz="3239811" rtl="0" eaLnBrk="1" latinLnBrk="0" hangingPunct="1">
              <a:lnSpc>
                <a:spcPct val="90000"/>
              </a:lnSpc>
              <a:spcBef>
                <a:spcPts val="1772"/>
              </a:spcBef>
              <a:buFont typeface="Arial" panose="020B0604020202020204" pitchFamily="34" charset="0"/>
              <a:buChar char="•"/>
              <a:defRPr sz="8503" kern="1200">
                <a:solidFill>
                  <a:schemeClr val="tx1"/>
                </a:solidFill>
                <a:latin typeface="+mn-lt"/>
                <a:ea typeface="+mn-ea"/>
                <a:cs typeface="+mn-cs"/>
              </a:defRPr>
            </a:lvl2pPr>
            <a:lvl3pPr marL="4049763" indent="-809953" algn="l" defTabSz="3239811"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66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574"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479"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38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290"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195" indent="-809953" algn="l" defTabSz="3239811"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a:lstStyle>
          <a:p>
            <a:pPr>
              <a:lnSpc>
                <a:spcPct val="130000"/>
              </a:lnSpc>
              <a:spcBef>
                <a:spcPts val="1143"/>
              </a:spcBef>
            </a:pPr>
            <a:r>
              <a:rPr lang="en-US" sz="2400" dirty="0"/>
              <a:t>Since the forecasted ST-HT delivered the best real-time tracking, we will next explore AI-driven or buoy-based pre-processing algorithms to predict the upcoming wave cycle.  In parallel, we will use WEC-Sim to simulate wave energy–harvest efficiency under dynamic sea-state transitions by feeding our real-time dominant-period estimates into the WEC control model.</a:t>
            </a:r>
          </a:p>
        </p:txBody>
      </p:sp>
      <p:sp>
        <p:nvSpPr>
          <p:cNvPr id="65" name="TextBox 64">
            <a:extLst>
              <a:ext uri="{FF2B5EF4-FFF2-40B4-BE49-F238E27FC236}">
                <a16:creationId xmlns:a16="http://schemas.microsoft.com/office/drawing/2014/main" id="{7F37BF25-12FE-331A-5868-3AB9E9622F72}"/>
              </a:ext>
            </a:extLst>
          </p:cNvPr>
          <p:cNvSpPr txBox="1"/>
          <p:nvPr/>
        </p:nvSpPr>
        <p:spPr>
          <a:xfrm>
            <a:off x="26600717" y="17545960"/>
            <a:ext cx="5678138" cy="369332"/>
          </a:xfrm>
          <a:prstGeom prst="rect">
            <a:avLst/>
          </a:prstGeom>
          <a:noFill/>
        </p:spPr>
        <p:txBody>
          <a:bodyPr wrap="square">
            <a:spAutoFit/>
          </a:bodyPr>
          <a:lstStyle/>
          <a:p>
            <a:r>
              <a:rPr lang="en-US" dirty="0"/>
              <a:t>Table 1. Sea‐State Transition Phases and Wave Conditions</a:t>
            </a:r>
            <a:endParaRPr lang="en-KR" dirty="0"/>
          </a:p>
        </p:txBody>
      </p:sp>
      <p:sp>
        <p:nvSpPr>
          <p:cNvPr id="67" name="TextBox 66">
            <a:extLst>
              <a:ext uri="{FF2B5EF4-FFF2-40B4-BE49-F238E27FC236}">
                <a16:creationId xmlns:a16="http://schemas.microsoft.com/office/drawing/2014/main" id="{5CDBB480-7946-D536-C245-92707D459009}"/>
              </a:ext>
            </a:extLst>
          </p:cNvPr>
          <p:cNvSpPr txBox="1"/>
          <p:nvPr/>
        </p:nvSpPr>
        <p:spPr>
          <a:xfrm>
            <a:off x="27333366" y="26789321"/>
            <a:ext cx="3990985" cy="369332"/>
          </a:xfrm>
          <a:prstGeom prst="rect">
            <a:avLst/>
          </a:prstGeom>
          <a:noFill/>
        </p:spPr>
        <p:txBody>
          <a:bodyPr wrap="square">
            <a:spAutoFit/>
          </a:bodyPr>
          <a:lstStyle/>
          <a:p>
            <a:r>
              <a:rPr lang="en-US" dirty="0"/>
              <a:t>Table 2. Estimator Performance Metrics</a:t>
            </a:r>
            <a:endParaRPr lang="en-KR" dirty="0"/>
          </a:p>
        </p:txBody>
      </p:sp>
    </p:spTree>
    <p:extLst>
      <p:ext uri="{BB962C8B-B14F-4D97-AF65-F5344CB8AC3E}">
        <p14:creationId xmlns:p14="http://schemas.microsoft.com/office/powerpoint/2010/main" val="40562722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14130</TotalTime>
  <Words>1134</Words>
  <Application>Microsoft Macintosh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Courier New</vt:lpstr>
      <vt:lpstr>Office Theme</vt:lpstr>
      <vt:lpstr>Real-Time Tracking of Instantaneous Frequency during Sea State Changes  Inyong Kim, Prof. Ted Brekken, Prof. Solomon Yim, Prof. Yue Cao /Oregon State University, Corvallis, OR  Prof. Brian Johnson, , Pranav Chandran /University of Texas, Austin, TX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Kim, In Yong</cp:lastModifiedBy>
  <cp:revision>18</cp:revision>
  <dcterms:created xsi:type="dcterms:W3CDTF">2023-07-14T16:54:30Z</dcterms:created>
  <dcterms:modified xsi:type="dcterms:W3CDTF">2025-08-07T06:23:07Z</dcterms:modified>
</cp:coreProperties>
</file>