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7" r:id="rId2"/>
    <p:sldId id="260" r:id="rId3"/>
    <p:sldId id="288" r:id="rId4"/>
    <p:sldId id="290" r:id="rId5"/>
    <p:sldId id="261" r:id="rId6"/>
    <p:sldId id="294" r:id="rId7"/>
    <p:sldId id="295" r:id="rId8"/>
    <p:sldId id="296" r:id="rId9"/>
    <p:sldId id="297" r:id="rId10"/>
    <p:sldId id="298" r:id="rId11"/>
    <p:sldId id="291" r:id="rId12"/>
    <p:sldId id="299" r:id="rId13"/>
    <p:sldId id="302" r:id="rId14"/>
    <p:sldId id="305" r:id="rId15"/>
    <p:sldId id="259" r:id="rId1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23B2"/>
    <a:srgbClr val="ED2F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86" autoAdjust="0"/>
    <p:restoredTop sz="94660"/>
  </p:normalViewPr>
  <p:slideViewPr>
    <p:cSldViewPr>
      <p:cViewPr varScale="1">
        <p:scale>
          <a:sx n="110" d="100"/>
          <a:sy n="110" d="100"/>
        </p:scale>
        <p:origin x="1662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71C21-3757-4199-83DE-22960358A2A5}" type="datetimeFigureOut">
              <a:rPr lang="ko-KR" altLang="en-US" smtClean="0"/>
              <a:pPr/>
              <a:t>2021-04-26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A4E647-5A0F-41E6-A0EF-B58D8C1C6C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241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33734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11812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02787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24078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33543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17037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053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2021-04-26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2021-04-26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2021-04-26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2021-04-26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2021-04-26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2021-04-26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FE722-38C7-4231-8BB5-7A27D4E5977D}" type="datetimeFigureOut">
              <a:rPr lang="ko-KR" altLang="en-US" smtClean="0"/>
              <a:pPr/>
              <a:t>2021-04-26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35696" y="2708920"/>
            <a:ext cx="54726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spc="-150" dirty="0" err="1" smtClean="0">
                <a:solidFill>
                  <a:schemeClr val="bg1"/>
                </a:solidFill>
              </a:rPr>
              <a:t>ShoppingMall</a:t>
            </a:r>
            <a:r>
              <a:rPr lang="en-US" altLang="ko-KR" sz="4400" b="1" spc="-150" dirty="0" smtClean="0">
                <a:solidFill>
                  <a:schemeClr val="bg1"/>
                </a:solidFill>
              </a:rPr>
              <a:t> </a:t>
            </a:r>
            <a:endParaRPr lang="ko-KR" altLang="en-US" sz="4400" b="1" spc="-15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03848" y="4170566"/>
            <a:ext cx="2736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600" b="1" dirty="0" smtClean="0">
                <a:solidFill>
                  <a:schemeClr val="bg1"/>
                </a:solidFill>
              </a:rPr>
              <a:t>발표자 김상건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66941" y="271681"/>
            <a:ext cx="10021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</a:rPr>
              <a:t>Shopping Mall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31940" y="116632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4031940" y="116632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968173" y="353851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628800"/>
            <a:ext cx="4153480" cy="274358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652119" y="2217953"/>
            <a:ext cx="2592288" cy="646331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 smtClean="0"/>
              <a:t>초기화 시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텍스트 초기화</a:t>
            </a:r>
            <a:endParaRPr lang="ko-KR" altLang="en-US" dirty="0"/>
          </a:p>
        </p:txBody>
      </p:sp>
      <p:cxnSp>
        <p:nvCxnSpPr>
          <p:cNvPr id="11" name="직선 연결선 10"/>
          <p:cNvCxnSpPr>
            <a:endCxn id="12" idx="7"/>
          </p:cNvCxnSpPr>
          <p:nvPr/>
        </p:nvCxnSpPr>
        <p:spPr>
          <a:xfrm flipH="1">
            <a:off x="3345319" y="2864284"/>
            <a:ext cx="2306800" cy="118265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타원 11"/>
          <p:cNvSpPr/>
          <p:nvPr/>
        </p:nvSpPr>
        <p:spPr>
          <a:xfrm>
            <a:off x="2843808" y="4005064"/>
            <a:ext cx="587557" cy="285963"/>
          </a:xfrm>
          <a:prstGeom prst="ellipse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6035101" y="3492841"/>
            <a:ext cx="2592288" cy="369332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 smtClean="0"/>
              <a:t>로그인 화면으로 이동</a:t>
            </a:r>
            <a:endParaRPr lang="ko-KR" altLang="en-US" dirty="0"/>
          </a:p>
        </p:txBody>
      </p:sp>
      <p:cxnSp>
        <p:nvCxnSpPr>
          <p:cNvPr id="14" name="직선 연결선 13"/>
          <p:cNvCxnSpPr>
            <a:endCxn id="15" idx="6"/>
          </p:cNvCxnSpPr>
          <p:nvPr/>
        </p:nvCxnSpPr>
        <p:spPr>
          <a:xfrm flipH="1">
            <a:off x="4152993" y="3828332"/>
            <a:ext cx="1803839" cy="33203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타원 14"/>
          <p:cNvSpPr/>
          <p:nvPr/>
        </p:nvSpPr>
        <p:spPr>
          <a:xfrm>
            <a:off x="3485618" y="4017389"/>
            <a:ext cx="667375" cy="285963"/>
          </a:xfrm>
          <a:prstGeom prst="ellipse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7694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66941" y="271681"/>
            <a:ext cx="10021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</a:rPr>
              <a:t>Shopping Mall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339752" y="1126813"/>
            <a:ext cx="49685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spc="-15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 </a:t>
            </a:r>
            <a:r>
              <a:rPr lang="ko-KR" altLang="en-US" sz="3200" b="1" spc="-15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관리자페이지</a:t>
            </a:r>
            <a:r>
              <a:rPr lang="en-US" altLang="ko-KR" sz="3200" b="1" spc="-15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(MANAGER)</a:t>
            </a:r>
            <a:endParaRPr lang="ko-KR" altLang="en-US" sz="3200" b="1" spc="-150" dirty="0">
              <a:solidFill>
                <a:schemeClr val="tx2">
                  <a:lumMod val="75000"/>
                </a:schemeClr>
              </a:solidFill>
              <a:latin typeface="+mj-lt"/>
              <a:ea typeface="HY헤드라인M" pitchFamily="18" charset="-127"/>
            </a:endParaRPr>
          </a:p>
        </p:txBody>
      </p:sp>
      <p:cxnSp>
        <p:nvCxnSpPr>
          <p:cNvPr id="46" name="직선 연결선 45"/>
          <p:cNvCxnSpPr/>
          <p:nvPr/>
        </p:nvCxnSpPr>
        <p:spPr>
          <a:xfrm>
            <a:off x="2111108" y="1763826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688" y="1861671"/>
            <a:ext cx="5832648" cy="4413896"/>
          </a:xfrm>
          <a:prstGeom prst="rect">
            <a:avLst/>
          </a:prstGeom>
        </p:spPr>
      </p:pic>
      <p:sp>
        <p:nvSpPr>
          <p:cNvPr id="8" name="타원 7"/>
          <p:cNvSpPr/>
          <p:nvPr/>
        </p:nvSpPr>
        <p:spPr>
          <a:xfrm>
            <a:off x="4703429" y="2280740"/>
            <a:ext cx="397538" cy="28596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/>
          <p:cNvSpPr/>
          <p:nvPr/>
        </p:nvSpPr>
        <p:spPr>
          <a:xfrm>
            <a:off x="5220072" y="2280740"/>
            <a:ext cx="397538" cy="28596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/>
          <p:cNvSpPr/>
          <p:nvPr/>
        </p:nvSpPr>
        <p:spPr>
          <a:xfrm>
            <a:off x="5759444" y="2280739"/>
            <a:ext cx="506238" cy="28596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67544" y="1081491"/>
            <a:ext cx="2088232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</a:rPr>
              <a:t>기능</a:t>
            </a:r>
            <a:r>
              <a:rPr lang="en-US" altLang="ko-KR" sz="1200" dirty="0" smtClean="0">
                <a:solidFill>
                  <a:srgbClr val="FF0000"/>
                </a:solidFill>
              </a:rPr>
              <a:t>1 : </a:t>
            </a:r>
            <a:r>
              <a:rPr lang="ko-KR" altLang="en-US" sz="1200" dirty="0" smtClean="0">
                <a:solidFill>
                  <a:srgbClr val="FF0000"/>
                </a:solidFill>
              </a:rPr>
              <a:t>검색</a:t>
            </a:r>
            <a:endParaRPr lang="en-US" altLang="ko-KR" sz="1200" dirty="0" smtClean="0">
              <a:solidFill>
                <a:srgbClr val="FF0000"/>
              </a:solidFill>
            </a:endParaRPr>
          </a:p>
          <a:p>
            <a:r>
              <a:rPr lang="ko-KR" altLang="en-US" sz="1200" dirty="0" smtClean="0">
                <a:solidFill>
                  <a:srgbClr val="FF0000"/>
                </a:solidFill>
              </a:rPr>
              <a:t>기능</a:t>
            </a:r>
            <a:r>
              <a:rPr lang="en-US" altLang="ko-KR" sz="1200" dirty="0" smtClean="0">
                <a:solidFill>
                  <a:srgbClr val="FF0000"/>
                </a:solidFill>
              </a:rPr>
              <a:t>2 : </a:t>
            </a:r>
            <a:r>
              <a:rPr lang="ko-KR" altLang="en-US" sz="1200" dirty="0" smtClean="0">
                <a:solidFill>
                  <a:srgbClr val="FF0000"/>
                </a:solidFill>
              </a:rPr>
              <a:t>초기화</a:t>
            </a:r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ko-KR" altLang="en-US" sz="1200" dirty="0" smtClean="0">
                <a:solidFill>
                  <a:srgbClr val="FF0000"/>
                </a:solidFill>
              </a:rPr>
              <a:t>기능</a:t>
            </a:r>
            <a:r>
              <a:rPr lang="en-US" altLang="ko-KR" sz="1200" dirty="0" smtClean="0">
                <a:solidFill>
                  <a:srgbClr val="FF0000"/>
                </a:solidFill>
              </a:rPr>
              <a:t>3 : </a:t>
            </a:r>
            <a:r>
              <a:rPr lang="ko-KR" altLang="en-US" sz="1200" dirty="0" smtClean="0">
                <a:solidFill>
                  <a:srgbClr val="FF0000"/>
                </a:solidFill>
              </a:rPr>
              <a:t>로그아웃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4324607" y="5989604"/>
            <a:ext cx="397538" cy="28596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/>
          <p:cNvSpPr/>
          <p:nvPr/>
        </p:nvSpPr>
        <p:spPr>
          <a:xfrm>
            <a:off x="7020272" y="6007515"/>
            <a:ext cx="576063" cy="28596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7524328" y="5110024"/>
            <a:ext cx="1080120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</a:rPr>
              <a:t>* </a:t>
            </a:r>
            <a:r>
              <a:rPr lang="ko-KR" altLang="en-US" sz="1200" dirty="0" smtClean="0">
                <a:solidFill>
                  <a:srgbClr val="FF0000"/>
                </a:solidFill>
              </a:rPr>
              <a:t>검색 시 </a:t>
            </a:r>
            <a:endParaRPr lang="en-US" altLang="ko-KR" sz="1200" dirty="0" smtClean="0">
              <a:solidFill>
                <a:srgbClr val="FF0000"/>
              </a:solidFill>
            </a:endParaRPr>
          </a:p>
          <a:p>
            <a:r>
              <a:rPr lang="ko-KR" altLang="en-US" sz="1200" dirty="0" smtClean="0">
                <a:solidFill>
                  <a:srgbClr val="FF0000"/>
                </a:solidFill>
              </a:rPr>
              <a:t>  자동 변경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cxnSp>
        <p:nvCxnSpPr>
          <p:cNvPr id="14" name="직선 연결선 13"/>
          <p:cNvCxnSpPr>
            <a:stCxn id="51" idx="7"/>
          </p:cNvCxnSpPr>
          <p:nvPr/>
        </p:nvCxnSpPr>
        <p:spPr>
          <a:xfrm flipV="1">
            <a:off x="4663927" y="5387023"/>
            <a:ext cx="2860401" cy="64445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>
            <a:stCxn id="52" idx="7"/>
          </p:cNvCxnSpPr>
          <p:nvPr/>
        </p:nvCxnSpPr>
        <p:spPr>
          <a:xfrm flipV="1">
            <a:off x="7511973" y="5571689"/>
            <a:ext cx="110411" cy="47770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>
            <a:endCxn id="8" idx="2"/>
          </p:cNvCxnSpPr>
          <p:nvPr/>
        </p:nvCxnSpPr>
        <p:spPr>
          <a:xfrm>
            <a:off x="2549028" y="1717850"/>
            <a:ext cx="2154401" cy="70587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/>
          <p:nvPr/>
        </p:nvCxnSpPr>
        <p:spPr>
          <a:xfrm>
            <a:off x="2549028" y="1718270"/>
            <a:ext cx="2703440" cy="62551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/>
          <p:nvPr/>
        </p:nvCxnSpPr>
        <p:spPr>
          <a:xfrm>
            <a:off x="2555776" y="1727822"/>
            <a:ext cx="3281636" cy="59463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7962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366941" y="271681"/>
            <a:ext cx="10021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</a:rPr>
              <a:t>Shopping Mall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987596"/>
            <a:ext cx="5233170" cy="396168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039538" y="1941950"/>
            <a:ext cx="1747814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</a:rPr>
              <a:t>제품 추가 페이지 이동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4211960" y="2335927"/>
            <a:ext cx="486801" cy="28596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>
            <a:endCxn id="11" idx="6"/>
          </p:cNvCxnSpPr>
          <p:nvPr/>
        </p:nvCxnSpPr>
        <p:spPr>
          <a:xfrm flipH="1">
            <a:off x="4698761" y="2223431"/>
            <a:ext cx="1340777" cy="25547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087724" y="1126813"/>
            <a:ext cx="49685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spc="-15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 </a:t>
            </a:r>
            <a:r>
              <a:rPr lang="ko-KR" altLang="en-US" sz="3200" b="1" spc="-15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제품</a:t>
            </a:r>
            <a:r>
              <a:rPr lang="en-US" altLang="ko-KR" sz="3200" b="1" spc="-15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(PRODUCT)</a:t>
            </a:r>
            <a:endParaRPr lang="ko-KR" altLang="en-US" sz="3200" b="1" spc="-150" dirty="0">
              <a:solidFill>
                <a:schemeClr val="tx2">
                  <a:lumMod val="75000"/>
                </a:schemeClr>
              </a:solidFill>
              <a:latin typeface="+mj-lt"/>
              <a:ea typeface="HY헤드라인M" pitchFamily="18" charset="-127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2111108" y="1763826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7719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366941" y="271681"/>
            <a:ext cx="10021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</a:rPr>
              <a:t>Shopping Mall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831" y="2117113"/>
            <a:ext cx="3898511" cy="260803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087724" y="1109537"/>
            <a:ext cx="49685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spc="-15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 </a:t>
            </a:r>
            <a:r>
              <a:rPr lang="ko-KR" altLang="en-US" sz="3200" b="1" spc="-15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제품</a:t>
            </a:r>
            <a:r>
              <a:rPr lang="en-US" altLang="ko-KR" sz="3200" b="1" spc="-15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(PRODUCT)</a:t>
            </a:r>
            <a:endParaRPr lang="ko-KR" altLang="en-US" sz="3200" b="1" spc="-150" dirty="0">
              <a:solidFill>
                <a:schemeClr val="tx2">
                  <a:lumMod val="75000"/>
                </a:schemeClr>
              </a:solidFill>
              <a:latin typeface="+mj-lt"/>
              <a:ea typeface="HY헤드라인M" pitchFamily="18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2111108" y="1763826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004048" y="4019088"/>
            <a:ext cx="864096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</a:rPr>
              <a:t>제품 추가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996967" y="4405592"/>
            <a:ext cx="486801" cy="28596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/>
          <p:cNvCxnSpPr/>
          <p:nvPr/>
        </p:nvCxnSpPr>
        <p:spPr>
          <a:xfrm flipH="1">
            <a:off x="2483768" y="4193591"/>
            <a:ext cx="2520282" cy="31552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226076" y="4019088"/>
            <a:ext cx="1514275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smtClean="0">
                <a:solidFill>
                  <a:srgbClr val="FF0000"/>
                </a:solidFill>
              </a:rPr>
              <a:t>제품페이지로 이동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3275856" y="4405592"/>
            <a:ext cx="429941" cy="28596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/>
          <p:cNvCxnSpPr/>
          <p:nvPr/>
        </p:nvCxnSpPr>
        <p:spPr>
          <a:xfrm flipH="1">
            <a:off x="3705797" y="4279915"/>
            <a:ext cx="2520282" cy="31552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7438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366941" y="271681"/>
            <a:ext cx="10021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</a:rPr>
              <a:t>Shopping Mall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2111108" y="1763826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763826"/>
            <a:ext cx="5366690" cy="4030184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2087724" y="1109537"/>
            <a:ext cx="49685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spc="-15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 </a:t>
            </a:r>
            <a:r>
              <a:rPr lang="ko-KR" altLang="en-US" sz="3200" b="1" spc="-15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상세정보</a:t>
            </a:r>
            <a:r>
              <a:rPr lang="en-US" altLang="ko-KR" sz="3200" b="1" spc="-15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(DETAIL)</a:t>
            </a:r>
            <a:endParaRPr lang="ko-KR" altLang="en-US" sz="3200" b="1" spc="-150" dirty="0">
              <a:solidFill>
                <a:schemeClr val="tx2">
                  <a:lumMod val="75000"/>
                </a:schemeClr>
              </a:solidFill>
              <a:latin typeface="+mj-lt"/>
              <a:ea typeface="HY헤드라인M" pitchFamily="18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935645" y="1680472"/>
            <a:ext cx="1236755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</a:rPr>
              <a:t>제품 </a:t>
            </a:r>
            <a:r>
              <a:rPr lang="en-US" altLang="ko-KR" sz="1200" dirty="0" smtClean="0">
                <a:solidFill>
                  <a:srgbClr val="FF0000"/>
                </a:solidFill>
              </a:rPr>
              <a:t>or </a:t>
            </a:r>
            <a:r>
              <a:rPr lang="ko-KR" altLang="en-US" sz="1200" dirty="0" smtClean="0">
                <a:solidFill>
                  <a:srgbClr val="FF0000"/>
                </a:solidFill>
              </a:rPr>
              <a:t>회원</a:t>
            </a:r>
            <a:endParaRPr lang="en-US" altLang="ko-KR" sz="1200" dirty="0" smtClean="0">
              <a:solidFill>
                <a:srgbClr val="FF0000"/>
              </a:solidFill>
            </a:endParaRPr>
          </a:p>
          <a:p>
            <a:r>
              <a:rPr lang="ko-KR" altLang="en-US" sz="1200" dirty="0" smtClean="0">
                <a:solidFill>
                  <a:srgbClr val="FF0000"/>
                </a:solidFill>
              </a:rPr>
              <a:t>모두 검색 가능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4427985" y="2111093"/>
            <a:ext cx="529534" cy="28596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연결선 25"/>
          <p:cNvCxnSpPr/>
          <p:nvPr/>
        </p:nvCxnSpPr>
        <p:spPr>
          <a:xfrm flipH="1">
            <a:off x="4957518" y="1988840"/>
            <a:ext cx="1978126" cy="22578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4303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2627784" y="1052736"/>
            <a:ext cx="3858956" cy="38589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203848" y="5178678"/>
            <a:ext cx="2736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600" b="1" dirty="0" smtClean="0">
                <a:solidFill>
                  <a:schemeClr val="tx2">
                    <a:lumMod val="50000"/>
                  </a:schemeClr>
                </a:solidFill>
              </a:rPr>
              <a:t>발표자 김상건</a:t>
            </a:r>
            <a:endParaRPr lang="ko-KR" altLang="en-US" sz="1600" b="1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7864" y="1844824"/>
            <a:ext cx="2376264" cy="211153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23528" y="548680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</a:rPr>
              <a:t>CONTENTS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95536" y="3432775"/>
            <a:ext cx="1368152" cy="114831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9" name="TextBox 8"/>
          <p:cNvSpPr txBox="1"/>
          <p:nvPr/>
        </p:nvSpPr>
        <p:spPr>
          <a:xfrm>
            <a:off x="384903" y="1772816"/>
            <a:ext cx="8496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01    02    03</a:t>
            </a:r>
            <a:endParaRPr lang="ko-KR" altLang="en-US" sz="5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528919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2195736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3923928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22316" y="2852937"/>
            <a:ext cx="1514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>
                <a:solidFill>
                  <a:schemeClr val="bg1"/>
                </a:solidFill>
                <a:latin typeface="+mj-ea"/>
              </a:rPr>
              <a:t>프로젝트 소개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95536" y="3429000"/>
            <a:ext cx="1368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pc="-150" dirty="0" smtClean="0"/>
              <a:t>- </a:t>
            </a:r>
            <a:r>
              <a:rPr lang="ko-KR" altLang="en-US" sz="1200" b="1" spc="-150" dirty="0" smtClean="0"/>
              <a:t>테이블 구조</a:t>
            </a:r>
            <a:r>
              <a:rPr lang="en-US" altLang="ko-KR" sz="1200" b="1" spc="-150" dirty="0" smtClean="0"/>
              <a:t>(</a:t>
            </a:r>
            <a:r>
              <a:rPr lang="ko-KR" altLang="en-US" sz="1200" b="1" spc="-150" dirty="0" smtClean="0"/>
              <a:t>설계</a:t>
            </a:r>
            <a:r>
              <a:rPr lang="en-US" altLang="ko-KR" sz="1200" b="1" spc="-150" dirty="0"/>
              <a:t>)</a:t>
            </a:r>
            <a:endParaRPr lang="ko-KR" altLang="en-US" sz="1200" b="1" spc="-150" dirty="0" smtClean="0"/>
          </a:p>
          <a:p>
            <a:endParaRPr lang="en-US" altLang="ko-KR" sz="1200" b="1" spc="-150" dirty="0" smtClean="0"/>
          </a:p>
        </p:txBody>
      </p:sp>
      <p:sp>
        <p:nvSpPr>
          <p:cNvPr id="19" name="직사각형 18"/>
          <p:cNvSpPr/>
          <p:nvPr/>
        </p:nvSpPr>
        <p:spPr>
          <a:xfrm>
            <a:off x="2123728" y="3432775"/>
            <a:ext cx="1368152" cy="114831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0" name="직사각형 19"/>
          <p:cNvSpPr/>
          <p:nvPr/>
        </p:nvSpPr>
        <p:spPr>
          <a:xfrm>
            <a:off x="3851920" y="3432775"/>
            <a:ext cx="1368152" cy="114831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3" name="TextBox 22"/>
          <p:cNvSpPr txBox="1"/>
          <p:nvPr/>
        </p:nvSpPr>
        <p:spPr>
          <a:xfrm>
            <a:off x="2123728" y="3429000"/>
            <a:ext cx="136815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pc="-150" dirty="0" smtClean="0"/>
              <a:t>- </a:t>
            </a:r>
            <a:r>
              <a:rPr lang="ko-KR" altLang="en-US" sz="1200" b="1" spc="-150" dirty="0" smtClean="0"/>
              <a:t>관리자 페이지</a:t>
            </a:r>
            <a:endParaRPr lang="en-US" altLang="ko-KR" sz="1200" b="1" spc="-150" dirty="0" smtClean="0"/>
          </a:p>
          <a:p>
            <a:endParaRPr lang="en-US" altLang="ko-KR" sz="1200" b="1" spc="-150" dirty="0" smtClean="0"/>
          </a:p>
          <a:p>
            <a:r>
              <a:rPr lang="en-US" altLang="ko-KR" sz="1200" b="1" spc="-150" dirty="0" smtClean="0"/>
              <a:t>- </a:t>
            </a:r>
            <a:r>
              <a:rPr lang="ko-KR" altLang="en-US" sz="1200" b="1" spc="-150" dirty="0" smtClean="0"/>
              <a:t>고객 페이지</a:t>
            </a:r>
            <a:r>
              <a:rPr lang="en-US" altLang="ko-KR" sz="1200" b="1" spc="-150" dirty="0" smtClean="0"/>
              <a:t>  </a:t>
            </a:r>
          </a:p>
          <a:p>
            <a:pPr marL="171450" indent="-171450">
              <a:buFontTx/>
              <a:buChar char="-"/>
            </a:pPr>
            <a:endParaRPr lang="en-US" altLang="ko-KR" sz="1200" b="1" spc="-150" dirty="0" smtClean="0"/>
          </a:p>
          <a:p>
            <a:endParaRPr lang="en-US" altLang="ko-KR" sz="1200" b="1" spc="-150" dirty="0" smtClean="0"/>
          </a:p>
          <a:p>
            <a:pPr>
              <a:buFontTx/>
              <a:buChar char="-"/>
            </a:pPr>
            <a:endParaRPr lang="en-US" altLang="ko-KR" sz="1200" b="1" spc="-150" dirty="0" smtClean="0"/>
          </a:p>
          <a:p>
            <a:endParaRPr lang="ko-KR" altLang="en-US" sz="1200" b="1" spc="-150" dirty="0" smtClean="0"/>
          </a:p>
        </p:txBody>
      </p:sp>
      <p:sp>
        <p:nvSpPr>
          <p:cNvPr id="24" name="TextBox 23"/>
          <p:cNvSpPr txBox="1"/>
          <p:nvPr/>
        </p:nvSpPr>
        <p:spPr>
          <a:xfrm>
            <a:off x="3851920" y="3429000"/>
            <a:ext cx="13681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 b="1" spc="-150" dirty="0" smtClean="0"/>
              <a:t>검색 기능</a:t>
            </a:r>
            <a:endParaRPr lang="en-US" altLang="ko-KR" sz="1200" b="1" spc="-150" dirty="0" smtClean="0"/>
          </a:p>
          <a:p>
            <a:pPr marL="171450" indent="-171450">
              <a:buFontTx/>
              <a:buChar char="-"/>
            </a:pPr>
            <a:endParaRPr lang="en-US" altLang="ko-KR" sz="1200" b="1" spc="-150" dirty="0"/>
          </a:p>
          <a:p>
            <a:pPr marL="171450" indent="-171450">
              <a:buFontTx/>
              <a:buChar char="-"/>
            </a:pPr>
            <a:r>
              <a:rPr lang="ko-KR" altLang="en-US" sz="1200" b="1" spc="-150" dirty="0" smtClean="0"/>
              <a:t>추가 기능</a:t>
            </a:r>
            <a:endParaRPr lang="en-US" altLang="ko-KR" sz="1200" b="1" spc="-150" dirty="0" smtClean="0"/>
          </a:p>
          <a:p>
            <a:pPr marL="171450" indent="-171450">
              <a:buFontTx/>
              <a:buChar char="-"/>
            </a:pPr>
            <a:endParaRPr lang="en-US" altLang="ko-KR" sz="1200" b="1" spc="-150" dirty="0"/>
          </a:p>
          <a:p>
            <a:pPr marL="171450" indent="-171450">
              <a:buFontTx/>
              <a:buChar char="-"/>
            </a:pPr>
            <a:r>
              <a:rPr lang="ko-KR" altLang="en-US" sz="1200" b="1" spc="-150" dirty="0" smtClean="0"/>
              <a:t>삭제 기능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979712" y="2852937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 smtClean="0">
                <a:solidFill>
                  <a:schemeClr val="bg1"/>
                </a:solidFill>
                <a:latin typeface="+mj-ea"/>
              </a:rPr>
              <a:t>프로젝트 소개</a:t>
            </a:r>
            <a:endParaRPr lang="ko-KR" altLang="en-US" b="1" spc="-15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707904" y="284364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smtClean="0">
                <a:solidFill>
                  <a:schemeClr val="bg1"/>
                </a:solidFill>
                <a:latin typeface="+mj-ea"/>
              </a:rPr>
              <a:t>주요 기능 </a:t>
            </a:r>
            <a:endParaRPr lang="ko-KR" altLang="en-US" b="1" spc="-150" dirty="0">
              <a:solidFill>
                <a:schemeClr val="bg1"/>
              </a:solidFill>
              <a:latin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345883" y="919779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spc="-15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개발 도구</a:t>
            </a:r>
            <a:endParaRPr lang="ko-KR" altLang="en-US" sz="3200" b="1" spc="-150" dirty="0">
              <a:solidFill>
                <a:schemeClr val="tx2">
                  <a:lumMod val="75000"/>
                </a:schemeClr>
              </a:solidFill>
              <a:latin typeface="+mj-lt"/>
              <a:ea typeface="HY헤드라인M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2093855" y="1556792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366944" y="271681"/>
            <a:ext cx="10021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 smtClean="0">
                <a:solidFill>
                  <a:schemeClr val="bg1"/>
                </a:solidFill>
              </a:rPr>
              <a:t>Shopping Mall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707904" y="5013176"/>
            <a:ext cx="18722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>
                <a:solidFill>
                  <a:schemeClr val="bg1"/>
                </a:solidFill>
              </a:rPr>
              <a:t>클릭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228184" y="5013176"/>
            <a:ext cx="18722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err="1" smtClean="0">
                <a:solidFill>
                  <a:schemeClr val="bg1"/>
                </a:solidFill>
              </a:rPr>
              <a:t>우클릭</a:t>
            </a:r>
            <a:r>
              <a:rPr lang="ko-KR" altLang="en-US" sz="1100" dirty="0" smtClean="0">
                <a:solidFill>
                  <a:schemeClr val="bg1"/>
                </a:solidFill>
              </a:rPr>
              <a:t> </a:t>
            </a:r>
            <a:r>
              <a:rPr lang="ko-KR" altLang="en-US" sz="1100" dirty="0" err="1" smtClean="0">
                <a:solidFill>
                  <a:schemeClr val="bg1"/>
                </a:solidFill>
              </a:rPr>
              <a:t>그림바꾸기로</a:t>
            </a:r>
            <a:r>
              <a:rPr lang="ko-KR" altLang="en-US" sz="1100" dirty="0" smtClean="0">
                <a:solidFill>
                  <a:schemeClr val="bg1"/>
                </a:solidFill>
              </a:rPr>
              <a:t> </a:t>
            </a:r>
            <a:endParaRPr lang="en-US" altLang="ko-KR" sz="11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100" dirty="0" err="1" smtClean="0">
                <a:solidFill>
                  <a:schemeClr val="bg1"/>
                </a:solidFill>
              </a:rPr>
              <a:t>그림바꿔주세요</a:t>
            </a:r>
            <a:r>
              <a:rPr lang="ko-KR" altLang="en-US" sz="1100" dirty="0" smtClean="0">
                <a:solidFill>
                  <a:schemeClr val="bg1"/>
                </a:solidFill>
              </a:rPr>
              <a:t> 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pic>
        <p:nvPicPr>
          <p:cNvPr id="19" name="Picture 2" descr="dbeaver 이미지 검색결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2591" y="4089530"/>
            <a:ext cx="1154313" cy="1154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eclipse 이미지 검색결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9003" y="2376669"/>
            <a:ext cx="1050720" cy="1050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18" descr="java 이미지 검색결과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2018" y="2173849"/>
            <a:ext cx="1058896" cy="1058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4" descr="github 이미지 검색결과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0972" y="3908151"/>
            <a:ext cx="2291573" cy="1609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0" descr="mysql 이미지 검색결과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3175" y="2457939"/>
            <a:ext cx="1477596" cy="762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1232011" y="5364782"/>
            <a:ext cx="140128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 err="1" smtClean="0">
                <a:solidFill>
                  <a:srgbClr val="C00000"/>
                </a:solidFill>
              </a:rPr>
              <a:t>D</a:t>
            </a:r>
            <a:r>
              <a:rPr lang="en-US" altLang="ko-KR" sz="1600" b="1" dirty="0" err="1" smtClean="0">
                <a:solidFill>
                  <a:srgbClr val="44546A">
                    <a:lumMod val="75000"/>
                  </a:srgbClr>
                </a:solidFill>
              </a:rPr>
              <a:t>Beaver</a:t>
            </a:r>
            <a:endParaRPr lang="ko-KR" altLang="en-US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3668617" y="3464998"/>
            <a:ext cx="140128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 smtClean="0">
                <a:solidFill>
                  <a:srgbClr val="44546A">
                    <a:lumMod val="75000"/>
                  </a:srgbClr>
                </a:solidFill>
              </a:rPr>
              <a:t>JAVA</a:t>
            </a:r>
            <a:endParaRPr lang="ko-KR" altLang="en-US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6087479" y="5333659"/>
            <a:ext cx="1401283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Git</a:t>
            </a:r>
            <a:r>
              <a:rPr lang="en-US" altLang="ko-KR" sz="1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endParaRPr lang="ko-KR" altLang="en-US" sz="1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39" name="Picture 18" descr="java 이미지 검색결과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2218" y="2220523"/>
            <a:ext cx="1058896" cy="1058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그림 3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49529" y="4117573"/>
            <a:ext cx="1239460" cy="862991"/>
          </a:xfrm>
          <a:prstGeom prst="rect">
            <a:avLst/>
          </a:prstGeom>
        </p:spPr>
      </p:pic>
      <p:pic>
        <p:nvPicPr>
          <p:cNvPr id="41" name="Picture 24" descr="github 이미지 검색결과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2335" y="3908151"/>
            <a:ext cx="2291573" cy="1609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직사각형 42">
            <a:extLst>
              <a:ext uri="{FF2B5EF4-FFF2-40B4-BE49-F238E27FC236}">
                <a16:creationId xmlns=""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3694211" y="5318453"/>
            <a:ext cx="1401283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 err="1" smtClean="0">
                <a:solidFill>
                  <a:srgbClr val="C00000"/>
                </a:solidFill>
              </a:rPr>
              <a:t>e</a:t>
            </a:r>
            <a:r>
              <a:rPr lang="en-US" altLang="ko-KR" sz="1600" b="1" dirty="0" err="1" smtClean="0">
                <a:solidFill>
                  <a:schemeClr val="accent6">
                    <a:lumMod val="75000"/>
                  </a:schemeClr>
                </a:solidFill>
              </a:rPr>
              <a:t>x</a:t>
            </a:r>
            <a:r>
              <a:rPr lang="en-US" altLang="ko-KR" sz="1600" b="1" dirty="0" err="1" smtClean="0">
                <a:solidFill>
                  <a:srgbClr val="44546A">
                    <a:lumMod val="75000"/>
                  </a:srgbClr>
                </a:solidFill>
              </a:rPr>
              <a:t>ERD</a:t>
            </a:r>
            <a:r>
              <a:rPr lang="en-US" altLang="ko-KR" sz="1600" b="1" dirty="0" smtClean="0">
                <a:solidFill>
                  <a:srgbClr val="44546A">
                    <a:lumMod val="75000"/>
                  </a:srgbClr>
                </a:solidFill>
              </a:rPr>
              <a:t> </a:t>
            </a:r>
            <a:endParaRPr lang="ko-KR" altLang="en-US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=""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6146841" y="3427845"/>
            <a:ext cx="1401283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 smtClean="0">
                <a:solidFill>
                  <a:srgbClr val="44546A">
                    <a:lumMod val="75000"/>
                  </a:srgbClr>
                </a:solidFill>
              </a:rPr>
              <a:t>My</a:t>
            </a:r>
            <a:r>
              <a:rPr lang="en-US" altLang="ko-KR" sz="1600" b="1" dirty="0" smtClean="0">
                <a:solidFill>
                  <a:schemeClr val="accent2"/>
                </a:solidFill>
              </a:rPr>
              <a:t>SQL</a:t>
            </a:r>
            <a:endParaRPr lang="ko-KR" altLang="en-US" sz="1000" dirty="0">
              <a:solidFill>
                <a:schemeClr val="accent2"/>
              </a:solidFill>
            </a:endParaRPr>
          </a:p>
        </p:txBody>
      </p:sp>
      <p:pic>
        <p:nvPicPr>
          <p:cNvPr id="47" name="그림 4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11736" y="4242540"/>
            <a:ext cx="1239460" cy="862991"/>
          </a:xfrm>
          <a:prstGeom prst="rect">
            <a:avLst/>
          </a:prstGeom>
        </p:spPr>
      </p:pic>
      <p:pic>
        <p:nvPicPr>
          <p:cNvPr id="48" name="Picture 24" descr="github 이미지 검색결과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6994" y="3841305"/>
            <a:ext cx="2291573" cy="1609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직사각형 48">
            <a:extLst>
              <a:ext uri="{FF2B5EF4-FFF2-40B4-BE49-F238E27FC236}">
                <a16:creationId xmlns=""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1313421" y="3428925"/>
            <a:ext cx="1401283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 smtClean="0">
                <a:solidFill>
                  <a:srgbClr val="44546A">
                    <a:lumMod val="75000"/>
                  </a:srgbClr>
                </a:solidFill>
              </a:rPr>
              <a:t>Eclipse</a:t>
            </a:r>
            <a:endParaRPr lang="ko-KR" altLang="en-US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838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441685"/>
            <a:ext cx="8640960" cy="62276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79512" y="109130"/>
            <a:ext cx="100999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</a:rPr>
              <a:t>Shopping Mall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4103948" y="-5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2345883" y="919779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spc="-15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DB </a:t>
            </a:r>
            <a:r>
              <a:rPr lang="ko-KR" altLang="en-US" sz="3200" b="1" spc="-15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설계</a:t>
            </a:r>
            <a:endParaRPr lang="ko-KR" altLang="en-US" sz="3200" b="1" spc="-150" dirty="0">
              <a:solidFill>
                <a:schemeClr val="tx2">
                  <a:lumMod val="75000"/>
                </a:schemeClr>
              </a:solidFill>
              <a:latin typeface="+mj-lt"/>
              <a:ea typeface="HY헤드라인M" pitchFamily="18" charset="-127"/>
            </a:endParaRPr>
          </a:p>
        </p:txBody>
      </p:sp>
      <p:cxnSp>
        <p:nvCxnSpPr>
          <p:cNvPr id="35" name="직선 연결선 34"/>
          <p:cNvCxnSpPr/>
          <p:nvPr/>
        </p:nvCxnSpPr>
        <p:spPr>
          <a:xfrm>
            <a:off x="2093855" y="1556792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2092" y="1929625"/>
            <a:ext cx="6528062" cy="3815749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4031940" y="383064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26141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66941" y="271681"/>
            <a:ext cx="10021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</a:rPr>
              <a:t>Shopping </a:t>
            </a:r>
            <a:r>
              <a:rPr lang="en-US" altLang="ko-KR" sz="1200" b="1" spc="-150" dirty="0" smtClean="0">
                <a:solidFill>
                  <a:schemeClr val="bg1"/>
                </a:solidFill>
              </a:rPr>
              <a:t>Mall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363136" y="1126813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spc="-15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 </a:t>
            </a:r>
            <a:r>
              <a:rPr lang="ko-KR" altLang="en-US" sz="3200" b="1" spc="-15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설계</a:t>
            </a:r>
            <a:r>
              <a:rPr lang="en-US" altLang="ko-KR" sz="3200" b="1" spc="-15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(</a:t>
            </a:r>
            <a:r>
              <a:rPr lang="ko-KR" altLang="en-US" sz="3200" b="1" spc="-15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회원가입</a:t>
            </a:r>
            <a:r>
              <a:rPr lang="en-US" altLang="ko-KR" sz="3200" b="1" spc="-15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)</a:t>
            </a:r>
            <a:endParaRPr lang="ko-KR" altLang="en-US" sz="3200" b="1" spc="-150" dirty="0">
              <a:solidFill>
                <a:schemeClr val="tx2">
                  <a:lumMod val="75000"/>
                </a:schemeClr>
              </a:solidFill>
              <a:latin typeface="+mj-lt"/>
              <a:ea typeface="HY헤드라인M" pitchFamily="18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2111108" y="1763826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7" name="그림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9566" y="1951338"/>
            <a:ext cx="5282913" cy="402688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031940" y="383064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366941" y="271681"/>
            <a:ext cx="10021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</a:rPr>
              <a:t>Shopping </a:t>
            </a:r>
            <a:r>
              <a:rPr lang="en-US" altLang="ko-KR" sz="1200" b="1" spc="-150" dirty="0" smtClean="0">
                <a:solidFill>
                  <a:schemeClr val="bg1"/>
                </a:solidFill>
              </a:rPr>
              <a:t>Mall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39752" y="1126813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spc="-15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 </a:t>
            </a:r>
            <a:r>
              <a:rPr lang="ko-KR" altLang="en-US" sz="3200" b="1" spc="-15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설계</a:t>
            </a:r>
            <a:r>
              <a:rPr lang="en-US" altLang="ko-KR" sz="3200" b="1" spc="-15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(MAIN)</a:t>
            </a:r>
            <a:endParaRPr lang="ko-KR" altLang="en-US" sz="3200" b="1" spc="-150" dirty="0">
              <a:solidFill>
                <a:schemeClr val="tx2">
                  <a:lumMod val="75000"/>
                </a:schemeClr>
              </a:solidFill>
              <a:latin typeface="+mj-lt"/>
              <a:ea typeface="HY헤드라인M" pitchFamily="18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2111108" y="1763826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1784695"/>
            <a:ext cx="5472608" cy="481265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031940" y="383064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91738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366941" y="271681"/>
            <a:ext cx="10021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</a:rPr>
              <a:t>Shopping </a:t>
            </a:r>
            <a:r>
              <a:rPr lang="en-US" altLang="ko-KR" sz="1200" b="1" spc="-150" dirty="0" smtClean="0">
                <a:solidFill>
                  <a:schemeClr val="bg1"/>
                </a:solidFill>
              </a:rPr>
              <a:t>Mall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339752" y="1126813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spc="-15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 </a:t>
            </a:r>
            <a:r>
              <a:rPr lang="ko-KR" altLang="en-US" sz="3200" b="1" spc="-15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설계</a:t>
            </a:r>
            <a:r>
              <a:rPr lang="en-US" altLang="ko-KR" sz="3200" b="1" spc="-15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(PRODUCT)</a:t>
            </a:r>
            <a:endParaRPr lang="ko-KR" altLang="en-US" sz="3200" b="1" spc="-150" dirty="0">
              <a:solidFill>
                <a:schemeClr val="tx2">
                  <a:lumMod val="75000"/>
                </a:schemeClr>
              </a:solidFill>
              <a:latin typeface="+mj-lt"/>
              <a:ea typeface="HY헤드라인M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2111108" y="1763826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9871" y="1763826"/>
            <a:ext cx="6200241" cy="440314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031940" y="383064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88433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366941" y="271681"/>
            <a:ext cx="10021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</a:rPr>
              <a:t>Shopping </a:t>
            </a:r>
            <a:r>
              <a:rPr lang="en-US" altLang="ko-KR" sz="1200" b="1" spc="-150" dirty="0" smtClean="0">
                <a:solidFill>
                  <a:schemeClr val="bg1"/>
                </a:solidFill>
              </a:rPr>
              <a:t>Mall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4" name="타원 3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339752" y="1126813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spc="-15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 </a:t>
            </a:r>
            <a:r>
              <a:rPr lang="ko-KR" altLang="en-US" sz="3200" b="1" spc="-15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설계</a:t>
            </a:r>
            <a:r>
              <a:rPr lang="en-US" altLang="ko-KR" sz="3200" b="1" spc="-15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(DETAIL)</a:t>
            </a:r>
            <a:endParaRPr lang="ko-KR" altLang="en-US" sz="3200" b="1" spc="-150" dirty="0">
              <a:solidFill>
                <a:schemeClr val="tx2">
                  <a:lumMod val="75000"/>
                </a:schemeClr>
              </a:solidFill>
              <a:latin typeface="+mj-lt"/>
              <a:ea typeface="HY헤드라인M" pitchFamily="18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2111108" y="1763826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1988840"/>
            <a:ext cx="5534432" cy="403244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031940" y="383064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8370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66941" y="271681"/>
            <a:ext cx="10021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</a:rPr>
              <a:t>Shopping Mall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5" name="타원 4"/>
          <p:cNvSpPr/>
          <p:nvPr/>
        </p:nvSpPr>
        <p:spPr>
          <a:xfrm>
            <a:off x="4031940" y="116632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968173" y="353851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819" y="1118836"/>
            <a:ext cx="4115374" cy="275310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580112" y="1527370"/>
            <a:ext cx="2592288" cy="646331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 smtClean="0"/>
              <a:t>로그인 시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고객용</a:t>
            </a:r>
            <a:r>
              <a:rPr lang="en-US" altLang="ko-KR" dirty="0" smtClean="0"/>
              <a:t>, </a:t>
            </a:r>
            <a:r>
              <a:rPr lang="ko-KR" altLang="en-US" dirty="0" smtClean="0"/>
              <a:t>관리자용 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580112" y="2440538"/>
            <a:ext cx="2592288" cy="369332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 smtClean="0"/>
              <a:t>고객 회원가입</a:t>
            </a:r>
            <a:endParaRPr lang="ko-KR" altLang="en-US" dirty="0"/>
          </a:p>
        </p:txBody>
      </p:sp>
      <p:cxnSp>
        <p:nvCxnSpPr>
          <p:cNvPr id="12" name="직선 연결선 11"/>
          <p:cNvCxnSpPr/>
          <p:nvPr/>
        </p:nvCxnSpPr>
        <p:spPr>
          <a:xfrm flipH="1">
            <a:off x="3491880" y="2173701"/>
            <a:ext cx="2088232" cy="118329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직선 연결선 13"/>
          <p:cNvCxnSpPr>
            <a:endCxn id="18" idx="6"/>
          </p:cNvCxnSpPr>
          <p:nvPr/>
        </p:nvCxnSpPr>
        <p:spPr>
          <a:xfrm flipH="1">
            <a:off x="3563888" y="2809870"/>
            <a:ext cx="2016224" cy="919197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타원 16"/>
          <p:cNvSpPr/>
          <p:nvPr/>
        </p:nvSpPr>
        <p:spPr>
          <a:xfrm>
            <a:off x="2627785" y="3314481"/>
            <a:ext cx="936103" cy="285963"/>
          </a:xfrm>
          <a:prstGeom prst="ellipse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2627785" y="3586085"/>
            <a:ext cx="936103" cy="285963"/>
          </a:xfrm>
          <a:prstGeom prst="ellipse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877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1795</TotalTime>
  <Words>198</Words>
  <Application>Microsoft Office PowerPoint</Application>
  <PresentationFormat>화면 슬라이드 쇼(4:3)</PresentationFormat>
  <Paragraphs>91</Paragraphs>
  <Slides>15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HY헤드라인M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minhee park</dc:creator>
  <cp:lastModifiedBy>lenovo</cp:lastModifiedBy>
  <cp:revision>67</cp:revision>
  <dcterms:created xsi:type="dcterms:W3CDTF">2016-11-03T20:47:04Z</dcterms:created>
  <dcterms:modified xsi:type="dcterms:W3CDTF">2021-04-26T09:58:18Z</dcterms:modified>
</cp:coreProperties>
</file>