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ic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9" y="673200"/>
            <a:ext cx="2116800" cy="183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600" y="0"/>
            <a:ext cx="13075200" cy="8229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b="1" sz="4000">
                <a:solidFill>
                  <a:srgbClr val="203864"/>
                </a:solidFill>
                <a:latin typeface="Arial Narrow"/>
              </a:defRPr>
            </a:pPr>
            <a:r>
              <a:t>Доклад о ходе реализации проекта сооружения АЭС «Руппур» для рассмотрения на Операционном комитете 13.05.2024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5200" y="6138000"/>
            <a:ext cx="6127200" cy="119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3B3838"/>
                </a:solidFill>
                <a:latin typeface="Arial Narrow"/>
              </a:defRPr>
            </a:pPr>
            <a:r>
              <a:t>Докладчик</a:t>
            </a:r>
          </a:p>
          <a:p>
            <a:pPr algn="l">
              <a:defRPr b="1" sz="2400">
                <a:solidFill>
                  <a:srgbClr val="3B3838"/>
                </a:solidFill>
                <a:latin typeface="Arial Narrow"/>
              </a:defRPr>
            </a:pPr>
            <a:r>
              <a:t>А.В. Дерий</a:t>
            </a:r>
          </a:p>
          <a:p>
            <a:pPr algn="l">
              <a:defRPr sz="2400">
                <a:solidFill>
                  <a:srgbClr val="3B3838"/>
                </a:solidFill>
                <a:latin typeface="Arial Narrow"/>
              </a:defRPr>
            </a:pPr>
            <a:r>
              <a:t>Вице-президент по проектам в Бангладеш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ОЦЕНКА РИСКОВ И ПЛАН ПРЕДЛАГАЕМЫХ КОМПЕНСИРУЮЩИХ</a:t>
            </a:r>
            <a:br/>
            <a:r>
              <a:t>МЕРОПРИЯТИЙ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600" y="1098000"/>
          <a:ext cx="142668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4906800"/>
                <a:gridCol w="4320000"/>
                <a:gridCol w="4320000"/>
              </a:tblGrid>
              <a:tr h="5400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№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НАИМЕНОВАНИЕ РИСКА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ПРЕДЛАГАЕМЫЕ КОМПЕНСИРУЮЩИЕ МЕРОПРИЯТИЯ ИЛИ ПОТРЕБНОСТЬ В ПРИНЯТИИ РЕШЕНИЯ РУКОВОДСТВОМ ГК «РОСАТОМ»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СТАТУС ИСПОЛНЕНИЕ КОМПЕНСИРУЮЩЕГО МЕРОПРИЯТИЯ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7600" y="1418400"/>
            <a:ext cx="49068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Риск невыполнения ключевого события «Блок 6. Завершение работ по укреплению грунтов в зоне ядерного острова» в плановые сроки в связи со смещением графика работ по укреплению грунтов Блока 5.</a:t>
            </a:r>
            <a:br/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Невыполнение производственной программы 2024 г. (в части показателя «Освоение») в связи с недостаточной мобилизацией субподрядчика АО «Институт Оргэнергострой» из-за изменений в миграционном законодательстве Венгрии.</a:t>
            </a:r>
            <a:br/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Невыполнение графика выдачи рабочей документации по СМБ и основного периода на 2024 год.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47600" y="1418400"/>
            <a:ext cx="7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2</a:t>
            </a:r>
            <a:br/>
            <a:br/>
            <a:br/>
            <a:br/>
            <a:br/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3</a:t>
            </a:r>
            <a:br/>
            <a:br/>
            <a:br/>
            <a:br/>
            <a:br/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4</a:t>
            </a:r>
            <a:br/>
            <a:br/>
            <a:br/>
            <a:br/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5774400" y="1418400"/>
            <a:ext cx="43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-</a:t>
            </a:r>
            <a:br/>
            <a:br/>
            <a:br/>
            <a:br/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Получение разрешения на подачу заявок на ВНЖ от МИД и Министерства национальной экономики Венгрии. Подача обращения в адрес миграционной службы Венгрии о необходимости увеличения темпов отработки подаваемых заявлений.</a:t>
            </a:r>
            <a:br/>
            <a:br/>
            <a:br/>
            <a:br/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Разработать и утвердить ресурсный план привлечения профильных специалистов АЭП.</a:t>
            </a:r>
            <a:br/>
            <a:br/>
            <a:br/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10094400" y="1418400"/>
            <a:ext cx="43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-</a:t>
            </a:r>
            <a:br/>
            <a:br/>
            <a:br/>
            <a:br/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Выполнено</a:t>
            </a:r>
            <a:br/>
            <a:br/>
            <a:br/>
            <a:br/>
            <a:br/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Срок не</a:t>
            </a:r>
            <a:br/>
            <a:r>
              <a:t>наступил</a:t>
            </a:r>
            <a:br/>
            <a:br/>
            <a:br/>
            <a:br/>
            <a:br/>
          </a:p>
        </p:txBody>
      </p:sp>
      <p:sp>
        <p:nvSpPr>
          <p:cNvPr id="8" name="Rounded Rectangle 7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4165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10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c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758400" y="0"/>
            <a:ext cx="910799" cy="4024800"/>
          </a:xfrm>
          <a:prstGeom prst="rect">
            <a:avLst/>
          </a:prstGeom>
          <a:solidFill>
            <a:srgbClr val="3A7BA8"/>
          </a:solidFill>
          <a:ln>
            <a:solidFill>
              <a:srgbClr val="3A7BA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968000" y="2800800"/>
            <a:ext cx="4384800" cy="1292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b="1" sz="5400">
                <a:solidFill>
                  <a:srgbClr val="3A7BA8"/>
                </a:solidFill>
                <a:latin typeface="Arial Narrow"/>
              </a:defRPr>
            </a:pPr>
            <a:r>
              <a:t>ПРИЛОЖЕНИЯ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СТАТУС ВЫДАЧИ РД НА ОБЪЕМ СМР 2024 ГОДУ</a:t>
            </a:r>
          </a:p>
        </p:txBody>
      </p:sp>
      <p:pic>
        <p:nvPicPr>
          <p:cNvPr id="3" name="Picture 2" descr="RD_SMR_grap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0" y="1123200"/>
            <a:ext cx="13898880" cy="67665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4165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12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c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ЧИСЛЕННОСТЬ СТРОИТЕЛЬНОГО ПЕРСОНАЛА НА ПЛОЩАДКЕ В 2024</a:t>
            </a:r>
            <a:br/>
            <a:r>
              <a:t>ГОДУ </a:t>
            </a:r>
          </a:p>
        </p:txBody>
      </p:sp>
      <p:pic>
        <p:nvPicPr>
          <p:cNvPr id="3" name="Picture 2" descr="big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0" y="1280160"/>
            <a:ext cx="13898880" cy="6766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400" y="633600"/>
            <a:ext cx="14342400" cy="892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000">
                <a:solidFill>
                  <a:srgbClr val="203864"/>
                </a:solidFill>
                <a:latin typeface="Arial Narrow"/>
              </a:defRPr>
            </a:pPr>
            <a:r>
              <a:t>ЧИСЛЕННОСТЬ СТРОИТЕЛЬНОГО ПЕРСОНАЛА, чел.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4165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13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c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2300">
                <a:solidFill>
                  <a:srgbClr val="203864"/>
                </a:solidFill>
                <a:latin typeface="Arial Narrow"/>
              </a:defRPr>
            </a:pPr>
            <a:r>
              <a:t>ИНВЕНТАРИЗАЦИЯ ПРОЕКТА СООРУЖЕНИЕ АЭС «Руппур» НА ПРЕДМЕТ</a:t>
            </a:r>
            <a:br/>
            <a:r>
              <a:t>НАЛИЧИЯ РИСКОВ СРЫВА ПОСТАВОК ОБОРУДОВАНИЯ И</a:t>
            </a:r>
            <a:br/>
            <a:r>
              <a:t>КОМПЛЕКТУЮЩИХ ИЗ 3-Х СТРАН  </a:t>
            </a:r>
          </a:p>
        </p:txBody>
      </p:sp>
      <p:pic>
        <p:nvPicPr>
          <p:cNvPr id="3" name="Picture 2" descr="inventory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0" y="1097280"/>
            <a:ext cx="13898880" cy="67665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4165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14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c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СПРАВОЧНО. ОБЕСПЕЧЕННОСТЬ ПЛОЩАДКИ СТРОИТЕЛЬСТВА</a:t>
            </a:r>
            <a:br/>
            <a:r>
              <a:t>ДЕНЕЖНЫМИ СРЕДСТВАМИ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8000"/>
            <a:ext cx="13716000" cy="678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b="1" sz="2200">
                <a:solidFill>
                  <a:srgbClr val="203864"/>
                </a:solidFill>
                <a:latin typeface="Arial Narrow"/>
              </a:defRPr>
            </a:pPr>
            <a:r>
              <a:t>1. На какой период площадка строительства обеспечена деньгами? (для сохранения темпов производства работ в соответствии с утвержденной программой)</a:t>
            </a:r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Площадка строительства обеспечена денежными средствами на 2 квартал 2024 года.</a:t>
            </a:r>
            <a:br/>
          </a:p>
          <a:p>
            <a:pPr algn="l">
              <a:defRPr b="1" sz="2200">
                <a:solidFill>
                  <a:srgbClr val="203864"/>
                </a:solidFill>
                <a:latin typeface="Arial Narrow"/>
              </a:defRPr>
            </a:pPr>
            <a:r>
              <a:t>2. Наличие проблем, связанных с получением денежных средств, а также с оплатой за выполненные объемы работ и/или перечислением авансовых платежей</a:t>
            </a:r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Не получены авансы от Заказчика на сумму 103,725 млн. USD в том числе:</a:t>
            </a:r>
            <a:br/>
            <a:r>
              <a:t>- за 1,2,3,4 квартала 2023 года – 92,405 млн.USD;</a:t>
            </a:r>
            <a:br/>
            <a:r>
              <a:t>- за 1,2 квартал 2024 года – 11,32 млн. USD.</a:t>
            </a:r>
            <a:br/>
          </a:p>
          <a:p>
            <a:pPr algn="l">
              <a:defRPr b="1" sz="2200">
                <a:solidFill>
                  <a:srgbClr val="203864"/>
                </a:solidFill>
                <a:latin typeface="Arial Narrow"/>
              </a:defRPr>
            </a:pPr>
            <a:r>
              <a:t>3. Предпринятые/предпринимаемые меры</a:t>
            </a:r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Для получения авансов по Генконтракту: - направлены пакеты документов для получения авансов 1-4 квартала 2023 года, 1-2 квартала 2024 года в адрес Заказчика; -осуществляется постоянный контакт с Заказчиком.  </a:t>
            </a:r>
            <a:br/>
          </a:p>
          <a:p>
            <a:pPr algn="l">
              <a:defRPr b="1" sz="2200">
                <a:solidFill>
                  <a:srgbClr val="203864"/>
                </a:solidFill>
                <a:latin typeface="Arial Narrow"/>
              </a:defRPr>
            </a:pPr>
            <a:r>
              <a:t>4. Предпринятые/предпринимаемые меры</a:t>
            </a:r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Площадка строительства обеспечена денежными средствами на 2 квартал 2024 года.</a:t>
            </a:r>
            <a:br/>
          </a:p>
        </p:txBody>
      </p:sp>
      <p:sp>
        <p:nvSpPr>
          <p:cNvPr id="4" name="Rounded Rectangle 3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4165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15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c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СПРАВОЧНО. ОБЕСПЕЧЕННОСТЬ ПЛОЩАДКИ СТРОИТЕЛЬСТВА</a:t>
            </a:r>
            <a:br/>
            <a:r>
              <a:t>ДЕНЕЖНЫМИ СРЕДСТВАМИ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8000"/>
            <a:ext cx="13716000" cy="6789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b="1" sz="2200">
                <a:solidFill>
                  <a:srgbClr val="203864"/>
                </a:solidFill>
                <a:latin typeface="Arial Narrow"/>
              </a:defRPr>
            </a:pPr>
            <a:r>
              <a:t>5. Предпринятые/предпринимаемые меры</a:t>
            </a:r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Для получения авансов по Генконтракту: - направлены пакеты документов для получения авансов 1-4 квартала 2023 года, 1-2 квартала 2024 года в адрес Заказчика; -осуществляется постоянный контакт с Заказчиком.  </a:t>
            </a:r>
            <a:br/>
          </a:p>
          <a:p>
            <a:pPr algn="l">
              <a:defRPr b="1" sz="2200">
                <a:solidFill>
                  <a:srgbClr val="203864"/>
                </a:solidFill>
                <a:latin typeface="Arial Narrow"/>
              </a:defRPr>
            </a:pPr>
            <a:r>
              <a:t>6. Предпринятые/предпринимаемые меры</a:t>
            </a:r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Для получения авансов по Генконтракту: - направлены пакеты документов для получения авансов 1-4 квартала 2023 года, 1-2 квартала 2024 года в адрес Заказчика; -осуществляется постоянный контакт с Заказчиком.  </a:t>
            </a:r>
            <a:br/>
          </a:p>
          <a:p>
            <a:pPr algn="l">
              <a:defRPr b="1" sz="2200">
                <a:solidFill>
                  <a:srgbClr val="203864"/>
                </a:solidFill>
                <a:latin typeface="Arial Narrow"/>
              </a:defRPr>
            </a:pPr>
            <a:r>
              <a:t>7. Предпринятые/предпринимаемые меры</a:t>
            </a:r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Для получения авансов по Генконтракту: - направлены пакеты документов для получения авансов 1-4 квартала 2023 года, 1-2 квартала 2024 года в адрес Заказчика; -осуществляется постоянный контакт с Заказчиком.  </a:t>
            </a:r>
            <a:br/>
          </a:p>
          <a:p>
            <a:pPr algn="l">
              <a:defRPr b="1" sz="2200">
                <a:solidFill>
                  <a:srgbClr val="203864"/>
                </a:solidFill>
                <a:latin typeface="Arial Narrow"/>
              </a:defRPr>
            </a:pPr>
            <a:r>
              <a:t>8. Предпринятые/предпринимаемые меры</a:t>
            </a:r>
          </a:p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Для получения авансов по Генконтракту: - направлены пакеты документов для получения авансов 1-4 квартала 2023 года, 1-2 квартала 2024 года в адрес Заказчика; -осуществляется постоянный контакт с Заказчиком.  </a:t>
            </a:r>
            <a:br/>
          </a:p>
        </p:txBody>
      </p:sp>
      <p:sp>
        <p:nvSpPr>
          <p:cNvPr id="4" name="Rounded Rectangle 3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4165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16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c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СТАТУС ВЫПОЛНЕНИЯ ПОРУЧЕНИЙ ГЕНЕРАЛЬНОГО ДИРЕКТОРА В</a:t>
            </a:r>
            <a:br/>
            <a:r>
              <a:t>РАМКАХ ПРОЕКТА СТРОИТЕЛЬСТВА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600" y="1098000"/>
          <a:ext cx="142668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3826800"/>
                <a:gridCol w="2520000"/>
                <a:gridCol w="2520000"/>
                <a:gridCol w="2160000"/>
                <a:gridCol w="2520000"/>
              </a:tblGrid>
              <a:tr h="5400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№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ПОРУЧЕНИЕ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СРОК ВЫПОЛНЕНИЯ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ОТВ.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СТАТУС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КОММЕНТАРИИ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7600" y="1418400"/>
            <a:ext cx="38268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7.1. Дерию А.В., Зотеевой А.Г., Шперле О.Н. совместно с Петровым А.Ю., Комаровым К.Б. и Сахаровым Г.С. обеспечить максимальную концентрацию усилий по достижению выполнения событий, связанных с физическим пуском соответствующих блоков по проектам сооружения АЭС «Аккую», АЭС «Руппур» и Курской АЭС в соответствии с утвержденными сроками по их реализации. Дерию А.В., Зотеевой А.Г., Шперле О.Н. в рамках докладов о ходе реализации проектов к заседаниям Операционного комитета Госкорпорации «Росатом» уделять особое внимание прогнозу исполнения ключевого события «Физический пуск» и рисках его выполнения. (Протокол заседания Операционного комитета ГК «Росатом» от 15.11.2023 №1-ОК/114-Пр).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47600" y="1418400"/>
            <a:ext cx="7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1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4694400" y="1418400"/>
            <a:ext cx="25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в рамках докладов о ходе реализации проектов к заседаниям Операционного комитета Госкорпорации «Росатом»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7214400" y="1418400"/>
            <a:ext cx="25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Дерий А.В., Зотеева А.Г., Шперле О.Н., Петров А.Ю.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8" name="TextBox 7"/>
          <p:cNvSpPr txBox="1"/>
          <p:nvPr/>
        </p:nvSpPr>
        <p:spPr>
          <a:xfrm>
            <a:off x="9734400" y="1418400"/>
            <a:ext cx="216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Будет учтено в рамках доклада на текущем и последующих заседаниях Операционного комитета Госкорпорации «Росатом» 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9" name="TextBox 8"/>
          <p:cNvSpPr txBox="1"/>
          <p:nvPr/>
        </p:nvSpPr>
        <p:spPr>
          <a:xfrm>
            <a:off x="11894400" y="1418400"/>
            <a:ext cx="25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Контроль за выполнением поставленной задачи по обеспечению физического пуска  Блока 1 АЭС «Руппур» в 2024 году, а также принятие всех необходимый решений проводится в рамках ежемесячных штабов под председательством А.Ю. Петрова. 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0" name="Rounded Rectangle 9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4165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17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c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СТАТУС ВЫПОЛНЕНИЯ ПОРУЧЕНИЙ ГЕНЕРАЛЬНОГО ДИРЕКТОРА В</a:t>
            </a:r>
            <a:br/>
            <a:r>
              <a:t>РАМКАХ ПРОЕКТА СТРОИТЕЛЬСТВА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600" y="1098000"/>
          <a:ext cx="142668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3826800"/>
                <a:gridCol w="2520000"/>
                <a:gridCol w="2520000"/>
                <a:gridCol w="2160000"/>
                <a:gridCol w="2520000"/>
              </a:tblGrid>
              <a:tr h="5400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№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ПОРУЧЕНИЕ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СРОК ВЫПОЛНЕНИЯ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ОТВ.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СТАТУС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КОММЕНТАРИИ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7600" y="1418400"/>
            <a:ext cx="38268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2.2. Дерию А.В. по согласованию с Петровым А.Ю. и Волковым Д.А. к следующему очередному тематическому заседанию Операционного комитета ГК «Росатом» откорректировать доклад о ходе реализации проекта сооружения АЭС «Руппур», блоки 1-2, в части детализации этапов и событий, находящихся на критическом пути реализации проекта в 2024 - 2025 г.г. (Протокол заседания Операционного комитета ГК «Росатом» от 18.04.2024 №1-ОК/23-Пр).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47600" y="1418400"/>
            <a:ext cx="7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2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4694400" y="1418400"/>
            <a:ext cx="25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13.05.2024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7214400" y="1418400"/>
            <a:ext cx="25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Дерий А.В.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8" name="TextBox 7"/>
          <p:cNvSpPr txBox="1"/>
          <p:nvPr/>
        </p:nvSpPr>
        <p:spPr>
          <a:xfrm>
            <a:off x="9734400" y="1418400"/>
            <a:ext cx="216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Выполнено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9" name="TextBox 8"/>
          <p:cNvSpPr txBox="1"/>
          <p:nvPr/>
        </p:nvSpPr>
        <p:spPr>
          <a:xfrm>
            <a:off x="11894400" y="1418400"/>
            <a:ext cx="25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-</a:t>
            </a: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10" name="Rounded Rectangle 9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4165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18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c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ГРАФИК 1-ГО УРОВНЯ АЭС «Руппур»</a:t>
            </a:r>
          </a:p>
          <a:p>
            <a:pPr algn="l">
              <a:defRPr sz="1600">
                <a:solidFill>
                  <a:srgbClr val="203864"/>
                </a:solidFill>
                <a:latin typeface="Arial Narrow"/>
              </a:defRPr>
            </a:pPr>
            <a:r>
              <a:t>(НА ВЕСЬ ПЕРИОД СТРОИТЕЛЬСТВА)</a:t>
            </a:r>
          </a:p>
        </p:txBody>
      </p:sp>
      <p:pic>
        <p:nvPicPr>
          <p:cNvPr id="3" name="Picture 2" descr="1lvl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00" y="1098000"/>
            <a:ext cx="11901600" cy="6674400"/>
          </a:xfrm>
          <a:prstGeom prst="rect">
            <a:avLst/>
          </a:prstGeom>
        </p:spPr>
      </p:pic>
      <p:pic>
        <p:nvPicPr>
          <p:cNvPr id="4" name="Picture 3" descr="legen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00" y="7632000"/>
            <a:ext cx="9144000" cy="27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200" y="3420000"/>
            <a:ext cx="2358000" cy="1475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УТВЕРЖДЕННЫЙ ГРАФИК</a:t>
            </a:r>
            <a:br/>
            <a:r>
              <a:t>сооружения АЭС «Руппур»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7200" y="5605200"/>
            <a:ext cx="1666800" cy="648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ФАКТ/ПРОГНОЗ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200" y="5058000"/>
            <a:ext cx="2131200" cy="8604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1600">
                <a:solidFill>
                  <a:srgbClr val="203864"/>
                </a:solidFill>
                <a:latin typeface="Arial Narrow"/>
              </a:defRPr>
            </a:pPr>
            <a:r>
              <a:t>Отклонения от</a:t>
            </a:r>
            <a:br/>
            <a:r>
              <a:t>утвержденного графика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4292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co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КЛЮЧЕВЫЕ СОБЫТИЯ 2024 ГОДА</a:t>
            </a:r>
          </a:p>
          <a:p>
            <a:pPr algn="l">
              <a:defRPr sz="1600">
                <a:solidFill>
                  <a:srgbClr val="203864"/>
                </a:solidFill>
                <a:latin typeface="Arial Narrow"/>
              </a:defRPr>
            </a:pPr>
            <a:r>
              <a:t>(С УКАЗАНИЕМ ФИЗИЧЕСКИХ ОБЪЕМОВ РАБОТ)</a:t>
            </a:r>
          </a:p>
        </p:txBody>
      </p:sp>
      <p:pic>
        <p:nvPicPr>
          <p:cNvPr id="3" name="Picture 2" descr="key_events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0" y="1097280"/>
            <a:ext cx="13898880" cy="6766560"/>
          </a:xfrm>
          <a:prstGeom prst="rect">
            <a:avLst/>
          </a:prstGeom>
        </p:spPr>
      </p:pic>
      <p:pic>
        <p:nvPicPr>
          <p:cNvPr id="4" name="Picture 3" descr="legen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0" y="7959600"/>
            <a:ext cx="5421600" cy="262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4292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co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КЛЮЧЕВЫЕ СОБЫТИЯ 2024 ГОДА</a:t>
            </a:r>
          </a:p>
          <a:p>
            <a:pPr algn="l">
              <a:defRPr sz="1600">
                <a:solidFill>
                  <a:srgbClr val="203864"/>
                </a:solidFill>
                <a:latin typeface="Arial Narrow"/>
              </a:defRPr>
            </a:pPr>
            <a:r>
              <a:t>(С УКАЗАНИЕМ ФИЗИЧЕСКИХ ОБЪЕМОВ РАБОТ)</a:t>
            </a:r>
          </a:p>
        </p:txBody>
      </p:sp>
      <p:pic>
        <p:nvPicPr>
          <p:cNvPr id="3" name="Picture 2" descr="key_events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0" y="1097280"/>
            <a:ext cx="13898880" cy="3866605"/>
          </a:xfrm>
          <a:prstGeom prst="rect">
            <a:avLst/>
          </a:prstGeom>
        </p:spPr>
      </p:pic>
      <p:pic>
        <p:nvPicPr>
          <p:cNvPr id="4" name="Picture 3" descr="legen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0" y="7959600"/>
            <a:ext cx="5421600" cy="2628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4292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con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ВЫПОЛНЕНИЕ ПЛАНА ПО ОСВОЕНИЮ 2024 ГОДА</a:t>
            </a:r>
          </a:p>
          <a:p>
            <a:pPr algn="l">
              <a:defRPr sz="1600">
                <a:solidFill>
                  <a:srgbClr val="203864"/>
                </a:solidFill>
                <a:latin typeface="Arial Narrow"/>
              </a:defRPr>
            </a:pPr>
            <a:r>
              <a:t>(ПО ПРОЕКТУ АЭС «Руппур»)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400" y="633600"/>
            <a:ext cx="14342400" cy="892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000">
                <a:solidFill>
                  <a:srgbClr val="203864"/>
                </a:solidFill>
                <a:latin typeface="Arial Narrow"/>
              </a:defRPr>
            </a:pPr>
            <a:r>
              <a:t>ВЫПОЛНЕНИЕ ПРОГРАММЫ 2024 ГОДА (ОСВОЕНИЕ), млн. долл.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600" y="1458000"/>
          <a:ext cx="14298876" cy="27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3240000"/>
                <a:gridCol w="1296981"/>
                <a:gridCol w="1296981"/>
                <a:gridCol w="1296981"/>
                <a:gridCol w="720000"/>
                <a:gridCol w="720000"/>
                <a:gridCol w="1296981"/>
                <a:gridCol w="1296981"/>
                <a:gridCol w="1296981"/>
                <a:gridCol w="1296990"/>
              </a:tblGrid>
              <a:tr h="271440">
                <a:tc rowSpan="3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№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ПОКАЗАТЕЛЬ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ВЫПОЛНЕНИЕ ПЛАНА ПЕРИОДА ПО КОНТРАКТАЦИИ, %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ОСВОЕНИЕ (стоимость выполненных и принятых работ на проекте)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  <a:tr h="271440"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План года*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План периода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Факт за период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% вып. от плана периода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% вып. от плана года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Прогноз % вып.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  <a:tr h="271440"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(ЯНВ-АПР)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(ЯНВ-АПР)**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на конец года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КАПИТАЛЬНЫЕ СТРОИТЕЛЬНЫЕ ЗАТРАТЫ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1012.2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63.7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79.3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(+61.5)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124%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(134%)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8%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СМР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646.2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40.1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52.7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(+46.3)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131%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(137%)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8%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ОБОРУДОВАНИЕ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341.8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23.6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26.6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(+15.2)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112%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(124%)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8%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ПИР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12.4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ПРОЧИЕ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АССОЦИИРОВАННЫЕ КАПИТАЛЬНЫЕ ЗАТРАТЫ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192.5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36.7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37.6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(+11.1)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102%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(108%)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ИТОГО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1204.7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116.9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(+72.6)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113%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(121%)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14%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dev_plan_graph_accu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9" y="4361688"/>
            <a:ext cx="10479024" cy="3520440"/>
          </a:xfrm>
          <a:prstGeom prst="rect">
            <a:avLst/>
          </a:prstGeom>
        </p:spPr>
      </p:pic>
      <p:pic>
        <p:nvPicPr>
          <p:cNvPr id="6" name="Picture 5" descr="dev_plan_dia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000" y="4226400"/>
            <a:ext cx="3898800" cy="2448000"/>
          </a:xfrm>
          <a:prstGeom prst="rect">
            <a:avLst/>
          </a:prstGeom>
        </p:spPr>
      </p:pic>
      <p:pic>
        <p:nvPicPr>
          <p:cNvPr id="7" name="Picture 6" descr="dev_plan_diag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1200" y="6433200"/>
            <a:ext cx="2696400" cy="15228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4292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con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ВЫПОЛНЕНИЕ ПЛАНА ПО ОСВОЕНИЮ 2024 ГОДА ПО СТРУКТУРЕ ЗАТРАТ</a:t>
            </a:r>
          </a:p>
          <a:p>
            <a:pPr algn="l">
              <a:defRPr sz="1600">
                <a:solidFill>
                  <a:srgbClr val="203864"/>
                </a:solidFill>
                <a:latin typeface="Arial Narrow"/>
              </a:defRPr>
            </a:pPr>
            <a:r>
              <a:t>(ПО ПРОЕКТУ АЭС «Руппур»)</a:t>
            </a:r>
          </a:p>
        </p:txBody>
      </p:sp>
      <p:pic>
        <p:nvPicPr>
          <p:cNvPr id="3" name="Picture 2" descr="dev_plan_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0" y="1097280"/>
            <a:ext cx="13898880" cy="67665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4292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6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c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ВЫПОЛНЕНИЕ ПЛАНА ПО РЕАЛИЗАЦИИ 2024 ГОДА</a:t>
            </a:r>
          </a:p>
          <a:p>
            <a:pPr algn="l">
              <a:defRPr sz="1600">
                <a:solidFill>
                  <a:srgbClr val="203864"/>
                </a:solidFill>
                <a:latin typeface="Arial Narrow"/>
              </a:defRPr>
            </a:pPr>
            <a:r>
              <a:t>(ПО ПРОЕКТУ АЭС «Руппур»)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400" y="633600"/>
            <a:ext cx="14342400" cy="892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000">
                <a:solidFill>
                  <a:srgbClr val="203864"/>
                </a:solidFill>
                <a:latin typeface="Arial Narrow"/>
              </a:defRPr>
            </a:pPr>
            <a:r>
              <a:t>ВЫПОЛНЕНИЕ ПРОГРАММЫ 2024 ГОДА (РЕАЛИЗАЦИЯ), млн. долл.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600" y="1458000"/>
          <a:ext cx="14298876" cy="27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3240000"/>
                <a:gridCol w="1296981"/>
                <a:gridCol w="1296981"/>
                <a:gridCol w="1296981"/>
                <a:gridCol w="720000"/>
                <a:gridCol w="720000"/>
                <a:gridCol w="1296981"/>
                <a:gridCol w="1296981"/>
                <a:gridCol w="1296981"/>
                <a:gridCol w="1296990"/>
              </a:tblGrid>
              <a:tr h="271440">
                <a:tc rowSpan="3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№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ПОКАЗАТЕЛЬ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ВЫПОЛНЕНИЕ ПЛАНА ПЕРИОДА ПО КОНТРАКТАЦИИ, %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ОСВОЕНИЕ (стоимость выполненных и принятых работ на проекте)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  <a:tr h="271440"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План года*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План периода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Факт за период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% вып. от плана периода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% вып. от плана года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Прогноз % вып.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  <a:tr h="271440"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(ЯНВ-АПР)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(ЯНВ-АПР)**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на конец года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КАПИТАЛЬНЫЕ СТРОИТЕЛЬНЫЕ ЗАТРАТЫ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662.3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42.1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56.1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(+42.4)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133%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(149%)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8%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СМР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530.5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27.8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33.5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(+28.6)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121%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(125%)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6%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ОБОРУДОВАНИЕ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114.7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14.3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22.6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(+13.8)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158%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(124%)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ПИР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7.4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ПРОЧИЕ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9.7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АССОЦИИРОВАННЫЕ КАПИТАЛЬНЫЕ ЗАТРАТЫ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151.7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23.8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21.9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(+6.5)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92%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(77%)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14%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ИТОГО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814.0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65.9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78.0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(+48.9)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112%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(113%)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11%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real_plan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00" y="4150800"/>
            <a:ext cx="12585600" cy="3859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4292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7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c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ВЫПОЛНЕНИЕ ПОКАЗАТЕЛЯ "ЗАРУБЕЖНАЯ ВЫРУЧКА" В 2024 ГОДУ</a:t>
            </a:r>
          </a:p>
          <a:p>
            <a:pPr algn="l">
              <a:defRPr sz="1600">
                <a:solidFill>
                  <a:srgbClr val="203864"/>
                </a:solidFill>
                <a:latin typeface="Arial Narrow"/>
              </a:defRPr>
            </a:pPr>
            <a:r>
              <a:t>(ПО ПРОЕКТУ АЭС «Руппур»)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400" y="633600"/>
            <a:ext cx="14342400" cy="892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000">
                <a:solidFill>
                  <a:srgbClr val="203864"/>
                </a:solidFill>
                <a:latin typeface="Arial Narrow"/>
              </a:defRPr>
            </a:pPr>
            <a:r>
              <a:t>ВЫПОЛНЕНИЕ ПРОГРАММЫ 2024 ГОДА (ЗАРУБЕЖНАЯ ВЫРУЧКА), млн. долл.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600" y="1458000"/>
          <a:ext cx="14298876" cy="27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/>
                <a:gridCol w="3240000"/>
                <a:gridCol w="1296981"/>
                <a:gridCol w="1296981"/>
                <a:gridCol w="1296981"/>
                <a:gridCol w="720000"/>
                <a:gridCol w="720000"/>
                <a:gridCol w="1296981"/>
                <a:gridCol w="1296981"/>
                <a:gridCol w="1296981"/>
                <a:gridCol w="1296990"/>
              </a:tblGrid>
              <a:tr h="271440">
                <a:tc rowSpan="3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№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ПОКАЗАТЕЛЬ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ВЫПОЛНЕНИЕ ПЛАНА ПЕРИОДА ПО КОНТРАКТАЦИИ, %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ОСВОЕНИЕ (стоимость выполненных и принятых работ на проекте)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  <a:tr h="271440"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План года*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План периода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Факт за период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% вып. от плана периода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% вып. от плана года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Прогноз % вып.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  <a:tr h="271440"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(ЯНВ-АПР)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(ЯНВ-АПР)**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на конец года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КАПИТАЛЬНЫЕ СТРОИТЕЛЬНЫЕ ЗАТРАТЫ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662.3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42.1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56.1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(+42.4)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133%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(149%)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8%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СМР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530.5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27.8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33.5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(+28.6)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121%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(125%)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6%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ОБОРУДОВАНИЕ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114.7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14.3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22.6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(+13.8)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158%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(124%)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ПИР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7.4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1.4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ПРОЧИЕ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9.7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АССОЦИИРОВАННЫЕ КАПИТАЛЬНЫЕ ЗАТРАТЫ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151.7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23.8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21.9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(+6.5)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92%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(77%)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14%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71440">
                <a:tc gridSpan="2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ИТОГО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814.0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65.9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78.0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(+48.9)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112%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(113%)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11%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100%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foreign_revenu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00" y="4150800"/>
            <a:ext cx="12585600" cy="3859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4292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8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con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62800" y="-90000"/>
            <a:ext cx="13469112" cy="1058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b="1" sz="3200">
                <a:solidFill>
                  <a:srgbClr val="203864"/>
                </a:solidFill>
                <a:latin typeface="Arial Narrow"/>
              </a:defRPr>
            </a:pPr>
            <a:r>
              <a:t>ОЦЕНКА РИСКОВ И ПЛАН ПРЕДЛАГАЕМЫХ КОМПЕНСИРУЮЩИХ</a:t>
            </a:r>
            <a:br/>
            <a:r>
              <a:t>МЕРОПРИЯТИЙ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7600" y="1098000"/>
          <a:ext cx="14266800" cy="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4906800"/>
                <a:gridCol w="4320000"/>
                <a:gridCol w="4320000"/>
              </a:tblGrid>
              <a:tr h="5400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№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НАИМЕНОВАНИЕ РИСКА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ПРЕДЛАГАЕМЫЕ КОМПЕНСИРУЮЩИЕ МЕРОПРИЯТИЯ ИЛИ ПОТРЕБНОСТЬ В ПРИНЯТИИ РЕШЕНИЯ РУКОВОДСТВОМ ГК «РОСАТОМ»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595959"/>
                          </a:solidFill>
                          <a:latin typeface="Arial Narrow"/>
                        </a:defRPr>
                      </a:pPr>
                      <a:r>
                        <a:t>СТАТУС ИСПОЛНЕНИЕ КОМПЕНСИРУЮЩЕГО МЕРОПРИЯТИЯ</a:t>
                      </a:r>
                    </a:p>
                  </a:txBody>
                  <a:tcPr>
                    <a:solidFill>
                      <a:srgbClr val="DAE8F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67600" y="1418400"/>
            <a:ext cx="49068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Риск невыполнения ключевого события «Блок 5. Приёмка основания котлована ЯО для начала работ по бетонной подготовке фундаментной плиты здания реактора» в плановые сроки в связи со смещением графика работ по укреплению грунтов из-за выхода из строя бурильных установок.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47600" y="1418400"/>
            <a:ext cx="7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1</a:t>
            </a:r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6" name="TextBox 5"/>
          <p:cNvSpPr txBox="1"/>
          <p:nvPr/>
        </p:nvSpPr>
        <p:spPr>
          <a:xfrm>
            <a:off x="5774400" y="1418400"/>
            <a:ext cx="43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Мобилизация субподрядчиком дополнительных бурильных установок. Модернизация конструкции бурильных установок с целью устранения причин поломок. Разработка и согласование с Заказчиком графика выполнения  совмещенных работ по укреплению грунтов, водопонижению и разработке котлована.</a:t>
            </a:r>
            <a:br/>
            <a:br/>
            <a:br/>
            <a:br/>
            <a:br/>
            <a:br/>
            <a:br/>
            <a:br/>
          </a:p>
        </p:txBody>
      </p:sp>
      <p:sp>
        <p:nvSpPr>
          <p:cNvPr id="7" name="TextBox 6"/>
          <p:cNvSpPr txBox="1"/>
          <p:nvPr/>
        </p:nvSpPr>
        <p:spPr>
          <a:xfrm>
            <a:off x="10094400" y="1418400"/>
            <a:ext cx="4320000" cy="6591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/>
          <a:p>
            <a:pPr algn="l">
              <a:defRPr sz="1800">
                <a:solidFill>
                  <a:srgbClr val="203864"/>
                </a:solidFill>
                <a:latin typeface="Arial Narrow"/>
              </a:defRPr>
            </a:pPr>
            <a:r>
              <a:t>Срок не</a:t>
            </a:r>
            <a:br/>
            <a:r>
              <a:t>наступил</a:t>
            </a:r>
            <a:br/>
            <a:br/>
            <a:br/>
            <a:br/>
            <a:br/>
            <a:br/>
            <a:br/>
            <a:br/>
            <a:br/>
          </a:p>
        </p:txBody>
      </p:sp>
      <p:sp>
        <p:nvSpPr>
          <p:cNvPr id="8" name="Rounded Rectangle 7"/>
          <p:cNvSpPr/>
          <p:nvPr/>
        </p:nvSpPr>
        <p:spPr>
          <a:xfrm>
            <a:off x="365760" y="7955279"/>
            <a:ext cx="13898880" cy="0"/>
          </a:xfrm>
          <a:prstGeom prst="roundRect">
            <a:avLst/>
          </a:prstGeom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4292000" y="7585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595959"/>
                </a:solidFill>
                <a:latin typeface="Arial Narrow"/>
              </a:defRPr>
            </a:pPr>
            <a:r>
              <a:t>9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" y="1060704"/>
            <a:ext cx="13898880" cy="0"/>
          </a:xfrm>
          <a:prstGeom prst="roundRect">
            <a:avLst/>
          </a:prstGeom>
          <a:ln>
            <a:solidFill>
              <a:srgbClr val="1A3C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c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0" y="125999"/>
            <a:ext cx="856800" cy="910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