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60" r:id="rId2"/>
  </p:sldMasterIdLst>
  <p:notesMasterIdLst>
    <p:notesMasterId r:id="rId8"/>
  </p:notesMasterIdLst>
  <p:sldIdLst>
    <p:sldId id="257" r:id="rId3"/>
    <p:sldId id="291" r:id="rId4"/>
    <p:sldId id="282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59A4-D776-4985-9AC5-71813798C3A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680C-42E9-4FD0-B821-62A7CAF12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0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Thank you for Downloading our item form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Premast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Plus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-------------------------------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You must attribute the graphics to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plus.premast.com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: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In order to use content or a part of it, you must attribute it to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plus.premast.com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,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so we will be able to continue creating new free PowerPoint graphic resources every day.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You are free to use this item: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- For both personal and commercial projects and to modify it.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- In a website or presentation template or as part of your design.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You are not allowed to: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- Sub-license, resell or rent it.</a:t>
            </a: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- Include it in any online or offline archive or database.</a:t>
            </a:r>
          </a:p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5111F-777F-2248-BD8F-FD176871DF8F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58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E81B-886C-455A-9BF9-0A57AAF898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6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92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0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5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1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25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5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52EC8-FF3E-9454-63CC-50603238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772-E665-EF46-87FD-7CE24F824ED2}" type="datetimeFigureOut">
              <a:rPr lang="en-EG" smtClean="0"/>
              <a:t>02/26/2024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79B7-F4E8-7D8B-0619-0E1B3B22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A415-4113-14A5-A6DE-5D3E667B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C7D7-3344-9F4B-981F-356AE7C90AE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95884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2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2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8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0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CF71-B4D8-42AB-8C26-97AD9B76CF4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E4B7-A15E-4C21-87AB-30915CFFB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9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1A78656-E25E-870C-5210-9731E83FE91E}"/>
              </a:ext>
            </a:extLst>
          </p:cNvPr>
          <p:cNvSpPr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Startup Fail or Success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68C2E-322A-271A-6807-04C9CCD63884}"/>
              </a:ext>
            </a:extLst>
          </p:cNvPr>
          <p:cNvSpPr/>
          <p:nvPr/>
        </p:nvSpPr>
        <p:spPr>
          <a:xfrm>
            <a:off x="7083032" y="5579162"/>
            <a:ext cx="537414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Kaushal Joshi </a:t>
            </a:r>
          </a:p>
          <a:p>
            <a:pPr algn="ctr">
              <a:spcAft>
                <a:spcPts val="600"/>
              </a:spcAft>
            </a:pPr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Heeta Parmar</a:t>
            </a:r>
          </a:p>
        </p:txBody>
      </p:sp>
    </p:spTree>
    <p:extLst>
      <p:ext uri="{BB962C8B-B14F-4D97-AF65-F5344CB8AC3E}">
        <p14:creationId xmlns:p14="http://schemas.microsoft.com/office/powerpoint/2010/main" val="188170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3131D36-8783-3DB1-5B39-A542996D5AED}"/>
              </a:ext>
            </a:extLst>
          </p:cNvPr>
          <p:cNvGrpSpPr/>
          <p:nvPr/>
        </p:nvGrpSpPr>
        <p:grpSpPr>
          <a:xfrm>
            <a:off x="481113" y="2275114"/>
            <a:ext cx="11580258" cy="4582886"/>
            <a:chOff x="524656" y="2548154"/>
            <a:chExt cx="11500258" cy="44392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AE0303F-A416-AB49-AACE-DDA07D812C16}"/>
                </a:ext>
              </a:extLst>
            </p:cNvPr>
            <p:cNvSpPr/>
            <p:nvPr/>
          </p:nvSpPr>
          <p:spPr>
            <a:xfrm>
              <a:off x="2408240" y="3914776"/>
              <a:ext cx="7385046" cy="3072620"/>
            </a:xfrm>
            <a:custGeom>
              <a:avLst/>
              <a:gdLst>
                <a:gd name="connsiteX0" fmla="*/ 3692523 w 7385046"/>
                <a:gd name="connsiteY0" fmla="*/ 0 h 2943225"/>
                <a:gd name="connsiteX1" fmla="*/ 7359797 w 7385046"/>
                <a:gd name="connsiteY1" fmla="*/ 2810284 h 2943225"/>
                <a:gd name="connsiteX2" fmla="*/ 7385046 w 7385046"/>
                <a:gd name="connsiteY2" fmla="*/ 2943225 h 2943225"/>
                <a:gd name="connsiteX3" fmla="*/ 0 w 7385046"/>
                <a:gd name="connsiteY3" fmla="*/ 2943225 h 2943225"/>
                <a:gd name="connsiteX4" fmla="*/ 25249 w 7385046"/>
                <a:gd name="connsiteY4" fmla="*/ 2810284 h 2943225"/>
                <a:gd name="connsiteX5" fmla="*/ 3692523 w 7385046"/>
                <a:gd name="connsiteY5" fmla="*/ 0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5046" h="2943225">
                  <a:moveTo>
                    <a:pt x="3692523" y="0"/>
                  </a:moveTo>
                  <a:cubicBezTo>
                    <a:pt x="5501482" y="0"/>
                    <a:pt x="7010746" y="1206458"/>
                    <a:pt x="7359797" y="2810284"/>
                  </a:cubicBezTo>
                  <a:lnTo>
                    <a:pt x="7385046" y="2943225"/>
                  </a:lnTo>
                  <a:lnTo>
                    <a:pt x="0" y="2943225"/>
                  </a:lnTo>
                  <a:lnTo>
                    <a:pt x="25249" y="2810284"/>
                  </a:lnTo>
                  <a:cubicBezTo>
                    <a:pt x="374300" y="1206458"/>
                    <a:pt x="1883565" y="0"/>
                    <a:pt x="3692523" y="0"/>
                  </a:cubicBezTo>
                  <a:close/>
                </a:path>
              </a:pathLst>
            </a:custGeom>
            <a:solidFill>
              <a:schemeClr val="accent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G" dirty="0">
                <a:latin typeface="Roboto" panose="02000000000000000000" pitchFamily="2" charset="0"/>
              </a:endParaRPr>
            </a:p>
          </p:txBody>
        </p:sp>
        <p:sp>
          <p:nvSpPr>
            <p:cNvPr id="5" name="Graphic 31">
              <a:extLst>
                <a:ext uri="{FF2B5EF4-FFF2-40B4-BE49-F238E27FC236}">
                  <a16:creationId xmlns:a16="http://schemas.microsoft.com/office/drawing/2014/main" id="{F97CE464-E71F-FA45-802A-40679B4F3354}"/>
                </a:ext>
              </a:extLst>
            </p:cNvPr>
            <p:cNvSpPr/>
            <p:nvPr/>
          </p:nvSpPr>
          <p:spPr>
            <a:xfrm>
              <a:off x="2556802" y="5340441"/>
              <a:ext cx="636512" cy="563912"/>
            </a:xfrm>
            <a:custGeom>
              <a:avLst/>
              <a:gdLst>
                <a:gd name="connsiteX0" fmla="*/ 403155 w 563800"/>
                <a:gd name="connsiteY0" fmla="*/ 0 h 499494"/>
                <a:gd name="connsiteX1" fmla="*/ 160676 w 563800"/>
                <a:gd name="connsiteY1" fmla="*/ 0 h 499494"/>
                <a:gd name="connsiteX2" fmla="*/ 126558 w 563800"/>
                <a:gd name="connsiteY2" fmla="*/ 19720 h 499494"/>
                <a:gd name="connsiteX3" fmla="*/ 5305 w 563800"/>
                <a:gd name="connsiteY3" fmla="*/ 229986 h 499494"/>
                <a:gd name="connsiteX4" fmla="*/ 5305 w 563800"/>
                <a:gd name="connsiteY4" fmla="*/ 269536 h 499494"/>
                <a:gd name="connsiteX5" fmla="*/ 126558 w 563800"/>
                <a:gd name="connsiteY5" fmla="*/ 479802 h 499494"/>
                <a:gd name="connsiteX6" fmla="*/ 160676 w 563800"/>
                <a:gd name="connsiteY6" fmla="*/ 499494 h 499494"/>
                <a:gd name="connsiteX7" fmla="*/ 403155 w 563800"/>
                <a:gd name="connsiteY7" fmla="*/ 499494 h 499494"/>
                <a:gd name="connsiteX8" fmla="*/ 437273 w 563800"/>
                <a:gd name="connsiteY8" fmla="*/ 479802 h 499494"/>
                <a:gd name="connsiteX9" fmla="*/ 558526 w 563800"/>
                <a:gd name="connsiteY9" fmla="*/ 269536 h 499494"/>
                <a:gd name="connsiteX10" fmla="*/ 558526 w 563800"/>
                <a:gd name="connsiteY10" fmla="*/ 230096 h 499494"/>
                <a:gd name="connsiteX11" fmla="*/ 437273 w 563800"/>
                <a:gd name="connsiteY11" fmla="*/ 19720 h 499494"/>
                <a:gd name="connsiteX12" fmla="*/ 403155 w 563800"/>
                <a:gd name="connsiteY12" fmla="*/ 0 h 49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800" h="499494">
                  <a:moveTo>
                    <a:pt x="403155" y="0"/>
                  </a:moveTo>
                  <a:lnTo>
                    <a:pt x="160676" y="0"/>
                  </a:lnTo>
                  <a:cubicBezTo>
                    <a:pt x="146600" y="-7"/>
                    <a:pt x="133591" y="7512"/>
                    <a:pt x="126558" y="19720"/>
                  </a:cubicBezTo>
                  <a:lnTo>
                    <a:pt x="5305" y="229986"/>
                  </a:lnTo>
                  <a:cubicBezTo>
                    <a:pt x="-1768" y="242218"/>
                    <a:pt x="-1768" y="257304"/>
                    <a:pt x="5305" y="269536"/>
                  </a:cubicBezTo>
                  <a:lnTo>
                    <a:pt x="126558" y="479802"/>
                  </a:lnTo>
                  <a:cubicBezTo>
                    <a:pt x="133602" y="491994"/>
                    <a:pt x="146607" y="499500"/>
                    <a:pt x="160676" y="499494"/>
                  </a:cubicBezTo>
                  <a:lnTo>
                    <a:pt x="403155" y="499494"/>
                  </a:lnTo>
                  <a:cubicBezTo>
                    <a:pt x="417223" y="499494"/>
                    <a:pt x="430224" y="491991"/>
                    <a:pt x="437273" y="479802"/>
                  </a:cubicBezTo>
                  <a:lnTo>
                    <a:pt x="558526" y="269536"/>
                  </a:lnTo>
                  <a:cubicBezTo>
                    <a:pt x="565559" y="257332"/>
                    <a:pt x="565559" y="242300"/>
                    <a:pt x="558526" y="230096"/>
                  </a:cubicBezTo>
                  <a:lnTo>
                    <a:pt x="437273" y="19720"/>
                  </a:lnTo>
                  <a:cubicBezTo>
                    <a:pt x="430235" y="7516"/>
                    <a:pt x="417231" y="-1"/>
                    <a:pt x="403155" y="0"/>
                  </a:cubicBezTo>
                  <a:close/>
                </a:path>
              </a:pathLst>
            </a:custGeom>
            <a:solidFill>
              <a:schemeClr val="accent2"/>
            </a:solidFill>
            <a:ln w="2741" cap="flat">
              <a:noFill/>
              <a:prstDash val="solid"/>
              <a:miter/>
            </a:ln>
            <a:effectLst>
              <a:outerShdw blurRad="223663" dist="184088" dir="5220000" algn="tl" rotWithShape="0">
                <a:prstClr val="black">
                  <a:alpha val="13000"/>
                </a:prstClr>
              </a:outerShdw>
            </a:effectLst>
          </p:spPr>
          <p:txBody>
            <a:bodyPr rtlCol="0" anchor="ctr"/>
            <a:lstStyle/>
            <a:p>
              <a:endParaRPr lang="en-EG" dirty="0">
                <a:latin typeface="Roboto" panose="02000000000000000000" pitchFamily="2" charset="0"/>
              </a:endParaRPr>
            </a:p>
          </p:txBody>
        </p:sp>
        <p:sp>
          <p:nvSpPr>
            <p:cNvPr id="6" name="Graphic 31">
              <a:extLst>
                <a:ext uri="{FF2B5EF4-FFF2-40B4-BE49-F238E27FC236}">
                  <a16:creationId xmlns:a16="http://schemas.microsoft.com/office/drawing/2014/main" id="{A15EDE47-2488-E54F-B49E-5C5C064B86C0}"/>
                </a:ext>
              </a:extLst>
            </p:cNvPr>
            <p:cNvSpPr/>
            <p:nvPr/>
          </p:nvSpPr>
          <p:spPr>
            <a:xfrm>
              <a:off x="3930065" y="4106289"/>
              <a:ext cx="636512" cy="563912"/>
            </a:xfrm>
            <a:custGeom>
              <a:avLst/>
              <a:gdLst>
                <a:gd name="connsiteX0" fmla="*/ 403155 w 563800"/>
                <a:gd name="connsiteY0" fmla="*/ 0 h 499494"/>
                <a:gd name="connsiteX1" fmla="*/ 160676 w 563800"/>
                <a:gd name="connsiteY1" fmla="*/ 0 h 499494"/>
                <a:gd name="connsiteX2" fmla="*/ 126558 w 563800"/>
                <a:gd name="connsiteY2" fmla="*/ 19720 h 499494"/>
                <a:gd name="connsiteX3" fmla="*/ 5305 w 563800"/>
                <a:gd name="connsiteY3" fmla="*/ 229986 h 499494"/>
                <a:gd name="connsiteX4" fmla="*/ 5305 w 563800"/>
                <a:gd name="connsiteY4" fmla="*/ 269536 h 499494"/>
                <a:gd name="connsiteX5" fmla="*/ 126558 w 563800"/>
                <a:gd name="connsiteY5" fmla="*/ 479802 h 499494"/>
                <a:gd name="connsiteX6" fmla="*/ 160676 w 563800"/>
                <a:gd name="connsiteY6" fmla="*/ 499494 h 499494"/>
                <a:gd name="connsiteX7" fmla="*/ 403155 w 563800"/>
                <a:gd name="connsiteY7" fmla="*/ 499494 h 499494"/>
                <a:gd name="connsiteX8" fmla="*/ 437273 w 563800"/>
                <a:gd name="connsiteY8" fmla="*/ 479802 h 499494"/>
                <a:gd name="connsiteX9" fmla="*/ 558526 w 563800"/>
                <a:gd name="connsiteY9" fmla="*/ 269536 h 499494"/>
                <a:gd name="connsiteX10" fmla="*/ 558526 w 563800"/>
                <a:gd name="connsiteY10" fmla="*/ 230096 h 499494"/>
                <a:gd name="connsiteX11" fmla="*/ 437273 w 563800"/>
                <a:gd name="connsiteY11" fmla="*/ 19720 h 499494"/>
                <a:gd name="connsiteX12" fmla="*/ 403155 w 563800"/>
                <a:gd name="connsiteY12" fmla="*/ 0 h 49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800" h="499494">
                  <a:moveTo>
                    <a:pt x="403155" y="0"/>
                  </a:moveTo>
                  <a:lnTo>
                    <a:pt x="160676" y="0"/>
                  </a:lnTo>
                  <a:cubicBezTo>
                    <a:pt x="146600" y="-7"/>
                    <a:pt x="133591" y="7512"/>
                    <a:pt x="126558" y="19720"/>
                  </a:cubicBezTo>
                  <a:lnTo>
                    <a:pt x="5305" y="229986"/>
                  </a:lnTo>
                  <a:cubicBezTo>
                    <a:pt x="-1768" y="242218"/>
                    <a:pt x="-1768" y="257304"/>
                    <a:pt x="5305" y="269536"/>
                  </a:cubicBezTo>
                  <a:lnTo>
                    <a:pt x="126558" y="479802"/>
                  </a:lnTo>
                  <a:cubicBezTo>
                    <a:pt x="133602" y="491994"/>
                    <a:pt x="146607" y="499500"/>
                    <a:pt x="160676" y="499494"/>
                  </a:cubicBezTo>
                  <a:lnTo>
                    <a:pt x="403155" y="499494"/>
                  </a:lnTo>
                  <a:cubicBezTo>
                    <a:pt x="417223" y="499494"/>
                    <a:pt x="430224" y="491991"/>
                    <a:pt x="437273" y="479802"/>
                  </a:cubicBezTo>
                  <a:lnTo>
                    <a:pt x="558526" y="269536"/>
                  </a:lnTo>
                  <a:cubicBezTo>
                    <a:pt x="565559" y="257332"/>
                    <a:pt x="565559" y="242300"/>
                    <a:pt x="558526" y="230096"/>
                  </a:cubicBezTo>
                  <a:lnTo>
                    <a:pt x="437273" y="19720"/>
                  </a:lnTo>
                  <a:cubicBezTo>
                    <a:pt x="430235" y="7516"/>
                    <a:pt x="417231" y="-1"/>
                    <a:pt x="403155" y="0"/>
                  </a:cubicBezTo>
                  <a:close/>
                </a:path>
              </a:pathLst>
            </a:custGeom>
            <a:solidFill>
              <a:schemeClr val="accent2"/>
            </a:solidFill>
            <a:ln w="2741" cap="flat">
              <a:noFill/>
              <a:prstDash val="solid"/>
              <a:miter/>
            </a:ln>
            <a:effectLst>
              <a:outerShdw blurRad="223663" dist="184088" dir="5220000" algn="tl" rotWithShape="0">
                <a:prstClr val="black">
                  <a:alpha val="13000"/>
                </a:prstClr>
              </a:outerShdw>
            </a:effectLst>
          </p:spPr>
          <p:txBody>
            <a:bodyPr rtlCol="0" anchor="ctr"/>
            <a:lstStyle/>
            <a:p>
              <a:endParaRPr lang="en-EG" dirty="0">
                <a:latin typeface="Roboto" panose="02000000000000000000" pitchFamily="2" charset="0"/>
              </a:endParaRPr>
            </a:p>
          </p:txBody>
        </p:sp>
        <p:sp>
          <p:nvSpPr>
            <p:cNvPr id="7" name="Graphic 31">
              <a:extLst>
                <a:ext uri="{FF2B5EF4-FFF2-40B4-BE49-F238E27FC236}">
                  <a16:creationId xmlns:a16="http://schemas.microsoft.com/office/drawing/2014/main" id="{2F745B3E-928C-384A-AD90-BBE585CBCB9A}"/>
                </a:ext>
              </a:extLst>
            </p:cNvPr>
            <p:cNvSpPr/>
            <p:nvPr/>
          </p:nvSpPr>
          <p:spPr>
            <a:xfrm>
              <a:off x="5777744" y="3632819"/>
              <a:ext cx="636512" cy="563912"/>
            </a:xfrm>
            <a:custGeom>
              <a:avLst/>
              <a:gdLst>
                <a:gd name="connsiteX0" fmla="*/ 403155 w 563800"/>
                <a:gd name="connsiteY0" fmla="*/ 0 h 499494"/>
                <a:gd name="connsiteX1" fmla="*/ 160676 w 563800"/>
                <a:gd name="connsiteY1" fmla="*/ 0 h 499494"/>
                <a:gd name="connsiteX2" fmla="*/ 126558 w 563800"/>
                <a:gd name="connsiteY2" fmla="*/ 19720 h 499494"/>
                <a:gd name="connsiteX3" fmla="*/ 5305 w 563800"/>
                <a:gd name="connsiteY3" fmla="*/ 229986 h 499494"/>
                <a:gd name="connsiteX4" fmla="*/ 5305 w 563800"/>
                <a:gd name="connsiteY4" fmla="*/ 269536 h 499494"/>
                <a:gd name="connsiteX5" fmla="*/ 126558 w 563800"/>
                <a:gd name="connsiteY5" fmla="*/ 479802 h 499494"/>
                <a:gd name="connsiteX6" fmla="*/ 160676 w 563800"/>
                <a:gd name="connsiteY6" fmla="*/ 499494 h 499494"/>
                <a:gd name="connsiteX7" fmla="*/ 403155 w 563800"/>
                <a:gd name="connsiteY7" fmla="*/ 499494 h 499494"/>
                <a:gd name="connsiteX8" fmla="*/ 437273 w 563800"/>
                <a:gd name="connsiteY8" fmla="*/ 479802 h 499494"/>
                <a:gd name="connsiteX9" fmla="*/ 558526 w 563800"/>
                <a:gd name="connsiteY9" fmla="*/ 269536 h 499494"/>
                <a:gd name="connsiteX10" fmla="*/ 558526 w 563800"/>
                <a:gd name="connsiteY10" fmla="*/ 230096 h 499494"/>
                <a:gd name="connsiteX11" fmla="*/ 437273 w 563800"/>
                <a:gd name="connsiteY11" fmla="*/ 19720 h 499494"/>
                <a:gd name="connsiteX12" fmla="*/ 403155 w 563800"/>
                <a:gd name="connsiteY12" fmla="*/ 0 h 49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800" h="499494">
                  <a:moveTo>
                    <a:pt x="403155" y="0"/>
                  </a:moveTo>
                  <a:lnTo>
                    <a:pt x="160676" y="0"/>
                  </a:lnTo>
                  <a:cubicBezTo>
                    <a:pt x="146600" y="-7"/>
                    <a:pt x="133591" y="7512"/>
                    <a:pt x="126558" y="19720"/>
                  </a:cubicBezTo>
                  <a:lnTo>
                    <a:pt x="5305" y="229986"/>
                  </a:lnTo>
                  <a:cubicBezTo>
                    <a:pt x="-1768" y="242218"/>
                    <a:pt x="-1768" y="257304"/>
                    <a:pt x="5305" y="269536"/>
                  </a:cubicBezTo>
                  <a:lnTo>
                    <a:pt x="126558" y="479802"/>
                  </a:lnTo>
                  <a:cubicBezTo>
                    <a:pt x="133602" y="491994"/>
                    <a:pt x="146607" y="499500"/>
                    <a:pt x="160676" y="499494"/>
                  </a:cubicBezTo>
                  <a:lnTo>
                    <a:pt x="403155" y="499494"/>
                  </a:lnTo>
                  <a:cubicBezTo>
                    <a:pt x="417223" y="499494"/>
                    <a:pt x="430224" y="491991"/>
                    <a:pt x="437273" y="479802"/>
                  </a:cubicBezTo>
                  <a:lnTo>
                    <a:pt x="558526" y="269536"/>
                  </a:lnTo>
                  <a:cubicBezTo>
                    <a:pt x="565559" y="257332"/>
                    <a:pt x="565559" y="242300"/>
                    <a:pt x="558526" y="230096"/>
                  </a:cubicBezTo>
                  <a:lnTo>
                    <a:pt x="437273" y="19720"/>
                  </a:lnTo>
                  <a:cubicBezTo>
                    <a:pt x="430235" y="7516"/>
                    <a:pt x="417231" y="-1"/>
                    <a:pt x="403155" y="0"/>
                  </a:cubicBezTo>
                  <a:close/>
                </a:path>
              </a:pathLst>
            </a:custGeom>
            <a:solidFill>
              <a:schemeClr val="accent2"/>
            </a:solidFill>
            <a:ln w="2741" cap="flat">
              <a:noFill/>
              <a:prstDash val="solid"/>
              <a:miter/>
            </a:ln>
            <a:effectLst>
              <a:outerShdw blurRad="223663" dist="184088" dir="5220000" algn="tl" rotWithShape="0">
                <a:prstClr val="black">
                  <a:alpha val="13000"/>
                </a:prstClr>
              </a:outerShdw>
            </a:effectLst>
          </p:spPr>
          <p:txBody>
            <a:bodyPr rtlCol="0" anchor="ctr"/>
            <a:lstStyle/>
            <a:p>
              <a:endParaRPr lang="en-EG" dirty="0">
                <a:latin typeface="Roboto" panose="02000000000000000000" pitchFamily="2" charset="0"/>
              </a:endParaRPr>
            </a:p>
          </p:txBody>
        </p:sp>
        <p:sp>
          <p:nvSpPr>
            <p:cNvPr id="8" name="Graphic 31">
              <a:extLst>
                <a:ext uri="{FF2B5EF4-FFF2-40B4-BE49-F238E27FC236}">
                  <a16:creationId xmlns:a16="http://schemas.microsoft.com/office/drawing/2014/main" id="{24C90A99-B692-F640-9FA5-DD9A0C30B059}"/>
                </a:ext>
              </a:extLst>
            </p:cNvPr>
            <p:cNvSpPr/>
            <p:nvPr/>
          </p:nvSpPr>
          <p:spPr>
            <a:xfrm>
              <a:off x="7625423" y="4158142"/>
              <a:ext cx="636512" cy="563912"/>
            </a:xfrm>
            <a:custGeom>
              <a:avLst/>
              <a:gdLst>
                <a:gd name="connsiteX0" fmla="*/ 403155 w 563800"/>
                <a:gd name="connsiteY0" fmla="*/ 0 h 499494"/>
                <a:gd name="connsiteX1" fmla="*/ 160676 w 563800"/>
                <a:gd name="connsiteY1" fmla="*/ 0 h 499494"/>
                <a:gd name="connsiteX2" fmla="*/ 126558 w 563800"/>
                <a:gd name="connsiteY2" fmla="*/ 19720 h 499494"/>
                <a:gd name="connsiteX3" fmla="*/ 5305 w 563800"/>
                <a:gd name="connsiteY3" fmla="*/ 229986 h 499494"/>
                <a:gd name="connsiteX4" fmla="*/ 5305 w 563800"/>
                <a:gd name="connsiteY4" fmla="*/ 269536 h 499494"/>
                <a:gd name="connsiteX5" fmla="*/ 126558 w 563800"/>
                <a:gd name="connsiteY5" fmla="*/ 479802 h 499494"/>
                <a:gd name="connsiteX6" fmla="*/ 160676 w 563800"/>
                <a:gd name="connsiteY6" fmla="*/ 499494 h 499494"/>
                <a:gd name="connsiteX7" fmla="*/ 403155 w 563800"/>
                <a:gd name="connsiteY7" fmla="*/ 499494 h 499494"/>
                <a:gd name="connsiteX8" fmla="*/ 437273 w 563800"/>
                <a:gd name="connsiteY8" fmla="*/ 479802 h 499494"/>
                <a:gd name="connsiteX9" fmla="*/ 558526 w 563800"/>
                <a:gd name="connsiteY9" fmla="*/ 269536 h 499494"/>
                <a:gd name="connsiteX10" fmla="*/ 558526 w 563800"/>
                <a:gd name="connsiteY10" fmla="*/ 230096 h 499494"/>
                <a:gd name="connsiteX11" fmla="*/ 437273 w 563800"/>
                <a:gd name="connsiteY11" fmla="*/ 19720 h 499494"/>
                <a:gd name="connsiteX12" fmla="*/ 403155 w 563800"/>
                <a:gd name="connsiteY12" fmla="*/ 0 h 49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800" h="499494">
                  <a:moveTo>
                    <a:pt x="403155" y="0"/>
                  </a:moveTo>
                  <a:lnTo>
                    <a:pt x="160676" y="0"/>
                  </a:lnTo>
                  <a:cubicBezTo>
                    <a:pt x="146600" y="-7"/>
                    <a:pt x="133591" y="7512"/>
                    <a:pt x="126558" y="19720"/>
                  </a:cubicBezTo>
                  <a:lnTo>
                    <a:pt x="5305" y="229986"/>
                  </a:lnTo>
                  <a:cubicBezTo>
                    <a:pt x="-1768" y="242218"/>
                    <a:pt x="-1768" y="257304"/>
                    <a:pt x="5305" y="269536"/>
                  </a:cubicBezTo>
                  <a:lnTo>
                    <a:pt x="126558" y="479802"/>
                  </a:lnTo>
                  <a:cubicBezTo>
                    <a:pt x="133602" y="491994"/>
                    <a:pt x="146607" y="499500"/>
                    <a:pt x="160676" y="499494"/>
                  </a:cubicBezTo>
                  <a:lnTo>
                    <a:pt x="403155" y="499494"/>
                  </a:lnTo>
                  <a:cubicBezTo>
                    <a:pt x="417223" y="499494"/>
                    <a:pt x="430224" y="491991"/>
                    <a:pt x="437273" y="479802"/>
                  </a:cubicBezTo>
                  <a:lnTo>
                    <a:pt x="558526" y="269536"/>
                  </a:lnTo>
                  <a:cubicBezTo>
                    <a:pt x="565559" y="257332"/>
                    <a:pt x="565559" y="242300"/>
                    <a:pt x="558526" y="230096"/>
                  </a:cubicBezTo>
                  <a:lnTo>
                    <a:pt x="437273" y="19720"/>
                  </a:lnTo>
                  <a:cubicBezTo>
                    <a:pt x="430235" y="7516"/>
                    <a:pt x="417231" y="-1"/>
                    <a:pt x="403155" y="0"/>
                  </a:cubicBezTo>
                  <a:close/>
                </a:path>
              </a:pathLst>
            </a:custGeom>
            <a:solidFill>
              <a:schemeClr val="accent2"/>
            </a:solidFill>
            <a:ln w="2741" cap="flat">
              <a:noFill/>
              <a:prstDash val="solid"/>
              <a:miter/>
            </a:ln>
            <a:effectLst>
              <a:outerShdw blurRad="223663" dist="184088" dir="5220000" algn="tl" rotWithShape="0">
                <a:prstClr val="black">
                  <a:alpha val="13000"/>
                </a:prstClr>
              </a:outerShdw>
            </a:effectLst>
          </p:spPr>
          <p:txBody>
            <a:bodyPr rtlCol="0" anchor="ctr"/>
            <a:lstStyle/>
            <a:p>
              <a:endParaRPr lang="en-EG" dirty="0">
                <a:latin typeface="Roboto" panose="02000000000000000000" pitchFamily="2" charset="0"/>
              </a:endParaRPr>
            </a:p>
          </p:txBody>
        </p:sp>
        <p:sp>
          <p:nvSpPr>
            <p:cNvPr id="9" name="Graphic 31">
              <a:extLst>
                <a:ext uri="{FF2B5EF4-FFF2-40B4-BE49-F238E27FC236}">
                  <a16:creationId xmlns:a16="http://schemas.microsoft.com/office/drawing/2014/main" id="{EB48AEC5-DB1B-F649-AAC9-7323AB9287B0}"/>
                </a:ext>
              </a:extLst>
            </p:cNvPr>
            <p:cNvSpPr/>
            <p:nvPr/>
          </p:nvSpPr>
          <p:spPr>
            <a:xfrm>
              <a:off x="8998688" y="5340441"/>
              <a:ext cx="636512" cy="563912"/>
            </a:xfrm>
            <a:custGeom>
              <a:avLst/>
              <a:gdLst>
                <a:gd name="connsiteX0" fmla="*/ 403155 w 563800"/>
                <a:gd name="connsiteY0" fmla="*/ 0 h 499494"/>
                <a:gd name="connsiteX1" fmla="*/ 160676 w 563800"/>
                <a:gd name="connsiteY1" fmla="*/ 0 h 499494"/>
                <a:gd name="connsiteX2" fmla="*/ 126558 w 563800"/>
                <a:gd name="connsiteY2" fmla="*/ 19720 h 499494"/>
                <a:gd name="connsiteX3" fmla="*/ 5305 w 563800"/>
                <a:gd name="connsiteY3" fmla="*/ 229986 h 499494"/>
                <a:gd name="connsiteX4" fmla="*/ 5305 w 563800"/>
                <a:gd name="connsiteY4" fmla="*/ 269536 h 499494"/>
                <a:gd name="connsiteX5" fmla="*/ 126558 w 563800"/>
                <a:gd name="connsiteY5" fmla="*/ 479802 h 499494"/>
                <a:gd name="connsiteX6" fmla="*/ 160676 w 563800"/>
                <a:gd name="connsiteY6" fmla="*/ 499494 h 499494"/>
                <a:gd name="connsiteX7" fmla="*/ 403155 w 563800"/>
                <a:gd name="connsiteY7" fmla="*/ 499494 h 499494"/>
                <a:gd name="connsiteX8" fmla="*/ 437273 w 563800"/>
                <a:gd name="connsiteY8" fmla="*/ 479802 h 499494"/>
                <a:gd name="connsiteX9" fmla="*/ 558526 w 563800"/>
                <a:gd name="connsiteY9" fmla="*/ 269536 h 499494"/>
                <a:gd name="connsiteX10" fmla="*/ 558526 w 563800"/>
                <a:gd name="connsiteY10" fmla="*/ 230096 h 499494"/>
                <a:gd name="connsiteX11" fmla="*/ 437273 w 563800"/>
                <a:gd name="connsiteY11" fmla="*/ 19720 h 499494"/>
                <a:gd name="connsiteX12" fmla="*/ 403155 w 563800"/>
                <a:gd name="connsiteY12" fmla="*/ 0 h 49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800" h="499494">
                  <a:moveTo>
                    <a:pt x="403155" y="0"/>
                  </a:moveTo>
                  <a:lnTo>
                    <a:pt x="160676" y="0"/>
                  </a:lnTo>
                  <a:cubicBezTo>
                    <a:pt x="146600" y="-7"/>
                    <a:pt x="133591" y="7512"/>
                    <a:pt x="126558" y="19720"/>
                  </a:cubicBezTo>
                  <a:lnTo>
                    <a:pt x="5305" y="229986"/>
                  </a:lnTo>
                  <a:cubicBezTo>
                    <a:pt x="-1768" y="242218"/>
                    <a:pt x="-1768" y="257304"/>
                    <a:pt x="5305" y="269536"/>
                  </a:cubicBezTo>
                  <a:lnTo>
                    <a:pt x="126558" y="479802"/>
                  </a:lnTo>
                  <a:cubicBezTo>
                    <a:pt x="133602" y="491994"/>
                    <a:pt x="146607" y="499500"/>
                    <a:pt x="160676" y="499494"/>
                  </a:cubicBezTo>
                  <a:lnTo>
                    <a:pt x="403155" y="499494"/>
                  </a:lnTo>
                  <a:cubicBezTo>
                    <a:pt x="417223" y="499494"/>
                    <a:pt x="430224" y="491991"/>
                    <a:pt x="437273" y="479802"/>
                  </a:cubicBezTo>
                  <a:lnTo>
                    <a:pt x="558526" y="269536"/>
                  </a:lnTo>
                  <a:cubicBezTo>
                    <a:pt x="565559" y="257332"/>
                    <a:pt x="565559" y="242300"/>
                    <a:pt x="558526" y="230096"/>
                  </a:cubicBezTo>
                  <a:lnTo>
                    <a:pt x="437273" y="19720"/>
                  </a:lnTo>
                  <a:cubicBezTo>
                    <a:pt x="430235" y="7516"/>
                    <a:pt x="417231" y="-1"/>
                    <a:pt x="403155" y="0"/>
                  </a:cubicBezTo>
                  <a:close/>
                </a:path>
              </a:pathLst>
            </a:custGeom>
            <a:solidFill>
              <a:schemeClr val="accent2"/>
            </a:solidFill>
            <a:ln w="2741" cap="flat">
              <a:noFill/>
              <a:prstDash val="solid"/>
              <a:miter/>
            </a:ln>
            <a:effectLst>
              <a:outerShdw blurRad="223663" dist="184088" dir="5220000" algn="tl" rotWithShape="0">
                <a:prstClr val="black">
                  <a:alpha val="13000"/>
                </a:prstClr>
              </a:outerShdw>
            </a:effectLst>
          </p:spPr>
          <p:txBody>
            <a:bodyPr rtlCol="0" anchor="ctr"/>
            <a:lstStyle/>
            <a:p>
              <a:endParaRPr lang="en-EG" dirty="0">
                <a:latin typeface="Roboto" panose="02000000000000000000" pitchFamily="2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348100B-5EA5-15BD-E277-7A54074F7BAD}"/>
                </a:ext>
              </a:extLst>
            </p:cNvPr>
            <p:cNvGrpSpPr/>
            <p:nvPr/>
          </p:nvGrpSpPr>
          <p:grpSpPr>
            <a:xfrm>
              <a:off x="524656" y="4855707"/>
              <a:ext cx="1995485" cy="1327767"/>
              <a:chOff x="732218" y="4957970"/>
              <a:chExt cx="1779529" cy="121502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A81CA-0AF2-2E40-BC77-69F600E20A92}"/>
                  </a:ext>
                </a:extLst>
              </p:cNvPr>
              <p:cNvSpPr txBox="1"/>
              <p:nvPr/>
            </p:nvSpPr>
            <p:spPr>
              <a:xfrm>
                <a:off x="801387" y="4957970"/>
                <a:ext cx="1710360" cy="412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b="1" u="sng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What are they? </a:t>
                </a:r>
                <a:endParaRPr lang="en-US" sz="2000" b="1" u="sng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800EC-29CD-4D4B-B7AF-4F3F4B5F4188}"/>
                  </a:ext>
                </a:extLst>
              </p:cNvPr>
              <p:cNvSpPr txBox="1"/>
              <p:nvPr/>
            </p:nvSpPr>
            <p:spPr>
              <a:xfrm>
                <a:off x="732218" y="5234185"/>
                <a:ext cx="1710360" cy="938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New businesses developing innovative products &amp; services.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46E1494-1629-DA5E-F98D-8835EFBFB601}"/>
                </a:ext>
              </a:extLst>
            </p:cNvPr>
            <p:cNvGrpSpPr/>
            <p:nvPr/>
          </p:nvGrpSpPr>
          <p:grpSpPr>
            <a:xfrm>
              <a:off x="1483617" y="3222977"/>
              <a:ext cx="2427787" cy="1315584"/>
              <a:chOff x="1317812" y="3740563"/>
              <a:chExt cx="2427787" cy="131558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D61CB-53EC-6A4E-A547-DB98E3AF6E2B}"/>
                  </a:ext>
                </a:extLst>
              </p:cNvPr>
              <p:cNvSpPr txBox="1"/>
              <p:nvPr/>
            </p:nvSpPr>
            <p:spPr>
              <a:xfrm>
                <a:off x="1988432" y="4030225"/>
                <a:ext cx="1757166" cy="102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High Costs, limited revenue, requiring significant capital.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6D45E-A445-7F45-9049-27DDD3D54432}"/>
                  </a:ext>
                </a:extLst>
              </p:cNvPr>
              <p:cNvSpPr txBox="1"/>
              <p:nvPr/>
            </p:nvSpPr>
            <p:spPr>
              <a:xfrm>
                <a:off x="1317812" y="3740563"/>
                <a:ext cx="2427787" cy="4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u="sng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Challenges</a:t>
                </a:r>
                <a:endParaRPr lang="en-US" sz="1400" b="1" u="sng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8FC6BD-4BED-CD4E-B4CB-BB2FE18662D3}"/>
                </a:ext>
              </a:extLst>
            </p:cNvPr>
            <p:cNvSpPr txBox="1"/>
            <p:nvPr/>
          </p:nvSpPr>
          <p:spPr>
            <a:xfrm>
              <a:off x="4414890" y="2922514"/>
              <a:ext cx="3543387" cy="70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Multiple rounds (seed, Series A, B, C…</a:t>
              </a:r>
              <a:r>
                <a:rPr lang="en-US" sz="1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etc</a:t>
              </a: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) from investors like VCs.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639257-F7C3-FE4E-AC9F-CA21BE8D2B68}"/>
                </a:ext>
              </a:extLst>
            </p:cNvPr>
            <p:cNvSpPr txBox="1"/>
            <p:nvPr/>
          </p:nvSpPr>
          <p:spPr>
            <a:xfrm>
              <a:off x="5068201" y="2548154"/>
              <a:ext cx="2055598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u="sng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Funding</a:t>
              </a: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2F9AB8-E892-A84B-BC40-4F02356CD71A}"/>
                </a:ext>
              </a:extLst>
            </p:cNvPr>
            <p:cNvGrpSpPr/>
            <p:nvPr/>
          </p:nvGrpSpPr>
          <p:grpSpPr>
            <a:xfrm>
              <a:off x="8511890" y="3252121"/>
              <a:ext cx="2246620" cy="1316042"/>
              <a:chOff x="5098478" y="2567372"/>
              <a:chExt cx="1710360" cy="131604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B90D4B-CFA8-0F46-A1D9-D4B3628A881F}"/>
                  </a:ext>
                </a:extLst>
              </p:cNvPr>
              <p:cNvSpPr txBox="1"/>
              <p:nvPr/>
            </p:nvSpPr>
            <p:spPr>
              <a:xfrm>
                <a:off x="5098478" y="2887225"/>
                <a:ext cx="1710360" cy="996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Acquistion</a:t>
                </a:r>
                <a:r>
                  <a:rPr lang="en-US" sz="1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by another company or becoming publicly traded.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C10AFE-3054-C047-ACCD-A4D19FA16B49}"/>
                  </a:ext>
                </a:extLst>
              </p:cNvPr>
              <p:cNvSpPr txBox="1"/>
              <p:nvPr/>
            </p:nvSpPr>
            <p:spPr>
              <a:xfrm>
                <a:off x="5098478" y="2567372"/>
                <a:ext cx="1710360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Goal</a:t>
                </a:r>
                <a:r>
                  <a:rPr lang="en-US" sz="12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3FE1D0-020F-ED4C-9BB6-0FCFC7637FC7}"/>
                </a:ext>
              </a:extLst>
            </p:cNvPr>
            <p:cNvGrpSpPr/>
            <p:nvPr/>
          </p:nvGrpSpPr>
          <p:grpSpPr>
            <a:xfrm>
              <a:off x="9650192" y="4855707"/>
              <a:ext cx="2374722" cy="1315781"/>
              <a:chOff x="5075614" y="2567632"/>
              <a:chExt cx="1733224" cy="131578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55D72E-0050-C944-9F03-731B54184662}"/>
                  </a:ext>
                </a:extLst>
              </p:cNvPr>
              <p:cNvSpPr txBox="1"/>
              <p:nvPr/>
            </p:nvSpPr>
            <p:spPr>
              <a:xfrm>
                <a:off x="5098478" y="2887225"/>
                <a:ext cx="1710360" cy="996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CrowdFunding</a:t>
                </a:r>
                <a:r>
                  <a:rPr lang="en-US" sz="14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 allows broader participation in startup investment.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DBD094-4208-D744-ACF6-422773280721}"/>
                  </a:ext>
                </a:extLst>
              </p:cNvPr>
              <p:cNvSpPr txBox="1"/>
              <p:nvPr/>
            </p:nvSpPr>
            <p:spPr>
              <a:xfrm>
                <a:off x="5075614" y="2567632"/>
                <a:ext cx="1710360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New Trend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3D95FD-08DD-2C49-A7CA-EC2616EECBCD}"/>
                </a:ext>
              </a:extLst>
            </p:cNvPr>
            <p:cNvSpPr txBox="1"/>
            <p:nvPr/>
          </p:nvSpPr>
          <p:spPr>
            <a:xfrm>
              <a:off x="3555990" y="4834733"/>
              <a:ext cx="5105401" cy="14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Startup investment can be very risky due to the high failure rate of startups. People like angel investors and venture capitalists have a very high risk while they are investing in startups.</a:t>
              </a:r>
              <a:endParaRPr 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BAA2E0-31AE-F64C-B67E-7B1B8F3D1CB8}"/>
                </a:ext>
              </a:extLst>
            </p:cNvPr>
            <p:cNvSpPr txBox="1"/>
            <p:nvPr/>
          </p:nvSpPr>
          <p:spPr>
            <a:xfrm>
              <a:off x="2662679" y="5453121"/>
              <a:ext cx="4247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cs typeface="Archivo SemiBold" pitchFamily="2" charset="0"/>
                </a:rPr>
                <a:t>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20FF3B-F658-6C40-9AB1-B2149AE4CDC1}"/>
                </a:ext>
              </a:extLst>
            </p:cNvPr>
            <p:cNvSpPr txBox="1"/>
            <p:nvPr/>
          </p:nvSpPr>
          <p:spPr>
            <a:xfrm>
              <a:off x="4035942" y="4218968"/>
              <a:ext cx="4247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cs typeface="Archivo SemiBold" pitchFamily="2" charset="0"/>
                </a:rPr>
                <a:t>02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6A0F1B3-5C4C-C84D-A262-02BF756CD456}"/>
                </a:ext>
              </a:extLst>
            </p:cNvPr>
            <p:cNvSpPr txBox="1"/>
            <p:nvPr/>
          </p:nvSpPr>
          <p:spPr>
            <a:xfrm>
              <a:off x="5883621" y="3740517"/>
              <a:ext cx="4247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cs typeface="Archivo SemiBold" pitchFamily="2" charset="0"/>
                </a:rPr>
                <a:t>03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715853-A8DA-D349-A0A3-CA25C3435B69}"/>
                </a:ext>
              </a:extLst>
            </p:cNvPr>
            <p:cNvSpPr txBox="1"/>
            <p:nvPr/>
          </p:nvSpPr>
          <p:spPr>
            <a:xfrm>
              <a:off x="7731300" y="4270821"/>
              <a:ext cx="4247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cs typeface="Archivo SemiBold" pitchFamily="2" charset="0"/>
                </a:rPr>
                <a:t>04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1D3F2-2A84-2F49-B37E-CBD3A9382B3F}"/>
                </a:ext>
              </a:extLst>
            </p:cNvPr>
            <p:cNvSpPr txBox="1"/>
            <p:nvPr/>
          </p:nvSpPr>
          <p:spPr>
            <a:xfrm>
              <a:off x="9104565" y="5453120"/>
              <a:ext cx="4247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Roboto" panose="02000000000000000000" pitchFamily="2" charset="0"/>
                  <a:cs typeface="Archivo SemiBold" pitchFamily="2" charset="0"/>
                </a:rPr>
                <a:t>05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267E4C-03DA-B874-9AED-8E192CF25F38}"/>
              </a:ext>
            </a:extLst>
          </p:cNvPr>
          <p:cNvGrpSpPr/>
          <p:nvPr/>
        </p:nvGrpSpPr>
        <p:grpSpPr>
          <a:xfrm>
            <a:off x="1362777" y="329051"/>
            <a:ext cx="9639300" cy="1893039"/>
            <a:chOff x="1346833" y="536464"/>
            <a:chExt cx="8893627" cy="15423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201779-D1E2-87D8-9AE6-C837E3FC6502}"/>
                </a:ext>
              </a:extLst>
            </p:cNvPr>
            <p:cNvSpPr txBox="1"/>
            <p:nvPr/>
          </p:nvSpPr>
          <p:spPr>
            <a:xfrm>
              <a:off x="2615269" y="536464"/>
              <a:ext cx="6212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Introduction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971837-9885-7F62-327D-EF462F943A8F}"/>
                </a:ext>
              </a:extLst>
            </p:cNvPr>
            <p:cNvSpPr txBox="1"/>
            <p:nvPr/>
          </p:nvSpPr>
          <p:spPr>
            <a:xfrm>
              <a:off x="1346833" y="1100834"/>
              <a:ext cx="8893627" cy="977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Startup refers to a company that is in their first stages of operations. </a:t>
              </a:r>
            </a:p>
            <a:p>
              <a:pPr algn="ctr"/>
              <a:r>
                <a:rPr lang="en-US" sz="2400" dirty="0"/>
                <a:t>Startups can be founded by one or more entrepreneurs who are working on developing a product or service.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9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rgbClr val="FFFFFF"/>
                </a:solidFill>
              </a:rPr>
              <a:t>Objective </a:t>
            </a:r>
            <a:br>
              <a:rPr lang="en-IN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D9F43-3405-2E63-F09A-518331FF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r>
              <a:rPr lang="en-IN" b="0" i="0" u="none" strike="noStrike" dirty="0">
                <a:effectLst/>
                <a:latin typeface="Inter"/>
              </a:rPr>
              <a:t>To assist startup investors with their decisions, in this project we aim to find the important features that lead to startup success and forecast a company’s success with supervised machine learning methods.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BCA62-25ED-51FF-8A7B-F7806DC9069E}"/>
              </a:ext>
            </a:extLst>
          </p:cNvPr>
          <p:cNvSpPr txBox="1"/>
          <p:nvPr/>
        </p:nvSpPr>
        <p:spPr>
          <a:xfrm>
            <a:off x="5195329" y="25180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9FC63-3757-D0DA-99E4-2A2A663431D0}"/>
              </a:ext>
            </a:extLst>
          </p:cNvPr>
          <p:cNvSpPr txBox="1"/>
          <p:nvPr/>
        </p:nvSpPr>
        <p:spPr>
          <a:xfrm>
            <a:off x="5195329" y="25180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2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27A5E0-88AC-5B60-EA63-B184AA9E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80431" cy="67665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370B49B-A0CF-8843-7E14-0C1F1994139B}"/>
              </a:ext>
            </a:extLst>
          </p:cNvPr>
          <p:cNvGrpSpPr/>
          <p:nvPr/>
        </p:nvGrpSpPr>
        <p:grpSpPr>
          <a:xfrm>
            <a:off x="4160831" y="2659121"/>
            <a:ext cx="3200400" cy="833888"/>
            <a:chOff x="3995928" y="2476241"/>
            <a:chExt cx="3200400" cy="8338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96769A-AF2C-B6B6-13B3-C12730F6B3B5}"/>
                </a:ext>
              </a:extLst>
            </p:cNvPr>
            <p:cNvSpPr/>
            <p:nvPr/>
          </p:nvSpPr>
          <p:spPr>
            <a:xfrm>
              <a:off x="4791145" y="2476241"/>
              <a:ext cx="1527048" cy="83388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C45383-57E8-5909-2DF3-72D1C1AC49FB}"/>
                </a:ext>
              </a:extLst>
            </p:cNvPr>
            <p:cNvSpPr txBox="1"/>
            <p:nvPr/>
          </p:nvSpPr>
          <p:spPr>
            <a:xfrm>
              <a:off x="3995928" y="2604028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DATA</a:t>
              </a:r>
              <a:endParaRPr lang="en-IN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20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641E3-1D10-CB41-BDFB-B05FBAD95AD2}"/>
              </a:ext>
            </a:extLst>
          </p:cNvPr>
          <p:cNvSpPr txBox="1"/>
          <p:nvPr/>
        </p:nvSpPr>
        <p:spPr>
          <a:xfrm>
            <a:off x="566928" y="265176"/>
            <a:ext cx="1115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Inter"/>
              </a:rPr>
              <a:t>The data has been collected from Crunchbase which is a leading website for company insights from early stage startups to Fortune 1000.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C3882-639F-4942-38FB-1C40B1D1775F}"/>
              </a:ext>
            </a:extLst>
          </p:cNvPr>
          <p:cNvSpPr txBox="1"/>
          <p:nvPr/>
        </p:nvSpPr>
        <p:spPr>
          <a:xfrm>
            <a:off x="207263" y="1536174"/>
            <a:ext cx="56814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nter"/>
              </a:rPr>
              <a:t>The data had around 54k rows and 39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nter"/>
              </a:rPr>
              <a:t>The dataset had company information such as </a:t>
            </a:r>
            <a:r>
              <a:rPr lang="en-US" sz="2000" b="0" i="0" dirty="0">
                <a:effectLst/>
                <a:latin typeface="Inter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name of the company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 err="1">
                <a:effectLst/>
                <a:latin typeface="Inter"/>
              </a:rPr>
              <a:t>url</a:t>
            </a:r>
            <a:r>
              <a:rPr lang="en-US" sz="2000" dirty="0">
                <a:latin typeface="Inter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Market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Country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State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Region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City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founded date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first funding date &amp; last funding date.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EF335-B867-AAEF-0E2F-CADD61207833}"/>
              </a:ext>
            </a:extLst>
          </p:cNvPr>
          <p:cNvSpPr txBox="1"/>
          <p:nvPr/>
        </p:nvSpPr>
        <p:spPr>
          <a:xfrm>
            <a:off x="5888736" y="1536174"/>
            <a:ext cx="62362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nter"/>
              </a:rPr>
              <a:t>It also had data on different investment types such as 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Seed</a:t>
            </a:r>
            <a:r>
              <a:rPr lang="en-US" sz="2000" dirty="0">
                <a:latin typeface="Inter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venture equity crowdfunding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undisclosed funding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convertible note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debt financing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Angel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Grant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private equity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post </a:t>
            </a:r>
            <a:r>
              <a:rPr lang="en-US" sz="2000" b="0" i="0" dirty="0" err="1">
                <a:effectLst/>
                <a:latin typeface="Inter"/>
              </a:rPr>
              <a:t>ipo</a:t>
            </a:r>
            <a:r>
              <a:rPr lang="en-US" sz="2000" b="0" i="0" dirty="0">
                <a:effectLst/>
                <a:latin typeface="Inter"/>
              </a:rPr>
              <a:t> equity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post </a:t>
            </a:r>
            <a:r>
              <a:rPr lang="en-US" sz="2000" b="0" i="0" dirty="0" err="1">
                <a:effectLst/>
                <a:latin typeface="Inter"/>
              </a:rPr>
              <a:t>ipo</a:t>
            </a:r>
            <a:r>
              <a:rPr lang="en-US" sz="2000" b="0" i="0" dirty="0">
                <a:effectLst/>
                <a:latin typeface="Inter"/>
              </a:rPr>
              <a:t> debt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secondary market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product crowdfunding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Inter"/>
              </a:rPr>
              <a:t>round A-H series funding.</a:t>
            </a:r>
          </a:p>
        </p:txBody>
      </p:sp>
    </p:spTree>
    <p:extLst>
      <p:ext uri="{BB962C8B-B14F-4D97-AF65-F5344CB8AC3E}">
        <p14:creationId xmlns:p14="http://schemas.microsoft.com/office/powerpoint/2010/main" val="187886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A22525-0E6A-4A74-99F8-920B95FC3084}">
  <we:reference id="wa200001396" version="5.1.1.0" store="en-US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403</Words>
  <Application>Microsoft Office PowerPoint</Application>
  <PresentationFormat>Widescreen</PresentationFormat>
  <Paragraphs>64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Inter</vt:lpstr>
      <vt:lpstr>Roboto</vt:lpstr>
      <vt:lpstr>Tw Cen MT</vt:lpstr>
      <vt:lpstr>Wingdings 2</vt:lpstr>
      <vt:lpstr>Circuit</vt:lpstr>
      <vt:lpstr>SlateVTI</vt:lpstr>
      <vt:lpstr>PowerPoint Presentation</vt:lpstr>
      <vt:lpstr>PowerPoint Presentation</vt:lpstr>
      <vt:lpstr>Objective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JOSHI - 86062300045</dc:creator>
  <cp:lastModifiedBy>KAUSHAL JOSHI - 86062300045</cp:lastModifiedBy>
  <cp:revision>1</cp:revision>
  <dcterms:created xsi:type="dcterms:W3CDTF">2024-02-26T14:58:37Z</dcterms:created>
  <dcterms:modified xsi:type="dcterms:W3CDTF">2024-02-26T16:33:07Z</dcterms:modified>
</cp:coreProperties>
</file>