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386" r:id="rId5"/>
    <p:sldId id="390" r:id="rId6"/>
    <p:sldId id="387" r:id="rId7"/>
    <p:sldId id="391" r:id="rId8"/>
    <p:sldId id="388" r:id="rId9"/>
    <p:sldId id="389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00"/>
    <a:srgbClr val="B7472A"/>
    <a:srgbClr val="F5F5F5"/>
    <a:srgbClr val="D24726"/>
    <a:srgbClr val="9FCDB3"/>
    <a:srgbClr val="217346"/>
    <a:srgbClr val="D9D9D9"/>
    <a:srgbClr val="F3F2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3" autoAdjust="0"/>
    <p:restoredTop sz="86414" autoAdjust="0"/>
  </p:normalViewPr>
  <p:slideViewPr>
    <p:cSldViewPr snapToGrid="0">
      <p:cViewPr varScale="1">
        <p:scale>
          <a:sx n="126" d="100"/>
          <a:sy n="126" d="100"/>
        </p:scale>
        <p:origin x="162" y="372"/>
      </p:cViewPr>
      <p:guideLst>
        <p:guide orient="horz" pos="2880"/>
        <p:guide pos="4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80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6409B1-6276-4F33-A90E-4220C91F0CD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2024/9/23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1B5152-4F2C-4BF4-A1A0-323D2BD5EDFB}" type="datetime1">
              <a:rPr lang="zh-TW" altLang="en-US" smtClean="0"/>
              <a:pPr/>
              <a:t>2024/9/23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61EA0F-A667-4B49-8422-0062BC55E24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20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noProof="0" dirty="0"/>
              <a:t>第一個</a:t>
            </a:r>
            <a:r>
              <a:rPr lang="en-US" altLang="zh-TW" noProof="0" dirty="0"/>
              <a:t>: </a:t>
            </a:r>
            <a:r>
              <a:rPr lang="zh-TW" altLang="en-US" noProof="0" dirty="0"/>
              <a:t>子空間</a:t>
            </a:r>
            <a:r>
              <a:rPr lang="en-US" altLang="zh-TW" noProof="0" dirty="0"/>
              <a:t>W</a:t>
            </a:r>
            <a:r>
              <a:rPr lang="zh-TW" altLang="en-US" noProof="0" dirty="0"/>
              <a:t>是</a:t>
            </a:r>
            <a:r>
              <a:rPr lang="en-US" altLang="zh-TW" noProof="0" dirty="0"/>
              <a:t>V</a:t>
            </a:r>
            <a:r>
              <a:rPr lang="zh-TW" altLang="en-US" noProof="0" dirty="0"/>
              <a:t>的一個部分，但必須滿足所有向量空間的條件</a:t>
            </a:r>
            <a:r>
              <a:rPr lang="en-US" altLang="zh-TW" noProof="0" dirty="0"/>
              <a:t>(</a:t>
            </a:r>
            <a:r>
              <a:rPr lang="zh-TW" altLang="en-US" dirty="0"/>
              <a:t>封閉性、零向量存在、加法與數乘等規則</a:t>
            </a:r>
            <a:r>
              <a:rPr lang="en-US" altLang="zh-TW" noProof="0" dirty="0"/>
              <a:t>)</a:t>
            </a:r>
          </a:p>
          <a:p>
            <a:endParaRPr lang="en-US" altLang="zh-TW" noProof="0" dirty="0"/>
          </a:p>
          <a:p>
            <a:r>
              <a:rPr lang="zh-TW" altLang="en-US" noProof="0" dirty="0"/>
              <a:t>若</a:t>
            </a:r>
            <a:r>
              <a:rPr lang="en-US" altLang="zh-TW" noProof="0" dirty="0"/>
              <a:t>V</a:t>
            </a:r>
            <a:r>
              <a:rPr lang="en-US" altLang="zh-TW" baseline="0" noProof="0" dirty="0"/>
              <a:t> </a:t>
            </a:r>
            <a:r>
              <a:rPr lang="zh-TW" altLang="en-US" baseline="0" noProof="0" dirty="0"/>
              <a:t>是任意向量空間，且若</a:t>
            </a:r>
            <a:r>
              <a:rPr lang="en-US" altLang="zh-TW" baseline="0" noProof="0" dirty="0"/>
              <a:t>W = {0}</a:t>
            </a:r>
            <a:r>
              <a:rPr lang="zh-TW" altLang="en-US" baseline="0" noProof="0" dirty="0"/>
              <a:t>是</a:t>
            </a:r>
            <a:r>
              <a:rPr lang="en-US" altLang="zh-TW" baseline="0" noProof="0" dirty="0"/>
              <a:t>V</a:t>
            </a:r>
            <a:r>
              <a:rPr lang="zh-TW" altLang="en-US" baseline="0" noProof="0" dirty="0"/>
              <a:t>的子集合，則</a:t>
            </a:r>
            <a:r>
              <a:rPr lang="en-US" altLang="zh-TW" baseline="0" noProof="0" dirty="0"/>
              <a:t>W</a:t>
            </a:r>
            <a:r>
              <a:rPr lang="zh-TW" altLang="en-US" baseline="0" noProof="0" dirty="0"/>
              <a:t>在加法及純量乘法之下是封閉的</a:t>
            </a:r>
            <a:endParaRPr lang="en-US" altLang="zh-TW" baseline="0" noProof="0" dirty="0"/>
          </a:p>
          <a:p>
            <a:r>
              <a:rPr lang="zh-TW" altLang="en-US" baseline="0" noProof="0" dirty="0"/>
              <a:t>我們稱</a:t>
            </a:r>
            <a:r>
              <a:rPr lang="en-US" altLang="zh-TW" baseline="0" noProof="0" dirty="0"/>
              <a:t>W</a:t>
            </a:r>
            <a:r>
              <a:rPr lang="zh-TW" altLang="en-US" baseline="0" noProof="0" dirty="0"/>
              <a:t>是</a:t>
            </a:r>
            <a:r>
              <a:rPr lang="en-US" altLang="zh-TW" baseline="0" noProof="0" dirty="0"/>
              <a:t>V</a:t>
            </a:r>
            <a:r>
              <a:rPr lang="zh-TW" altLang="en-US" baseline="0" noProof="0" dirty="0"/>
              <a:t>的</a:t>
            </a:r>
            <a:r>
              <a:rPr lang="en-US" altLang="zh-TW" baseline="0" noProof="0"/>
              <a:t>zero subspace</a:t>
            </a:r>
          </a:p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06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noProof="0" dirty="0"/>
                  <a:t>這題主要是判斷給定的向量集合在</a:t>
                </a:r>
                <a:r>
                  <a:rPr lang="en-US" altLang="zh-TW" noProof="0" dirty="0"/>
                  <a:t>P2 </a:t>
                </a:r>
                <a:r>
                  <a:rPr lang="zh-TW" altLang="en-US" noProof="0" dirty="0"/>
                  <a:t>空間中是否是</a:t>
                </a:r>
                <a:r>
                  <a:rPr lang="en-US" altLang="zh-TW" noProof="0" dirty="0"/>
                  <a:t>linear dependence</a:t>
                </a:r>
                <a:r>
                  <a:rPr lang="zh-TW" altLang="en-US" noProof="0" dirty="0"/>
                  <a:t>。</a:t>
                </a:r>
                <a:endParaRPr lang="en-US" altLang="zh-TW" noProof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noProof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TW" b="0" i="0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noProof="0" dirty="0"/>
                  <a:t> 空間是</a:t>
                </a:r>
                <a:r>
                  <a:rPr lang="en-US" altLang="zh-TW" b="1" dirty="0"/>
                  <a:t>polynomials(</a:t>
                </a:r>
                <a:r>
                  <a:rPr lang="zh-TW" altLang="en-US" b="1" dirty="0"/>
                  <a:t>多項式</a:t>
                </a:r>
                <a:r>
                  <a:rPr lang="en-US" altLang="zh-TW" b="1" dirty="0"/>
                  <a:t>)</a:t>
                </a:r>
                <a:r>
                  <a:rPr lang="zh-TW" altLang="en-US" b="1" dirty="0"/>
                  <a:t>的集合</a:t>
                </a:r>
                <a:endParaRPr lang="en-US" altLang="zh-TW" b="1" dirty="0"/>
              </a:p>
              <a:p>
                <a:endParaRPr lang="en-US" altLang="zh-TW" b="1" noProof="0" dirty="0"/>
              </a:p>
              <a:p>
                <a:endParaRPr lang="zh-TW" altLang="en-US" noProof="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noProof="0" dirty="0" smtClean="0"/>
                  <a:t>這題主要是判斷給定的向量集合在</a:t>
                </a:r>
                <a:r>
                  <a:rPr lang="en-US" altLang="zh-TW" noProof="0" dirty="0" smtClean="0"/>
                  <a:t>P2 </a:t>
                </a:r>
                <a:r>
                  <a:rPr lang="zh-TW" altLang="en-US" noProof="0" dirty="0" smtClean="0"/>
                  <a:t>空間中是否是</a:t>
                </a:r>
                <a:r>
                  <a:rPr lang="en-US" altLang="zh-TW" noProof="0" dirty="0" smtClean="0"/>
                  <a:t>linear dependence</a:t>
                </a:r>
                <a:r>
                  <a:rPr lang="zh-TW" altLang="en-US" noProof="0" dirty="0" smtClean="0"/>
                  <a:t>。</a:t>
                </a:r>
                <a:endParaRPr lang="en-US" altLang="zh-TW" noProof="0" dirty="0" smtClean="0"/>
              </a:p>
              <a:p>
                <a:pPr/>
                <a:r>
                  <a:rPr lang="en-US" altLang="zh-TW" i="0" noProof="0" dirty="0" smtClean="0">
                    <a:latin typeface="Cambria Math" panose="02040503050406030204" pitchFamily="18" charset="0"/>
                  </a:rPr>
                  <a:t>P</a:t>
                </a:r>
                <a:r>
                  <a:rPr lang="en-US" altLang="zh-TW" b="0" i="0" noProof="0" dirty="0" smtClean="0">
                    <a:latin typeface="Cambria Math" panose="02040503050406030204" pitchFamily="18" charset="0"/>
                  </a:rPr>
                  <a:t>_2</a:t>
                </a:r>
                <a:r>
                  <a:rPr lang="zh-TW" altLang="en-US" noProof="0" dirty="0" smtClean="0"/>
                  <a:t> 空間是</a:t>
                </a:r>
                <a:r>
                  <a:rPr lang="en-US" altLang="zh-TW" b="1" dirty="0" smtClean="0"/>
                  <a:t>polynomials(</a:t>
                </a:r>
                <a:r>
                  <a:rPr lang="zh-TW" altLang="en-US" b="1" dirty="0" smtClean="0"/>
                  <a:t>多項式</a:t>
                </a:r>
                <a:r>
                  <a:rPr lang="en-US" altLang="zh-TW" b="1" dirty="0" smtClean="0"/>
                  <a:t>)</a:t>
                </a:r>
                <a:r>
                  <a:rPr lang="zh-TW" altLang="en-US" b="1" dirty="0" smtClean="0"/>
                  <a:t>的集合</a:t>
                </a:r>
                <a:endParaRPr lang="zh-TW" altLang="en-US" noProof="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1034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noProof="0" dirty="0"/>
                  <a:t>這題主要是判斷給定的向量集合在</a:t>
                </a:r>
                <a:r>
                  <a:rPr lang="en-US" altLang="zh-TW" noProof="0" dirty="0"/>
                  <a:t>P2 </a:t>
                </a:r>
                <a:r>
                  <a:rPr lang="zh-TW" altLang="en-US" noProof="0" dirty="0"/>
                  <a:t>空間中是否是</a:t>
                </a:r>
                <a:r>
                  <a:rPr lang="en-US" altLang="zh-TW" noProof="0" dirty="0"/>
                  <a:t>linear dependence</a:t>
                </a:r>
                <a:r>
                  <a:rPr lang="zh-TW" altLang="en-US" noProof="0" dirty="0"/>
                  <a:t>。</a:t>
                </a:r>
                <a:endParaRPr lang="en-US" altLang="zh-TW" noProof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noProof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TW" b="0" i="0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noProof="0" dirty="0"/>
                  <a:t> 空間是</a:t>
                </a:r>
                <a:r>
                  <a:rPr lang="en-US" altLang="zh-TW" b="1" dirty="0"/>
                  <a:t>polynomials(</a:t>
                </a:r>
                <a:r>
                  <a:rPr lang="zh-TW" altLang="en-US" b="1" dirty="0"/>
                  <a:t>多項式</a:t>
                </a:r>
                <a:r>
                  <a:rPr lang="en-US" altLang="zh-TW" b="1" dirty="0"/>
                  <a:t>)</a:t>
                </a:r>
                <a:r>
                  <a:rPr lang="zh-TW" altLang="en-US" b="1" dirty="0"/>
                  <a:t>的集合</a:t>
                </a:r>
                <a:endParaRPr lang="en-US" altLang="zh-TW" b="1" dirty="0"/>
              </a:p>
              <a:p>
                <a:endParaRPr lang="en-US" altLang="zh-TW" b="1" noProof="0" dirty="0"/>
              </a:p>
              <a:p>
                <a:r>
                  <a:rPr lang="zh-TW" altLang="en-US" b="1" noProof="0" dirty="0"/>
                  <a:t>如果常數存在</a:t>
                </a:r>
                <a:r>
                  <a:rPr lang="en-US" altLang="zh-TW" b="1" noProof="0" dirty="0"/>
                  <a:t>c1….cn</a:t>
                </a:r>
                <a:r>
                  <a:rPr lang="zh-TW" altLang="en-US" b="1" noProof="0" dirty="0"/>
                  <a:t>，唯一的解釋所有常數為</a:t>
                </a:r>
                <a:r>
                  <a:rPr lang="en-US" altLang="zh-TW" b="1" noProof="0" dirty="0"/>
                  <a:t>0</a:t>
                </a:r>
              </a:p>
              <a:p>
                <a:endParaRPr lang="zh-TW" altLang="en-US" noProof="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noProof="0" dirty="0" smtClean="0"/>
                  <a:t>這題主要是判斷給定的向量集合在</a:t>
                </a:r>
                <a:r>
                  <a:rPr lang="en-US" altLang="zh-TW" noProof="0" dirty="0" smtClean="0"/>
                  <a:t>P2 </a:t>
                </a:r>
                <a:r>
                  <a:rPr lang="zh-TW" altLang="en-US" noProof="0" dirty="0" smtClean="0"/>
                  <a:t>空間中是否是</a:t>
                </a:r>
                <a:r>
                  <a:rPr lang="en-US" altLang="zh-TW" noProof="0" dirty="0" smtClean="0"/>
                  <a:t>linear dependence</a:t>
                </a:r>
                <a:r>
                  <a:rPr lang="zh-TW" altLang="en-US" noProof="0" dirty="0" smtClean="0"/>
                  <a:t>。</a:t>
                </a:r>
                <a:endParaRPr lang="en-US" altLang="zh-TW" noProof="0" dirty="0" smtClean="0"/>
              </a:p>
              <a:p>
                <a:pPr/>
                <a:r>
                  <a:rPr lang="en-US" altLang="zh-TW" i="0" noProof="0" dirty="0" smtClean="0">
                    <a:latin typeface="Cambria Math" panose="02040503050406030204" pitchFamily="18" charset="0"/>
                  </a:rPr>
                  <a:t>P</a:t>
                </a:r>
                <a:r>
                  <a:rPr lang="en-US" altLang="zh-TW" b="0" i="0" noProof="0" dirty="0" smtClean="0">
                    <a:latin typeface="Cambria Math" panose="02040503050406030204" pitchFamily="18" charset="0"/>
                  </a:rPr>
                  <a:t>_2</a:t>
                </a:r>
                <a:r>
                  <a:rPr lang="zh-TW" altLang="en-US" noProof="0" dirty="0" smtClean="0"/>
                  <a:t> 空間是</a:t>
                </a:r>
                <a:r>
                  <a:rPr lang="en-US" altLang="zh-TW" b="1" dirty="0" smtClean="0"/>
                  <a:t>polynomials(</a:t>
                </a:r>
                <a:r>
                  <a:rPr lang="zh-TW" altLang="en-US" b="1" dirty="0" smtClean="0"/>
                  <a:t>多項式</a:t>
                </a:r>
                <a:r>
                  <a:rPr lang="en-US" altLang="zh-TW" b="1" dirty="0" smtClean="0"/>
                  <a:t>)</a:t>
                </a:r>
                <a:r>
                  <a:rPr lang="zh-TW" altLang="en-US" b="1" dirty="0" smtClean="0"/>
                  <a:t>的集合</a:t>
                </a:r>
                <a:endParaRPr lang="zh-TW" altLang="en-US" noProof="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162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noProof="0" dirty="0"/>
              <a:t>首先我給定向量方程式</a:t>
            </a:r>
            <a:r>
              <a:rPr lang="en-US" altLang="zh-TW" b="0" noProof="0" dirty="0"/>
              <a:t>(V) </a:t>
            </a:r>
          </a:p>
          <a:p>
            <a:r>
              <a:rPr lang="en-US" altLang="zh-TW" b="0" noProof="0" dirty="0"/>
              <a:t>Step 1:</a:t>
            </a:r>
            <a:r>
              <a:rPr lang="zh-TW" altLang="en-US" b="0" noProof="0" dirty="0"/>
              <a:t> 把它</a:t>
            </a:r>
            <a:r>
              <a:rPr lang="en-US" altLang="zh-TW" b="0" noProof="0" dirty="0"/>
              <a:t>linear combination </a:t>
            </a:r>
            <a:r>
              <a:rPr lang="zh-TW" altLang="en-US" b="0" noProof="0" dirty="0"/>
              <a:t>的形式，按照</a:t>
            </a:r>
            <a:r>
              <a:rPr lang="en-US" altLang="zh-TW" b="0" noProof="0" dirty="0"/>
              <a:t>X</a:t>
            </a:r>
            <a:r>
              <a:rPr lang="zh-TW" altLang="en-US" b="0" noProof="0" dirty="0"/>
              <a:t>的 次方數分類</a:t>
            </a:r>
            <a:endParaRPr lang="en-US" altLang="zh-TW" b="0" noProof="0" dirty="0"/>
          </a:p>
          <a:p>
            <a:r>
              <a:rPr lang="en-US" altLang="zh-TW" b="0" noProof="0" dirty="0"/>
              <a:t> sep2:</a:t>
            </a:r>
          </a:p>
          <a:p>
            <a:r>
              <a:rPr lang="zh-TW" altLang="en-US" dirty="0"/>
              <a:t>常數項：</a:t>
            </a:r>
            <a:r>
              <a:rPr lang="en-US" altLang="zh-TW" dirty="0"/>
              <a:t>2a+3b+2c</a:t>
            </a:r>
          </a:p>
          <a:p>
            <a:r>
              <a:rPr lang="zh-TW" altLang="en-US" dirty="0"/>
              <a:t>一次項：−</a:t>
            </a:r>
            <a:r>
              <a:rPr lang="en-US" altLang="zh-TW" dirty="0"/>
              <a:t>a+6b+10c</a:t>
            </a:r>
          </a:p>
          <a:p>
            <a:r>
              <a:rPr lang="zh-TW" altLang="en-US" b="0" noProof="0" dirty="0"/>
              <a:t>二次項</a:t>
            </a:r>
            <a:r>
              <a:rPr lang="en-US" altLang="zh-TW" b="0" noProof="0" dirty="0"/>
              <a:t>:4a+2b-4c</a:t>
            </a:r>
          </a:p>
          <a:p>
            <a:r>
              <a:rPr lang="en-US" altLang="zh-TW" b="0" noProof="0" dirty="0"/>
              <a:t>Step3</a:t>
            </a:r>
            <a:br>
              <a:rPr lang="en-US" altLang="zh-TW" b="0" noProof="0" dirty="0"/>
            </a:br>
            <a:r>
              <a:rPr lang="zh-TW" altLang="en-US" dirty="0"/>
              <a:t>為了讓這個多項式等於零，要求每個次數項的係數也等於零。這樣得到以下同質線性方程組：</a:t>
            </a:r>
            <a:endParaRPr lang="en-US" altLang="zh-TW" b="0" noProof="0" dirty="0"/>
          </a:p>
          <a:p>
            <a:endParaRPr lang="en-US" altLang="zh-TW" b="0" noProof="0" dirty="0"/>
          </a:p>
          <a:p>
            <a:r>
              <a:rPr lang="zh-TW" altLang="en-US" dirty="0"/>
              <a:t>「</a:t>
            </a:r>
            <a:r>
              <a:rPr lang="en-US" altLang="zh-TW" b="1" dirty="0"/>
              <a:t>trivial solution</a:t>
            </a:r>
            <a:r>
              <a:rPr lang="zh-TW" altLang="en-US" dirty="0"/>
              <a:t>（平凡解）」通常是指在同質線性方程組（</a:t>
            </a:r>
            <a:r>
              <a:rPr lang="en-US" altLang="zh-TW" dirty="0"/>
              <a:t>homogeneous system</a:t>
            </a:r>
            <a:r>
              <a:rPr lang="zh-TW" altLang="en-US" dirty="0"/>
              <a:t>）中，所有變數都等於零的解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481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404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 rtlCol="0"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pic>
        <p:nvPicPr>
          <p:cNvPr id="6" name="圖片 5" descr="圖形化使用者介面&#10;&#10;自動產生的描述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D6F36A-DD84-436D-80B3-6DEBD9B5DCA7}" type="datetime1">
              <a:rPr lang="zh-TW" altLang="en-US" noProof="0" smtClean="0"/>
              <a:t>2024/9/23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4C43E-EF92-4F30-9B7D-E030FE2B6E32}" type="datetime1">
              <a:rPr lang="zh-TW" altLang="en-US" noProof="0" smtClean="0"/>
              <a:t>2024/9/23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簡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2401F4-66FD-47E3-8B14-D7D7877172B0}" type="datetime1">
              <a:rPr lang="zh-TW" altLang="en-US" noProof="0" smtClean="0"/>
              <a:t>2024/9/23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389DEF-1039-4D0B-BE6D-63CE834783D3}" type="datetime1">
              <a:rPr lang="zh-TW" altLang="en-US" noProof="0" smtClean="0"/>
              <a:t>2024/9/23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43090FC-332C-4697-913B-D6527BD082C8}" type="datetime1">
              <a:rPr lang="zh-TW" altLang="en-US" noProof="0" smtClean="0"/>
              <a:t>2024/9/23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6E31B44-47D6-69E9-B5E9-DB82E5D33678}"/>
              </a:ext>
            </a:extLst>
          </p:cNvPr>
          <p:cNvSpPr txBox="1">
            <a:spLocks/>
          </p:cNvSpPr>
          <p:nvPr/>
        </p:nvSpPr>
        <p:spPr>
          <a:xfrm>
            <a:off x="623638" y="2865998"/>
            <a:ext cx="11123628" cy="11061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4400" dirty="0"/>
              <a:t>機器學習數學</a:t>
            </a:r>
            <a:endParaRPr lang="en-US" altLang="zh-TW" sz="4400" dirty="0"/>
          </a:p>
          <a:p>
            <a:pPr algn="ctr"/>
            <a:r>
              <a:rPr lang="en-US" altLang="zh-TW" sz="4400" dirty="0"/>
              <a:t>(</a:t>
            </a:r>
            <a:r>
              <a:rPr lang="zh-TW" altLang="en-US" sz="4400" dirty="0"/>
              <a:t>助教課</a:t>
            </a:r>
            <a:r>
              <a:rPr lang="en-US" altLang="zh-TW" sz="4400" dirty="0"/>
              <a:t>)</a:t>
            </a: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26330AA6-388C-0C09-3039-8931236AAE87}"/>
              </a:ext>
            </a:extLst>
          </p:cNvPr>
          <p:cNvSpPr txBox="1">
            <a:spLocks/>
          </p:cNvSpPr>
          <p:nvPr/>
        </p:nvSpPr>
        <p:spPr>
          <a:xfrm>
            <a:off x="1524000" y="5105123"/>
            <a:ext cx="9144000" cy="15540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   助教</a:t>
            </a:r>
            <a:r>
              <a:rPr lang="en-US" altLang="zh-TW" sz="2400" dirty="0"/>
              <a:t>: </a:t>
            </a:r>
            <a:r>
              <a:rPr lang="zh-TW" altLang="en-US" sz="2400" dirty="0"/>
              <a:t>林楷鈞</a:t>
            </a:r>
            <a:endParaRPr lang="en-US" altLang="zh-TW" sz="24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           日期</a:t>
            </a:r>
            <a:r>
              <a:rPr lang="en-US" altLang="zh-TW" sz="2400" dirty="0"/>
              <a:t>: 2024.09.20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教室</a:t>
            </a:r>
            <a:r>
              <a:rPr lang="en-US" altLang="zh-TW" sz="2400" dirty="0"/>
              <a:t>:E513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986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6E31B44-47D6-69E9-B5E9-DB82E5D33678}"/>
              </a:ext>
            </a:extLst>
          </p:cNvPr>
          <p:cNvSpPr txBox="1">
            <a:spLocks/>
          </p:cNvSpPr>
          <p:nvPr/>
        </p:nvSpPr>
        <p:spPr>
          <a:xfrm>
            <a:off x="-364448" y="579996"/>
            <a:ext cx="4244727" cy="11061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dirty="0"/>
              <a:t>Subspace</a:t>
            </a:r>
            <a:r>
              <a:rPr lang="zh-TW" altLang="en-US" dirty="0"/>
              <a:t> 說明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18398" y="1934601"/>
                <a:ext cx="9940350" cy="3877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subset w</a:t>
                </a:r>
                <a:r>
                  <a:rPr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vector space V is called a subspace of V if W is  itself a vector space under the </a:t>
                </a: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addition and scalar multiplication defined of V.</a:t>
                </a:r>
              </a:p>
              <a:p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subspace </a:t>
                </a: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v is any vector space , and if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={0}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subspace of  V that consists of the zero </a:t>
                </a:r>
              </a:p>
              <a:p>
                <a:pPr lvl="1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vector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only, then W is closed under addition and scalar multiplication.</a:t>
                </a: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EX: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0+0=0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𝑠𝑐𝑎𝑙𝑎𝑟𝑠</m:t>
                    </m:r>
                  </m:oMath>
                </a14:m>
                <a:endParaRPr lang="en-US" altLang="zh-TW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We call  W is zero subspace of V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98" y="1934601"/>
                <a:ext cx="9940350" cy="3877985"/>
              </a:xfrm>
              <a:prstGeom prst="rect">
                <a:avLst/>
              </a:prstGeom>
              <a:blipFill>
                <a:blip r:embed="rId3"/>
                <a:stretch>
                  <a:fillRect l="-552" t="-785" b="-14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34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6E31B44-47D6-69E9-B5E9-DB82E5D33678}"/>
              </a:ext>
            </a:extLst>
          </p:cNvPr>
          <p:cNvSpPr txBox="1">
            <a:spLocks/>
          </p:cNvSpPr>
          <p:nvPr/>
        </p:nvSpPr>
        <p:spPr>
          <a:xfrm>
            <a:off x="-598364" y="579996"/>
            <a:ext cx="4244727" cy="11061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dirty="0"/>
              <a:t>HW1</a:t>
            </a:r>
            <a:r>
              <a:rPr lang="zh-TW" altLang="en-US" dirty="0"/>
              <a:t>檢討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667" y="1686123"/>
            <a:ext cx="7243141" cy="685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EA08541-41D8-A210-C3DE-F97E82E65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028" y="2792250"/>
            <a:ext cx="7243142" cy="46515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F8063B5-7AA4-112C-88C0-B9AB5F5B9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7600" y="4520731"/>
            <a:ext cx="7787201" cy="5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7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6E31B44-47D6-69E9-B5E9-DB82E5D33678}"/>
              </a:ext>
            </a:extLst>
          </p:cNvPr>
          <p:cNvSpPr txBox="1">
            <a:spLocks/>
          </p:cNvSpPr>
          <p:nvPr/>
        </p:nvSpPr>
        <p:spPr>
          <a:xfrm>
            <a:off x="-339504" y="579996"/>
            <a:ext cx="10560787" cy="11061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dirty="0"/>
              <a:t> Discriminant Linear independent and Liner dependent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10ACD48-0D3C-CA96-66BF-E92E7F1B5719}"/>
                  </a:ext>
                </a:extLst>
              </p:cNvPr>
              <p:cNvSpPr txBox="1"/>
              <p:nvPr/>
            </p:nvSpPr>
            <p:spPr>
              <a:xfrm>
                <a:off x="746494" y="1331059"/>
                <a:ext cx="106990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zh-TW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TW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是否</m:t>
                    </m:r>
                    <m:r>
                      <a:rPr lang="zh-TW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trivial solution ? </a:t>
                </a:r>
                <a:endParaRPr lang="zh-TW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10ACD48-0D3C-CA96-66BF-E92E7F1B5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4" y="1331059"/>
                <a:ext cx="10699012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>
            <a:extLst>
              <a:ext uri="{FF2B5EF4-FFF2-40B4-BE49-F238E27FC236}">
                <a16:creationId xmlns:a16="http://schemas.microsoft.com/office/drawing/2014/main" id="{563B321D-6006-F442-1F04-B80CBEAAD1A5}"/>
              </a:ext>
            </a:extLst>
          </p:cNvPr>
          <p:cNvGrpSpPr/>
          <p:nvPr/>
        </p:nvGrpSpPr>
        <p:grpSpPr>
          <a:xfrm>
            <a:off x="582133" y="2298038"/>
            <a:ext cx="10560787" cy="1342762"/>
            <a:chOff x="582133" y="2298038"/>
            <a:chExt cx="10560787" cy="1342762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F64C098-4648-9015-39D6-165C69AF5E95}"/>
                </a:ext>
              </a:extLst>
            </p:cNvPr>
            <p:cNvSpPr txBox="1"/>
            <p:nvPr/>
          </p:nvSpPr>
          <p:spPr>
            <a:xfrm>
              <a:off x="582133" y="2298038"/>
              <a:ext cx="105607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independent</a:t>
              </a:r>
              <a:endPara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668A68B5-A5E3-FE8D-8952-2E07B059C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01676" y="3179135"/>
              <a:ext cx="550677" cy="0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82EDA9B8-CB45-3E8C-3B1F-9540A9C87EEE}"/>
                    </a:ext>
                  </a:extLst>
                </p:cNvPr>
                <p:cNvSpPr txBox="1"/>
                <p:nvPr/>
              </p:nvSpPr>
              <p:spPr>
                <a:xfrm>
                  <a:off x="1900570" y="2994469"/>
                  <a:ext cx="815783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dirty="0"/>
                    <a:t>若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,….,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是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independent</m:t>
                      </m:r>
                    </m:oMath>
                  </a14:m>
                  <a:r>
                    <a:rPr lang="zh-TW" altLang="en-US" dirty="0"/>
                    <a:t>，則除了</a:t>
                  </a:r>
                  <a:r>
                    <a:rPr lang="en-US" altLang="zh-TW" dirty="0"/>
                    <a:t>trivial solution </a:t>
                  </a:r>
                  <a:r>
                    <a:rPr lang="zh-TW" altLang="en-US" dirty="0"/>
                    <a:t>外，沒有其他的</a:t>
                  </a:r>
                  <a:r>
                    <a:rPr lang="en-US" altLang="zh-TW" dirty="0"/>
                    <a:t>solution </a:t>
                  </a:r>
                  <a:r>
                    <a:rPr lang="zh-TW" altLang="en-US" dirty="0"/>
                    <a:t>能使</a:t>
                  </a:r>
                  <a:r>
                    <a:rPr lang="en-US" altLang="zh-TW" dirty="0"/>
                    <a:t>linear combination </a:t>
                  </a:r>
                  <a:r>
                    <a:rPr lang="zh-TW" altLang="en-US" dirty="0"/>
                    <a:t>等於 </a:t>
                  </a:r>
                  <a:r>
                    <a:rPr lang="en-US" altLang="zh-TW" dirty="0"/>
                    <a:t>0</a:t>
                  </a:r>
                  <a:r>
                    <a:rPr lang="zh-TW" altLang="en-US" dirty="0"/>
                    <a:t>。</a:t>
                  </a:r>
                  <a:r>
                    <a:rPr lang="en-US" altLang="zh-TW" dirty="0"/>
                    <a:t> 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82EDA9B8-CB45-3E8C-3B1F-9540A9C87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570" y="2994469"/>
                  <a:ext cx="8157830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673" t="-4717" b="-141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56CAD9E-C282-9485-A0D3-6CF50A8B33C5}"/>
              </a:ext>
            </a:extLst>
          </p:cNvPr>
          <p:cNvGrpSpPr/>
          <p:nvPr/>
        </p:nvGrpSpPr>
        <p:grpSpPr>
          <a:xfrm>
            <a:off x="582132" y="4121787"/>
            <a:ext cx="10560787" cy="1342762"/>
            <a:chOff x="582133" y="2298038"/>
            <a:chExt cx="10560787" cy="1342762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6DFE076-26E3-2E40-804A-A01520627046}"/>
                </a:ext>
              </a:extLst>
            </p:cNvPr>
            <p:cNvSpPr txBox="1"/>
            <p:nvPr/>
          </p:nvSpPr>
          <p:spPr>
            <a:xfrm>
              <a:off x="582133" y="2298038"/>
              <a:ext cx="105607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dependent</a:t>
              </a:r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D68E5CF5-F988-FD32-7453-3AC0730FB2C6}"/>
                </a:ext>
              </a:extLst>
            </p:cNvPr>
            <p:cNvCxnSpPr>
              <a:cxnSpLocks/>
            </p:cNvCxnSpPr>
            <p:nvPr/>
          </p:nvCxnSpPr>
          <p:spPr>
            <a:xfrm>
              <a:off x="1001676" y="3179135"/>
              <a:ext cx="550677" cy="0"/>
            </a:xfrm>
            <a:prstGeom prst="straightConnector1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35EEBF7C-F811-61C9-0854-8E70E97E6E3E}"/>
                    </a:ext>
                  </a:extLst>
                </p:cNvPr>
                <p:cNvSpPr txBox="1"/>
                <p:nvPr/>
              </p:nvSpPr>
              <p:spPr>
                <a:xfrm>
                  <a:off x="1900570" y="2994469"/>
                  <a:ext cx="815783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dirty="0"/>
                    <a:t>若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,….,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是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dependent</m:t>
                      </m:r>
                    </m:oMath>
                  </a14:m>
                  <a:r>
                    <a:rPr lang="zh-TW" altLang="en-US" dirty="0"/>
                    <a:t>，則存在不全為</a:t>
                  </a:r>
                  <a:r>
                    <a:rPr lang="en-US" altLang="zh-TW" dirty="0"/>
                    <a:t>0</a:t>
                  </a:r>
                  <a:r>
                    <a:rPr lang="zh-TW" altLang="en-US" dirty="0"/>
                    <a:t>的</a:t>
                  </a:r>
                  <a:r>
                    <a:rPr lang="en-US" altLang="zh-TW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….,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TW" altLang="en-US" dirty="0"/>
                    <a:t>，也就是說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不全為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TW" altLang="en-US" dirty="0"/>
                    <a:t>，那麼這組向量就是</a:t>
                  </a:r>
                  <a:r>
                    <a:rPr lang="en-US" altLang="zh-TW" dirty="0"/>
                    <a:t>linear dependent</a:t>
                  </a:r>
                  <a:r>
                    <a:rPr lang="zh-TW" altLang="en-US" dirty="0"/>
                    <a:t>。</a:t>
                  </a:r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35EEBF7C-F811-61C9-0854-8E70E97E6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570" y="2994469"/>
                  <a:ext cx="8157830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673" t="-4717" b="-141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461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26E31B44-47D6-69E9-B5E9-DB82E5D33678}"/>
              </a:ext>
            </a:extLst>
          </p:cNvPr>
          <p:cNvSpPr txBox="1">
            <a:spLocks/>
          </p:cNvSpPr>
          <p:nvPr/>
        </p:nvSpPr>
        <p:spPr>
          <a:xfrm>
            <a:off x="36650" y="597447"/>
            <a:ext cx="4244727" cy="11061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dirty="0"/>
              <a:t>  HW1 Answer</a:t>
            </a:r>
            <a:r>
              <a:rPr lang="zh-TW" altLang="en-US" dirty="0"/>
              <a:t> </a:t>
            </a:r>
            <a:r>
              <a:rPr lang="en-US" altLang="zh-TW" dirty="0"/>
              <a:t>#4.3 –a 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4B3FCE7-E124-BE67-3662-1E95C95A6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83" y="1470997"/>
            <a:ext cx="6328740" cy="4064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789B2E4-ADA4-9E47-66E8-2C26960BA5DA}"/>
                  </a:ext>
                </a:extLst>
              </p:cNvPr>
              <p:cNvSpPr/>
              <p:nvPr/>
            </p:nvSpPr>
            <p:spPr>
              <a:xfrm>
                <a:off x="870908" y="2203374"/>
                <a:ext cx="8804720" cy="4755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給定的向量方程式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(V):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2−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,3+6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TW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TW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2+10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TW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−4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TW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寫成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2−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3+6</m:t>
                        </m:r>
                        <m:r>
                          <m:rPr>
                            <m:sty m:val="p"/>
                          </m:rPr>
                          <a:rPr lang="en-US" altLang="zh-TW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sz="1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2+10</m:t>
                        </m:r>
                        <m:r>
                          <m:rPr>
                            <m:sty m:val="p"/>
                          </m:rPr>
                          <a:rPr lang="en-US" altLang="zh-TW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−4</m:t>
                        </m:r>
                        <m:sSup>
                          <m:s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sz="1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TW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AutoNum type="arabicPeriod" startAt="2"/>
                </a:pPr>
                <a:r>
                  <a: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做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Homogenous Linear System</a:t>
                </a:r>
                <a:r>
                  <a: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，為了讓這個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</a:t>
                </a:r>
                <a:r>
                  <a: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所有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成立，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的每一個    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　 </a:t>
                </a:r>
                <a:b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equation</a:t>
                </a:r>
                <a:r>
                  <a: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必須相等於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AutoNum type="arabicPeriod" startAt="2"/>
                </a:pPr>
                <a:r>
                  <a:rPr lang="zh-TW" alt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所以我們會產生</a:t>
                </a: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+6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+10=0</m:t>
                      </m:r>
                    </m:oMath>
                  </m:oMathPara>
                </a14:m>
                <a:endParaRPr lang="en-US" altLang="zh-TW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−4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TW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:r>
                  <a:rPr lang="zh-TW" alt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做</a:t>
                </a:r>
                <a:r>
                  <a:rPr lang="en-US" altLang="zh-TW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 Row echelon form </a:t>
                </a:r>
                <a:r>
                  <a:rPr lang="zh-TW" alt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產生</a:t>
                </a:r>
                <a:endParaRPr lang="en-US" altLang="zh-TW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TW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789B2E4-ADA4-9E47-66E8-2C26960BA5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08" y="2203374"/>
                <a:ext cx="8804720" cy="4755148"/>
              </a:xfrm>
              <a:prstGeom prst="rect">
                <a:avLst/>
              </a:prstGeom>
              <a:blipFill>
                <a:blip r:embed="rId4"/>
                <a:stretch>
                  <a:fillRect l="-416" t="-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>
            <a:extLst>
              <a:ext uri="{FF2B5EF4-FFF2-40B4-BE49-F238E27FC236}">
                <a16:creationId xmlns:a16="http://schemas.microsoft.com/office/drawing/2014/main" id="{39C25C1B-24FA-3DB4-0625-28ABF9538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835" y="5887855"/>
            <a:ext cx="1092380" cy="803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D58A9DE-F989-1A9D-63C6-8D10D93A603B}"/>
                  </a:ext>
                </a:extLst>
              </p:cNvPr>
              <p:cNvSpPr txBox="1"/>
              <p:nvPr/>
            </p:nvSpPr>
            <p:spPr>
              <a:xfrm>
                <a:off x="6315741" y="6105074"/>
                <a:ext cx="6097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 , </m:t>
                    </m:r>
                    <m:r>
                      <a:rPr lang="zh-TW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因此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為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linear independent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。 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D58A9DE-F989-1A9D-63C6-8D10D93A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741" y="6105074"/>
                <a:ext cx="6097772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35F8E981-F895-B964-1CC5-3CD964BEE2AA}"/>
              </a:ext>
            </a:extLst>
          </p:cNvPr>
          <p:cNvCxnSpPr>
            <a:cxnSpLocks/>
          </p:cNvCxnSpPr>
          <p:nvPr/>
        </p:nvCxnSpPr>
        <p:spPr>
          <a:xfrm flipV="1">
            <a:off x="5681676" y="5824800"/>
            <a:ext cx="575124" cy="280274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0B531A-E183-B4B8-45B3-597F3B5B8D63}"/>
              </a:ext>
            </a:extLst>
          </p:cNvPr>
          <p:cNvSpPr txBox="1"/>
          <p:nvPr/>
        </p:nvSpPr>
        <p:spPr>
          <a:xfrm>
            <a:off x="6444000" y="5518523"/>
            <a:ext cx="620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Augmented matrix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28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EEF14C8-B614-B9EB-04E6-039A8D659E9D}"/>
              </a:ext>
            </a:extLst>
          </p:cNvPr>
          <p:cNvSpPr txBox="1">
            <a:spLocks/>
          </p:cNvSpPr>
          <p:nvPr/>
        </p:nvSpPr>
        <p:spPr>
          <a:xfrm>
            <a:off x="36650" y="597447"/>
            <a:ext cx="4244727" cy="11061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dirty="0"/>
              <a:t>  HW1 Answer</a:t>
            </a:r>
            <a:r>
              <a:rPr lang="zh-TW" altLang="en-US" dirty="0"/>
              <a:t> </a:t>
            </a:r>
            <a:r>
              <a:rPr lang="en-US" altLang="zh-TW" dirty="0"/>
              <a:t>#4.3 – d 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39D4516-B491-DDC1-C5AC-B2DAFD42A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001" y="1341854"/>
            <a:ext cx="6530400" cy="42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C2C04ED-12B9-7227-8475-3C4066AD8201}"/>
                  </a:ext>
                </a:extLst>
              </p:cNvPr>
              <p:cNvSpPr txBox="1"/>
              <p:nvPr/>
            </p:nvSpPr>
            <p:spPr>
              <a:xfrm>
                <a:off x="2159013" y="1835959"/>
                <a:ext cx="69588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給定的向量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1+3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5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,7+2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C2C04ED-12B9-7227-8475-3C4066AD8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13" y="1835959"/>
                <a:ext cx="6958800" cy="338554"/>
              </a:xfrm>
              <a:prstGeom prst="rect">
                <a:avLst/>
              </a:prstGeom>
              <a:blipFill>
                <a:blip r:embed="rId4"/>
                <a:stretch>
                  <a:fillRect l="-438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>
            <a:extLst>
              <a:ext uri="{FF2B5EF4-FFF2-40B4-BE49-F238E27FC236}">
                <a16:creationId xmlns:a16="http://schemas.microsoft.com/office/drawing/2014/main" id="{DE0AD2CA-E8B7-C9CE-ACA5-E61FE21BED77}"/>
              </a:ext>
            </a:extLst>
          </p:cNvPr>
          <p:cNvGrpSpPr/>
          <p:nvPr/>
        </p:nvGrpSpPr>
        <p:grpSpPr>
          <a:xfrm>
            <a:off x="1704000" y="2274496"/>
            <a:ext cx="8344800" cy="3354675"/>
            <a:chOff x="1704000" y="2274496"/>
            <a:chExt cx="8344800" cy="33546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69EF212-A56E-F2B4-D22C-B32B9F27D41F}"/>
                    </a:ext>
                  </a:extLst>
                </p:cNvPr>
                <p:cNvSpPr txBox="1"/>
                <p:nvPr/>
              </p:nvSpPr>
              <p:spPr>
                <a:xfrm>
                  <a:off x="1704000" y="2274496"/>
                  <a:ext cx="8344800" cy="15388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ts val="600"/>
                    </a:spcBef>
                    <a:spcAft>
                      <a:spcPts val="600"/>
                    </a:spcAft>
                    <a:buAutoNum type="arabicPeriod"/>
                  </a:pPr>
                  <a:r>
                    <a:rPr lang="zh-TW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寫成</a:t>
                  </a:r>
                  <a:r>
                    <a:rPr lang="en-US" altLang="zh-TW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linear combination 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a14:m>
                  <a:endParaRPr lang="en-US" altLang="zh-TW" sz="1600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TW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a(</a:t>
                  </a:r>
                  <a14:m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1+3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5+6</m:t>
                          </m:r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7+2</m:t>
                          </m:r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a14:m>
                  <a:endParaRPr lang="en-US" altLang="zh-TW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TW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拆開，根據次方項做排列產生以下</a:t>
                  </a:r>
                  <a:endPara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+5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+7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+6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+4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+3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=0+0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69EF212-A56E-F2B4-D22C-B32B9F27D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000" y="2274496"/>
                  <a:ext cx="8344800" cy="1538883"/>
                </a:xfrm>
                <a:prstGeom prst="rect">
                  <a:avLst/>
                </a:prstGeom>
                <a:blipFill>
                  <a:blip r:embed="rId5"/>
                  <a:stretch>
                    <a:fillRect l="-292" t="-11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4AB9F5C-1767-FF98-89FF-6991F718E3F6}"/>
                </a:ext>
              </a:extLst>
            </p:cNvPr>
            <p:cNvSpPr txBox="1"/>
            <p:nvPr/>
          </p:nvSpPr>
          <p:spPr>
            <a:xfrm>
              <a:off x="1704000" y="3715535"/>
              <a:ext cx="80352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    </a:t>
              </a:r>
              <a:r>
                <a: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用</a:t>
              </a:r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homogenous linear system </a:t>
              </a:r>
              <a:r>
                <a: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表示為了讓這個</a:t>
              </a:r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equation </a:t>
              </a:r>
              <a:r>
                <a: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所有</a:t>
              </a:r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成立，</a:t>
              </a:r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的每一  </a:t>
              </a:r>
              <a:b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個係數必須相等於</a:t>
              </a:r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D3408AF9-E109-4442-E106-15D10AC4B4CF}"/>
                    </a:ext>
                  </a:extLst>
                </p:cNvPr>
                <p:cNvSpPr txBox="1"/>
                <p:nvPr/>
              </p:nvSpPr>
              <p:spPr>
                <a:xfrm>
                  <a:off x="1704000" y="4321121"/>
                  <a:ext cx="8035200" cy="13080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altLang="zh-TW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3.     </a:t>
                  </a:r>
                  <a:r>
                    <a:rPr lang="zh-TW" altLang="en-US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所以我們會產生</a:t>
                  </a:r>
                  <a:endPara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US" altLang="zh-TW" sz="1600" b="0" dirty="0">
                      <a:cs typeface="Times New Roman" panose="02020603050405020304" pitchFamily="18" charset="0"/>
                    </a:rPr>
                    <a:t>    			       </a:t>
                  </a:r>
                  <a14:m>
                    <m:oMath xmlns:m="http://schemas.openxmlformats.org/officeDocument/2006/math">
                      <m:r>
                        <a:rPr lang="en-US" altLang="zh-TW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+5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a14:m>
                  <a:endParaRPr lang="en-US" altLang="zh-TW" sz="1600" b="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US" altLang="zh-TW" sz="1600" b="0" dirty="0">
                      <a:cs typeface="Times New Roman" panose="02020603050405020304" pitchFamily="18" charset="0"/>
                    </a:rPr>
                    <a:t>     			     </a:t>
                  </a:r>
                  <a14:m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+6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a14:m>
                  <a:endParaRPr lang="en-US" altLang="zh-TW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n-US" altLang="zh-TW" sz="1600" b="0" dirty="0">
                      <a:cs typeface="Times New Roman" panose="02020603050405020304" pitchFamily="18" charset="0"/>
                    </a:rPr>
                    <a:t>	                                   </a:t>
                  </a:r>
                  <a14:m>
                    <m:oMath xmlns:m="http://schemas.openxmlformats.org/officeDocument/2006/math">
                      <m:r>
                        <a:rPr lang="en-US" altLang="zh-TW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=0 </m:t>
                      </m:r>
                    </m:oMath>
                  </a14:m>
                  <a:endParaRPr lang="en-US" altLang="zh-TW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D3408AF9-E109-4442-E106-15D10AC4B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000" y="4321121"/>
                  <a:ext cx="8035200" cy="1308050"/>
                </a:xfrm>
                <a:prstGeom prst="rect">
                  <a:avLst/>
                </a:prstGeom>
                <a:blipFill>
                  <a:blip r:embed="rId6"/>
                  <a:stretch>
                    <a:fillRect l="-455" t="-140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E128491-CEE9-3FDB-2ABF-05DB99483075}"/>
              </a:ext>
            </a:extLst>
          </p:cNvPr>
          <p:cNvSpPr txBox="1"/>
          <p:nvPr/>
        </p:nvSpPr>
        <p:spPr>
          <a:xfrm>
            <a:off x="1620813" y="5741350"/>
            <a:ext cx="8035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TW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</a:t>
            </a:r>
            <a:r>
              <a:rPr lang="en-US" altLang="zh-TW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Row echelon form </a:t>
            </a:r>
            <a:r>
              <a:rPr lang="zh-TW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產生</a:t>
            </a:r>
            <a:endParaRPr lang="en-US" altLang="zh-TW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58D63DF8-5490-BEEF-48C4-19B1C4E3C6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8556" y="5632017"/>
            <a:ext cx="1695687" cy="1009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36E5E273-C9BD-8A40-C8D7-885512F6B825}"/>
                  </a:ext>
                </a:extLst>
              </p:cNvPr>
              <p:cNvSpPr txBox="1"/>
              <p:nvPr/>
            </p:nvSpPr>
            <p:spPr>
              <a:xfrm>
                <a:off x="7545599" y="4817557"/>
                <a:ext cx="4009903" cy="558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36E5E273-C9BD-8A40-C8D7-885512F6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599" y="4817557"/>
                <a:ext cx="4009903" cy="5583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86AF7DFB-DF07-59C4-0455-193004192FB7}"/>
              </a:ext>
            </a:extLst>
          </p:cNvPr>
          <p:cNvSpPr txBox="1"/>
          <p:nvPr/>
        </p:nvSpPr>
        <p:spPr>
          <a:xfrm>
            <a:off x="7971599" y="5804530"/>
            <a:ext cx="379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nontrivial solutions </a:t>
            </a:r>
          </a:p>
          <a:p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，所以是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dependent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54154109"/>
      </p:ext>
    </p:extLst>
  </p:cSld>
  <p:clrMapOvr>
    <a:masterClrMapping/>
  </p:clrMapOvr>
</p:sld>
</file>

<file path=ppt/theme/theme1.xml><?xml version="1.0" encoding="utf-8"?>
<a:theme xmlns:a="http://schemas.openxmlformats.org/drawingml/2006/main" name="歡迎文件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6061906_TF44889724_Win32" id="{EC8C0753-71C7-48CD-A6E7-D91D55123612}" vid="{4A9B3CA6-4A79-4D44-A8FF-DDA42A8AED2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7E109C5-7A21-42A3-B17A-36E7B8E5EF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EFEE82-03DD-4F90-81E2-2AF29E1D81FB}">
  <ds:schemaRefs>
    <ds:schemaRef ds:uri="http://schemas.microsoft.com/sharepoint/v3"/>
    <ds:schemaRef ds:uri="http://purl.org/dc/terms/"/>
    <ds:schemaRef ds:uri="230e9df3-be65-4c73-a93b-d1236ebd677e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線上簡報秘訣</Template>
  <TotalTime>2217</TotalTime>
  <Words>821</Words>
  <Application>Microsoft Office PowerPoint</Application>
  <PresentationFormat>寬螢幕</PresentationFormat>
  <Paragraphs>79</Paragraphs>
  <Slides>6</Slides>
  <Notes>6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 UI</vt:lpstr>
      <vt:lpstr>Arial</vt:lpstr>
      <vt:lpstr>Cambria Math</vt:lpstr>
      <vt:lpstr>Times New Roman</vt:lpstr>
      <vt:lpstr>歡迎文件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林楷鈞</dc:creator>
  <cp:keywords/>
  <cp:lastModifiedBy>林楷鈞</cp:lastModifiedBy>
  <cp:revision>58</cp:revision>
  <dcterms:created xsi:type="dcterms:W3CDTF">2024-08-23T15:03:13Z</dcterms:created>
  <dcterms:modified xsi:type="dcterms:W3CDTF">2024-09-23T14:48:59Z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